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8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68DED0-7D56-47AB-A39C-4BF712388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EBF1A3F-79D3-49AF-AC4F-268B2D5BB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15FD557-892D-4B01-973C-6C5797B7A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88393E-C165-4CB4-A942-316771C65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2D79F8-61D4-4A46-A7E8-77A87D0A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855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F080E7-8861-4136-8447-2F73EEB41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7502123-BF30-492D-8315-0C8F4BD242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C8BC1C-335F-4403-8F4F-14887F720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750113-83CB-45BB-83C2-FE23718F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37ED0A-C88B-44F9-AC45-F264BC59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12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4B19682-CC73-46D4-AB18-680EA30ED6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9603331-0626-4753-B8EE-F67C0AB13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148CD4-0FD4-40F4-BE31-8123D17D6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6DD700-0318-45BD-8279-1E0D7568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1B025D-4C63-423E-9A26-9DF2D804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74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247BBC-814B-40AA-9CF4-6EF83E650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E509D54-030D-4B72-848B-6F8990DF8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7F1E34-40BE-4C58-AA72-E54A70AFA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6F3C30-66E3-4D35-A0FE-D53FD4722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D0AC26-7555-403F-8E00-238F5D2F8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17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B57794-0D40-464D-8615-A376EAE50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534BE0C-026D-42B8-B6A2-CA62ECFE0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FE2FD83-784A-43AD-9E41-2DFD44284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E7DE68F-5685-484A-9FF8-AA2901BB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435145-0EC0-4B02-810D-1CFAD9162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7476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9C1D3B-7D57-4A78-A9C7-8DD6CBD1E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BBD472-4EFC-49AC-98F2-07C2C3D47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15C234A-A5D2-4D94-BF25-07CF341D6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6ED175C-E57C-4730-9285-2108A8E9D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AF5A48C-E49F-4388-ADEB-1544FE56F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A8B42C-5C04-4E7F-848F-EC18F0A71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812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4E06C3-937F-4A00-A92D-3398A7171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BE67B8A-1F7B-4C27-A2AD-96839A3D5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DC5E63A-5BF7-41EB-9665-6A446FAB07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E55B24F-88FE-44F9-BE4C-01592146C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19697CB-16CB-42D0-9987-E19698CE16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DD3698D-6DB5-486F-933D-39922AECE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B88ED3C-7265-49DB-9BC7-3C7DB4F3C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D1B6B3E-BF12-442C-869E-CDC107BCE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417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CCEC88-7625-4048-8FB6-4ED848303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F40BDD9-B79B-4DC9-A673-EE9A8183D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6AA866F-FB79-4E4E-801B-51EEC317F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10EAD10-0E9F-41B9-BEE3-3A22A5430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1744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083043-560C-4912-A8A3-C620BDAF9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BE284B9-A856-4F90-89D4-61E260104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A42AC5E-5079-42FF-99DE-2E73D3C3A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333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FCCDA9-1098-40EB-B7DD-6E6E575A8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CD0577-F6EB-47BF-8DC3-1B085472D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AAC60C8-6D70-40BF-86F8-385240F69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D6764D3-9B20-41A9-9366-B34D14A71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97E3B97-F061-4835-AFF1-7475D2873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E6671C0-708F-4359-B5C6-C9A73AD28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921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0CB02C-D062-4270-B581-535E9D1C8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8CF82C-4F3A-4A0F-B80E-3C9E58864D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F77C8A3-E048-4FBA-9274-72D227E6E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899453-561B-4616-BCC0-0936D0345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2553412-8020-4D3F-A577-52C937FA2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AF0D0FB-9DA2-4E99-B361-FBB548B82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451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158CD11-4A1B-4366-8BEE-851B31D5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AE43DBD-05E4-4BC5-8F1D-5FD320E8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AB864B-EA21-4D29-92A7-0D78A61EEA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2DBC1-9BDC-4A6B-943A-9906B83C859B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FF17257-40B3-41C9-B21A-AD4C6546AB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64EA8-BC13-4C52-8D58-D0D59C9211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67F46-8EBC-4546-A6B4-3817DAF8B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891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2C0E42-6B28-4715-AF49-B6F4B7DC1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536" y="817562"/>
            <a:ext cx="11782926" cy="3882774"/>
          </a:xfrm>
        </p:spPr>
        <p:txBody>
          <a:bodyPr>
            <a:noAutofit/>
          </a:bodyPr>
          <a:lstStyle/>
          <a:p>
            <a:r>
              <a:rPr lang="ru-RU" b="1" dirty="0"/>
              <a:t>Улар және олардың жіктелуі туралы түсінік. </a:t>
            </a:r>
            <a:br>
              <a:rPr lang="ru-RU" b="1" dirty="0"/>
            </a:br>
            <a:r>
              <a:rPr lang="kk-KZ" b="1" dirty="0"/>
              <a:t>Улылықтың көрсеткіштері мен критерийлері</a:t>
            </a:r>
            <a:endParaRPr lang="ru-RU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DE5F5FC-1275-41BF-BB96-8D296FF49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4837280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Орында</a:t>
            </a:r>
            <a:r>
              <a:rPr lang="kk-KZ" dirty="0"/>
              <a:t>ған: </a:t>
            </a:r>
            <a:r>
              <a:rPr lang="kk-KZ" b="1" dirty="0"/>
              <a:t>Сабыржанов Ержан</a:t>
            </a:r>
          </a:p>
          <a:p>
            <a:pPr algn="r"/>
            <a:r>
              <a:rPr lang="kk-KZ" b="1" dirty="0"/>
              <a:t>15-700-21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49160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884BA9-E618-4A29-A319-64305BDD6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88579" cy="1864728"/>
          </a:xfrm>
        </p:spPr>
        <p:txBody>
          <a:bodyPr>
            <a:normAutofit fontScale="90000"/>
          </a:bodyPr>
          <a:lstStyle/>
          <a:p>
            <a:r>
              <a:rPr lang="kk-KZ" dirty="0"/>
              <a:t>Улы заттар токсиметриясының негізгі критерийлеріне (өлшем бірліктеріне) сипаттама: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9AE057C-F16C-457C-8495-97DB04E42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41537"/>
            <a:ext cx="10515600" cy="4351338"/>
          </a:xfrm>
        </p:spPr>
        <p:txBody>
          <a:bodyPr>
            <a:normAutofit/>
          </a:bodyPr>
          <a:lstStyle/>
          <a:p>
            <a:r>
              <a:rPr lang="kk-KZ" sz="3600" b="1" dirty="0"/>
              <a:t>LIMac</a:t>
            </a:r>
            <a:r>
              <a:rPr lang="kk-KZ" sz="3600" dirty="0"/>
              <a:t> – (Лима атты автордың атымен байл/ты) – малдарға ішке бергенде және терісі астына еккенде, ағзада белгілі бір деңгейде функционалдық өзгерістер туғызғанымен, уланудың клиникалық белгілері байқалмайтын уытты заттардың 1 мәрте еккендегі (мг/кг) ең төменгі мөлшері.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947877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D48B10-855F-4AC9-91A7-D61F0C32A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kk-KZ" sz="4000" b="1" dirty="0"/>
              <a:t>ЛМ0 </a:t>
            </a:r>
            <a:r>
              <a:rPr lang="kk-KZ" sz="4000" dirty="0"/>
              <a:t>– 2 апталық бақылау мерзімінде, жануарларлар төтеп бере алатын улы заттардың ішке берілетін және тері астына егілетін мөлшері. Мұнда мал ағзасында айтарлықтай патологиялық өзгерістер болғанымен, малдар өлімге ұшырамайды.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9068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F6805B-A9D5-4E5B-AF3A-D396F5479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000" b="1" dirty="0"/>
              <a:t>ЛМ50 </a:t>
            </a:r>
            <a:r>
              <a:rPr lang="kk-KZ" sz="4000" dirty="0"/>
              <a:t>– улы заттың мг/кг есебінде алынған, тәжірибеге алынған жануарларды тері астына немесе ішке ішкізілгеннен кейін 2 апта ішінде 50% өлімге душар ететін орташа мөлшері.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847487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AE0301F-AF2C-4966-B679-206DAADD8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4000" b="1" dirty="0"/>
              <a:t>ЛМ100 </a:t>
            </a:r>
            <a:r>
              <a:rPr lang="kk-KZ" sz="4000" dirty="0"/>
              <a:t>– жоғарыдағы айтылған жағдайда тәжірибеге алынған жанауарлардың барлығын 100%  өлімге душар ететін уытты зат мөлшері.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9096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42E187-3331-47CB-B694-DEE74CFBC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5" y="497305"/>
            <a:ext cx="10936705" cy="5679658"/>
          </a:xfrm>
        </p:spPr>
        <p:txBody>
          <a:bodyPr>
            <a:normAutofit lnSpcReduction="10000"/>
          </a:bodyPr>
          <a:lstStyle/>
          <a:p>
            <a:r>
              <a:rPr lang="kk-KZ" sz="3600" b="1" dirty="0"/>
              <a:t>ЛК50 (CL50)  және ЛК100  (CL100)</a:t>
            </a:r>
            <a:r>
              <a:rPr lang="kk-KZ" sz="3600" dirty="0"/>
              <a:t> – бұл 20 С темп-да 2 сағат ішінде жануарларды 50% ж/е 100% өлімге душар ететін улы заттардың 1мг/м ауадағы концентрациясы.</a:t>
            </a:r>
            <a:endParaRPr lang="ru-RU" sz="3600" dirty="0"/>
          </a:p>
          <a:p>
            <a:endParaRPr lang="kk-KZ" sz="3600" dirty="0"/>
          </a:p>
          <a:p>
            <a:r>
              <a:rPr lang="kk-KZ" sz="3600" b="1" dirty="0"/>
              <a:t>ҚБШМ</a:t>
            </a:r>
            <a:r>
              <a:rPr lang="kk-KZ" sz="3600" dirty="0"/>
              <a:t> – жануарлар ағзасында патологиялық өзгерістер </a:t>
            </a:r>
            <a:r>
              <a:rPr lang="kk-KZ" sz="3600" dirty="0" smtClean="0"/>
              <a:t>тудырмайтын</a:t>
            </a:r>
            <a:r>
              <a:rPr lang="kk-KZ" sz="3600" dirty="0"/>
              <a:t>, улы заттардың ауадағы </a:t>
            </a:r>
            <a:r>
              <a:rPr lang="kk-KZ" sz="3600" i="1" dirty="0"/>
              <a:t>қолдануға болатын шектеулі мөлшері.</a:t>
            </a:r>
          </a:p>
          <a:p>
            <a:endParaRPr lang="ru-RU" sz="3600" dirty="0"/>
          </a:p>
          <a:p>
            <a:r>
              <a:rPr lang="kk-KZ" sz="3600" b="1" dirty="0"/>
              <a:t>ШАҚД</a:t>
            </a:r>
            <a:r>
              <a:rPr lang="kk-KZ" sz="3600" dirty="0"/>
              <a:t> – улы заттардың 1мг/м ауадағы </a:t>
            </a:r>
            <a:r>
              <a:rPr lang="kk-KZ" sz="3600" i="1" dirty="0"/>
              <a:t>шамамен алынған қауіпсіз деңгейі.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9586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DC7DEC-26E1-4FAB-BC87-043BF771D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Улану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BB20BEE-86DF-4291-9960-ADCED4979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631905" cy="5032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/>
              <a:t>жануар ағзасына табиғаты </a:t>
            </a:r>
            <a:r>
              <a:rPr lang="kk-KZ" sz="4000" dirty="0"/>
              <a:t>ә</a:t>
            </a:r>
            <a:r>
              <a:rPr lang="ru-RU" sz="4000" dirty="0"/>
              <a:t>ртүр</a:t>
            </a:r>
            <a:r>
              <a:rPr lang="kk-KZ" sz="4000" dirty="0"/>
              <a:t>лі</a:t>
            </a:r>
            <a:r>
              <a:rPr lang="ru-RU" sz="4000" dirty="0"/>
              <a:t> улы заттарды</a:t>
            </a:r>
            <a:r>
              <a:rPr lang="kk-KZ" sz="4000" dirty="0"/>
              <a:t>ң ә</a:t>
            </a:r>
            <a:r>
              <a:rPr lang="ru-RU" sz="4000" dirty="0"/>
              <a:t>cepi нәтижесінде пайда болатын патологиялық жағдай немесе у - с</a:t>
            </a:r>
            <a:r>
              <a:rPr lang="kk-KZ" sz="4000" dirty="0"/>
              <a:t>е</a:t>
            </a:r>
            <a:r>
              <a:rPr lang="ru-RU" sz="4000" dirty="0"/>
              <a:t>беп, улану- салдары. Улы заттар а</a:t>
            </a:r>
            <a:r>
              <a:rPr lang="kk-KZ" sz="4000" dirty="0"/>
              <a:t>ғ</a:t>
            </a:r>
            <a:r>
              <a:rPr lang="ru-RU" sz="4000" dirty="0"/>
              <a:t>за</a:t>
            </a:r>
            <a:r>
              <a:rPr lang="kk-KZ" sz="4000" dirty="0"/>
              <a:t>ғ</a:t>
            </a:r>
            <a:r>
              <a:rPr lang="ru-RU" sz="4000" dirty="0"/>
              <a:t>а ас корыту, тыныс алу жолдары, Tepi бе</a:t>
            </a:r>
            <a:r>
              <a:rPr lang="kk-KZ" sz="4000" dirty="0"/>
              <a:t>ті</a:t>
            </a:r>
            <a:r>
              <a:rPr lang="ru-RU" sz="4000" dirty="0"/>
              <a:t>, к</a:t>
            </a:r>
            <a:r>
              <a:rPr lang="kk-KZ" sz="4000" dirty="0"/>
              <a:t>іл</a:t>
            </a:r>
            <a:r>
              <a:rPr lang="ru-RU" sz="4000" dirty="0"/>
              <a:t>егей қабығы аркылы түсед</a:t>
            </a:r>
            <a:r>
              <a:rPr lang="kk-KZ" sz="4000" dirty="0"/>
              <a:t>і.</a:t>
            </a:r>
            <a:r>
              <a:rPr lang="ru-RU" sz="4000" dirty="0"/>
              <a:t> Малдардь</a:t>
            </a:r>
            <a:r>
              <a:rPr lang="kk-KZ" sz="4000" dirty="0"/>
              <a:t>ң</a:t>
            </a:r>
            <a:r>
              <a:rPr lang="ru-RU" sz="4000" dirty="0"/>
              <a:t> улануы кеб</a:t>
            </a:r>
            <a:r>
              <a:rPr lang="kk-KZ" sz="4000" dirty="0"/>
              <a:t>ін</a:t>
            </a:r>
            <a:r>
              <a:rPr lang="ru-RU" sz="4000" dirty="0"/>
              <a:t>есе сырт</a:t>
            </a:r>
            <a:r>
              <a:rPr lang="kk-KZ" sz="4000" dirty="0"/>
              <a:t>т</a:t>
            </a:r>
            <a:r>
              <a:rPr lang="ru-RU" sz="4000" dirty="0"/>
              <a:t>ан келген, я</a:t>
            </a:r>
            <a:r>
              <a:rPr lang="kk-KZ" sz="4000" dirty="0"/>
              <a:t>ғ</a:t>
            </a:r>
            <a:r>
              <a:rPr lang="ru-RU" sz="4000" dirty="0"/>
              <a:t>ни а</a:t>
            </a:r>
            <a:r>
              <a:rPr lang="kk-KZ" sz="4000" dirty="0"/>
              <a:t>ғ</a:t>
            </a:r>
            <a:r>
              <a:rPr lang="ru-RU" sz="4000" dirty="0"/>
              <a:t>за</a:t>
            </a:r>
            <a:r>
              <a:rPr lang="kk-KZ" sz="4000" dirty="0"/>
              <a:t>ғ</a:t>
            </a:r>
            <a:r>
              <a:rPr lang="ru-RU" sz="4000" dirty="0"/>
              <a:t>а б</a:t>
            </a:r>
            <a:r>
              <a:rPr lang="kk-KZ" sz="4000" dirty="0"/>
              <a:t>ө</a:t>
            </a:r>
            <a:r>
              <a:rPr lang="ru-RU" sz="4000" dirty="0"/>
              <a:t>тен заттарды</a:t>
            </a:r>
            <a:r>
              <a:rPr lang="kk-KZ" sz="4000" dirty="0"/>
              <a:t>ң</a:t>
            </a:r>
            <a:r>
              <a:rPr lang="ru-RU" sz="4000" dirty="0"/>
              <a:t> (ксенобиотик, хе- nos-б</a:t>
            </a:r>
            <a:r>
              <a:rPr lang="kk-KZ" sz="4000" dirty="0"/>
              <a:t>ө</a:t>
            </a:r>
            <a:r>
              <a:rPr lang="ru-RU" sz="4000" dirty="0"/>
              <a:t>тен) </a:t>
            </a:r>
            <a:r>
              <a:rPr lang="kk-KZ" sz="4000" dirty="0"/>
              <a:t>ә</a:t>
            </a:r>
            <a:r>
              <a:rPr lang="ru-RU" sz="4000" dirty="0"/>
              <a:t>сер</a:t>
            </a:r>
            <a:r>
              <a:rPr lang="kk-KZ" sz="4000" dirty="0"/>
              <a:t>ін</a:t>
            </a:r>
            <a:r>
              <a:rPr lang="ru-RU" sz="4000" dirty="0"/>
              <a:t>ен болады.</a:t>
            </a:r>
          </a:p>
        </p:txBody>
      </p:sp>
    </p:spTree>
    <p:extLst>
      <p:ext uri="{BB962C8B-B14F-4D97-AF65-F5344CB8AC3E}">
        <p14:creationId xmlns:p14="http://schemas.microsoft.com/office/powerpoint/2010/main" xmlns="" val="3657205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8D8FF7-DF02-4DD7-94E5-D264926E4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kk-KZ" dirty="0"/>
              <a:t>Жалпы </a:t>
            </a:r>
            <a:r>
              <a:rPr lang="kk-KZ" dirty="0" smtClean="0"/>
              <a:t>барлық </a:t>
            </a:r>
            <a:r>
              <a:rPr lang="kk-KZ" dirty="0"/>
              <a:t>уытты заттар осы </a:t>
            </a:r>
            <a:r>
              <a:rPr lang="kk-KZ" dirty="0" smtClean="0"/>
              <a:t>заманғы </a:t>
            </a:r>
            <a:r>
              <a:rPr lang="kk-KZ" dirty="0"/>
              <a:t>жіктеу бойынша </a:t>
            </a:r>
            <a:r>
              <a:rPr lang="kk-KZ" dirty="0" smtClean="0"/>
              <a:t>ү</a:t>
            </a:r>
            <a:r>
              <a:rPr lang="kk-KZ" dirty="0" smtClean="0"/>
              <a:t>лкен </a:t>
            </a:r>
            <a:r>
              <a:rPr lang="kk-KZ" dirty="0"/>
              <a:t>2 </a:t>
            </a:r>
            <a:r>
              <a:rPr lang="kk-KZ" dirty="0" smtClean="0"/>
              <a:t>топқа </a:t>
            </a:r>
            <a:r>
              <a:rPr lang="kk-KZ" dirty="0"/>
              <a:t>бөлінеді: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E65D08D-7866-454E-95E9-56EBAEBF0F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dirty="0"/>
              <a:t>                                                 </a:t>
            </a:r>
          </a:p>
          <a:p>
            <a:pPr marL="0" indent="0">
              <a:buNone/>
            </a:pPr>
            <a:r>
              <a:rPr lang="kk-KZ" dirty="0"/>
              <a:t>                                                         </a:t>
            </a:r>
            <a:r>
              <a:rPr lang="kk-KZ" sz="4400" dirty="0"/>
              <a:t>Эндогендік улар</a:t>
            </a:r>
            <a:endParaRPr lang="kk-KZ" dirty="0"/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r>
              <a:rPr lang="kk-KZ" dirty="0"/>
              <a:t>                                                                </a:t>
            </a:r>
          </a:p>
          <a:p>
            <a:pPr marL="0" indent="0">
              <a:buNone/>
            </a:pPr>
            <a:r>
              <a:rPr lang="kk-KZ" dirty="0"/>
              <a:t>                                                            </a:t>
            </a:r>
            <a:r>
              <a:rPr lang="kk-KZ" sz="4400" dirty="0"/>
              <a:t>Экзогенді улар </a:t>
            </a:r>
            <a:endParaRPr lang="ru-RU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xmlns="" id="{A77FEEFF-FA47-4104-8B2B-9FE4BC4F9D06}"/>
              </a:ext>
            </a:extLst>
          </p:cNvPr>
          <p:cNvSpPr/>
          <p:nvPr/>
        </p:nvSpPr>
        <p:spPr>
          <a:xfrm>
            <a:off x="1636295" y="2239505"/>
            <a:ext cx="3721768" cy="11894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xmlns="" id="{D0DD3032-B678-48AE-A48D-9B7950DC9F04}"/>
              </a:ext>
            </a:extLst>
          </p:cNvPr>
          <p:cNvSpPr/>
          <p:nvPr/>
        </p:nvSpPr>
        <p:spPr>
          <a:xfrm>
            <a:off x="1636295" y="4347410"/>
            <a:ext cx="3721768" cy="11894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047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4824AD-6C97-4A07-A6B3-EB9B52DB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/>
              <a:t>Эндогендік улар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5BD3C8-9465-4598-BB19-5CD27624B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4400" dirty="0" smtClean="0"/>
              <a:t>әртүрлі патологиялық құбылыстар </a:t>
            </a:r>
            <a:r>
              <a:rPr lang="kk-KZ" sz="4400" dirty="0"/>
              <a:t>кезінде ағзаның өзінде пайда болатын улар (нитрат, нитрит, индол, скатол т.б.).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9772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73EB70-6726-434C-BF45-2083B5E52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/>
              <a:t>Экзогенді улар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0922D8A-BA3A-4FEA-8CBC-941387B41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789"/>
            <a:ext cx="10515600" cy="50490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k-KZ" sz="4000" dirty="0" smtClean="0"/>
              <a:t>ағзаға сыртқы </a:t>
            </a:r>
            <a:r>
              <a:rPr lang="kk-KZ" sz="4000" dirty="0"/>
              <a:t>ортадан келетін уытты заттар. Экзогенді улы заттар өз кезегінде мынадай түрлерге бөлінеді: </a:t>
            </a:r>
          </a:p>
          <a:p>
            <a:r>
              <a:rPr lang="kk-KZ" sz="4000" dirty="0"/>
              <a:t>минерал тектес, </a:t>
            </a:r>
          </a:p>
          <a:p>
            <a:r>
              <a:rPr lang="kk-KZ" sz="4000" dirty="0" smtClean="0"/>
              <a:t>ө</a:t>
            </a:r>
            <a:r>
              <a:rPr lang="kk-KZ" sz="4000" dirty="0" smtClean="0"/>
              <a:t>сімдіктек тектес</a:t>
            </a:r>
            <a:r>
              <a:rPr lang="kk-KZ" sz="4000" dirty="0"/>
              <a:t>, </a:t>
            </a:r>
          </a:p>
          <a:p>
            <a:r>
              <a:rPr lang="kk-KZ" sz="4000" dirty="0"/>
              <a:t>opганикалық, </a:t>
            </a:r>
          </a:p>
          <a:p>
            <a:r>
              <a:rPr lang="kk-KZ" sz="4000" dirty="0"/>
              <a:t>бейорганикалық </a:t>
            </a:r>
          </a:p>
          <a:p>
            <a:r>
              <a:rPr lang="kk-KZ" sz="4000" dirty="0"/>
              <a:t>және жануар тектес уытты заттар.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8879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8A7EC85-AC19-4444-83F3-75F5CFA83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5" y="320842"/>
            <a:ext cx="10936705" cy="6144125"/>
          </a:xfrm>
        </p:spPr>
        <p:txBody>
          <a:bodyPr>
            <a:normAutofit/>
          </a:bodyPr>
          <a:lstStyle/>
          <a:p>
            <a:r>
              <a:rPr lang="ru-RU" sz="3600" dirty="0"/>
              <a:t>Минерал тектес уытты заттарға: ауыр металл т</a:t>
            </a:r>
            <a:r>
              <a:rPr lang="kk-KZ" sz="3600" dirty="0"/>
              <a:t>ұз</a:t>
            </a:r>
            <a:r>
              <a:rPr lang="ru-RU" sz="3600" dirty="0"/>
              <a:t>дарын жаткызамыз.</a:t>
            </a:r>
          </a:p>
          <a:p>
            <a:r>
              <a:rPr lang="ru-RU" sz="3600" dirty="0"/>
              <a:t>Органикалық уытты заттарға: пестицидтер, органикалык кышкылдар т.б. Жатады</a:t>
            </a:r>
          </a:p>
          <a:p>
            <a:r>
              <a:rPr lang="kk-KZ" sz="3600" dirty="0"/>
              <a:t>Өсімдік</a:t>
            </a:r>
            <a:r>
              <a:rPr lang="ru-RU" sz="3600" dirty="0"/>
              <a:t> тектес уытты заттарға: алколойдтар, гликозидтер, са­ пониндер, эфир майларын жаткызуга болады. </a:t>
            </a:r>
          </a:p>
          <a:p>
            <a:r>
              <a:rPr lang="kk-KZ" sz="3600" dirty="0"/>
              <a:t>Жануар тектес уытты заттарға: жылан, балык, өрмекші және әртурлі буынаяктылар уы, бактерия, вирус жэне баскада микроор­ганизмдердің токсиндері жатады. 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5660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A78DD1-EB79-45FC-83AC-5405600EA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558" y="529389"/>
            <a:ext cx="10760242" cy="5647574"/>
          </a:xfrm>
        </p:spPr>
        <p:txBody>
          <a:bodyPr/>
          <a:lstStyle/>
          <a:p>
            <a:pPr marL="0" indent="0">
              <a:buNone/>
            </a:pPr>
            <a:r>
              <a:rPr lang="kk-KZ" sz="4000" dirty="0"/>
              <a:t>Әдетте эндогендік улардын токсикологияга жанама ғана катысы бар, сондыктан, экзогенді улар негізгі зерттеу нысандары болып табылады. Мұнан басқа мал дәрігерлігі саласында - токсикологияга тікелей катысы жок ерекше улар тобы - бактериалық улар деп аталатын улар болады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66043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E8A3B2-285E-4F03-BE81-8648616B4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6168" y="1154447"/>
            <a:ext cx="10539663" cy="3273174"/>
          </a:xfrm>
        </p:spPr>
        <p:txBody>
          <a:bodyPr/>
          <a:lstStyle/>
          <a:p>
            <a:r>
              <a:rPr lang="kk-KZ" b="1" dirty="0"/>
              <a:t>Улылықтың көрсеткіштері мен критерийлері.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4580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8B9597-2D32-4FB5-A578-7B71942A7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831014"/>
            <a:ext cx="11161295" cy="53131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k-KZ" sz="3600" dirty="0"/>
              <a:t>Қазіргі кезде токсикологияда уытты заттардың улылығын анықтайтын негізгі критерийлері (улы заттардың токсиметриялық өлшем бірліктері) – LIM  ас, ЛМ0 (LD0),  ЛМ50 (LD50), ЛМ100  (LD100) деген халықаралық көрсеткіштер қолданылады. Сонымен бірге, улы заттардың уытты мөлшері, малдың 1кг тірі салмағына уытты заттың 1мг мөлшерінің әсері арқылы анықталады (мг/кг). Егер заттың улылығы 1-2мг/кг болса, онда ол өте улы және керісінше улылық мөлшері 1000мг/кг (1гр/кг) болса улылығы аз зат болып есептелінеді.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913551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563</Words>
  <Application>Microsoft Office PowerPoint</Application>
  <PresentationFormat>Произвольный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Улар және олардың жіктелуі туралы түсінік.  Улылықтың көрсеткіштері мен критерийлері</vt:lpstr>
      <vt:lpstr>Улану</vt:lpstr>
      <vt:lpstr>Жалпы барлық уытты заттар осы заманғы жіктеу бойынша үлкен 2 топқа бөлінеді: </vt:lpstr>
      <vt:lpstr>Эндогендік улар </vt:lpstr>
      <vt:lpstr>Экзогенді улар </vt:lpstr>
      <vt:lpstr>Слайд 6</vt:lpstr>
      <vt:lpstr>Слайд 7</vt:lpstr>
      <vt:lpstr>Улылықтың көрсеткіштері мен критерийлері. </vt:lpstr>
      <vt:lpstr>Слайд 9</vt:lpstr>
      <vt:lpstr>Улы заттар токсиметриясының негізгі критерийлеріне (өлшем бірліктеріне) сипаттама: 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Улар және олардың жіктелуі туралы түсінік.  Улылықтың көрсеткіштері мен критерийлері</dc:title>
  <dc:creator>ADMIN</dc:creator>
  <cp:lastModifiedBy>Мадияр</cp:lastModifiedBy>
  <cp:revision>7</cp:revision>
  <dcterms:created xsi:type="dcterms:W3CDTF">2018-02-19T16:38:04Z</dcterms:created>
  <dcterms:modified xsi:type="dcterms:W3CDTF">2018-02-20T04:39:06Z</dcterms:modified>
</cp:coreProperties>
</file>