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handoutMasterIdLst>
    <p:handoutMasterId r:id="rId20"/>
  </p:handoutMasterIdLst>
  <p:sldIdLst>
    <p:sldId id="256" r:id="rId2"/>
    <p:sldId id="258" r:id="rId3"/>
    <p:sldId id="257" r:id="rId4"/>
    <p:sldId id="268" r:id="rId5"/>
    <p:sldId id="260" r:id="rId6"/>
    <p:sldId id="259" r:id="rId7"/>
    <p:sldId id="261" r:id="rId8"/>
    <p:sldId id="262" r:id="rId9"/>
    <p:sldId id="272" r:id="rId10"/>
    <p:sldId id="263" r:id="rId11"/>
    <p:sldId id="264" r:id="rId12"/>
    <p:sldId id="266" r:id="rId13"/>
    <p:sldId id="267" r:id="rId14"/>
    <p:sldId id="269" r:id="rId15"/>
    <p:sldId id="273" r:id="rId16"/>
    <p:sldId id="274" r:id="rId17"/>
    <p:sldId id="275" r:id="rId18"/>
    <p:sldId id="270"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6" d="100"/>
          <a:sy n="76" d="100"/>
        </p:scale>
        <p:origin x="-34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ru-RU"/>
          </a:p>
        </p:txBody>
      </p:sp>
      <p:sp>
        <p:nvSpPr>
          <p:cNvPr id="3277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A5585A33-7E08-4B4E-A656-64A8EF9533D6}" type="datetimeFigureOut">
              <a:rPr lang="ru-RU"/>
              <a:pPr/>
              <a:t>08.02.2018</a:t>
            </a:fld>
            <a:endParaRPr lang="ru-RU"/>
          </a:p>
        </p:txBody>
      </p:sp>
      <p:sp>
        <p:nvSpPr>
          <p:cNvPr id="3277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ru-RU"/>
          </a:p>
        </p:txBody>
      </p:sp>
      <p:sp>
        <p:nvSpPr>
          <p:cNvPr id="3277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55C79900-2095-42A7-9CB4-20B3FD9CDFC4}" type="slidenum">
              <a:rPr lang="ru-RU"/>
              <a:pPr/>
              <a:t>‹#›</a:t>
            </a:fld>
            <a:endParaRPr lang="ru-R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FCF6C14-AF3C-4B71-9DBB-8590B10A63A5}" type="datetimeFigureOut">
              <a:rPr lang="ru-RU"/>
              <a:pPr>
                <a:defRPr/>
              </a:pPr>
              <a:t>08.02.2018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833D490-2460-4701-8D67-D8B84F6F70B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D537F89-3C7B-49A1-83F1-66F31C002BC8}" type="datetimeFigureOut">
              <a:rPr lang="ru-RU"/>
              <a:pPr>
                <a:defRPr/>
              </a:pPr>
              <a:t>08.02.2018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8A10654-8821-4051-9BF7-5D33F25501AD}"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0DBC636-1BFA-47E3-9736-81A9691EDFBD}" type="datetimeFigureOut">
              <a:rPr lang="ru-RU"/>
              <a:pPr>
                <a:defRPr/>
              </a:pPr>
              <a:t>08.02.2018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8118C8B-AFE7-4AA5-8591-F5010A9D4A1A}"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C5E24AE-3CF3-4538-997D-34C47A82BE3E}" type="datetimeFigureOut">
              <a:rPr lang="ru-RU"/>
              <a:pPr>
                <a:defRPr/>
              </a:pPr>
              <a:t>08.02.2018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3C06EE0-BEAE-4D70-946C-845A5403D45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6A3FE0A0-E0A3-40C7-99C9-0EC6E2BDB345}" type="datetimeFigureOut">
              <a:rPr lang="ru-RU"/>
              <a:pPr>
                <a:defRPr/>
              </a:pPr>
              <a:t>08.02.2018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DBE42B2-1111-45F7-8C46-3F0929C2413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6C83E55-1266-41F8-B0C8-A2F0C48CDEE5}" type="datetimeFigureOut">
              <a:rPr lang="ru-RU"/>
              <a:pPr>
                <a:defRPr/>
              </a:pPr>
              <a:t>08.02.2018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D80D962-0C5C-47E0-B037-B51ED4CEBD3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372CBE9-B014-4C7F-B8E8-4183F725210E}" type="datetimeFigureOut">
              <a:rPr lang="ru-RU"/>
              <a:pPr>
                <a:defRPr/>
              </a:pPr>
              <a:t>08.02.2018</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16F61D9-FE4B-41A8-BAEE-B935D443B195}"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CB9499B-8EF7-42AA-A016-0EFE25A33872}" type="datetimeFigureOut">
              <a:rPr lang="ru-RU"/>
              <a:pPr>
                <a:defRPr/>
              </a:pPr>
              <a:t>08.02.2018</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8AA903CF-7A8E-40AA-9AAD-94874A2F7280}"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BDB489D-9553-484C-A1FC-FD8720FD8AD3}" type="datetimeFigureOut">
              <a:rPr lang="ru-RU"/>
              <a:pPr>
                <a:defRPr/>
              </a:pPr>
              <a:t>08.02.2018</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0B30883-AD99-4976-A03F-86AB468DFD8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E91CD74-3560-4375-92B5-65E26B90A506}" type="datetimeFigureOut">
              <a:rPr lang="ru-RU"/>
              <a:pPr>
                <a:defRPr/>
              </a:pPr>
              <a:t>08.02.2018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5B0C72F-4F98-43E4-97DE-C149FBD9655B}"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DAFCD80-BB2D-4A2A-9014-BE45B32035F2}" type="datetimeFigureOut">
              <a:rPr lang="ru-RU"/>
              <a:pPr>
                <a:defRPr/>
              </a:pPr>
              <a:t>08.02.2018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B93FA37-4FD1-42A2-B410-1C46DBF6FD1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4138DF12-EF00-4B0C-9E8F-76F759728C6E}" type="datetimeFigureOut">
              <a:rPr lang="ru-RU"/>
              <a:pPr>
                <a:defRPr/>
              </a:pPr>
              <a:t>08.02.2018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47D8FAE-CCA0-42C5-8CD4-356604DEE8C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9" r:id="rId1"/>
    <p:sldLayoutId id="2147483778" r:id="rId2"/>
    <p:sldLayoutId id="2147483777" r:id="rId3"/>
    <p:sldLayoutId id="2147483776" r:id="rId4"/>
    <p:sldLayoutId id="2147483775" r:id="rId5"/>
    <p:sldLayoutId id="2147483774" r:id="rId6"/>
    <p:sldLayoutId id="2147483773" r:id="rId7"/>
    <p:sldLayoutId id="2147483772" r:id="rId8"/>
    <p:sldLayoutId id="2147483771" r:id="rId9"/>
    <p:sldLayoutId id="2147483770" r:id="rId10"/>
    <p:sldLayoutId id="214748376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3314" name="Rectangle 1"/>
          <p:cNvSpPr>
            <a:spLocks noGrp="1" noChangeArrowheads="1"/>
          </p:cNvSpPr>
          <p:nvPr>
            <p:ph type="ctrTitle"/>
          </p:nvPr>
        </p:nvSpPr>
        <p:spPr>
          <a:xfrm>
            <a:off x="685800" y="1898650"/>
            <a:ext cx="7773988" cy="984250"/>
          </a:xfrm>
          <a:solidFill>
            <a:srgbClr val="FFFFFF"/>
          </a:solidFill>
        </p:spPr>
        <p:txBody>
          <a:bodyPr lIns="0" tIns="0" rIns="0" bIns="0">
            <a:spAutoFit/>
          </a:bodyPr>
          <a:lstStyle/>
          <a:p>
            <a:pPr algn="l" eaLnBrk="0" hangingPunct="0"/>
            <a:r>
              <a:rPr lang="ru-RU" altLang="ru-RU" sz="3200" smtClean="0">
                <a:solidFill>
                  <a:srgbClr val="212121"/>
                </a:solidFill>
                <a:latin typeface="inherit"/>
              </a:rPr>
              <a:t>Жануарлардың улануын диагностикалау, емдеу және алдын алу</a:t>
            </a:r>
            <a:r>
              <a:rPr lang="ru-RU" altLang="ru-RU" sz="3200" smtClean="0"/>
              <a:t> </a:t>
            </a:r>
            <a:endParaRPr lang="ru-RU" altLang="ru-RU" sz="3200" smtClean="0">
              <a:latin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2530" name="Объект 2"/>
          <p:cNvSpPr>
            <a:spLocks noGrp="1"/>
          </p:cNvSpPr>
          <p:nvPr>
            <p:ph idx="1"/>
          </p:nvPr>
        </p:nvSpPr>
        <p:spPr>
          <a:xfrm>
            <a:off x="0" y="0"/>
            <a:ext cx="9144000" cy="6858000"/>
          </a:xfrm>
        </p:spPr>
        <p:txBody>
          <a:bodyPr/>
          <a:lstStyle/>
          <a:p>
            <a:pPr marL="0" indent="0" algn="ctr">
              <a:buFont typeface="Arial" charset="0"/>
              <a:buNone/>
            </a:pPr>
            <a:r>
              <a:rPr lang="ru-RU" sz="3400" b="1" smtClean="0">
                <a:solidFill>
                  <a:srgbClr val="C00000"/>
                </a:solidFill>
              </a:rPr>
              <a:t>АНТИДОТОТЕРАПИЯ</a:t>
            </a:r>
            <a:endParaRPr lang="ru-RU" sz="3400" b="1" smtClean="0"/>
          </a:p>
          <a:p>
            <a:pPr marL="0" indent="0">
              <a:buFont typeface="Arial" charset="0"/>
              <a:buNone/>
            </a:pPr>
            <a:r>
              <a:rPr lang="ru-RU" sz="3600" b="1" smtClean="0"/>
              <a:t>  </a:t>
            </a:r>
            <a:r>
              <a:rPr lang="ru-RU" smtClean="0"/>
              <a:t/>
            </a:r>
            <a:br>
              <a:rPr lang="ru-RU" smtClean="0"/>
            </a:br>
            <a:r>
              <a:rPr lang="ru-RU" smtClean="0"/>
              <a:t>2) химиялық антидоттар -     олардың әрекеті улы заттардың бейтараптылығын және токсикальды емес өнімдерді опганизмнен алып тастауға негізделген. Мысалы, карбамидті улану кезінде - антидот - медициналық формалин тракар арқылы тікелей шырмаға енгізіледі. Формалин аммиакты байланыстырады және зиянсыз гексаметиленететраамин жасайды, сондықтан руданың ашыту процесі басылады.</a:t>
            </a:r>
            <a:endParaRPr lang="ru-RU" b="1" i="1"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3554" name="Объект 2"/>
          <p:cNvSpPr>
            <a:spLocks noGrp="1"/>
          </p:cNvSpPr>
          <p:nvPr>
            <p:ph idx="1"/>
          </p:nvPr>
        </p:nvSpPr>
        <p:spPr>
          <a:xfrm>
            <a:off x="250825" y="350838"/>
            <a:ext cx="8316913" cy="10329862"/>
          </a:xfrm>
        </p:spPr>
        <p:txBody>
          <a:bodyPr/>
          <a:lstStyle/>
          <a:p>
            <a:pPr marL="0" indent="0" algn="ctr">
              <a:buFont typeface="Arial" charset="0"/>
              <a:buNone/>
            </a:pPr>
            <a:r>
              <a:rPr lang="ru-RU" sz="2400" b="1" smtClean="0">
                <a:solidFill>
                  <a:srgbClr val="C00000"/>
                </a:solidFill>
              </a:rPr>
              <a:t>АНТИДОТОТЕРАПИЯ</a:t>
            </a:r>
            <a:endParaRPr lang="ru-RU" sz="2400" b="1" smtClean="0"/>
          </a:p>
          <a:p>
            <a:pPr marL="0" indent="0">
              <a:lnSpc>
                <a:spcPct val="120000"/>
              </a:lnSpc>
              <a:spcBef>
                <a:spcPct val="0"/>
              </a:spcBef>
              <a:buFont typeface="Arial" charset="0"/>
              <a:buNone/>
            </a:pPr>
            <a:r>
              <a:rPr lang="ru-RU" sz="2400" b="1" smtClean="0"/>
              <a:t>  </a:t>
            </a:r>
            <a:endParaRPr lang="ru-RU" sz="2400" smtClean="0"/>
          </a:p>
        </p:txBody>
      </p:sp>
      <p:sp>
        <p:nvSpPr>
          <p:cNvPr id="23555" name="Rectangle 1"/>
          <p:cNvSpPr>
            <a:spLocks noChangeArrowheads="1"/>
          </p:cNvSpPr>
          <p:nvPr/>
        </p:nvSpPr>
        <p:spPr bwMode="auto">
          <a:xfrm>
            <a:off x="250825" y="1196975"/>
            <a:ext cx="8316913" cy="2584450"/>
          </a:xfrm>
          <a:prstGeom prst="rect">
            <a:avLst/>
          </a:prstGeom>
          <a:solidFill>
            <a:srgbClr val="FFFFFF"/>
          </a:solidFill>
          <a:ln w="9525">
            <a:noFill/>
            <a:miter lim="800000"/>
            <a:headEnd/>
            <a:tailEnd/>
          </a:ln>
        </p:spPr>
        <p:txBody>
          <a:bodyPr lIns="0" tIns="0" rIns="0" bIns="0" anchor="ctr">
            <a:spAutoFit/>
          </a:bodyPr>
          <a:lstStyle/>
          <a:p>
            <a:pPr eaLnBrk="0" hangingPunct="0"/>
            <a:r>
              <a:rPr lang="ru-RU" altLang="ru-RU" sz="2400">
                <a:solidFill>
                  <a:srgbClr val="212121"/>
                </a:solidFill>
                <a:latin typeface="inherit"/>
              </a:rPr>
              <a:t>3) физиологиялық антидоттар - уланудың биологиялық субстратпен өзара әрекеттесуін бәсекелестікті жоюға негізделген олардың әрекеті. Мысалы, антихолинергиялық атропиннің көмегімен холиномиметикалық токсикалық әсерін жойып, өмірлік органдардың холинергиялық рецепторларымен әрекеттеседі.</a:t>
            </a:r>
            <a:r>
              <a:rPr lang="ru-RU" altLang="ru-RU" sz="2400">
                <a:latin typeface="Calibri" pitchFamily="34" charset="0"/>
              </a:rPr>
              <a:t> </a:t>
            </a:r>
            <a:endParaRPr lang="ru-RU" altLang="ru-RU"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4578" name="Rectangle 1"/>
          <p:cNvSpPr>
            <a:spLocks noGrp="1" noChangeArrowheads="1"/>
          </p:cNvSpPr>
          <p:nvPr>
            <p:ph type="title"/>
          </p:nvPr>
        </p:nvSpPr>
        <p:spPr>
          <a:xfrm>
            <a:off x="0" y="598488"/>
            <a:ext cx="6710363" cy="368300"/>
          </a:xfrm>
          <a:solidFill>
            <a:srgbClr val="FFFFFF"/>
          </a:solidFill>
        </p:spPr>
        <p:txBody>
          <a:bodyPr wrap="none" lIns="0" tIns="0" rIns="0" bIns="0">
            <a:spAutoFit/>
          </a:bodyPr>
          <a:lstStyle/>
          <a:p>
            <a:pPr algn="l" eaLnBrk="0" hangingPunct="0"/>
            <a:r>
              <a:rPr lang="ru-RU" altLang="ru-RU" sz="2400" smtClean="0">
                <a:solidFill>
                  <a:srgbClr val="212121"/>
                </a:solidFill>
                <a:latin typeface="inherit"/>
              </a:rPr>
              <a:t>FOS және карбамат пестицидтерін уланғанда:</a:t>
            </a:r>
            <a:r>
              <a:rPr lang="ru-RU" altLang="ru-RU" sz="2400" smtClean="0"/>
              <a:t> </a:t>
            </a:r>
            <a:endParaRPr lang="ru-RU" altLang="ru-RU" sz="2400" smtClean="0">
              <a:latin typeface="Arial" charset="0"/>
            </a:endParaRPr>
          </a:p>
        </p:txBody>
      </p:sp>
      <p:sp>
        <p:nvSpPr>
          <p:cNvPr id="24579" name="Rectangle 2"/>
          <p:cNvSpPr>
            <a:spLocks noGrp="1" noChangeArrowheads="1"/>
          </p:cNvSpPr>
          <p:nvPr>
            <p:ph idx="1"/>
          </p:nvPr>
        </p:nvSpPr>
        <p:spPr>
          <a:xfrm>
            <a:off x="107950" y="1557338"/>
            <a:ext cx="9147175" cy="3876675"/>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Симптомдары: ауыр терлеу, оқушыларды тарылту, брадикардия, тыныс жеткіліксіздігі, күшті үгіт, комаға өту. Антидот - атропин сульфаты 0,1% - орталық / перифериялық әрекеттердің х / холинолитикасы тропахин - орталық әрекеттің антихолинергигі, антихолинестераз заттардың уытты әсерінің жүйке-паралитикалық құбылыстарын жояды. Екі есірткі холинэстераза реагенттерімен - дипироксидпен бірге қолданылады</a:t>
            </a:r>
            <a:r>
              <a:rPr lang="ru-RU" altLang="ru-RU" sz="2800" smtClean="0"/>
              <a:t> </a:t>
            </a:r>
            <a:endParaRPr lang="ru-RU" altLang="ru-RU" sz="2800" smtClean="0">
              <a:latin typeface="Arial"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a:xfrm>
            <a:off x="0" y="0"/>
            <a:ext cx="9144000" cy="1196975"/>
          </a:xfrm>
          <a:solidFill>
            <a:srgbClr val="FFFFFF"/>
          </a:solidFill>
        </p:spPr>
        <p:txBody>
          <a:bodyPr wrap="none" lIns="0" tIns="0" rIns="0" bIns="0">
            <a:spAutoFit/>
          </a:bodyPr>
          <a:lstStyle/>
          <a:p>
            <a:pPr algn="l" eaLnBrk="0" hangingPunct="0"/>
            <a:r>
              <a:rPr lang="ru-RU" altLang="ru-RU" sz="2100" smtClean="0">
                <a:solidFill>
                  <a:srgbClr val="212121"/>
                </a:solidFill>
                <a:latin typeface="inherit"/>
              </a:rPr>
              <a:t>Химохлор пестицидтерімен уландырғанда:</a:t>
            </a:r>
            <a:r>
              <a:rPr lang="ru-RU" altLang="ru-RU" sz="800" smtClean="0"/>
              <a:t> </a:t>
            </a:r>
            <a:endParaRPr lang="ru-RU" altLang="ru-RU" sz="1800" smtClean="0">
              <a:latin typeface="Arial" charset="0"/>
            </a:endParaRPr>
          </a:p>
        </p:txBody>
      </p:sp>
      <p:sp>
        <p:nvSpPr>
          <p:cNvPr id="25603" name="Rectangle 2"/>
          <p:cNvSpPr>
            <a:spLocks noGrp="1" noChangeArrowheads="1"/>
          </p:cNvSpPr>
          <p:nvPr>
            <p:ph idx="1"/>
          </p:nvPr>
        </p:nvSpPr>
        <p:spPr>
          <a:xfrm>
            <a:off x="468313" y="1628775"/>
            <a:ext cx="7488237" cy="2154238"/>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токоферол ацетаты (6-ацетокси-2-метил-2 (4, 8, 12-триметилитрий-дексил) -хроман) жануарлардың биологиялық маңызды заттардың тотығуына жол бермейтін белсенді антиоксидант болып табылады.</a:t>
            </a:r>
            <a:r>
              <a:rPr lang="ru-RU" altLang="ru-RU" sz="2800" smtClean="0"/>
              <a:t> </a:t>
            </a:r>
            <a:endParaRPr lang="ru-RU" altLang="ru-RU" sz="2800" smtClean="0">
              <a:latin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0" y="423863"/>
            <a:ext cx="8872538" cy="277812"/>
          </a:xfrm>
          <a:solidFill>
            <a:srgbClr val="FFFFFF"/>
          </a:solidFill>
        </p:spPr>
        <p:txBody>
          <a:bodyPr wrap="none" lIns="0" tIns="0" rIns="0" bIns="0">
            <a:spAutoFit/>
          </a:bodyPr>
          <a:lstStyle/>
          <a:p>
            <a:pPr algn="l" eaLnBrk="0" hangingPunct="0"/>
            <a:r>
              <a:rPr lang="ru-RU" altLang="ru-RU" sz="1800" smtClean="0">
                <a:solidFill>
                  <a:srgbClr val="212121"/>
                </a:solidFill>
                <a:latin typeface="inherit"/>
              </a:rPr>
              <a:t>Жануарлар мышьяк- және құрамында сынабы бар қосылыстармен уланған кезде:</a:t>
            </a:r>
            <a:r>
              <a:rPr lang="ru-RU" altLang="ru-RU" sz="1800" smtClean="0"/>
              <a:t> </a:t>
            </a:r>
            <a:endParaRPr lang="ru-RU" altLang="ru-RU" sz="1800" smtClean="0">
              <a:latin typeface="Arial" charset="0"/>
            </a:endParaRPr>
          </a:p>
        </p:txBody>
      </p:sp>
      <p:sp>
        <p:nvSpPr>
          <p:cNvPr id="26627" name="Rectangle 2"/>
          <p:cNvSpPr>
            <a:spLocks noGrp="1" noChangeArrowheads="1"/>
          </p:cNvSpPr>
          <p:nvPr>
            <p:ph idx="1"/>
          </p:nvPr>
        </p:nvSpPr>
        <p:spPr>
          <a:xfrm>
            <a:off x="304800" y="1412875"/>
            <a:ext cx="8567738" cy="5170488"/>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unitiol- dimerkaptopropan 2,3-натрий сульфонат - белсенді ысырмасы мышьяк, сынап және басқа да металдар, өткір / созылмалы улану жоғары емдік әсері противоядие қамтамасыз .. Тыныс алу органдары арқылы мышьяк бар уландырғыштарды улану арқылы вирусқа қарсы / аэрозоль; tetatsin кальций - қышқылдар tilendiamintetrauksusnoy Ca тұз -diatrievaya - улану жағдайында ауыр металдардың (қорғасын, сынап, кадмий, кобальт, т.б.) тұздарымен; penicillamine - 3,3-Dime-tiltsistein - мыс, сынап, мышьяк, қорғасын және басқа да металдардың улану қосылыстар.</a:t>
            </a:r>
            <a:r>
              <a:rPr lang="ru-RU" altLang="ru-RU" sz="2800" smtClean="0"/>
              <a:t> </a:t>
            </a:r>
            <a:endParaRPr lang="ru-RU" altLang="ru-RU" sz="2800" smtClean="0">
              <a:latin typeface="Arial"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ъект 2"/>
          <p:cNvSpPr>
            <a:spLocks noGrp="1"/>
          </p:cNvSpPr>
          <p:nvPr>
            <p:ph idx="1"/>
          </p:nvPr>
        </p:nvSpPr>
        <p:spPr>
          <a:xfrm>
            <a:off x="0" y="0"/>
            <a:ext cx="9144000" cy="6858000"/>
          </a:xfrm>
          <a:solidFill>
            <a:srgbClr val="FFFFCC"/>
          </a:solidFill>
        </p:spPr>
        <p:txBody>
          <a:bodyPr/>
          <a:lstStyle/>
          <a:p>
            <a:pPr marL="0" indent="0">
              <a:buFont typeface="Arial" charset="0"/>
              <a:buNone/>
            </a:pPr>
            <a:r>
              <a:rPr lang="ru-RU" smtClean="0"/>
              <a:t/>
            </a:r>
            <a:br>
              <a:rPr lang="ru-RU" smtClean="0"/>
            </a:br>
            <a:r>
              <a:rPr lang="ru-RU" smtClean="0"/>
              <a:t>Цианидті және оның құйрығын және оның улануын уланғанда    тұздар:   Натрий тиосульфаты (натрий гипосульфиті)   Натрий нитриты - бұл цианидті улану үшін антидот. Белсенді метемоглобиннің пайда болуына байланысты тиімді;   Амил нитриттері - азот қышқылының изоэмил эфирі жануарлардың цианидті улануына арналған тиімді антидот болып табылады.</a:t>
            </a:r>
            <a:r>
              <a:rPr lang="ru-RU" b="1" smtClean="0"/>
              <a:t>   </a:t>
            </a:r>
            <a:endParaRPr lang="ru-RU" smtClean="0"/>
          </a:p>
          <a:p>
            <a:pPr marL="0" indent="0">
              <a:buFont typeface="Arial" charset="0"/>
              <a:buNone/>
            </a:pPr>
            <a:endParaRPr lang="ru-RU" b="1" smtClean="0">
              <a:solidFill>
                <a:srgbClr val="C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idx="1"/>
          </p:nvPr>
        </p:nvSpPr>
        <p:spPr>
          <a:xfrm>
            <a:off x="395288" y="836613"/>
            <a:ext cx="7705725" cy="4432300"/>
          </a:xfrm>
          <a:solidFill>
            <a:srgbClr val="FFFFFF"/>
          </a:solidFill>
        </p:spPr>
        <p:txBody>
          <a:bodyPr lIns="0" tIns="0" rIns="0" bIns="0" anchor="ctr">
            <a:spAutoFit/>
          </a:bodyPr>
          <a:lstStyle/>
          <a:p>
            <a:pPr marL="0" indent="0" eaLnBrk="0" hangingPunct="0">
              <a:spcBef>
                <a:spcPct val="0"/>
              </a:spcBef>
              <a:buFontTx/>
              <a:buNone/>
            </a:pPr>
            <a:r>
              <a:rPr lang="ru-RU" altLang="ru-RU" smtClean="0">
                <a:solidFill>
                  <a:srgbClr val="212121"/>
                </a:solidFill>
                <a:latin typeface="inherit"/>
              </a:rPr>
              <a:t>Фторлы улану жағдайында: Шаймайтын су - гидроксид Ca - ішіндегі және салмағы 0,1 мг / кг тірі салмақта 10 кальций хлоридінің ерітіндісі; ФИ Мандрик (1980) әзірлеген профилактикалық антидот: жемдік бор, алюминий сульфаты, магний сульфаты, мырыш сульфаты, калий йоды және аскорбин қышқылы.</a:t>
            </a:r>
            <a:r>
              <a:rPr lang="ru-RU" altLang="ru-RU" smtClean="0"/>
              <a:t> </a:t>
            </a:r>
            <a:endParaRPr lang="ru-RU" altLang="ru-RU" smtClean="0">
              <a:latin typeface="Arial"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idx="1"/>
          </p:nvPr>
        </p:nvSpPr>
        <p:spPr>
          <a:xfrm>
            <a:off x="179388" y="598488"/>
            <a:ext cx="8208962" cy="5602287"/>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Нитраттар мен нитриттермен уланған кезде: аскорбин қышқылы глюкозамен бірге, кальций хлориді, су ерітіндісіндегі натрий тиосульфат ішілік енгізу арқылы. Селенді улану кезінде:  натрий тиосульфаты Ас тұзымен уланған кезде: 10% кальций хлоридінің су ерітіндісіне веналық түрде. Алкалоидтар бар улы өсімдіктермен уланған кезде: Ішінде таниннің ерітіндісі 0,2% Фотосинтездеу зауыттарымен уланған кезде: Жануарлар салмағының 0,1 мг / кг мөлшеріне 30% натрий тиосульфат ерітіндісі енгізілді. Зоокумаринді уланғанда: K витамині (викасол).</a:t>
            </a:r>
            <a:r>
              <a:rPr lang="ru-RU" altLang="ru-RU" sz="2800" smtClean="0"/>
              <a:t> </a:t>
            </a:r>
            <a:endParaRPr lang="ru-RU" altLang="ru-RU" sz="2800" smtClean="0">
              <a:latin typeface="Arial"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0722" name="Объект 2"/>
          <p:cNvSpPr>
            <a:spLocks noGrp="1"/>
          </p:cNvSpPr>
          <p:nvPr>
            <p:ph idx="1"/>
          </p:nvPr>
        </p:nvSpPr>
        <p:spPr>
          <a:xfrm>
            <a:off x="0" y="115888"/>
            <a:ext cx="9144000" cy="6742112"/>
          </a:xfrm>
        </p:spPr>
        <p:txBody>
          <a:bodyPr/>
          <a:lstStyle/>
          <a:p>
            <a:r>
              <a:rPr lang="ru-RU" smtClean="0"/>
              <a:t/>
            </a:r>
            <a:br>
              <a:rPr lang="ru-RU" smtClean="0"/>
            </a:br>
            <a:r>
              <a:rPr lang="ru-RU" smtClean="0"/>
              <a:t>Антидот дәрілік зат ғана емес, сонымен қатар улы қосылыстарды бейтараптандыруға болатын басқа да арнайы қоспалар немесе өнімдер болуы мүмкін. Мысалы: глюкоза, сахароза, бал, сүт, С витамині, кейбір В дәрумендері әмбебап антидоттар болып табылады және олар жиі улану үшін қолданылады.</a:t>
            </a:r>
            <a:endParaRPr lang="ru-RU" b="1"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4338" name="Заголовок 1"/>
          <p:cNvSpPr>
            <a:spLocks noGrp="1"/>
          </p:cNvSpPr>
          <p:nvPr>
            <p:ph type="title"/>
          </p:nvPr>
        </p:nvSpPr>
        <p:spPr/>
        <p:txBody>
          <a:bodyPr/>
          <a:lstStyle/>
          <a:p>
            <a:r>
              <a:rPr lang="kk-KZ" b="1" smtClean="0">
                <a:solidFill>
                  <a:srgbClr val="C00000"/>
                </a:solidFill>
              </a:rPr>
              <a:t>Жоспар</a:t>
            </a:r>
            <a:endParaRPr lang="ru-RU" b="1" smtClean="0">
              <a:solidFill>
                <a:srgbClr val="C00000"/>
              </a:solidFill>
            </a:endParaRPr>
          </a:p>
        </p:txBody>
      </p:sp>
      <p:sp>
        <p:nvSpPr>
          <p:cNvPr id="3" name="Объект 2"/>
          <p:cNvSpPr>
            <a:spLocks noGrp="1"/>
          </p:cNvSpPr>
          <p:nvPr>
            <p:ph idx="1"/>
          </p:nvPr>
        </p:nvSpPr>
        <p:spPr>
          <a:xfrm>
            <a:off x="574675" y="8369300"/>
            <a:ext cx="6780213" cy="249238"/>
          </a:xfrm>
        </p:spPr>
        <p:txBody>
          <a:bodyPr rtlCol="0">
            <a:normAutofit fontScale="25000" lnSpcReduction="20000"/>
          </a:bodyPr>
          <a:lstStyle/>
          <a:p>
            <a:pPr marL="0" indent="0" fontAlgn="auto">
              <a:spcAft>
                <a:spcPts val="0"/>
              </a:spcAft>
              <a:buFont typeface="Arial" pitchFamily="34" charset="0"/>
              <a:buNone/>
              <a:defRPr/>
            </a:pPr>
            <a:endParaRPr lang="ru-RU" sz="4000" dirty="0" smtClean="0"/>
          </a:p>
          <a:p>
            <a:pPr fontAlgn="auto">
              <a:spcAft>
                <a:spcPts val="0"/>
              </a:spcAft>
              <a:buFont typeface="Arial" pitchFamily="34" charset="0"/>
              <a:buChar char="•"/>
              <a:defRPr/>
            </a:pPr>
            <a:endParaRPr lang="ru-RU" sz="4000" dirty="0"/>
          </a:p>
        </p:txBody>
      </p:sp>
      <p:sp>
        <p:nvSpPr>
          <p:cNvPr id="14340" name="Rectangle 1"/>
          <p:cNvSpPr>
            <a:spLocks noChangeArrowheads="1"/>
          </p:cNvSpPr>
          <p:nvPr/>
        </p:nvSpPr>
        <p:spPr bwMode="auto">
          <a:xfrm>
            <a:off x="323850" y="1695450"/>
            <a:ext cx="7056438" cy="2462213"/>
          </a:xfrm>
          <a:prstGeom prst="rect">
            <a:avLst/>
          </a:prstGeom>
          <a:solidFill>
            <a:srgbClr val="FFFFFF"/>
          </a:solidFill>
          <a:ln w="9525">
            <a:noFill/>
            <a:miter lim="800000"/>
            <a:headEnd/>
            <a:tailEnd/>
          </a:ln>
        </p:spPr>
        <p:txBody>
          <a:bodyPr lIns="0" tIns="0" rIns="0" bIns="0" anchor="ctr">
            <a:spAutoFit/>
          </a:bodyPr>
          <a:lstStyle/>
          <a:p>
            <a:pPr eaLnBrk="0" hangingPunct="0"/>
            <a:r>
              <a:rPr lang="ru-RU" altLang="ru-RU" sz="4000">
                <a:latin typeface="inherit"/>
              </a:rPr>
              <a:t>1.Жануарлардың улану   диагнозы </a:t>
            </a:r>
          </a:p>
          <a:p>
            <a:pPr eaLnBrk="0" hangingPunct="0"/>
            <a:r>
              <a:rPr lang="ru-RU" altLang="ru-RU" sz="4000">
                <a:latin typeface="inherit"/>
              </a:rPr>
              <a:t>2.Улануды емдеу </a:t>
            </a:r>
          </a:p>
          <a:p>
            <a:pPr eaLnBrk="0" hangingPunct="0"/>
            <a:r>
              <a:rPr lang="ru-RU" altLang="ru-RU" sz="4000">
                <a:latin typeface="inherit"/>
              </a:rPr>
              <a:t>3.Уланудың алдын алу</a:t>
            </a:r>
            <a:r>
              <a:rPr lang="ru-RU" altLang="ru-RU" sz="4000">
                <a:latin typeface="Calibri" pitchFamily="34" charset="0"/>
              </a:rPr>
              <a:t> </a:t>
            </a:r>
            <a:endParaRPr lang="ru-RU" altLang="ru-RU" sz="4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0" y="0"/>
            <a:ext cx="9144000" cy="908050"/>
          </a:xfrm>
        </p:spPr>
        <p:txBody>
          <a:bodyPr/>
          <a:lstStyle/>
          <a:p>
            <a:r>
              <a:rPr lang="kk-KZ" sz="3600" b="1" smtClean="0">
                <a:solidFill>
                  <a:srgbClr val="C00000"/>
                </a:solidFill>
              </a:rPr>
              <a:t>Этикалық улану топтары</a:t>
            </a:r>
            <a:endParaRPr lang="ru-RU" sz="3600" b="1" smtClean="0">
              <a:solidFill>
                <a:srgbClr val="C00000"/>
              </a:solidFill>
            </a:endParaRPr>
          </a:p>
        </p:txBody>
      </p:sp>
      <p:sp>
        <p:nvSpPr>
          <p:cNvPr id="15363" name="Rectangle 2"/>
          <p:cNvSpPr>
            <a:spLocks noGrp="1" noChangeArrowheads="1"/>
          </p:cNvSpPr>
          <p:nvPr>
            <p:ph idx="1"/>
          </p:nvPr>
        </p:nvSpPr>
        <p:spPr>
          <a:xfrm>
            <a:off x="0" y="1052513"/>
            <a:ext cx="8729663" cy="3878262"/>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пестицидтермен улану </a:t>
            </a:r>
          </a:p>
          <a:p>
            <a:pPr marL="0" indent="0" eaLnBrk="0" hangingPunct="0">
              <a:spcBef>
                <a:spcPct val="0"/>
              </a:spcBef>
              <a:buFontTx/>
              <a:buNone/>
            </a:pPr>
            <a:r>
              <a:rPr lang="ru-RU" altLang="ru-RU" sz="2800" smtClean="0">
                <a:solidFill>
                  <a:srgbClr val="212121"/>
                </a:solidFill>
                <a:latin typeface="inherit"/>
              </a:rPr>
              <a:t>тыңайтқышты улану</a:t>
            </a:r>
          </a:p>
          <a:p>
            <a:pPr marL="0" indent="0" eaLnBrk="0" hangingPunct="0">
              <a:spcBef>
                <a:spcPct val="0"/>
              </a:spcBef>
              <a:buFontTx/>
              <a:buNone/>
            </a:pPr>
            <a:r>
              <a:rPr lang="ru-RU" altLang="ru-RU" sz="2800" smtClean="0">
                <a:solidFill>
                  <a:srgbClr val="212121"/>
                </a:solidFill>
                <a:latin typeface="inherit"/>
              </a:rPr>
              <a:t>үстел тұзымен улану </a:t>
            </a:r>
          </a:p>
          <a:p>
            <a:pPr marL="0" indent="0" eaLnBrk="0" hangingPunct="0">
              <a:spcBef>
                <a:spcPct val="0"/>
              </a:spcBef>
              <a:buFontTx/>
              <a:buNone/>
            </a:pPr>
            <a:r>
              <a:rPr lang="ru-RU" altLang="ru-RU" sz="2800" smtClean="0">
                <a:solidFill>
                  <a:srgbClr val="212121"/>
                </a:solidFill>
                <a:latin typeface="inherit"/>
              </a:rPr>
              <a:t>несепнәр улану </a:t>
            </a:r>
          </a:p>
          <a:p>
            <a:pPr marL="0" indent="0" eaLnBrk="0" hangingPunct="0">
              <a:spcBef>
                <a:spcPct val="0"/>
              </a:spcBef>
              <a:buFontTx/>
              <a:buNone/>
            </a:pPr>
            <a:r>
              <a:rPr lang="ru-RU" altLang="ru-RU" sz="2800" smtClean="0">
                <a:solidFill>
                  <a:srgbClr val="212121"/>
                </a:solidFill>
                <a:latin typeface="inherit"/>
              </a:rPr>
              <a:t>жемшөп улану </a:t>
            </a:r>
          </a:p>
          <a:p>
            <a:pPr marL="0" indent="0" eaLnBrk="0" hangingPunct="0">
              <a:spcBef>
                <a:spcPct val="0"/>
              </a:spcBef>
              <a:buFontTx/>
              <a:buNone/>
            </a:pPr>
            <a:r>
              <a:rPr lang="ru-RU" altLang="ru-RU" sz="2800" smtClean="0">
                <a:solidFill>
                  <a:srgbClr val="212121"/>
                </a:solidFill>
                <a:latin typeface="inherit"/>
              </a:rPr>
              <a:t>техникалық өңдеу зауыттарының өнімдерін улану жемдік</a:t>
            </a:r>
          </a:p>
          <a:p>
            <a:pPr marL="0" indent="0" eaLnBrk="0" hangingPunct="0">
              <a:spcBef>
                <a:spcPct val="0"/>
              </a:spcBef>
              <a:buFontTx/>
              <a:buNone/>
            </a:pPr>
            <a:r>
              <a:rPr lang="ru-RU" altLang="ru-RU" sz="2800" smtClean="0">
                <a:solidFill>
                  <a:srgbClr val="212121"/>
                </a:solidFill>
                <a:latin typeface="inherit"/>
              </a:rPr>
              <a:t> микотоксицоздар</a:t>
            </a:r>
          </a:p>
          <a:p>
            <a:pPr marL="0" indent="0" eaLnBrk="0" hangingPunct="0">
              <a:spcBef>
                <a:spcPct val="0"/>
              </a:spcBef>
              <a:buFontTx/>
              <a:buNone/>
            </a:pPr>
            <a:r>
              <a:rPr lang="ru-RU" altLang="ru-RU" sz="2800" smtClean="0">
                <a:solidFill>
                  <a:srgbClr val="212121"/>
                </a:solidFill>
                <a:latin typeface="inherit"/>
              </a:rPr>
              <a:t> фитотоксикоз</a:t>
            </a:r>
            <a:r>
              <a:rPr lang="ru-RU" altLang="ru-RU" sz="2800" smtClean="0"/>
              <a:t> </a:t>
            </a:r>
            <a:endParaRPr lang="ru-RU" altLang="ru-RU" sz="2800" smtClean="0">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107950" y="6865938"/>
            <a:ext cx="5978525" cy="2268537"/>
          </a:xfrm>
        </p:spPr>
        <p:txBody>
          <a:bodyPr rtlCol="0">
            <a:normAutofit/>
          </a:bodyPr>
          <a:lstStyle/>
          <a:p>
            <a:pPr marL="0" indent="0" fontAlgn="auto">
              <a:spcBef>
                <a:spcPts val="0"/>
              </a:spcBef>
              <a:spcAft>
                <a:spcPts val="0"/>
              </a:spcAft>
              <a:buFont typeface="Arial" pitchFamily="34" charset="0"/>
              <a:buNone/>
              <a:defRPr/>
            </a:pPr>
            <a:r>
              <a:rPr lang="ru-RU" sz="1800" b="1" dirty="0" smtClean="0"/>
              <a:t> </a:t>
            </a:r>
          </a:p>
          <a:p>
            <a:pPr marL="0" indent="0" algn="ctr" fontAlgn="auto">
              <a:spcBef>
                <a:spcPts val="0"/>
              </a:spcBef>
              <a:spcAft>
                <a:spcPts val="0"/>
              </a:spcAft>
              <a:buFont typeface="Arial" pitchFamily="34" charset="0"/>
              <a:buNone/>
              <a:defRPr/>
            </a:pPr>
            <a:r>
              <a:rPr lang="ru-RU" sz="1800" b="1" dirty="0" smtClean="0"/>
              <a:t>    </a:t>
            </a:r>
          </a:p>
          <a:p>
            <a:pPr marL="0" indent="0" fontAlgn="auto">
              <a:spcBef>
                <a:spcPts val="0"/>
              </a:spcBef>
              <a:spcAft>
                <a:spcPts val="0"/>
              </a:spcAft>
              <a:buFont typeface="Arial" pitchFamily="34" charset="0"/>
              <a:buNone/>
              <a:defRPr/>
            </a:pPr>
            <a:endParaRPr lang="ru-RU" sz="1800" b="1" dirty="0"/>
          </a:p>
          <a:p>
            <a:pPr marL="0" indent="0" fontAlgn="auto">
              <a:spcBef>
                <a:spcPts val="0"/>
              </a:spcBef>
              <a:spcAft>
                <a:spcPts val="0"/>
              </a:spcAft>
              <a:buFont typeface="Arial" pitchFamily="34" charset="0"/>
              <a:buNone/>
              <a:defRPr/>
            </a:pPr>
            <a:r>
              <a:rPr lang="ru-RU" sz="1800" b="1" dirty="0"/>
              <a:t> </a:t>
            </a:r>
          </a:p>
          <a:p>
            <a:pPr marL="0" indent="0" fontAlgn="auto">
              <a:spcBef>
                <a:spcPts val="0"/>
              </a:spcBef>
              <a:spcAft>
                <a:spcPts val="0"/>
              </a:spcAft>
              <a:buFont typeface="Arial" pitchFamily="34" charset="0"/>
              <a:buNone/>
              <a:defRPr/>
            </a:pPr>
            <a:r>
              <a:rPr lang="ru-RU" sz="1800" b="1" dirty="0" smtClean="0"/>
              <a:t> </a:t>
            </a:r>
            <a:endParaRPr lang="ru-RU" sz="1800" b="1" dirty="0"/>
          </a:p>
          <a:p>
            <a:pPr fontAlgn="auto">
              <a:spcAft>
                <a:spcPts val="0"/>
              </a:spcAft>
              <a:buFont typeface="Arial" pitchFamily="34" charset="0"/>
              <a:buChar char="•"/>
              <a:defRPr/>
            </a:pPr>
            <a:endParaRPr lang="ru-RU" sz="1800" dirty="0"/>
          </a:p>
        </p:txBody>
      </p:sp>
      <p:sp>
        <p:nvSpPr>
          <p:cNvPr id="16387" name="Rectangle 1"/>
          <p:cNvSpPr>
            <a:spLocks noGrp="1" noChangeArrowheads="1"/>
          </p:cNvSpPr>
          <p:nvPr>
            <p:ph type="title"/>
          </p:nvPr>
        </p:nvSpPr>
        <p:spPr>
          <a:xfrm>
            <a:off x="107950" y="449263"/>
            <a:ext cx="8963025" cy="369887"/>
          </a:xfrm>
          <a:solidFill>
            <a:srgbClr val="FFFFFF"/>
          </a:solidFill>
        </p:spPr>
        <p:txBody>
          <a:bodyPr wrap="none" lIns="0" tIns="0" rIns="0" bIns="0">
            <a:spAutoFit/>
          </a:bodyPr>
          <a:lstStyle/>
          <a:p>
            <a:pPr algn="l" eaLnBrk="0" hangingPunct="0"/>
            <a:r>
              <a:rPr lang="ru-RU" altLang="ru-RU" sz="2400" smtClean="0">
                <a:solidFill>
                  <a:srgbClr val="212121"/>
                </a:solidFill>
                <a:latin typeface="inherit"/>
              </a:rPr>
              <a:t>Жануарларды улану үшін шұғыл емдеудің жалпы принциптері</a:t>
            </a:r>
            <a:r>
              <a:rPr lang="ru-RU" altLang="ru-RU" sz="2400" smtClean="0"/>
              <a:t> </a:t>
            </a:r>
            <a:endParaRPr lang="ru-RU" altLang="ru-RU" sz="2400" smtClean="0">
              <a:latin typeface="Arial" charset="0"/>
            </a:endParaRPr>
          </a:p>
        </p:txBody>
      </p:sp>
      <p:sp>
        <p:nvSpPr>
          <p:cNvPr id="16388" name="Rectangle 2"/>
          <p:cNvSpPr>
            <a:spLocks noChangeArrowheads="1"/>
          </p:cNvSpPr>
          <p:nvPr/>
        </p:nvSpPr>
        <p:spPr bwMode="auto">
          <a:xfrm>
            <a:off x="107950" y="2270125"/>
            <a:ext cx="7920038" cy="1385888"/>
          </a:xfrm>
          <a:prstGeom prst="rect">
            <a:avLst/>
          </a:prstGeom>
          <a:solidFill>
            <a:srgbClr val="FFFFFF"/>
          </a:solidFill>
          <a:ln w="9525">
            <a:noFill/>
            <a:miter lim="800000"/>
            <a:headEnd/>
            <a:tailEnd/>
          </a:ln>
        </p:spPr>
        <p:txBody>
          <a:bodyPr lIns="0" tIns="0" rIns="0" bIns="0" anchor="ctr">
            <a:spAutoFit/>
          </a:bodyPr>
          <a:lstStyle/>
          <a:p>
            <a:pPr eaLnBrk="0" hangingPunct="0"/>
            <a:r>
              <a:rPr lang="ru-RU" altLang="ru-RU">
                <a:latin typeface="inherit"/>
                <a:cs typeface="Arial" charset="0"/>
              </a:rPr>
              <a:t>Медициналық көмек - FAST, ENERGY Этиотропты терапия Патогенетикалық терапия Симптоматикалық терапия</a:t>
            </a:r>
            <a:endParaRPr lang="ru-RU" altLang="ru-RU"/>
          </a:p>
          <a:p>
            <a:pPr eaLnBrk="0" hangingPunct="0"/>
            <a:r>
              <a:rPr lang="ru-RU" altLang="ru-RU">
                <a:latin typeface="inherit"/>
                <a:cs typeface="Arial" charset="0"/>
              </a:rPr>
              <a:t>Medïcïnalıq kömek - FAST, ENERGY </a:t>
            </a:r>
            <a:endParaRPr lang="ru-RU" altLang="ru-RU"/>
          </a:p>
          <a:p>
            <a:pPr eaLnBrk="0" hangingPunct="0"/>
            <a:r>
              <a:rPr lang="ru-RU" altLang="ru-RU"/>
              <a:t/>
            </a:r>
            <a:br>
              <a:rPr lang="ru-RU" altLang="ru-RU"/>
            </a:br>
            <a:endParaRPr lang="ru-RU" alt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15875"/>
            <a:ext cx="8928100" cy="576263"/>
          </a:xfrm>
        </p:spPr>
        <p:txBody>
          <a:bodyPr rtlCol="0">
            <a:normAutofit fontScale="90000"/>
          </a:bodyPr>
          <a:lstStyle/>
          <a:p>
            <a:pPr fontAlgn="auto">
              <a:spcBef>
                <a:spcPts val="0"/>
              </a:spcBef>
              <a:spcAft>
                <a:spcPts val="0"/>
              </a:spcAft>
              <a:defRPr/>
            </a:pPr>
            <a:r>
              <a:rPr lang="ru-RU" sz="3600" dirty="0"/>
              <a:t/>
            </a:r>
            <a:br>
              <a:rPr lang="ru-RU" sz="3600" dirty="0"/>
            </a:br>
            <a:r>
              <a:rPr lang="ru-RU" dirty="0" err="1"/>
              <a:t>Этиотопиялық</a:t>
            </a:r>
            <a:r>
              <a:rPr lang="ru-RU" dirty="0"/>
              <a:t> терапия</a:t>
            </a:r>
            <a:endParaRPr lang="ru-RU" sz="3600" b="1" dirty="0">
              <a:solidFill>
                <a:srgbClr val="C00000"/>
              </a:solidFill>
            </a:endParaRPr>
          </a:p>
        </p:txBody>
      </p:sp>
      <p:sp>
        <p:nvSpPr>
          <p:cNvPr id="17411" name="Объект 2"/>
          <p:cNvSpPr>
            <a:spLocks noGrp="1"/>
          </p:cNvSpPr>
          <p:nvPr>
            <p:ph idx="1"/>
          </p:nvPr>
        </p:nvSpPr>
        <p:spPr>
          <a:xfrm>
            <a:off x="250825" y="5840413"/>
            <a:ext cx="8353425" cy="3425825"/>
          </a:xfrm>
        </p:spPr>
        <p:txBody>
          <a:bodyPr/>
          <a:lstStyle/>
          <a:p>
            <a:pPr marL="0" indent="0">
              <a:spcBef>
                <a:spcPct val="0"/>
              </a:spcBef>
              <a:buFont typeface="Arial" charset="0"/>
              <a:buNone/>
            </a:pPr>
            <a:endParaRPr lang="ru-RU" sz="2800" smtClean="0"/>
          </a:p>
          <a:p>
            <a:pPr marL="0" indent="0">
              <a:spcBef>
                <a:spcPct val="0"/>
              </a:spcBef>
              <a:buFont typeface="Arial" charset="0"/>
              <a:buNone/>
            </a:pPr>
            <a:endParaRPr lang="ru-RU" sz="2800" b="1" i="1" smtClean="0"/>
          </a:p>
        </p:txBody>
      </p:sp>
      <p:sp>
        <p:nvSpPr>
          <p:cNvPr id="17412" name="Rectangle 1"/>
          <p:cNvSpPr>
            <a:spLocks noChangeArrowheads="1"/>
          </p:cNvSpPr>
          <p:nvPr/>
        </p:nvSpPr>
        <p:spPr bwMode="auto">
          <a:xfrm>
            <a:off x="250825" y="1123950"/>
            <a:ext cx="8353425" cy="3448050"/>
          </a:xfrm>
          <a:prstGeom prst="rect">
            <a:avLst/>
          </a:prstGeom>
          <a:solidFill>
            <a:srgbClr val="FFFFFF"/>
          </a:solidFill>
          <a:ln w="9525">
            <a:noFill/>
            <a:miter lim="800000"/>
            <a:headEnd/>
            <a:tailEnd/>
          </a:ln>
        </p:spPr>
        <p:txBody>
          <a:bodyPr lIns="0" tIns="0" rIns="0" bIns="0" anchor="ctr">
            <a:spAutoFit/>
          </a:bodyPr>
          <a:lstStyle/>
          <a:p>
            <a:pPr eaLnBrk="0" hangingPunct="0"/>
            <a:r>
              <a:rPr lang="ru-RU" altLang="ru-RU" sz="2800">
                <a:solidFill>
                  <a:srgbClr val="212121"/>
                </a:solidFill>
                <a:latin typeface="inherit"/>
              </a:rPr>
              <a:t>Улануға арналған емдеу жоспары 1) аурудың себебін жою        (күдікті арналарды алып тастау        күдікті жағдайында үй-жайларды беру        тыныс алу жолымен улану туралы); 2) жануарлардың терiсiнен улы заттарды кетiру; 3) асқазан мен ішектің уытты заттарын жою (асқазанды шаю, клизмалар, лактериялар, кейбір жағдайларда эметика);</a:t>
            </a:r>
            <a:r>
              <a:rPr lang="ru-RU" altLang="ru-RU" sz="2800">
                <a:latin typeface="Calibri" pitchFamily="34" charset="0"/>
              </a:rPr>
              <a:t> </a:t>
            </a:r>
            <a:endParaRPr lang="ru-RU" altLang="ru-RU"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457200" y="106363"/>
            <a:ext cx="7304088" cy="552450"/>
          </a:xfrm>
          <a:solidFill>
            <a:srgbClr val="FFFFFF"/>
          </a:solidFill>
        </p:spPr>
        <p:txBody>
          <a:bodyPr wrap="none" lIns="0" tIns="0" rIns="0" bIns="0">
            <a:spAutoFit/>
          </a:bodyPr>
          <a:lstStyle/>
          <a:p>
            <a:pPr algn="l" eaLnBrk="0" hangingPunct="0"/>
            <a:r>
              <a:rPr lang="ru-RU" altLang="ru-RU" sz="3600" smtClean="0">
                <a:solidFill>
                  <a:srgbClr val="212121"/>
                </a:solidFill>
                <a:latin typeface="inherit"/>
              </a:rPr>
              <a:t>Улануға арналған емдеу жоспары</a:t>
            </a:r>
            <a:r>
              <a:rPr lang="ru-RU" altLang="ru-RU" sz="1100" smtClean="0"/>
              <a:t> </a:t>
            </a:r>
            <a:endParaRPr lang="ru-RU" altLang="ru-RU" sz="3200" smtClean="0">
              <a:latin typeface="Arial" charset="0"/>
            </a:endParaRPr>
          </a:p>
        </p:txBody>
      </p:sp>
      <p:sp>
        <p:nvSpPr>
          <p:cNvPr id="18435" name="Rectangle 2"/>
          <p:cNvSpPr>
            <a:spLocks noGrp="1" noChangeArrowheads="1"/>
          </p:cNvSpPr>
          <p:nvPr>
            <p:ph idx="1"/>
          </p:nvPr>
        </p:nvSpPr>
        <p:spPr>
          <a:xfrm>
            <a:off x="433388" y="1196975"/>
            <a:ext cx="8064500" cy="3878263"/>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4) асқазан мен ішектегі улы заттарды (белсендірілген көмір, ақ саз, қышқылмен улану кезінде натрий карбонатының пайдалану және т.б.) байланыстыру және залалсыздандыру; 5) жұтып қойылған улардың ағзасынан кету (изотоникалық ерітінділерді ішілік енгізу, диуретиктерді, диафторозды, лакционды заттарды, қан кетуді, кейіннен ауыстыру сұйықтықтарын енгізу);</a:t>
            </a:r>
            <a:r>
              <a:rPr lang="ru-RU" altLang="ru-RU" sz="2800" smtClean="0"/>
              <a:t> </a:t>
            </a:r>
            <a:endParaRPr lang="ru-RU" altLang="ru-RU" sz="2800" smtClean="0">
              <a:latin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0" y="1588"/>
            <a:ext cx="9144000" cy="763587"/>
          </a:xfrm>
        </p:spPr>
        <p:txBody>
          <a:bodyPr/>
          <a:lstStyle/>
          <a:p>
            <a:r>
              <a:rPr lang="kk-KZ" sz="4000" smtClean="0">
                <a:solidFill>
                  <a:srgbClr val="C00000"/>
                </a:solidFill>
              </a:rPr>
              <a:t>Улануға арналған емдеу жоспары</a:t>
            </a:r>
            <a:endParaRPr lang="ru-RU" sz="4000" smtClean="0">
              <a:solidFill>
                <a:srgbClr val="C00000"/>
              </a:solidFill>
            </a:endParaRPr>
          </a:p>
        </p:txBody>
      </p:sp>
      <p:sp>
        <p:nvSpPr>
          <p:cNvPr id="19459" name="Rectangle 1"/>
          <p:cNvSpPr>
            <a:spLocks noGrp="1" noChangeArrowheads="1"/>
          </p:cNvSpPr>
          <p:nvPr>
            <p:ph idx="1"/>
          </p:nvPr>
        </p:nvSpPr>
        <p:spPr>
          <a:xfrm>
            <a:off x="323850" y="1196975"/>
            <a:ext cx="8280400" cy="4740275"/>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6) организмнің гуморальдық ортасында химиялық реакциялар арқылы жұтылмаған улануды залалсыздандыруға, антиметаболиттерді пайдалану, реактиваторларды пайдалану, фармакологиялық антагонизмді қолдану және т.б.) арнайы (антидот) терапия; Патогендік және симптоматикалық терапия, дененің қорғанысын арттыруға, қалыпқа келтіруге бағытталған    метаболизмі, жүрек-қантамыр жүйесі белсендірілуі,    тамырлы, тыныс алу және басқа жүйелер.</a:t>
            </a:r>
            <a:r>
              <a:rPr lang="ru-RU" altLang="ru-RU" sz="2800" smtClean="0"/>
              <a:t> </a:t>
            </a:r>
            <a:endParaRPr lang="ru-RU" altLang="ru-RU" sz="2800" smtClean="0">
              <a:latin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0" y="0"/>
            <a:ext cx="9144000" cy="836613"/>
          </a:xfrm>
        </p:spPr>
        <p:txBody>
          <a:bodyPr/>
          <a:lstStyle/>
          <a:p>
            <a:r>
              <a:rPr lang="ru-RU" sz="4000" b="1" smtClean="0">
                <a:solidFill>
                  <a:srgbClr val="C00000"/>
                </a:solidFill>
              </a:rPr>
              <a:t>АНТИДОТОТЕРАПИЯ</a:t>
            </a:r>
          </a:p>
        </p:txBody>
      </p:sp>
      <p:sp>
        <p:nvSpPr>
          <p:cNvPr id="20483" name="Rectangle 1"/>
          <p:cNvSpPr>
            <a:spLocks noGrp="1" noChangeArrowheads="1"/>
          </p:cNvSpPr>
          <p:nvPr>
            <p:ph idx="1"/>
          </p:nvPr>
        </p:nvSpPr>
        <p:spPr>
          <a:xfrm>
            <a:off x="360363" y="1412875"/>
            <a:ext cx="8423275" cy="3692525"/>
          </a:xfrm>
          <a:solidFill>
            <a:srgbClr val="FFFFFF"/>
          </a:solidFill>
        </p:spPr>
        <p:txBody>
          <a:bodyPr lIns="0" tIns="0" rIns="0" bIns="0" anchor="ctr">
            <a:spAutoFit/>
          </a:bodyPr>
          <a:lstStyle/>
          <a:p>
            <a:pPr marL="0" indent="0" eaLnBrk="0" hangingPunct="0">
              <a:spcBef>
                <a:spcPct val="0"/>
              </a:spcBef>
              <a:buFontTx/>
              <a:buNone/>
            </a:pPr>
            <a:r>
              <a:rPr lang="ru-RU" altLang="ru-RU" sz="2400" smtClean="0">
                <a:solidFill>
                  <a:srgbClr val="212121"/>
                </a:solidFill>
                <a:latin typeface="inherit"/>
              </a:rPr>
              <a:t>Антидот дегеніміз - антидоталар Антидоттар - бұл организмге улану кезінде улайтын улы қосылыстарды байланыстыратын және бейтараптандыратын арнайы заттар.   Грекше «антидот» - «қарсы»       Антидот - бұл улы заттардың антидотасы                 заттар Антидоттардың әрекет ету тетігі токсинмен тікелей физикалық немесе химиялық байланыс болып табылады, нәтижесінде нәтижесінде уланудың өзі де, оның әкелуі мүмкін салдардың да босаңсытуы немесе толығымен бейтараптандырылуы бар.</a:t>
            </a:r>
            <a:r>
              <a:rPr lang="ru-RU" altLang="ru-RU" sz="2400" smtClean="0"/>
              <a:t> </a:t>
            </a:r>
            <a:endParaRPr lang="ru-RU" altLang="ru-RU" sz="2400" smtClean="0">
              <a:latin typeface="Arial"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a:xfrm>
            <a:off x="107950" y="333375"/>
            <a:ext cx="8459788" cy="1417638"/>
          </a:xfrm>
        </p:spPr>
        <p:txBody>
          <a:bodyPr/>
          <a:lstStyle/>
          <a:p>
            <a:r>
              <a:rPr lang="ru-RU" sz="2400" b="1" smtClean="0"/>
              <a:t/>
            </a:r>
            <a:br>
              <a:rPr lang="ru-RU" sz="2400" b="1" smtClean="0"/>
            </a:br>
            <a:endParaRPr lang="ru-RU" sz="2400" smtClean="0"/>
          </a:p>
        </p:txBody>
      </p:sp>
      <p:sp>
        <p:nvSpPr>
          <p:cNvPr id="21506" name="Rectangle 1"/>
          <p:cNvSpPr>
            <a:spLocks noChangeArrowheads="1"/>
          </p:cNvSpPr>
          <p:nvPr/>
        </p:nvSpPr>
        <p:spPr bwMode="auto">
          <a:xfrm>
            <a:off x="107950" y="192088"/>
            <a:ext cx="8459788" cy="738187"/>
          </a:xfrm>
          <a:prstGeom prst="rect">
            <a:avLst/>
          </a:prstGeom>
          <a:solidFill>
            <a:srgbClr val="FFFFFF"/>
          </a:solidFill>
          <a:ln w="9525">
            <a:noFill/>
            <a:miter lim="800000"/>
            <a:headEnd/>
            <a:tailEnd/>
          </a:ln>
        </p:spPr>
        <p:txBody>
          <a:bodyPr lIns="0" tIns="0" rIns="0" bIns="0" anchor="ctr">
            <a:spAutoFit/>
          </a:bodyPr>
          <a:lstStyle/>
          <a:p>
            <a:pPr eaLnBrk="0" hangingPunct="0"/>
            <a:r>
              <a:rPr lang="ru-RU" altLang="ru-RU" sz="2400">
                <a:solidFill>
                  <a:srgbClr val="212121"/>
                </a:solidFill>
                <a:latin typeface="inherit"/>
              </a:rPr>
              <a:t>Антидот топтары олардың физико-химиялық сипатына және антитоксическое әсеріне байланысты:</a:t>
            </a:r>
            <a:r>
              <a:rPr lang="ru-RU" altLang="ru-RU" sz="2400">
                <a:latin typeface="Calibri" pitchFamily="34" charset="0"/>
              </a:rPr>
              <a:t> </a:t>
            </a:r>
            <a:endParaRPr lang="ru-RU" altLang="ru-RU" sz="2400"/>
          </a:p>
        </p:txBody>
      </p:sp>
      <p:sp>
        <p:nvSpPr>
          <p:cNvPr id="21507" name="Rectangle 2"/>
          <p:cNvSpPr>
            <a:spLocks noGrp="1" noChangeArrowheads="1"/>
          </p:cNvSpPr>
          <p:nvPr>
            <p:ph idx="1"/>
          </p:nvPr>
        </p:nvSpPr>
        <p:spPr>
          <a:xfrm>
            <a:off x="395288" y="1195388"/>
            <a:ext cx="8353425" cy="3446462"/>
          </a:xfrm>
          <a:solidFill>
            <a:srgbClr val="FFFFFF"/>
          </a:solidFill>
        </p:spPr>
        <p:txBody>
          <a:bodyPr lIns="0" tIns="0" rIns="0" bIns="0" anchor="ctr">
            <a:spAutoFit/>
          </a:bodyPr>
          <a:lstStyle/>
          <a:p>
            <a:pPr marL="0" indent="0" eaLnBrk="0" hangingPunct="0">
              <a:spcBef>
                <a:spcPct val="0"/>
              </a:spcBef>
              <a:buFontTx/>
              <a:buNone/>
            </a:pPr>
            <a:r>
              <a:rPr lang="ru-RU" altLang="ru-RU" sz="2800" smtClean="0">
                <a:solidFill>
                  <a:srgbClr val="212121"/>
                </a:solidFill>
                <a:latin typeface="inherit"/>
              </a:rPr>
              <a:t>1) адсорбенттер: белсендірілген көмір,                                ақ саз (каолин),                                лигнин                                крахмал және т.б.). Оларды тазартатын әсері уландырғыш заттардың адсорбциясына негізделген, мысалы, асқазан-ішек жолында, қанайналым жүйесіне уландырғыш заттарды қалпына келтіруге дейін жетеді.</a:t>
            </a:r>
            <a:r>
              <a:rPr lang="ru-RU" altLang="ru-RU" sz="2800" smtClean="0"/>
              <a:t> </a:t>
            </a:r>
            <a:endParaRPr lang="ru-RU" altLang="ru-RU" sz="2800" smtClean="0">
              <a:latin typeface="Arial"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369</TotalTime>
  <Words>668</Words>
  <Application>Microsoft Office PowerPoint</Application>
  <PresentationFormat>Экран (4:3)</PresentationFormat>
  <Paragraphs>49</Paragraphs>
  <Slides>18</Slides>
  <Notes>0</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1</vt:i4>
      </vt:variant>
      <vt:variant>
        <vt:lpstr>Заголовки слайдов</vt:lpstr>
      </vt:variant>
      <vt:variant>
        <vt:i4>18</vt:i4>
      </vt:variant>
    </vt:vector>
  </HeadingPairs>
  <TitlesOfParts>
    <vt:vector size="22" baseType="lpstr">
      <vt:lpstr>Calibri</vt:lpstr>
      <vt:lpstr>Arial</vt:lpstr>
      <vt:lpstr>inherit</vt:lpstr>
      <vt:lpstr>Тема Office</vt:lpstr>
      <vt:lpstr>Жануарлардың улануын диагностикалау, емдеу және алдын алу </vt:lpstr>
      <vt:lpstr>Жоспар</vt:lpstr>
      <vt:lpstr>Этикалық улану топтары</vt:lpstr>
      <vt:lpstr>Жануарларды улану үшін шұғыл емдеудің жалпы принциптері </vt:lpstr>
      <vt:lpstr> Этиотопиялық терапия</vt:lpstr>
      <vt:lpstr>Улануға арналған емдеу жоспары </vt:lpstr>
      <vt:lpstr>Улануға арналған емдеу жоспары</vt:lpstr>
      <vt:lpstr>АНТИДОТОТЕРАПИЯ</vt:lpstr>
      <vt:lpstr> </vt:lpstr>
      <vt:lpstr>Слайд 10</vt:lpstr>
      <vt:lpstr>Слайд 11</vt:lpstr>
      <vt:lpstr>FOS және карбамат пестицидтерін уланғанда: </vt:lpstr>
      <vt:lpstr>Химохлор пестицидтерімен уландырғанда: </vt:lpstr>
      <vt:lpstr>Жануарлар мышьяк- және құрамында сынабы бар қосылыстармен уланған кезде: </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Химические токсикозы</dc:title>
  <dc:creator>User</dc:creator>
  <cp:lastModifiedBy>134</cp:lastModifiedBy>
  <cp:revision>137</cp:revision>
  <dcterms:created xsi:type="dcterms:W3CDTF">2017-02-11T08:51:07Z</dcterms:created>
  <dcterms:modified xsi:type="dcterms:W3CDTF">2018-02-08T09:10:05Z</dcterms:modified>
</cp:coreProperties>
</file>