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57" r:id="rId3"/>
    <p:sldId id="261" r:id="rId4"/>
    <p:sldId id="260" r:id="rId5"/>
    <p:sldId id="258" r:id="rId6"/>
    <p:sldId id="259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844210-7066-4B99-A15F-FBCB2D4FCC08}" type="datetimeFigureOut">
              <a:rPr lang="ru-RU" smtClean="0"/>
              <a:t>21.01.2016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44C990-42EA-4CD6-AE75-D64C8C48AC9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844210-7066-4B99-A15F-FBCB2D4FCC08}" type="datetimeFigureOut">
              <a:rPr lang="ru-RU" smtClean="0"/>
              <a:t>21.01.2016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44C990-42EA-4CD6-AE75-D64C8C48AC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844210-7066-4B99-A15F-FBCB2D4FCC08}" type="datetimeFigureOut">
              <a:rPr lang="ru-RU" smtClean="0"/>
              <a:t>21.01.2016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44C990-42EA-4CD6-AE75-D64C8C48AC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844210-7066-4B99-A15F-FBCB2D4FCC08}" type="datetimeFigureOut">
              <a:rPr lang="ru-RU" smtClean="0"/>
              <a:t>21.01.2016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44C990-42EA-4CD6-AE75-D64C8C48AC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844210-7066-4B99-A15F-FBCB2D4FCC08}" type="datetimeFigureOut">
              <a:rPr lang="ru-RU" smtClean="0"/>
              <a:t>21.01.2016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44C990-42EA-4CD6-AE75-D64C8C48AC9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844210-7066-4B99-A15F-FBCB2D4FCC08}" type="datetimeFigureOut">
              <a:rPr lang="ru-RU" smtClean="0"/>
              <a:t>21.01.2016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44C990-42EA-4CD6-AE75-D64C8C48AC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844210-7066-4B99-A15F-FBCB2D4FCC08}" type="datetimeFigureOut">
              <a:rPr lang="ru-RU" smtClean="0"/>
              <a:t>21.01.2016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44C990-42EA-4CD6-AE75-D64C8C48AC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844210-7066-4B99-A15F-FBCB2D4FCC08}" type="datetimeFigureOut">
              <a:rPr lang="ru-RU" smtClean="0"/>
              <a:t>21.01.2016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44C990-42EA-4CD6-AE75-D64C8C48AC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844210-7066-4B99-A15F-FBCB2D4FCC08}" type="datetimeFigureOut">
              <a:rPr lang="ru-RU" smtClean="0"/>
              <a:t>21.01.2016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44C990-42EA-4CD6-AE75-D64C8C48AC95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844210-7066-4B99-A15F-FBCB2D4FCC08}" type="datetimeFigureOut">
              <a:rPr lang="ru-RU" smtClean="0"/>
              <a:t>21.01.2016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44C990-42EA-4CD6-AE75-D64C8C48AC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844210-7066-4B99-A15F-FBCB2D4FCC08}" type="datetimeFigureOut">
              <a:rPr lang="ru-RU" smtClean="0"/>
              <a:t>21.01.2016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44C990-42EA-4CD6-AE75-D64C8C48AC9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F844210-7066-4B99-A15F-FBCB2D4FCC08}" type="datetimeFigureOut">
              <a:rPr lang="ru-RU" smtClean="0"/>
              <a:t>21.01.2016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AD44C990-42EA-4CD6-AE75-D64C8C48AC95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rosmolsnab.ru/catalog/18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728" y="2071678"/>
            <a:ext cx="7406640" cy="1472184"/>
          </a:xfrm>
        </p:spPr>
        <p:txBody>
          <a:bodyPr>
            <a:normAutofit fontScale="90000"/>
          </a:bodyPr>
          <a:lstStyle/>
          <a:p>
            <a:r>
              <a:rPr lang="ru-RU" sz="7300" b="1" dirty="0" smtClean="0"/>
              <a:t>ГОМОГЕНИЗАТОР</a:t>
            </a:r>
            <a:r>
              <a:rPr lang="ru-RU" dirty="0"/>
              <a:t/>
            </a:r>
            <a:br>
              <a:rPr lang="ru-RU" dirty="0"/>
            </a:b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357166"/>
            <a:ext cx="8186766" cy="5768997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/>
              <a:t>Гомогенизация</a:t>
            </a:r>
            <a:r>
              <a:rPr lang="ru-RU" dirty="0"/>
              <a:t> - механическое дробления жировых шариков в молоке (сливках) с целью равномерного распределения жира в общей массе продукта и предотвращения его отстаивания</a:t>
            </a:r>
            <a:r>
              <a:rPr lang="ru-RU" dirty="0" smtClean="0"/>
              <a:t>.</a:t>
            </a:r>
          </a:p>
          <a:p>
            <a:r>
              <a:rPr lang="ru-RU" dirty="0">
                <a:hlinkClick r:id="rId2"/>
              </a:rPr>
              <a:t>Гомогенизаторы</a:t>
            </a:r>
            <a:r>
              <a:rPr lang="ru-RU" dirty="0"/>
              <a:t> предназначены для дробления жировых шариков в продукте за счет подачи продукта под высоким давлением, которое может достигать 20 МПа. Такая обработка продукта обеспечивает его однородность, в результате повышается усвояемость и вкус продукта. Процесс гомогенизации позволяет практически полностью использовать молочный жир (в отличие от </a:t>
            </a:r>
            <a:r>
              <a:rPr lang="ru-RU" dirty="0" err="1"/>
              <a:t>негомогенизированного</a:t>
            </a:r>
            <a:r>
              <a:rPr lang="ru-RU" dirty="0"/>
              <a:t>, где до 16 % жира теряется).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sc0387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1142984"/>
            <a:ext cx="3048000" cy="4572000"/>
          </a:xfrm>
          <a:prstGeom prst="rect">
            <a:avLst/>
          </a:prstGeom>
        </p:spPr>
      </p:pic>
      <p:pic>
        <p:nvPicPr>
          <p:cNvPr id="5" name="Содержимое 3" descr="img_1270565149_940x72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8" y="1214422"/>
            <a:ext cx="3518094" cy="427197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 flipV="1">
            <a:off x="457200" y="1071546"/>
            <a:ext cx="5329246" cy="528655"/>
          </a:xfrm>
        </p:spPr>
        <p:txBody>
          <a:bodyPr>
            <a:normAutofit fontScale="92500" lnSpcReduction="10000"/>
          </a:bodyPr>
          <a:lstStyle/>
          <a:p>
            <a:endParaRPr lang="ru-RU" dirty="0"/>
          </a:p>
        </p:txBody>
      </p:sp>
      <p:pic>
        <p:nvPicPr>
          <p:cNvPr id="6" name="Рисунок 5" descr="загружено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52" y="1189766"/>
            <a:ext cx="6745788" cy="459668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Принцип действия: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Гомогенизация </a:t>
            </a:r>
            <a:r>
              <a:rPr lang="ru-RU" dirty="0"/>
              <a:t>осуществляется путем прохода продукта под высоким давлением, с большой скоростью через гомогенизирующую головку, представляющую собой две ступени - щели между притертыми клапаном и седлом, соединенные между собой каналом. Давление в гомогенизаторе регулируется вращением винтов, изменяющих размер щели между клапаном и седлом. При этом на первой ступени устанавливают 3/4 необходимого для конкретного продукта давления гомогенизации, на второй - рабочее давление.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157161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Влияние гомогенизации на физико-химические свойства молока (сливок):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1600200"/>
            <a:ext cx="7929618" cy="5043510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- </a:t>
            </a:r>
            <a:r>
              <a:rPr lang="ru-RU" dirty="0"/>
              <a:t>Гомогенизация молока (сливок) повышает стабильность жировой эмульсии молока, улучшает его консистенцию и вкус, способствует лучшей перевариваемости молочного жира организмом человека. В результате </a:t>
            </a:r>
            <a:r>
              <a:rPr lang="ru-RU" dirty="0" err="1"/>
              <a:t>гоиогенизации</a:t>
            </a:r>
            <a:r>
              <a:rPr lang="ru-RU" dirty="0"/>
              <a:t> образуются однородные по величине шарики жира (диаметром около 1 мкм).</a:t>
            </a:r>
          </a:p>
          <a:p>
            <a:r>
              <a:rPr lang="ru-RU" dirty="0"/>
              <a:t>- При гомогенизации в молоке (сливках) формируются новые оболочки шариков жира из </a:t>
            </a:r>
            <a:r>
              <a:rPr lang="ru-RU" dirty="0" err="1"/>
              <a:t>нативных</a:t>
            </a:r>
            <a:r>
              <a:rPr lang="ru-RU" dirty="0"/>
              <a:t> оболочечных компонентов, казеина и сывороточных белков. Поэтому для образования новых оболочек, особенно при гомогенизации сливок с повышенным содержанием жира, необходимо соотношение СОМО/жир 0,6-0,85.</a:t>
            </a:r>
          </a:p>
          <a:p>
            <a:r>
              <a:rPr lang="ru-RU" dirty="0"/>
              <a:t>- Общие потери азотистых веществ при центрифугировании не превышают 2,5 %. При гомогенизации уменьшается диаметр мицелл казеина, часть их распадается и адсорбируется на поверхности жировых шариков. В процессе гомогенизации в плазме молока увеличивается количество кальция в ионно-молекулярном состоянии, а часть коллоидного фосфата и цитрата кальция адсорбируется на поверхности жировых шариков.</a:t>
            </a:r>
          </a:p>
          <a:p>
            <a:r>
              <a:rPr lang="ru-RU" dirty="0"/>
              <a:t>- При механической обработке молока изменяются его физико-химические свойства. Титруемая кислотность при центробежной очистке снижается на 0,5-4 </a:t>
            </a:r>
            <a:r>
              <a:rPr lang="ru-RU" baseline="30000" dirty="0"/>
              <a:t>0</a:t>
            </a:r>
            <a:r>
              <a:rPr lang="ru-RU" dirty="0"/>
              <a:t>Т. В результате гомогенизации понижается поверхностное натяжение и увеличивается вязкость молока.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10</TotalTime>
  <Words>238</Words>
  <Application>Microsoft Office PowerPoint</Application>
  <PresentationFormat>Экран (4:3)</PresentationFormat>
  <Paragraphs>10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Солнцестояние</vt:lpstr>
      <vt:lpstr>ГОМОГЕНИЗАТОР </vt:lpstr>
      <vt:lpstr>Слайд 2</vt:lpstr>
      <vt:lpstr>Слайд 3</vt:lpstr>
      <vt:lpstr>Слайд 4</vt:lpstr>
      <vt:lpstr>Принцип действия: </vt:lpstr>
      <vt:lpstr>Влияние гомогенизации на физико-химические свойства молока (сливок):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ГОМОГЕНИЗАТОР</dc:title>
  <dc:creator>USER</dc:creator>
  <cp:lastModifiedBy>USER</cp:lastModifiedBy>
  <cp:revision>2</cp:revision>
  <dcterms:created xsi:type="dcterms:W3CDTF">2016-01-21T16:08:44Z</dcterms:created>
  <dcterms:modified xsi:type="dcterms:W3CDTF">2016-01-21T16:19:06Z</dcterms:modified>
</cp:coreProperties>
</file>