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7" r:id="rId3"/>
    <p:sldId id="268" r:id="rId4"/>
    <p:sldId id="256" r:id="rId5"/>
    <p:sldId id="262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2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928662" y="1928803"/>
            <a:ext cx="7172348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671514" y="274638"/>
            <a:ext cx="7829576" cy="1011222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71514" y="1285860"/>
            <a:ext cx="7829576" cy="4357718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43702" y="285730"/>
            <a:ext cx="1785950" cy="5565797"/>
          </a:xfrm>
        </p:spPr>
        <p:txBody>
          <a:bodyPr vert="eaVert"/>
          <a:lstStyle>
            <a:lvl1pPr>
              <a:defRPr>
                <a:gradFill flip="none" rotWithShape="1"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42910" y="274640"/>
            <a:ext cx="5834090" cy="5583253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6286512" y="635635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000100" y="4714884"/>
            <a:ext cx="7215239" cy="8620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1000101" y="2857496"/>
            <a:ext cx="7215238" cy="17859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671646" y="4572008"/>
            <a:ext cx="6400816" cy="928686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575050" y="1428737"/>
            <a:ext cx="5111750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792288" y="5014914"/>
            <a:ext cx="5486400" cy="4143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正方形/長方形 2"/>
          <p:cNvSpPr>
            <a:spLocks noGrp="1"/>
          </p:cNvSpPr>
          <p:nvPr>
            <p:ph type="pic" idx="1"/>
          </p:nvPr>
        </p:nvSpPr>
        <p:spPr>
          <a:xfrm>
            <a:off x="1792288" y="742960"/>
            <a:ext cx="5486400" cy="4114800"/>
          </a:xfrm>
          <a:prstGeom prst="rect">
            <a:avLst/>
          </a:prstGeom>
          <a:noFill/>
          <a:ln w="50800" cap="sq">
            <a:solidFill>
              <a:schemeClr val="tx1"/>
            </a:solidFill>
            <a:miter lim="800000"/>
          </a:ln>
          <a:effectLst>
            <a:outerShdw blurRad="76200" dist="50800" dir="13500000" algn="tl" rotWithShape="0">
              <a:schemeClr val="bg1">
                <a:alpha val="80000"/>
              </a:scheme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 w="12700">
            <a:solidFill>
              <a:schemeClr val="tx1">
                <a:tint val="95000"/>
              </a:schemeClr>
            </a:solidFill>
          </a:ln>
          <a:gradFill>
            <a:gsLst>
              <a:gs pos="0">
                <a:schemeClr val="tx1">
                  <a:tint val="65000"/>
                </a:schemeClr>
              </a:gs>
              <a:gs pos="49900">
                <a:schemeClr val="tx1">
                  <a:tint val="95000"/>
                </a:schemeClr>
              </a:gs>
              <a:gs pos="50000">
                <a:schemeClr val="tx1"/>
              </a:gs>
              <a:gs pos="100000">
                <a:schemeClr val="tx1">
                  <a:tint val="95000"/>
                </a:schemeClr>
              </a:gs>
            </a:gsLst>
            <a:lin ang="5400000" scaled="1"/>
          </a:gradFill>
          <a:effectLst>
            <a:outerShdw blurRad="127000" algn="tl" rotWithShape="0">
              <a:schemeClr val="bg1">
                <a:alpha val="5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tx1"/>
        </a:buClr>
        <a:buFont typeface="Wingdings"/>
        <a:buChar char="n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shade val="75000"/>
          </a:schemeClr>
        </a:buClr>
        <a:buSzPct val="85000"/>
        <a:buFont typeface="Wingdings"/>
        <a:buChar char="n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50000"/>
          </a:schemeClr>
        </a:buClr>
        <a:buSzPct val="75000"/>
        <a:buFont typeface="Wingdings"/>
        <a:buChar char="n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6">
            <a:shade val="50000"/>
          </a:schemeClr>
        </a:buClr>
        <a:buSzPct val="75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3">
            <a:shade val="50000"/>
          </a:schemeClr>
        </a:buClr>
        <a:buSzPct val="70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2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5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1"/>
        </a:buClr>
        <a:buSzPct val="5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2071678"/>
            <a:ext cx="74295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Презентация</a:t>
            </a:r>
          </a:p>
          <a:p>
            <a:pPr algn="ctr"/>
            <a:r>
              <a:rPr lang="ru-RU" sz="3600" b="1" dirty="0" smtClean="0"/>
              <a:t>Тема: Сепаратор сливкоотделитель, </a:t>
            </a:r>
          </a:p>
          <a:p>
            <a:pPr algn="ctr"/>
            <a:r>
              <a:rPr lang="ru-RU" sz="3600" b="1" dirty="0" smtClean="0"/>
              <a:t>сепаратор  - </a:t>
            </a:r>
            <a:r>
              <a:rPr lang="ru-RU" sz="3600" b="1" dirty="0" err="1" smtClean="0"/>
              <a:t>молокоочиститель</a:t>
            </a:r>
            <a:r>
              <a:rPr lang="ru-RU" sz="3600" b="1" dirty="0" smtClean="0"/>
              <a:t>.</a:t>
            </a:r>
          </a:p>
          <a:p>
            <a:pPr algn="ctr" hangingPunct="0"/>
            <a:r>
              <a:rPr lang="ru-RU" b="1" dirty="0" smtClean="0"/>
              <a:t> </a:t>
            </a:r>
            <a:endParaRPr lang="ru-RU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1412776"/>
            <a:ext cx="4680520" cy="4464496"/>
          </a:xfrm>
        </p:spPr>
        <p:txBody>
          <a:bodyPr>
            <a:normAutofit/>
          </a:bodyPr>
          <a:lstStyle/>
          <a:p>
            <a:r>
              <a:rPr lang="ru-RU" dirty="0" smtClean="0"/>
              <a:t>Первый </a:t>
            </a:r>
            <a:r>
              <a:rPr lang="ru-RU" dirty="0"/>
              <a:t>ц</a:t>
            </a:r>
            <a:r>
              <a:rPr lang="ru-RU" dirty="0" smtClean="0"/>
              <a:t>ентробежный </a:t>
            </a:r>
            <a:r>
              <a:rPr lang="ru-RU" dirty="0"/>
              <a:t>сепаратор был изобретен шведским ученым Густавом де </a:t>
            </a:r>
            <a:r>
              <a:rPr lang="ru-RU" dirty="0" err="1"/>
              <a:t>Лавалем</a:t>
            </a:r>
            <a:r>
              <a:rPr lang="ru-RU" dirty="0"/>
              <a:t>, патент на изобретение которого был получен в 1878 г</a:t>
            </a:r>
          </a:p>
        </p:txBody>
      </p:sp>
      <p:pic>
        <p:nvPicPr>
          <p:cNvPr id="1026" name="Picture 2" descr="C:\Users\Аня\Desktop\Separator_drawing_200x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326" y="188640"/>
            <a:ext cx="3829609" cy="641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245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568952" cy="626469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процессе работы любого сепаратора не происходит изменения химического состава разделяемых веществ. Качества, отличающие продукты сепарации, не обязательно должны совпадать с признаками, по которым разделяют смесь в сепараторах. В работе сепаратора принимает участие множество отдельных мелких частиц, среди которых встречаются частицы с промежуточными свойствами по отношению к необходимым признакам. Из исходной смеси после промышленных сепараций не могут получиться абсолютно чистые фракции разделяемых компонентов, только продукты с преобладающим их содержанием.</a:t>
            </a:r>
          </a:p>
        </p:txBody>
      </p:sp>
    </p:spTree>
    <p:extLst>
      <p:ext uri="{BB962C8B-B14F-4D97-AF65-F5344CB8AC3E}">
        <p14:creationId xmlns:p14="http://schemas.microsoft.com/office/powerpoint/2010/main" xmlns="" val="290916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114300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Классификация и основные части сепараторов. 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По технологическому назначению это оборудование подразделяют на две основные группы: </a:t>
            </a:r>
            <a:r>
              <a:rPr lang="ru-RU" sz="1800" dirty="0" err="1" smtClean="0">
                <a:solidFill>
                  <a:schemeClr val="tx1"/>
                </a:solidFill>
              </a:rPr>
              <a:t>сепараторы-молокоочистители</a:t>
            </a:r>
            <a:r>
              <a:rPr lang="ru-RU" sz="1800" dirty="0" smtClean="0">
                <a:solidFill>
                  <a:schemeClr val="tx1"/>
                </a:solidFill>
              </a:rPr>
              <a:t> и сепараторы- сливкоотделители. В </a:t>
            </a:r>
            <a:r>
              <a:rPr lang="ru-RU" sz="1800" dirty="0" err="1" smtClean="0">
                <a:solidFill>
                  <a:schemeClr val="tx1"/>
                </a:solidFill>
              </a:rPr>
              <a:t>сепараторах-молокоочистителях</a:t>
            </a:r>
            <a:r>
              <a:rPr lang="ru-RU" sz="1800" dirty="0" smtClean="0">
                <a:solidFill>
                  <a:schemeClr val="tx1"/>
                </a:solidFill>
              </a:rPr>
              <a:t> происходит центробежная очистка молока от механических и естественных примесей. В сепараторах-сливкоотделителях молоко разделяется на сливки и обезжиренное молоко.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57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676242"/>
            <a:ext cx="3248018" cy="29527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73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3714752"/>
            <a:ext cx="3071834" cy="29322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14282" y="2786058"/>
            <a:ext cx="3214710" cy="500066"/>
          </a:xfrm>
          <a:prstGeom prst="wedgeRoundRectCallout">
            <a:avLst>
              <a:gd name="adj1" fmla="val 36625"/>
              <a:gd name="adj2" fmla="val 990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072066" y="2786058"/>
            <a:ext cx="3286148" cy="500066"/>
          </a:xfrm>
          <a:prstGeom prst="wedgeRoundRectCallout">
            <a:avLst>
              <a:gd name="adj1" fmla="val -35024"/>
              <a:gd name="adj2" fmla="val 954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Сепаратор сливкоотделителя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786058"/>
            <a:ext cx="3265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Сепаратор </a:t>
            </a:r>
            <a:r>
              <a:rPr lang="ru-RU" b="1" dirty="0" err="1" smtClean="0"/>
              <a:t>молокоочиститель</a:t>
            </a:r>
            <a:r>
              <a:rPr lang="ru-RU" b="1" dirty="0" smtClean="0"/>
              <a:t> 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По конструктивным особенностям сепараторы подразделяют на открытые, полузакрытые, закрытые. В открытых сепараторах ввод молока и вывод его фракций не герметизированы, т. е. сливки и обезжиренное молоко контактируют с воздухом окружающей среды. В полузакрытых ввод молока может быть открытым или закрытым, но без напора, а вывод продукта — закрытым, под давлением, создаваемым в сепараторе. В закрытых сепараторах ввод молока, разделение на фракции и их выход герметизированы. Поступление молока и отведение фракций осуществляют под давлением.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Сепараторы классифицируют также по способу удаления осадка из барабана: с ручной выгрузкой осадка после их полной остановки и разборки барабана, центробежной периодической и непрерывной выгрузкой при непрерывной работе сепаратора.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Сепараторы состоят из следующих основных частей: станины в виде чаши, барабана, приемно-выводного устройства и приводного механизма.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20688"/>
            <a:ext cx="8607330" cy="216594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 smtClean="0"/>
              <a:t>На станине смонтированы все части и узлы сепаратора, в нижней ее части расположен приводной механизм. В чаше станины укреплены тормоза, стопоры, удерживающие барабан от произвольного вращения при сборке и разборке, а также приемно-выводное устройство. Внутренняя часть станины (картер) одновременно является масляной ванной.</a:t>
            </a:r>
            <a:br>
              <a:rPr lang="ru-RU" sz="1800" dirty="0" smtClean="0"/>
            </a:br>
            <a:r>
              <a:rPr lang="ru-RU" sz="1800" dirty="0" smtClean="0"/>
              <a:t>Барабан (сепарирующее устройство) — исполнительный орган сепаратора, где молоко разделяется на фракции. Сепарирующее устройство бывает с верхним и нижним вводом молока. Наибольшее применение получили сепарирующие устройства с верхним вводом молока. Конструкция сепарирующего устройства </a:t>
            </a:r>
            <a:r>
              <a:rPr lang="ru-RU" sz="1800" dirty="0" err="1" smtClean="0"/>
              <a:t>молокоочистителей</a:t>
            </a:r>
            <a:r>
              <a:rPr lang="ru-RU" sz="1800" dirty="0" smtClean="0"/>
              <a:t> и сливкоотделителей имеет следующие различия: в сливкоотделителе молоко в </a:t>
            </a:r>
            <a:r>
              <a:rPr lang="ru-RU" sz="1800" dirty="0" err="1" smtClean="0"/>
              <a:t>межтарелочное</a:t>
            </a:r>
            <a:r>
              <a:rPr lang="ru-RU" sz="1800" dirty="0" smtClean="0"/>
              <a:t> пространство поступает через отверстия в тарелках, а в </a:t>
            </a:r>
            <a:r>
              <a:rPr lang="ru-RU" sz="1800" dirty="0" err="1" smtClean="0"/>
              <a:t>молокоочистителях</a:t>
            </a:r>
            <a:r>
              <a:rPr lang="ru-RU" sz="1800" dirty="0" smtClean="0"/>
              <a:t> — с периферии, так как в тарелках </a:t>
            </a:r>
            <a:r>
              <a:rPr lang="ru-RU" sz="1800" dirty="0" err="1" smtClean="0"/>
              <a:t>молокоочистителя</a:t>
            </a:r>
            <a:r>
              <a:rPr lang="ru-RU" sz="1800" dirty="0" smtClean="0"/>
              <a:t> отсутствуют отверстия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7" name="Содержимое 6" descr="image24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43608" y="3645024"/>
            <a:ext cx="2391593" cy="304384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Содержимое 7" descr="image24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62141" y="3645024"/>
            <a:ext cx="2422227" cy="30438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6228184" y="2928934"/>
            <a:ext cx="2500330" cy="398334"/>
          </a:xfrm>
          <a:prstGeom prst="wedgeRoundRectCallout">
            <a:avLst>
              <a:gd name="adj1" fmla="val -35933"/>
              <a:gd name="adj2" fmla="val 83198"/>
              <a:gd name="adj3" fmla="val 16667"/>
            </a:avLst>
          </a:prstGeom>
          <a:ln/>
        </p:spPr>
        <p:style>
          <a:lnRef idx="2">
            <a:schemeClr val="dk1">
              <a:shade val="50000"/>
            </a:schemeClr>
          </a:lnRef>
          <a:fillRef idx="1003">
            <a:schemeClr val="l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285720" y="2913787"/>
            <a:ext cx="2500330" cy="428628"/>
          </a:xfrm>
          <a:prstGeom prst="wedgeRoundRectCallout">
            <a:avLst>
              <a:gd name="adj1" fmla="val 33489"/>
              <a:gd name="adj2" fmla="val 90232"/>
              <a:gd name="adj3" fmla="val 16667"/>
            </a:avLst>
          </a:prstGeom>
        </p:spPr>
        <p:style>
          <a:lnRef idx="2">
            <a:schemeClr val="dk1"/>
          </a:lnRef>
          <a:fillRef idx="1003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2974211"/>
            <a:ext cx="2643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Сепаратор </a:t>
            </a:r>
            <a:r>
              <a:rPr lang="ru-RU" sz="1400" b="1" dirty="0" err="1" smtClean="0"/>
              <a:t>молокоочиститель</a:t>
            </a:r>
            <a:r>
              <a:rPr lang="ru-RU" sz="1400" b="1" dirty="0" smtClean="0"/>
              <a:t>  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269058" y="2974212"/>
            <a:ext cx="2459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Сепаратор сливкоотделителя</a:t>
            </a:r>
            <a:endParaRPr lang="ru-RU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04664"/>
            <a:ext cx="8229600" cy="5964384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/>
              <a:t>Для ревизии сепаратор разбирают, отдельно группу горизонтального вала и группу веретена. Разбирать сепаратор без особой необходимости не рекомендуется, так как это может привести к нарушению посадок и приработки сопряженных деталей. Сепаратор разбирают осторожно, строго соблюдая порядок, изложенный в заводской инструкции. После разборки все ответственные вращающиеся детали тщательно моют, внимательно </a:t>
            </a:r>
            <a:r>
              <a:rPr lang="ru-RU" sz="1800" dirty="0" smtClean="0">
                <a:effectLst/>
              </a:rPr>
              <a:t>осматривают и измеряют. Наиболее ответственные детали (веретено, </a:t>
            </a:r>
            <a:r>
              <a:rPr lang="ru-RU" sz="1800" dirty="0" err="1" smtClean="0">
                <a:effectLst/>
              </a:rPr>
              <a:t>тарелкодержатель</a:t>
            </a:r>
            <a:r>
              <a:rPr lang="ru-RU" sz="1800" dirty="0" smtClean="0">
                <a:effectLst/>
              </a:rPr>
              <a:t>, тарелки, особенно разделительные, подшипники и др.) обследуют с помощью лупы, а при подозрении на наличие раскола используют средства рентгена — и ультразвуковой дефектоскопии.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>При ремонте сепараторов наиболее часто приходится заменять изношенные фрикционные накладки на колодках центробежной фрикционной муфты, пружины и подшипники горловой опоры, подшипники подпятника, бронзовую шестерню (червячное колесо), резиновые уплотнительные кольца, резиновый диск упругой муфты.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> Последовательность разборки сепараторов разных моделей имеет свои особенности, которые указаны в инструкции завода-изготовителя.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>Для определения потери упругости пружин норовой опоры измеряют их высоту, осевшие пружины заменяют. рекомендуется иметь в виду, что при осадке хотя бы одной из пружин горловой опоры необходимо заменить весь комплект. Новые пружины должны иметь одинаковую упругость, которую определяют, измеряя их высоту в свободном и сжатом (витки должны соприкасаться) состояниях; при этом отклонение не должно превышать + 0,3 мм.</a:t>
            </a: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 smtClean="0">
                <a:effectLst/>
              </a:rPr>
              <a:t>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00042"/>
            <a:ext cx="7786742" cy="5000660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          </a:t>
            </a:r>
            <a:r>
              <a:rPr lang="ru-RU" sz="2400" b="1" dirty="0" smtClean="0"/>
              <a:t>Детали барабана могут иметь следующие дефекты: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ru-RU" sz="1600" dirty="0" smtClean="0"/>
              <a:t>1) износ фиксирующих штифтов и выступов, которые служат для предотвращения смещения деталей барабана при их вращении;</a:t>
            </a:r>
            <a:br>
              <a:rPr lang="ru-RU" sz="1600" dirty="0" smtClean="0"/>
            </a:br>
            <a:r>
              <a:rPr lang="ru-RU" sz="1600" dirty="0" smtClean="0"/>
              <a:t> 2) деформация тарелок, у которых в основном загибаются вверх углы фиксирующих пазов и происходит износ шпиков;</a:t>
            </a:r>
            <a:br>
              <a:rPr lang="ru-RU" sz="1600" dirty="0" smtClean="0"/>
            </a:br>
            <a:r>
              <a:rPr lang="ru-RU" sz="1600" dirty="0" smtClean="0"/>
              <a:t> 3) износ (истирание) напорных дисков из-за неправильной сборки барабана и регулирования положения дисков по высоте;</a:t>
            </a:r>
            <a:br>
              <a:rPr lang="ru-RU" sz="1600" dirty="0" smtClean="0"/>
            </a:br>
            <a:r>
              <a:rPr lang="ru-RU" sz="1600" dirty="0" smtClean="0"/>
              <a:t> 4) коррозия луженных деталей барабана в результате мойки их растворами кислот и сильнодействующих щелочей (применение кислот и сильнодействующих щелочей не допускается, так как при этом разрушается полуда и нарушается балансировка барабана);</a:t>
            </a:r>
            <a:br>
              <a:rPr lang="ru-RU" sz="1600" dirty="0" smtClean="0"/>
            </a:br>
            <a:r>
              <a:rPr lang="ru-RU" sz="1600" dirty="0" smtClean="0"/>
              <a:t> 5) отсутствие или износ уплотнительных резиновых прокладок, приводящий к образованию течи и сверхнормативным потерям продукта.</a:t>
            </a:r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Техника безопасности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1357298"/>
            <a:ext cx="7143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 обслуживанию сепараторов допускаются лица, знающие устройства сепараторов и особенности их эксплуатации, а также прошедшие инструктаж по правилам безопасности.</a:t>
            </a:r>
          </a:p>
          <a:p>
            <a:r>
              <a:rPr lang="ru-RU" sz="1400" dirty="0" smtClean="0"/>
              <a:t>Разбирать сепаратор должен специалист, хорошо знающий его устройство. Запрещается снимать, поправлять или устанавливать детали приемно-отводящего устройства во время вращения барабана, а также тормозить барабан посторонними предметами. Нельзя работать на сепараторе при наличии посторонних шумов, задевании барабана за детали приемно-отводящего устройства, вибрации барабана, поломке и потере упругости пружин горлового подшипника, износе шарикоподшипников и шестерен, попадании посторонних частиц в картер и молока или воды в смазочные масла.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3286124"/>
            <a:ext cx="69294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Запрещается запускать барабан с перепутанными тарелками или деталями от другого сепаратора.</a:t>
            </a:r>
          </a:p>
          <a:p>
            <a:r>
              <a:rPr lang="ru-RU" sz="1400" dirty="0" smtClean="0"/>
              <a:t>Нельзя допускать дефектов посадочных поверхностей деталей барабана и конусной поверхности веретена.</a:t>
            </a:r>
          </a:p>
          <a:p>
            <a:r>
              <a:rPr lang="ru-RU" sz="1400" dirty="0" smtClean="0"/>
              <a:t>При износе шарикоподшипников вертикального вала заменять их можно только шарикоподшипниками не ниже класса точности, указанного в соответствующих инструкциях. Для смазки сепараторов следует применять только рекомендуемые сорта масел и постоянно следить за количеством и чистотой масла в картере.</a:t>
            </a:r>
          </a:p>
          <a:p>
            <a:r>
              <a:rPr lang="ru-RU" sz="1400" dirty="0" smtClean="0"/>
              <a:t>Запрещается работать на сепараторе с повышенной частотой вращения барабана и на сепараторе, установленном не на фундаменте.</a:t>
            </a:r>
          </a:p>
          <a:p>
            <a:r>
              <a:rPr lang="ru-RU" sz="1400" dirty="0" smtClean="0"/>
              <a:t>Кнопка управления электродвигателем должна находиться 'вблизи сепаратора. Подходы к ней должны быть свободными.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YamatoPainting">
  <a:themeElements>
    <a:clrScheme name="Yamato Painting">
      <a:dk1>
        <a:sysClr val="windowText" lastClr="000000"/>
      </a:dk1>
      <a:lt1>
        <a:sysClr val="window" lastClr="FFFFFF"/>
      </a:lt1>
      <a:dk2>
        <a:srgbClr val="3F2D32"/>
      </a:dk2>
      <a:lt2>
        <a:srgbClr val="FEDD00"/>
      </a:lt2>
      <a:accent1>
        <a:srgbClr val="C24400"/>
      </a:accent1>
      <a:accent2>
        <a:srgbClr val="3F7228"/>
      </a:accent2>
      <a:accent3>
        <a:srgbClr val="516086"/>
      </a:accent3>
      <a:accent4>
        <a:srgbClr val="956A86"/>
      </a:accent4>
      <a:accent5>
        <a:srgbClr val="E87981"/>
      </a:accent5>
      <a:accent6>
        <a:srgbClr val="8D8628"/>
      </a:accent6>
      <a:hlink>
        <a:srgbClr val="0000FF"/>
      </a:hlink>
      <a:folHlink>
        <a:srgbClr val="800080"/>
      </a:folHlink>
    </a:clrScheme>
    <a:fontScheme name="Yamato Painti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>
            <a:shade val="90000"/>
          </a:schemeClr>
        </a:solidFill>
        <a:blipFill>
          <a:blip xmlns:r="http://schemas.openxmlformats.org/officeDocument/2006/relationships" r:embed="rId1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tile tx="0" ty="0" sx="120000" sy="120000" flip="xy" algn="t"/>
        </a:blipFill>
        <a:blipFill rotWithShape="0">
          <a:blip xmlns:r="http://schemas.openxmlformats.org/officeDocument/2006/relationships" r:embed="rId2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475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YamatoPainting</vt:lpstr>
      <vt:lpstr>Слайд 1</vt:lpstr>
      <vt:lpstr>Слайд 2</vt:lpstr>
      <vt:lpstr>Слайд 3</vt:lpstr>
      <vt:lpstr>Классификация и основные части сепараторов.   По технологическому назначению это оборудование подразделяют на две основные группы: сепараторы-молокоочистители и сепараторы- сливкоотделители. В сепараторах-молокоочистителях происходит центробежная очистка молока от механических и естественных примесей. В сепараторах-сливкоотделителях молоко разделяется на сливки и обезжиренное молоко.  </vt:lpstr>
      <vt:lpstr>    По конструктивным особенностям сепараторы подразделяют на открытые, полузакрытые, закрытые. В открытых сепараторах ввод молока и вывод его фракций не герметизированы, т. е. сливки и обезжиренное молоко контактируют с воздухом окружающей среды. В полузакрытых ввод молока может быть открытым или закрытым, но без напора, а вывод продукта — закрытым, под давлением, создаваемым в сепараторе. В закрытых сепараторах ввод молока, разделение на фракции и их выход герметизированы. Поступление молока и отведение фракций осуществляют под давлением.  Сепараторы классифицируют также по способу удаления осадка из барабана: с ручной выгрузкой осадка после их полной остановки и разборки барабана, центробежной периодической и непрерывной выгрузкой при непрерывной работе сепаратора.  Сепараторы состоят из следующих основных частей: станины в виде чаши, барабана, приемно-выводного устройства и приводного механизма. </vt:lpstr>
      <vt:lpstr>На станине смонтированы все части и узлы сепаратора, в нижней ее части расположен приводной механизм. В чаше станины укреплены тормоза, стопоры, удерживающие барабан от произвольного вращения при сборке и разборке, а также приемно-выводное устройство. Внутренняя часть станины (картер) одновременно является масляной ванной. Барабан (сепарирующее устройство) — исполнительный орган сепаратора, где молоко разделяется на фракции. Сепарирующее устройство бывает с верхним и нижним вводом молока. Наибольшее применение получили сепарирующие устройства с верхним вводом молока. Конструкция сепарирующего устройства молокоочистителей и сливкоотделителей имеет следующие различия: в сливкоотделителе молоко в межтарелочное пространство поступает через отверстия в тарелках, а в молокоочистителях — с периферии, так как в тарелках молокоочистителя отсутствуют отверстия  </vt:lpstr>
      <vt:lpstr>Для ревизии сепаратор разбирают, отдельно группу горизонтального вала и группу веретена. Разбирать сепаратор без особой необходимости не рекомендуется, так как это может привести к нарушению посадок и приработки сопряженных деталей. Сепаратор разбирают осторожно, строго соблюдая порядок, изложенный в заводской инструкции. После разборки все ответственные вращающиеся детали тщательно моют, внимательно осматривают и измеряют. Наиболее ответственные детали (веретено, тарелкодержатель, тарелки, особенно разделительные, подшипники и др.) обследуют с помощью лупы, а при подозрении на наличие раскола используют средства рентгена — и ультразвуковой дефектоскопии.  При ремонте сепараторов наиболее часто приходится заменять изношенные фрикционные накладки на колодках центробежной фрикционной муфты, пружины и подшипники горловой опоры, подшипники подпятника, бронзовую шестерню (червячное колесо), резиновые уплотнительные кольца, резиновый диск упругой муфты.  Последовательность разборки сепараторов разных моделей имеет свои особенности, которые указаны в инструкции завода-изготовителя.  Для определения потери упругости пружин норовой опоры измеряют их высоту, осевшие пружины заменяют. рекомендуется иметь в виду, что при осадке хотя бы одной из пружин горловой опоры необходимо заменить весь комплект. Новые пружины должны иметь одинаковую упругость, которую определяют, измеряя их высоту в свободном и сжатом (витки должны соприкасаться) состояниях; при этом отклонение не должно превышать + 0,3 мм.     </vt:lpstr>
      <vt:lpstr>Слайд 8</vt:lpstr>
      <vt:lpstr>Техника безопасности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Классификация и основные части сепараторов. По технологическому назначению это оборудование подразделяют на две основные группы: сепараторы-молокоочистители и сепараторы- сливкоотделители. В сепараторах-молокоочистителях происходит центробежная очистка молока от механических и естественных примесей. К этой группе относят также отделители белка от сыворотки, сепараторы для обезвоживания творожного сгустка и сепараторы-бактериоотделители. В сепараторах-сливкоотделите – лях молоко разделяется на сливки и обезжиренное молоко, происходят нормализация молока по жиру (при применении дополнительного устройства), обезжиривание сыворотки и получение высокожирных сливок.  По конструктивным особенностям сепараторы подразделяют на открытые, полузакрытые, закрытые. В открытых сепараторах ввод молока и вывод его фракций не герметизированы, т. е. сливки и обезжиренное молоко контактируют с воздухом окружающей среды. В полузакрытых ввод молока может быть открытым или закрытым, но без напора, а вывод продукта — закрытым, под давлением, создаваемым в сепараторе. В закрытых сепараторах ввод молока, разделение на фракции и их выход герметизированы. Поступление молока и отведение фракций осуществляют под давлением.  Сепараторы классифицируют также по способу удаления осадка из барабана: с ручной выгрузкой осадка после их полной остановки и разборки барабана, центробежной периодической и непрерывной выгрузкой при непрерывной работе сепаратора.  Сепараторы состоят из следующих основных частей: станины в виде чаши, барабана, приемно-выводного устройства и приводного механизма.  и едкого натра; работоспособностью в условиях давления 20—30 МПа.</dc:title>
  <cp:lastModifiedBy>ТППЖ</cp:lastModifiedBy>
  <cp:revision>31</cp:revision>
  <dcterms:modified xsi:type="dcterms:W3CDTF">2017-01-20T07:24:40Z</dcterms:modified>
</cp:coreProperties>
</file>