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1"/>
  </p:notesMasterIdLst>
  <p:sldIdLst>
    <p:sldId id="256" r:id="rId2"/>
    <p:sldId id="259" r:id="rId3"/>
    <p:sldId id="257" r:id="rId4"/>
    <p:sldId id="258" r:id="rId5"/>
    <p:sldId id="260" r:id="rId6"/>
    <p:sldId id="261" r:id="rId7"/>
    <p:sldId id="304" r:id="rId8"/>
    <p:sldId id="262" r:id="rId9"/>
    <p:sldId id="263" r:id="rId10"/>
    <p:sldId id="30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303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305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306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53553-D405-45D5-A080-1E366CDD228A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69661-6F6E-4AD8-9C84-91AD9741A3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81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69661-6F6E-4AD8-9C84-91AD9741A35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2383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462C95C-D313-4E2C-87FE-A7F9EDBE7535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AC11F1A-F256-49F0-9222-B8F55BB98B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1772816"/>
            <a:ext cx="727280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Технологическое оборудование по переработке молока.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601"/>
            <a:ext cx="2700337" cy="2000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74890"/>
            <a:ext cx="4032448" cy="26818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0805" y="5602"/>
            <a:ext cx="1715158" cy="3728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8611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692696"/>
            <a:ext cx="883751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3"/>
                </a:solidFill>
                <a:effectLst/>
              </a:rPr>
              <a:t>Мембранные молочные 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насосы.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7051" y="2636912"/>
            <a:ext cx="5448300" cy="2962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950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335846"/>
            <a:ext cx="810039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     Мембранный </a:t>
            </a:r>
            <a:r>
              <a:rPr lang="ru-RU" sz="2400" b="1" i="1" dirty="0">
                <a:solidFill>
                  <a:srgbClr val="7030A0"/>
                </a:solidFill>
              </a:rPr>
              <a:t>насос </a:t>
            </a:r>
            <a:r>
              <a:rPr lang="ru-RU" sz="2400" b="1" i="1" dirty="0">
                <a:solidFill>
                  <a:srgbClr val="FF0000"/>
                </a:solidFill>
              </a:rPr>
              <a:t>(диафрагменный насос, диафрагмовый насос — объёмный насос), рабочий орган которого — гибкая </a:t>
            </a:r>
            <a:r>
              <a:rPr lang="ru-RU" sz="2400" b="1" i="1" dirty="0" smtClean="0">
                <a:solidFill>
                  <a:srgbClr val="FF0000"/>
                </a:solidFill>
              </a:rPr>
              <a:t>пластина, </a:t>
            </a:r>
            <a:r>
              <a:rPr lang="ru-RU" sz="2400" b="1" i="1" dirty="0">
                <a:solidFill>
                  <a:srgbClr val="FF0000"/>
                </a:solidFill>
              </a:rPr>
              <a:t>закреплённая по краям; пластина изгибается под действием рычажного механизма (механический привод) или в результате изменения давления воздуха (пневматический привод) или жидкости (гидравлический привод), выполняя функцию, эквивалентную функции поршня в поршневом насосе.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     </a:t>
            </a:r>
            <a:r>
              <a:rPr lang="ru-RU" sz="2400" b="1" i="1" dirty="0" smtClean="0">
                <a:solidFill>
                  <a:srgbClr val="7030A0"/>
                </a:solidFill>
              </a:rPr>
              <a:t>Принцип </a:t>
            </a:r>
            <a:r>
              <a:rPr lang="ru-RU" sz="2400" b="1" i="1" dirty="0">
                <a:solidFill>
                  <a:srgbClr val="7030A0"/>
                </a:solidFill>
              </a:rPr>
              <a:t>работы. </a:t>
            </a:r>
            <a:r>
              <a:rPr lang="ru-RU" sz="2400" b="1" i="1" dirty="0">
                <a:solidFill>
                  <a:srgbClr val="FF0000"/>
                </a:solidFill>
              </a:rPr>
              <a:t>Сжатый воздух, проникающий за одну из мембран, заставляет её сжиматься и продвигать жидкость в отверстие выхода. В это время вторая мембрана напротив, создаёт вакуум, всасывая жидкость. После прохождения импульса пневматический коаксиальный </a:t>
            </a:r>
            <a:r>
              <a:rPr lang="ru-RU" sz="2400" b="1" i="1" dirty="0" err="1">
                <a:solidFill>
                  <a:srgbClr val="FF0000"/>
                </a:solidFill>
              </a:rPr>
              <a:t>обменник</a:t>
            </a:r>
            <a:r>
              <a:rPr lang="ru-RU" sz="2400" b="1" i="1" dirty="0">
                <a:solidFill>
                  <a:srgbClr val="FF0000"/>
                </a:solidFill>
              </a:rPr>
              <a:t> меняет направление сжатого воздуха за вторую мембрану и процесс повторяется с другой стороны.</a:t>
            </a:r>
          </a:p>
        </p:txBody>
      </p:sp>
    </p:spTree>
    <p:extLst>
      <p:ext uri="{BB962C8B-B14F-4D97-AF65-F5344CB8AC3E}">
        <p14:creationId xmlns:p14="http://schemas.microsoft.com/office/powerpoint/2010/main" xmlns="" val="28729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340768"/>
            <a:ext cx="777686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                             </a:t>
            </a:r>
            <a:r>
              <a:rPr lang="ru-RU" sz="3200" b="1" i="1" dirty="0" smtClean="0">
                <a:solidFill>
                  <a:srgbClr val="7030A0"/>
                </a:solidFill>
              </a:rPr>
              <a:t>Преимущества </a:t>
            </a:r>
            <a:r>
              <a:rPr lang="ru-RU" sz="3200" b="1" i="1" dirty="0">
                <a:solidFill>
                  <a:srgbClr val="7030A0"/>
                </a:solidFill>
              </a:rPr>
              <a:t>мембранных </a:t>
            </a:r>
            <a:r>
              <a:rPr lang="ru-RU" sz="3200" b="1" i="1" dirty="0" smtClean="0">
                <a:solidFill>
                  <a:srgbClr val="7030A0"/>
                </a:solidFill>
              </a:rPr>
              <a:t>      насосов: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·  </a:t>
            </a:r>
            <a:r>
              <a:rPr lang="ru-RU" sz="2000" b="1" i="1" dirty="0">
                <a:solidFill>
                  <a:srgbClr val="FF0000"/>
                </a:solidFill>
              </a:rPr>
              <a:t>Надёжная простая конструкция — отсутствие двигателя и редуктора, нет вращающихся деталей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·  В качестве привода — энергия сжатого воздуха, отсутствие искрообразования, абсолютная безопасность при работе с горючими жидкостями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·  Компактные размеры и малый вес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·  Универсальность применения насосов — перекачка воды, вязких жидкостей, жидкостей с твердыми включениями до 12-15 мм в диаметре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·  В насосах нет уплотнений и подшипников — гарантия отсутствия утечек и износа основных деталей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·  Простота регулирования производительности от нуля до максимума посредством изменения количества подаваемого </a:t>
            </a:r>
            <a:r>
              <a:rPr lang="ru-RU" sz="2000" b="1" i="1" dirty="0" smtClean="0">
                <a:solidFill>
                  <a:srgbClr val="FF0000"/>
                </a:solidFill>
              </a:rPr>
              <a:t>воздуха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91880" cy="24208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76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2861" y="116632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7030A0"/>
                </a:solidFill>
              </a:rPr>
              <a:t>Недостатки мембранных насосов: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·  Мембрана при работе значительно изгибается, что приводит к её быстрому разрушению.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·  Конструкция мембранного насоса предполагает использование клапанов, которые могут выйти из строя при их загрязнении.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Назначение мембранных насосов. Насосы мембранные предназначены для перекачивания </a:t>
            </a:r>
            <a:r>
              <a:rPr lang="ru-RU" sz="2400" b="1" i="1" dirty="0" err="1">
                <a:solidFill>
                  <a:srgbClr val="FF0000"/>
                </a:solidFill>
              </a:rPr>
              <a:t>абразивосодержащих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 ,вязких </a:t>
            </a:r>
            <a:r>
              <a:rPr lang="ru-RU" sz="2400" b="1" i="1" dirty="0">
                <a:solidFill>
                  <a:srgbClr val="FF0000"/>
                </a:solidFill>
              </a:rPr>
              <a:t>до 50000мПас, пастообразных, чувствительных к перемещению агрессивных и других продуктов. Мембранные насосы представляют собой переносные установки мембранного типа, работающие от источника сжатого воздуха.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685462"/>
            <a:ext cx="4176464" cy="217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7980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4608512" cy="298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4509120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66"/>
                </a:solidFill>
              </a:rPr>
              <a:t>Рисунок 2. Схема мембранного насоса: 1- рабочая камера, 2 – воздушная камера; а – всасывание, б – нагнетание.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1496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147427"/>
            <a:ext cx="71287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 для транспортировки молока </a:t>
            </a:r>
            <a:r>
              <a:rPr lang="ru-RU" sz="36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3600" b="1" i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Требования, предъявляемые к молоку при его </a:t>
            </a:r>
            <a:r>
              <a:rPr lang="ru-RU" sz="36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транспортировке.</a:t>
            </a:r>
            <a:endParaRPr lang="ru-RU" sz="36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0500"/>
            <a:ext cx="455295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6687" y="3697411"/>
            <a:ext cx="4618683" cy="307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13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476672"/>
            <a:ext cx="72728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       Транспортируют </a:t>
            </a:r>
            <a:r>
              <a:rPr lang="ru-RU" sz="3200" b="1" i="1" dirty="0">
                <a:solidFill>
                  <a:srgbClr val="FF0000"/>
                </a:solidFill>
              </a:rPr>
              <a:t>молоко с молочных предприятий в авторефрижераторах или машинах с изотермическим или закрытым кузовом в соответствии с действующими правилами по перевозке скоропортящихся продуктов. Допускается перевозка молока в открытых автомашинах при условии обязательного укрытия корзин и фляг брезентом или заменяющим его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xmlns="" val="174486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404664"/>
            <a:ext cx="810039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     </a:t>
            </a:r>
            <a:r>
              <a:rPr lang="ru-RU" sz="2800" b="1" i="1" dirty="0" smtClean="0">
                <a:solidFill>
                  <a:srgbClr val="7030A0"/>
                </a:solidFill>
              </a:rPr>
              <a:t>Авторефрижератор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– это хороший изотермический фургон и правильно подобранная холодильная установка.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Как правило, рефрижератор состоит из железного каркаса и сэндвич-панелей. При том, что внешняя облицовка контейнера выполняется из дюралевого листа. Контейнерные двери выполняются из сэндвич-панелей с встроенными запорными механизмами. Стены и потолки рефрижератора делаются из профилированных панелей из алюминия, а настил представляет собой герметичную ванну со стоками и крепким Т-образным дюралевым профилем. Поток прохладного воздуха подается снизу из холодильного агрегата в сторону дверей и, поднявшись кверху, возвращается, тем самым холодный воздух циркулирует внутри рефрижератора.</a:t>
            </a:r>
          </a:p>
        </p:txBody>
      </p:sp>
    </p:spTree>
    <p:extLst>
      <p:ext uri="{BB962C8B-B14F-4D97-AF65-F5344CB8AC3E}">
        <p14:creationId xmlns:p14="http://schemas.microsoft.com/office/powerpoint/2010/main" xmlns="" val="27486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177" y="-75708"/>
            <a:ext cx="9162177" cy="6900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398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7833" y="61983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     Для </a:t>
            </a:r>
            <a:r>
              <a:rPr lang="ru-RU" sz="2400" b="1" i="1" dirty="0">
                <a:solidFill>
                  <a:srgbClr val="FF0000"/>
                </a:solidFill>
              </a:rPr>
              <a:t>перевозки охлажденной и замороженной продукции используются </a:t>
            </a:r>
            <a:r>
              <a:rPr lang="ru-RU" sz="2400" b="1" i="1" dirty="0">
                <a:solidFill>
                  <a:srgbClr val="7030A0"/>
                </a:solidFill>
              </a:rPr>
              <a:t>автомобили с изотермическим кузовом и холодильной установкой. </a:t>
            </a:r>
            <a:r>
              <a:rPr lang="ru-RU" sz="2400" b="1" i="1" dirty="0">
                <a:solidFill>
                  <a:srgbClr val="FF0000"/>
                </a:solidFill>
              </a:rPr>
              <a:t>Температурные режимы, которые поддерживают авторефрижераторы: от +180С до -200С</a:t>
            </a:r>
            <a:r>
              <a:rPr lang="ru-RU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59173" y="2000975"/>
            <a:ext cx="8028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    Транспортировка </a:t>
            </a:r>
            <a:r>
              <a:rPr lang="ru-RU" sz="2400" b="1" i="1" dirty="0">
                <a:solidFill>
                  <a:srgbClr val="FF0000"/>
                </a:solidFill>
              </a:rPr>
              <a:t>молока допускается при температуре 4+/-2 С°. Максимальный срок от момента производства молока до сдачи на перерабатывающее предприятие молока до 24 часов. Температура молока при сдаче на предприятие не выше 10 С° до начала переработки. Охлаждение молока в хозяйстве обязательно.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7833" y="4533476"/>
            <a:ext cx="3456384" cy="2384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8862" y="4533476"/>
            <a:ext cx="3488740" cy="2243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799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028343"/>
            <a:ext cx="6696744" cy="563231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 Центробежные насосы для молока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 Мембранные молочные насосы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 Оборудование для транспортировки молока и молочных продуктов. Требования, предъявляемые к молоку при его транспортировке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 Оборудование для резервирования молока. Резервуар ВПД-300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 Оборудование для сепарирования молока (классификация молочных сепараторов, основные факторы, влияющие на процесс сепарирования)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  Оборудование для гомогенизации молока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7.  Тепловая обработка молока</a:t>
            </a:r>
          </a:p>
          <a:p>
            <a:pPr algn="ctr"/>
            <a:r>
              <a:rPr lang="ru-RU" sz="2400" b="1" i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8.  Оборудование для пастеризации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60648"/>
            <a:ext cx="2276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/>
                <a:solidFill>
                  <a:schemeClr val="accent3"/>
                </a:solidFill>
                <a:effectLst/>
              </a:rPr>
              <a:t>  План.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71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1362" y="817737"/>
            <a:ext cx="862253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/>
                <a:solidFill>
                  <a:schemeClr val="accent3"/>
                </a:solidFill>
                <a:effectLst/>
              </a:rPr>
              <a:t>Оборудование </a:t>
            </a:r>
            <a:r>
              <a:rPr lang="ru-RU" sz="3600" b="1" i="1" cap="none" spc="0" dirty="0">
                <a:ln/>
                <a:solidFill>
                  <a:schemeClr val="accent3"/>
                </a:solidFill>
                <a:effectLst/>
              </a:rPr>
              <a:t>для резервирования молока. Резервуар ВПД-300</a:t>
            </a:r>
          </a:p>
          <a:p>
            <a:pPr algn="ctr"/>
            <a:r>
              <a:rPr lang="ru-RU" sz="3600" b="1" i="1" cap="none" spc="0" dirty="0">
                <a:ln/>
                <a:solidFill>
                  <a:schemeClr val="accent3"/>
                </a:solidFill>
                <a:effectLst/>
              </a:rPr>
              <a:t>ЕМКОСТИ ДЛЯ ХРАНЕНИЯ И РЕЗЕРВИРОВАНИЯ </a:t>
            </a:r>
            <a:r>
              <a:rPr lang="ru-RU" sz="3600" b="1" i="1" cap="none" spc="0" dirty="0" smtClean="0">
                <a:ln/>
                <a:solidFill>
                  <a:schemeClr val="accent3"/>
                </a:solidFill>
                <a:effectLst/>
              </a:rPr>
              <a:t>МОЛОКА.</a:t>
            </a:r>
            <a:endParaRPr lang="ru-RU" sz="36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26061"/>
            <a:ext cx="2376264" cy="361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26060"/>
            <a:ext cx="1716782" cy="3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56992"/>
            <a:ext cx="288032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441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52970"/>
            <a:ext cx="77048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ЕМКОСТИ ДЛЯ ХРАНЕНИЯ И РЕЗЕРВИРОВАНИЯ МОЛОКА</a:t>
            </a:r>
          </a:p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Назначение</a:t>
            </a:r>
          </a:p>
          <a:p>
            <a:r>
              <a:rPr lang="ru-RU" sz="3200" b="1" i="1" dirty="0">
                <a:solidFill>
                  <a:srgbClr val="FF0000"/>
                </a:solidFill>
              </a:rPr>
              <a:t>-приемка и хранение охлажденного молока до 60С</a:t>
            </a:r>
          </a:p>
          <a:p>
            <a:r>
              <a:rPr lang="ru-RU" sz="3200" b="1" i="1" dirty="0">
                <a:solidFill>
                  <a:srgbClr val="FF0000"/>
                </a:solidFill>
              </a:rPr>
              <a:t>- перемешивание: циркуляционно-струйное или мешалка рамного либо лопастного типа. -применяемый материал сталь марки 12Х18Н10Т ГОСТ 5632-72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05325"/>
            <a:ext cx="2736304" cy="235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877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76672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"/>
              </a:rPr>
              <a:t>    </a:t>
            </a:r>
            <a:r>
              <a:rPr lang="ru-RU" sz="32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ВДП </a:t>
            </a:r>
            <a:r>
              <a:rPr lang="ru-RU" sz="3200" b="1" i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– 300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ванна длительной пастеризации.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Предназначена для пастеризации молока, приготовления кефира и других молочных продуктов на предприятиях молочной промышленности.</a:t>
            </a:r>
            <a:endParaRPr lang="ru-RU" sz="3200" b="1" i="1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31658"/>
            <a:ext cx="3932633" cy="2949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664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81724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    Описание </a:t>
            </a:r>
            <a:r>
              <a:rPr lang="ru-RU" sz="3200" b="1" i="1" dirty="0">
                <a:solidFill>
                  <a:srgbClr val="7030A0"/>
                </a:solidFill>
              </a:rPr>
              <a:t>конструкции и принцип действия.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Резервуар </a:t>
            </a:r>
            <a:r>
              <a:rPr lang="ru-RU" sz="2400" b="1" i="1" dirty="0">
                <a:solidFill>
                  <a:srgbClr val="FF0000"/>
                </a:solidFill>
              </a:rPr>
              <a:t>длительной пастеризации молока состоит из внутреннего корпуса, выполненного из нержавеющей стали, заключенного в </a:t>
            </a:r>
            <a:r>
              <a:rPr lang="ru-RU" sz="2400" b="1" i="1" dirty="0" err="1">
                <a:solidFill>
                  <a:srgbClr val="FF0000"/>
                </a:solidFill>
              </a:rPr>
              <a:t>двухстенный</a:t>
            </a:r>
            <a:r>
              <a:rPr lang="ru-RU" sz="2400" b="1" i="1" dirty="0">
                <a:solidFill>
                  <a:srgbClr val="FF0000"/>
                </a:solidFill>
              </a:rPr>
              <a:t> наружный корпус. Под внутренним корпусом размещено паровое устройство, выводной патрубок которого находится на стенке наружного корпуса и имеет резьбу труб. К выводному патрубку парового устройства присоединяется коллектор и имеет резьбу труб, к нему присоединяется вентиль.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 Перемещение </a:t>
            </a:r>
            <a:r>
              <a:rPr lang="ru-RU" sz="2400" b="1" i="1" dirty="0">
                <a:solidFill>
                  <a:srgbClr val="FF0000"/>
                </a:solidFill>
              </a:rPr>
              <a:t>продукта осуществляется мешалкой, вращающейся от привода. Привод состоит из электродвигателя и фрикционной передачи, закрепленных на общей плите. Слив готового продукта производится через запорный кран диаметром 50 мм.</a:t>
            </a:r>
          </a:p>
        </p:txBody>
      </p:sp>
    </p:spTree>
    <p:extLst>
      <p:ext uri="{BB962C8B-B14F-4D97-AF65-F5344CB8AC3E}">
        <p14:creationId xmlns:p14="http://schemas.microsoft.com/office/powerpoint/2010/main" xmlns="" val="265264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2693" y="882586"/>
            <a:ext cx="87713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 </a:t>
            </a:r>
            <a:r>
              <a:rPr lang="ru-RU" sz="5400" b="1" i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сепарирования </a:t>
            </a:r>
            <a:r>
              <a:rPr lang="ru-RU" sz="54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молока. </a:t>
            </a:r>
            <a:endParaRPr lang="ru-RU" sz="5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1571" y="2636912"/>
            <a:ext cx="5572125" cy="3513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758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333" y="46642"/>
            <a:ext cx="910411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/>
              </a:rPr>
              <a:t>      </a:t>
            </a:r>
            <a:r>
              <a:rPr lang="ru-RU" sz="2400" b="1" i="1" dirty="0" smtClean="0">
                <a:solidFill>
                  <a:srgbClr val="7030A0"/>
                </a:solidFill>
                <a:latin typeface="Arial"/>
              </a:rPr>
              <a:t>Классификация и основные части </a:t>
            </a:r>
            <a:r>
              <a:rPr lang="ru-RU" sz="2400" b="1" i="1" dirty="0">
                <a:solidFill>
                  <a:srgbClr val="7030A0"/>
                </a:solidFill>
                <a:latin typeface="Arial"/>
              </a:rPr>
              <a:t>сепараторов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.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    </a:t>
            </a:r>
            <a:r>
              <a:rPr lang="ru-RU" sz="2000" b="1" i="1" dirty="0" smtClean="0">
                <a:solidFill>
                  <a:srgbClr val="FF0000"/>
                </a:solidFill>
                <a:latin typeface="Arial"/>
              </a:rPr>
              <a:t>По 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технологическому назначению это оборудование подразделяют на две основные группы: сепараторы-</a:t>
            </a:r>
            <a:r>
              <a:rPr lang="ru-RU" sz="2000" b="1" i="1" dirty="0" err="1">
                <a:solidFill>
                  <a:srgbClr val="FF0000"/>
                </a:solidFill>
                <a:latin typeface="Arial"/>
              </a:rPr>
              <a:t>молокоочистители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 и сепараторы-сливкоотделители.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      </a:t>
            </a:r>
            <a:endParaRPr lang="ru-RU" sz="2000" b="1" i="1" dirty="0">
              <a:solidFill>
                <a:srgbClr val="FF0000"/>
              </a:solidFill>
              <a:effectLst/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33" y="4112351"/>
            <a:ext cx="3554340" cy="2729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84673" y="4914409"/>
            <a:ext cx="53433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     </a:t>
            </a:r>
            <a:r>
              <a:rPr lang="ru-RU" b="1" i="1" dirty="0" smtClean="0">
                <a:solidFill>
                  <a:srgbClr val="7030A0"/>
                </a:solidFill>
              </a:rPr>
              <a:t>В </a:t>
            </a:r>
            <a:r>
              <a:rPr lang="ru-RU" b="1" i="1" dirty="0">
                <a:solidFill>
                  <a:srgbClr val="7030A0"/>
                </a:solidFill>
              </a:rPr>
              <a:t>сепараторах-сливкоотделителях </a:t>
            </a:r>
            <a:r>
              <a:rPr lang="ru-RU" b="1" i="1" dirty="0">
                <a:solidFill>
                  <a:srgbClr val="FF0000"/>
                </a:solidFill>
              </a:rPr>
              <a:t>молоко разделяется на сливки и обезжиренное молоко, происходят нормализация молока по жиру (при применении дополнительного устройства), обезжиривание сыворотки и получение высокожирных сливок.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263" y="1804027"/>
            <a:ext cx="46912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  </a:t>
            </a:r>
            <a:r>
              <a:rPr lang="ru-RU" b="1" i="1" dirty="0" smtClean="0">
                <a:solidFill>
                  <a:srgbClr val="7030A0"/>
                </a:solidFill>
              </a:rPr>
              <a:t>В </a:t>
            </a:r>
            <a:r>
              <a:rPr lang="ru-RU" b="1" i="1" dirty="0">
                <a:solidFill>
                  <a:srgbClr val="7030A0"/>
                </a:solidFill>
              </a:rPr>
              <a:t>сепараторах-</a:t>
            </a:r>
            <a:r>
              <a:rPr lang="ru-RU" b="1" i="1" dirty="0" err="1">
                <a:solidFill>
                  <a:srgbClr val="7030A0"/>
                </a:solidFill>
              </a:rPr>
              <a:t>молокоочистителях</a:t>
            </a:r>
            <a:r>
              <a:rPr lang="ru-RU" b="1" i="1" dirty="0">
                <a:solidFill>
                  <a:srgbClr val="7030A0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происходит центробежная очистка молока от механических и естественных примесей. К этой группе относят также отделители белка от сыворотки, сепараторы для обезвоживания творожного сгустка и сепараторы-</a:t>
            </a:r>
            <a:r>
              <a:rPr lang="ru-RU" b="1" i="1" dirty="0" err="1">
                <a:solidFill>
                  <a:srgbClr val="FF0000"/>
                </a:solidFill>
              </a:rPr>
              <a:t>бактериоотделители</a:t>
            </a:r>
            <a:r>
              <a:rPr lang="ru-RU" b="1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1540" y="1804027"/>
            <a:ext cx="4186436" cy="2792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7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867" y="188640"/>
            <a:ext cx="88006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00"/>
                </a:solidFill>
                <a:latin typeface="Arial"/>
              </a:rPr>
              <a:t>      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По конструктивным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особенностям 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сепараторы подразделяют на открытые, полузакрытые, закрытые. </a:t>
            </a:r>
            <a:endParaRPr lang="ru-RU" sz="2000" b="1" i="1" dirty="0" smtClean="0">
              <a:solidFill>
                <a:srgbClr val="FF0000"/>
              </a:solidFill>
              <a:latin typeface="Arial"/>
            </a:endParaRPr>
          </a:p>
          <a:p>
            <a:pPr algn="just"/>
            <a:r>
              <a:rPr lang="ru-RU" sz="2000" b="1" i="1" dirty="0">
                <a:solidFill>
                  <a:srgbClr val="FF0000"/>
                </a:solidFill>
                <a:latin typeface="Arial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Arial"/>
              </a:rPr>
              <a:t>     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В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открытых сепараторах 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ввод молока и вывод его фракций не герметизированы, т. е. сливки и обезжиренное молоко контактируют с воздухом окружающей среды.</a:t>
            </a:r>
          </a:p>
          <a:p>
            <a:pPr algn="just"/>
            <a:r>
              <a:rPr lang="ru-RU" sz="2000" b="1" i="1" dirty="0" smtClean="0">
                <a:solidFill>
                  <a:srgbClr val="FF0000"/>
                </a:solidFill>
                <a:latin typeface="Arial"/>
              </a:rPr>
              <a:t>      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В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полузакрытых 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ввод молока может быть открытым или закрытым, но без напора, а вывод продукта — закрытым, под давлением, создаваемым в сепараторе. В закрытых сепараторах ввод молока, разделение на фракции и их выход герметизированы. Поступление молока и отведение фракций осуществляют под давлением.</a:t>
            </a:r>
            <a:endParaRPr lang="ru-RU" sz="2000" b="1" i="1" dirty="0">
              <a:solidFill>
                <a:srgbClr val="FF0000"/>
              </a:solidFill>
              <a:effectLst/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3" y="3244195"/>
            <a:ext cx="3168353" cy="3546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81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0878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00"/>
                </a:solidFill>
                <a:latin typeface="Arial"/>
              </a:rPr>
              <a:t>    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Сепараторы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состоят из следующих основных частей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: станины в виде чаши, барабана, приемно-выводного устройства и приводного механизма.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Arial"/>
              </a:rPr>
              <a:t>     </a:t>
            </a:r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На </a:t>
            </a:r>
            <a:r>
              <a:rPr lang="ru-RU" sz="2000" b="1" i="1" dirty="0">
                <a:solidFill>
                  <a:srgbClr val="7030A0"/>
                </a:solidFill>
                <a:latin typeface="Arial"/>
              </a:rPr>
              <a:t>станине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 смонтированы все части и узлы сепаратора, в нижней ее части расположен приводной механизм. В чаше станины укреплены тормоза, стопоры, удерживающие барабан от произвольного вращения при сборке и разборке, а также приемно-выводное устройство. Внутренняя часть станины (картер) одновременно является масляной ванной.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Arial"/>
              </a:rPr>
              <a:t>      Барабан </a:t>
            </a:r>
            <a:r>
              <a:rPr lang="ru-RU" sz="2000" b="1" i="1" dirty="0">
                <a:solidFill>
                  <a:srgbClr val="FF0000"/>
                </a:solidFill>
                <a:latin typeface="Arial"/>
              </a:rPr>
              <a:t>(сепарирующее устройство) — исполнительный орган сепаратора, где молоко разделяется на фракции. Сепарирующее устройство бывает с верхним и нижним вводом молока. Наибольшее применение получили сепарирующие устройства с верхним вводом молока.</a:t>
            </a:r>
            <a:endParaRPr lang="ru-RU" sz="2000" b="1" i="1" dirty="0">
              <a:solidFill>
                <a:srgbClr val="FF0000"/>
              </a:solidFill>
              <a:effectLst/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36452"/>
            <a:ext cx="4176464" cy="2721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8723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77609"/>
            <a:ext cx="81003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sz="2000" b="1" i="1" dirty="0" smtClean="0">
                <a:solidFill>
                  <a:srgbClr val="FF0000"/>
                </a:solidFill>
              </a:rPr>
              <a:t>Основные </a:t>
            </a:r>
            <a:r>
              <a:rPr lang="ru-RU" sz="2000" b="1" i="1" dirty="0">
                <a:solidFill>
                  <a:srgbClr val="FF0000"/>
                </a:solidFill>
              </a:rPr>
              <a:t>детали барабана (крышка, основание, затяжные кольца-гайки) изготовляют из поковок или штамповок из нержавеющей стали. Затяжные кольца имеют левую резьбу, что исключает возможность их </a:t>
            </a:r>
            <a:r>
              <a:rPr lang="ru-RU" sz="2000" b="1" i="1" dirty="0" err="1">
                <a:solidFill>
                  <a:srgbClr val="FF0000"/>
                </a:solidFill>
              </a:rPr>
              <a:t>самоотвинчивания</a:t>
            </a:r>
            <a:r>
              <a:rPr lang="ru-RU" sz="2000" b="1" i="1" dirty="0">
                <a:solidFill>
                  <a:srgbClr val="FF0000"/>
                </a:solidFill>
              </a:rPr>
              <a:t> при вращении барабана по часовой стрелке. Листы для изготовления тарелок барабана должны иметь маркировку завода — поставщика металла.</a:t>
            </a:r>
          </a:p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Торцевые уплотнительные кольца барабана должны быть изготовлены из упругих полимерных материалов, резиновые уплотнения барабана — из пищевой резины только формованием.</a:t>
            </a:r>
          </a:p>
          <a:p>
            <a:pPr algn="ctr"/>
            <a:r>
              <a:rPr lang="ru-RU" sz="2000" b="1" i="1" dirty="0">
                <a:solidFill>
                  <a:srgbClr val="FF0000"/>
                </a:solidFill>
              </a:rPr>
              <a:t>Все уплотнения барабана (полимерные и резиновые) должны быть стойкими к дезинфицирующим и моющим растворам и обладать следующими свойствами: теплостойкостью не менее 80 °С; </a:t>
            </a:r>
            <a:r>
              <a:rPr lang="ru-RU" sz="2000" b="1" i="1" dirty="0" err="1">
                <a:solidFill>
                  <a:srgbClr val="FF0000"/>
                </a:solidFill>
              </a:rPr>
              <a:t>нетоксичностью</a:t>
            </a:r>
            <a:r>
              <a:rPr lang="ru-RU" sz="2000" b="1" i="1" dirty="0">
                <a:solidFill>
                  <a:srgbClr val="FF0000"/>
                </a:solidFill>
              </a:rPr>
              <a:t> и отсутствием постороннего запаха; стойкостью в 20%-</a:t>
            </a:r>
            <a:r>
              <a:rPr lang="ru-RU" sz="2000" b="1" i="1" dirty="0" err="1">
                <a:solidFill>
                  <a:srgbClr val="FF0000"/>
                </a:solidFill>
              </a:rPr>
              <a:t>ных</a:t>
            </a:r>
            <a:r>
              <a:rPr lang="ru-RU" sz="2000" b="1" i="1" dirty="0">
                <a:solidFill>
                  <a:srgbClr val="FF0000"/>
                </a:solidFill>
              </a:rPr>
              <a:t> растворах азотной кислоты и едкого натра; работоспособностью в условиях давления 20—30 МПа.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10150"/>
            <a:ext cx="3392657" cy="1847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003653"/>
            <a:ext cx="3312368" cy="18475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407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220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69158"/>
            <a:ext cx="9036496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Центробежные </a:t>
            </a:r>
            <a:r>
              <a:rPr lang="ru-RU" sz="2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молочные насосы применяют для маловязких однородных продуктов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,например   молоко</a:t>
            </a:r>
            <a:r>
              <a:rPr lang="ru-RU" sz="2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обезжиренное молоко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24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Выпускают </a:t>
            </a:r>
            <a:r>
              <a:rPr lang="ru-RU" sz="2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центробежные лопастные (одноступенчатые с одной лопастью и многолопастные), дисковые и самовсасывающие насосы. КПД одноступенчатых насосов 0,4-0,5, двухступенчатых 0,7-0,8.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</a:p>
          <a:p>
            <a:r>
              <a:rPr lang="ru-RU" sz="2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Производительность </a:t>
            </a:r>
            <a:r>
              <a:rPr lang="ru-RU" sz="2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центробежных насосов для молока до 50 м3/ч. Они конструктивно просты, компактны, доступны для мойки, легко разбираются и собираются.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09057"/>
            <a:ext cx="6914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/>
                <a:solidFill>
                  <a:srgbClr val="FFFF00"/>
                </a:solidFill>
              </a:rPr>
              <a:t>Центробежные </a:t>
            </a:r>
            <a:r>
              <a:rPr lang="ru-RU" sz="4000" b="1" i="1" dirty="0">
                <a:ln/>
                <a:solidFill>
                  <a:srgbClr val="FFFF00"/>
                </a:solidFill>
              </a:rPr>
              <a:t>насосы для </a:t>
            </a:r>
            <a:r>
              <a:rPr lang="ru-RU" sz="4000" b="1" i="1" dirty="0" smtClean="0">
                <a:ln/>
                <a:solidFill>
                  <a:srgbClr val="FFFF00"/>
                </a:solidFill>
              </a:rPr>
              <a:t>молока.</a:t>
            </a:r>
            <a:endParaRPr lang="ru-RU" sz="4000" b="1" i="1" dirty="0">
              <a:ln/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7786" y="109057"/>
            <a:ext cx="1575619" cy="1575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4018" y="4725144"/>
            <a:ext cx="2343150" cy="1952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769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811" y="548680"/>
            <a:ext cx="8972189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 для </a:t>
            </a:r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гомогенизации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молока.</a:t>
            </a:r>
            <a:endParaRPr lang="ru-RU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3737125" cy="29523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811" y="2506369"/>
            <a:ext cx="3469060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94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0648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Arial"/>
              </a:rPr>
              <a:t>     </a:t>
            </a:r>
            <a:r>
              <a:rPr lang="ru-RU" sz="3200" b="1" i="1" dirty="0" smtClean="0">
                <a:solidFill>
                  <a:srgbClr val="7030A0"/>
                </a:solidFill>
                <a:latin typeface="Arial"/>
              </a:rPr>
              <a:t>Гомогенизация молока</a:t>
            </a:r>
            <a:r>
              <a:rPr lang="ru-RU" sz="2800" b="1" i="1" dirty="0" smtClean="0">
                <a:solidFill>
                  <a:srgbClr val="FF0000"/>
                </a:solidFill>
                <a:latin typeface="Arial"/>
              </a:rPr>
              <a:t>- Этот </a:t>
            </a:r>
            <a:r>
              <a:rPr lang="ru-RU" sz="2800" b="1" i="1" dirty="0">
                <a:solidFill>
                  <a:srgbClr val="FF0000"/>
                </a:solidFill>
                <a:latin typeface="Arial"/>
              </a:rPr>
              <a:t>способ механической обработки молока и жидких молочных продуктов служит для повышения дисперсности в них жировой фазы, что позволяет исключить отстаивание жира во время хранения молока, развитие окислительных процессов, дестабилизацию и </a:t>
            </a:r>
            <a:r>
              <a:rPr lang="ru-RU" sz="2800" b="1" i="1" dirty="0" err="1">
                <a:solidFill>
                  <a:srgbClr val="FF0000"/>
                </a:solidFill>
                <a:latin typeface="Arial"/>
              </a:rPr>
              <a:t>подсбивание</a:t>
            </a:r>
            <a:r>
              <a:rPr lang="ru-RU" sz="2800" b="1" i="1" dirty="0">
                <a:solidFill>
                  <a:srgbClr val="FF0000"/>
                </a:solidFill>
                <a:latin typeface="Arial"/>
              </a:rPr>
              <a:t> при интенсивном перемешивании и транспортировании.</a:t>
            </a:r>
            <a:endParaRPr lang="ru-RU" sz="2800" b="1" i="1" dirty="0">
              <a:solidFill>
                <a:srgbClr val="FF0000"/>
              </a:solidFill>
              <a:effectLst/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" y="5154296"/>
            <a:ext cx="9141410" cy="170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2310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474345"/>
            <a:ext cx="80283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</a:t>
            </a:r>
            <a:r>
              <a:rPr lang="ru-RU" sz="2400" b="1" i="1" dirty="0" smtClean="0">
                <a:solidFill>
                  <a:srgbClr val="FF0000"/>
                </a:solidFill>
              </a:rPr>
              <a:t>Гомогенизация </a:t>
            </a:r>
            <a:r>
              <a:rPr lang="ru-RU" sz="2400" b="1" i="1" dirty="0">
                <a:solidFill>
                  <a:srgbClr val="FF0000"/>
                </a:solidFill>
              </a:rPr>
              <a:t>сырья способствует: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при производстве пастеризованного молока и сливок —приобретению однородности (вкуса, цвета, жирности);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</a:t>
            </a:r>
            <a:r>
              <a:rPr lang="ru-RU" sz="2400" b="1" i="1" dirty="0" smtClean="0">
                <a:solidFill>
                  <a:srgbClr val="7030A0"/>
                </a:solidFill>
              </a:rPr>
              <a:t>стерилизованного </a:t>
            </a:r>
            <a:r>
              <a:rPr lang="ru-RU" sz="2400" b="1" i="1" dirty="0">
                <a:solidFill>
                  <a:srgbClr val="7030A0"/>
                </a:solidFill>
              </a:rPr>
              <a:t>молока и сливок </a:t>
            </a:r>
            <a:r>
              <a:rPr lang="ru-RU" sz="2400" b="1" i="1" dirty="0">
                <a:solidFill>
                  <a:srgbClr val="FF0000"/>
                </a:solidFill>
              </a:rPr>
              <a:t>— повышению стойкости при хранении;</a:t>
            </a:r>
          </a:p>
          <a:p>
            <a:r>
              <a:rPr lang="ru-RU" sz="2400" b="1" i="1" dirty="0">
                <a:solidFill>
                  <a:srgbClr val="FF0000"/>
                </a:solidFill>
              </a:rPr>
              <a:t>кисломолочных продуктов (сметаны, кефира, йогурта и др.) — повышению прочности и улучшению консистенции белковых сгустков и исключению образования жировой пробки на поверхности продукта;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 </a:t>
            </a:r>
            <a:r>
              <a:rPr lang="ru-RU" sz="2400" b="1" i="1" dirty="0" smtClean="0">
                <a:solidFill>
                  <a:srgbClr val="7030A0"/>
                </a:solidFill>
              </a:rPr>
              <a:t>сгущенных </a:t>
            </a:r>
            <a:r>
              <a:rPr lang="ru-RU" sz="2400" b="1" i="1" dirty="0">
                <a:solidFill>
                  <a:srgbClr val="7030A0"/>
                </a:solidFill>
              </a:rPr>
              <a:t>молочных консервов </a:t>
            </a:r>
            <a:r>
              <a:rPr lang="ru-RU" sz="2400" b="1" i="1" dirty="0">
                <a:solidFill>
                  <a:srgbClr val="FF0000"/>
                </a:solidFill>
              </a:rPr>
              <a:t>— предотвращению выделения жировой фазы при длительном хранении;</a:t>
            </a:r>
          </a:p>
          <a:p>
            <a:r>
              <a:rPr lang="ru-RU" sz="2400" b="1" i="1" dirty="0" smtClean="0">
                <a:solidFill>
                  <a:srgbClr val="7030A0"/>
                </a:solidFill>
              </a:rPr>
              <a:t>      сухого </a:t>
            </a:r>
            <a:r>
              <a:rPr lang="ru-RU" sz="2400" b="1" i="1" dirty="0">
                <a:solidFill>
                  <a:srgbClr val="7030A0"/>
                </a:solidFill>
              </a:rPr>
              <a:t>цельного молока </a:t>
            </a:r>
            <a:r>
              <a:rPr lang="ru-RU" sz="2400" b="1" i="1" dirty="0">
                <a:solidFill>
                  <a:srgbClr val="FF0000"/>
                </a:solidFill>
              </a:rPr>
              <a:t>— снижению количества свободного молочного жира, не защищенного белковыми оболочками, что приводит к быстрому его окислению под действием кислорода атмосферного воздуха;</a:t>
            </a:r>
          </a:p>
        </p:txBody>
      </p:sp>
    </p:spTree>
    <p:extLst>
      <p:ext uri="{BB962C8B-B14F-4D97-AF65-F5344CB8AC3E}">
        <p14:creationId xmlns:p14="http://schemas.microsoft.com/office/powerpoint/2010/main" xmlns="" val="189344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88639"/>
            <a:ext cx="83529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2800" b="1" i="1" dirty="0" smtClean="0">
                <a:solidFill>
                  <a:srgbClr val="7030A0"/>
                </a:solidFill>
              </a:rPr>
              <a:t>восстановленных </a:t>
            </a:r>
            <a:r>
              <a:rPr lang="ru-RU" sz="2800" b="1" i="1" dirty="0">
                <a:solidFill>
                  <a:srgbClr val="7030A0"/>
                </a:solidFill>
              </a:rPr>
              <a:t>молока, сливок и кисломолочных напитков </a:t>
            </a:r>
            <a:r>
              <a:rPr lang="ru-RU" sz="2800" b="1" i="1" dirty="0">
                <a:solidFill>
                  <a:srgbClr val="FF0000"/>
                </a:solidFill>
              </a:rPr>
              <a:t>— созданию наполненности вкуса продукта и предупреждению появления водянистого привкуса;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молока </a:t>
            </a:r>
            <a:r>
              <a:rPr lang="ru-RU" sz="2800" b="1" i="1" dirty="0">
                <a:solidFill>
                  <a:srgbClr val="7030A0"/>
                </a:solidFill>
              </a:rPr>
              <a:t>с наполнителями </a:t>
            </a:r>
            <a:r>
              <a:rPr lang="ru-RU" sz="2800" b="1" i="1" dirty="0">
                <a:solidFill>
                  <a:srgbClr val="FF0000"/>
                </a:solidFill>
              </a:rPr>
              <a:t>(какао </a:t>
            </a:r>
            <a:r>
              <a:rPr lang="ru-RU" sz="2800" b="1" i="1" dirty="0" err="1">
                <a:solidFill>
                  <a:srgbClr val="FF0000"/>
                </a:solidFill>
              </a:rPr>
              <a:t>идр</a:t>
            </a:r>
            <a:r>
              <a:rPr lang="ru-RU" sz="2800" b="1" i="1" dirty="0">
                <a:solidFill>
                  <a:srgbClr val="FF0000"/>
                </a:solidFill>
              </a:rPr>
              <a:t>.) — улучшению вкуса, повышению вязкости и снижению вероятности образования осадка.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 </a:t>
            </a:r>
            <a:r>
              <a:rPr lang="ru-RU" sz="2800" b="1" i="1" dirty="0" smtClean="0">
                <a:solidFill>
                  <a:srgbClr val="7030A0"/>
                </a:solidFill>
              </a:rPr>
              <a:t>Диспергирование </a:t>
            </a:r>
            <a:r>
              <a:rPr lang="ru-RU" sz="2800" b="1" i="1" dirty="0">
                <a:solidFill>
                  <a:srgbClr val="7030A0"/>
                </a:solidFill>
              </a:rPr>
              <a:t>жировых шариков</a:t>
            </a:r>
            <a:r>
              <a:rPr lang="ru-RU" sz="2800" b="1" i="1" dirty="0">
                <a:solidFill>
                  <a:srgbClr val="FF0000"/>
                </a:solidFill>
              </a:rPr>
              <a:t>, т. е. уменьшение их размеров и равномерное распределение в молоке, достигается воздействием на молоко значительного внешнего усилия (давление, ультразвук, высокочастотная электрическая </a:t>
            </a:r>
            <a:r>
              <a:rPr lang="ru-RU" sz="2800" b="1" i="1" dirty="0" smtClean="0">
                <a:solidFill>
                  <a:srgbClr val="FF0000"/>
                </a:solidFill>
              </a:rPr>
              <a:t>обработка) </a:t>
            </a:r>
            <a:r>
              <a:rPr lang="ru-RU" sz="2800" b="1" i="1" dirty="0">
                <a:solidFill>
                  <a:srgbClr val="FF0000"/>
                </a:solidFill>
              </a:rPr>
              <a:t>в специальных машинах — </a:t>
            </a:r>
            <a:r>
              <a:rPr lang="ru-RU" sz="2800" b="1" i="1" dirty="0">
                <a:solidFill>
                  <a:srgbClr val="7030A0"/>
                </a:solidFill>
              </a:rPr>
              <a:t>гомогенизаторах</a:t>
            </a:r>
            <a:r>
              <a:rPr lang="ru-RU" sz="2800" b="1" i="1" dirty="0" smtClean="0">
                <a:solidFill>
                  <a:srgbClr val="7030A0"/>
                </a:solidFill>
              </a:rPr>
              <a:t>. 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61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79928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Arial"/>
              </a:rPr>
              <a:t>    Наибольшее </a:t>
            </a:r>
            <a:r>
              <a:rPr lang="ru-RU" sz="2800" b="1" i="1" dirty="0">
                <a:solidFill>
                  <a:srgbClr val="FF0000"/>
                </a:solidFill>
                <a:latin typeface="Arial"/>
              </a:rPr>
              <a:t>распространение в молочной отрасли получила гомогенизация молока при продавливании его через кольцевую клапанную щель гомогенизирующей головки машины. Жировые шарики, проходя через эту щель, </a:t>
            </a:r>
            <a:r>
              <a:rPr lang="ru-RU" sz="2800" b="1" i="1" dirty="0" err="1">
                <a:solidFill>
                  <a:srgbClr val="FF0000"/>
                </a:solidFill>
                <a:latin typeface="Arial"/>
              </a:rPr>
              <a:t>диспергируются</a:t>
            </a:r>
            <a:r>
              <a:rPr lang="ru-RU" sz="2800" b="1" i="1" dirty="0">
                <a:solidFill>
                  <a:srgbClr val="FF0000"/>
                </a:solidFill>
                <a:latin typeface="Arial"/>
              </a:rPr>
              <a:t>. Необходимое давление создается насосом. При производстве цельного молока размер жировых шариков с 3—4 мкм уменьшается до 0,7—0,8 мкм.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3837" y="5019675"/>
            <a:ext cx="324802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36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659"/>
            <a:ext cx="87844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     </a:t>
            </a:r>
            <a:r>
              <a:rPr lang="ru-RU" sz="2400" b="1" i="1" dirty="0" smtClean="0">
                <a:solidFill>
                  <a:srgbClr val="FF0000"/>
                </a:solidFill>
              </a:rPr>
              <a:t>Основным </a:t>
            </a:r>
            <a:r>
              <a:rPr lang="ru-RU" sz="2400" b="1" i="1" dirty="0">
                <a:solidFill>
                  <a:srgbClr val="FF0000"/>
                </a:solidFill>
              </a:rPr>
              <a:t>узлом современных гомогенизаторов клапанного типа является гомогенизирующая головка. Она может быть одно-или двухступенчатой. Вторая ступень обычно работает при более низком давлении, чем первая.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Применение </a:t>
            </a:r>
            <a:r>
              <a:rPr lang="ru-RU" sz="2400" b="1" i="1" dirty="0">
                <a:solidFill>
                  <a:srgbClr val="FF0000"/>
                </a:solidFill>
              </a:rPr>
              <a:t>одно- или двухступенчатой гомогенизации зависит от вида вырабатываемых молочных продуктов.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521" y="2132856"/>
            <a:ext cx="91370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</a:t>
            </a:r>
            <a:r>
              <a:rPr lang="ru-RU" sz="2400" b="1" i="1" dirty="0" smtClean="0">
                <a:solidFill>
                  <a:srgbClr val="7030A0"/>
                </a:solidFill>
              </a:rPr>
              <a:t>Двухступенчатую </a:t>
            </a:r>
            <a:r>
              <a:rPr lang="ru-RU" sz="2400" b="1" i="1" dirty="0">
                <a:solidFill>
                  <a:srgbClr val="7030A0"/>
                </a:solidFill>
              </a:rPr>
              <a:t>гомогенизацию</a:t>
            </a:r>
            <a:r>
              <a:rPr lang="ru-RU" sz="2400" b="1" i="1" dirty="0">
                <a:solidFill>
                  <a:srgbClr val="FF0000"/>
                </a:solidFill>
              </a:rPr>
              <a:t> с большим перепадом давления на обеих ступенях применяют при производстве высокожирных молочных продуктов (сливки, смеси </a:t>
            </a:r>
            <a:r>
              <a:rPr lang="ru-RU" sz="2400" b="1" i="1" dirty="0" smtClean="0">
                <a:solidFill>
                  <a:srgbClr val="FF0000"/>
                </a:solidFill>
              </a:rPr>
              <a:t>мороженого).Она </a:t>
            </a:r>
            <a:r>
              <a:rPr lang="ru-RU" sz="2400" b="1" i="1" dirty="0">
                <a:solidFill>
                  <a:srgbClr val="FF0000"/>
                </a:solidFill>
              </a:rPr>
              <a:t>позволяет рассеивать (разбивать) образующиеся скопления жировых шариков.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    Для </a:t>
            </a:r>
            <a:r>
              <a:rPr lang="ru-RU" sz="2400" b="1" i="1" dirty="0">
                <a:solidFill>
                  <a:srgbClr val="FF0000"/>
                </a:solidFill>
              </a:rPr>
              <a:t>выработки других видов молочных продуктов, в том числе для питьевого молока, можно использовать одноступенчатую гомогенизацию.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25144"/>
            <a:ext cx="3413813" cy="2089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951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59732" y="0"/>
            <a:ext cx="48245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Тепловая </a:t>
            </a:r>
            <a:r>
              <a:rPr lang="ru-RU" sz="72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обработка </a:t>
            </a:r>
            <a:r>
              <a:rPr lang="ru-RU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молока.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4762500" cy="2857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07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188640"/>
            <a:ext cx="81724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      </a:t>
            </a:r>
            <a:r>
              <a:rPr lang="ru-RU" sz="3200" b="1" i="1" dirty="0" smtClean="0">
                <a:solidFill>
                  <a:srgbClr val="7030A0"/>
                </a:solidFill>
              </a:rPr>
              <a:t>Тепловая </a:t>
            </a:r>
            <a:r>
              <a:rPr lang="ru-RU" sz="3200" b="1" i="1" dirty="0">
                <a:solidFill>
                  <a:srgbClr val="7030A0"/>
                </a:solidFill>
              </a:rPr>
              <a:t>обработка </a:t>
            </a:r>
            <a:r>
              <a:rPr lang="ru-RU" sz="2800" b="1" i="1" dirty="0">
                <a:solidFill>
                  <a:srgbClr val="FF0000"/>
                </a:solidFill>
              </a:rPr>
              <a:t>— одна из основных и необходимых технологических операций переработки молока, проводимых с целью обеззараживания. Эффективность тепловой обработки связана с </a:t>
            </a:r>
            <a:r>
              <a:rPr lang="ru-RU" sz="2800" b="1" i="1" dirty="0" err="1">
                <a:solidFill>
                  <a:srgbClr val="FF0000"/>
                </a:solidFill>
              </a:rPr>
              <a:t>термоустойчивостью</a:t>
            </a:r>
            <a:r>
              <a:rPr lang="ru-RU" sz="2800" b="1" i="1" dirty="0">
                <a:solidFill>
                  <a:srgbClr val="FF0000"/>
                </a:solidFill>
              </a:rPr>
              <a:t> молока, обусловливаемой его белковым, солевым составом и кислотностью, которые, в свою очередь, зависят от времени года, периода лактации, физического состояния и породы животных, режимов и рациона кормления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1400"/>
            <a:ext cx="3600400" cy="22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48661" y="60778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7030A0"/>
                </a:solidFill>
              </a:rPr>
              <a:t>Паровые и электрические емкости для тепловой обработки</a:t>
            </a:r>
          </a:p>
        </p:txBody>
      </p:sp>
    </p:spTree>
    <p:extLst>
      <p:ext uri="{BB962C8B-B14F-4D97-AF65-F5344CB8AC3E}">
        <p14:creationId xmlns:p14="http://schemas.microsoft.com/office/powerpoint/2010/main" xmlns="" val="296919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42939" y="117693"/>
            <a:ext cx="838417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      </a:t>
            </a:r>
            <a:r>
              <a:rPr lang="ru-RU" sz="2400" b="1" i="1" dirty="0" smtClean="0">
                <a:solidFill>
                  <a:srgbClr val="FF0000"/>
                </a:solidFill>
              </a:rPr>
              <a:t>Режим </a:t>
            </a:r>
            <a:r>
              <a:rPr lang="ru-RU" sz="2400" b="1" i="1" dirty="0">
                <a:solidFill>
                  <a:srgbClr val="FF0000"/>
                </a:solidFill>
              </a:rPr>
              <a:t>тепловой обработки молока для выработки каждого вида продукции определен технологической инструкцией. При этом молоко нагревают до температуры пастеризации, а затем выдерживают и быстро охлаждают до требуемой температуры. Совмещение операций нагрева и охлаждения продиктовано технологическими и санитарными требованиями, а также возможностью использования теплоты горячего продукта.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Для </a:t>
            </a:r>
            <a:r>
              <a:rPr lang="ru-RU" sz="2400" b="1" i="1" dirty="0">
                <a:solidFill>
                  <a:srgbClr val="FF0000"/>
                </a:solidFill>
              </a:rPr>
              <a:t>этого горячий продукт направляется в специальную секцию аппарата (пластинчатого или трубчатого) для предварительного нагрева холодного продукта, поступающего на пастеризацию. Эту операцию называют </a:t>
            </a:r>
            <a:r>
              <a:rPr lang="ru-RU" sz="2400" b="1" i="1" dirty="0">
                <a:solidFill>
                  <a:srgbClr val="7030A0"/>
                </a:solidFill>
              </a:rPr>
              <a:t>регенерацией теплоты</a:t>
            </a:r>
            <a:r>
              <a:rPr lang="ru-RU" sz="2400" b="1" i="1" dirty="0">
                <a:solidFill>
                  <a:srgbClr val="FF0000"/>
                </a:solidFill>
              </a:rPr>
              <a:t>, а аппараты или их части </a:t>
            </a:r>
            <a:r>
              <a:rPr lang="ru-RU" sz="2400" b="1" i="1" dirty="0">
                <a:solidFill>
                  <a:srgbClr val="7030A0"/>
                </a:solidFill>
              </a:rPr>
              <a:t>— регенераторами или секциями </a:t>
            </a:r>
            <a:r>
              <a:rPr lang="ru-RU" sz="2400" b="1" i="1" dirty="0">
                <a:solidFill>
                  <a:srgbClr val="FF0000"/>
                </a:solidFill>
              </a:rPr>
              <a:t>регенерации. Применение этой операции позволяет получить определенную экономию тепловой энергии, расходуемой на пастеризацию.</a:t>
            </a:r>
          </a:p>
        </p:txBody>
      </p:sp>
    </p:spTree>
    <p:extLst>
      <p:ext uri="{BB962C8B-B14F-4D97-AF65-F5344CB8AC3E}">
        <p14:creationId xmlns:p14="http://schemas.microsoft.com/office/powerpoint/2010/main" xmlns="" val="7282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52536" y="548680"/>
            <a:ext cx="97090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 </a:t>
            </a:r>
            <a:r>
              <a:rPr lang="ru-RU" sz="5400" b="1" i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</a:t>
            </a:r>
            <a:r>
              <a:rPr lang="ru-RU" sz="5400" b="1" i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пастеризации.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7806" y="3068960"/>
            <a:ext cx="4548336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9736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80728"/>
            <a:ext cx="7920880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</a:rPr>
              <a:t>       </a:t>
            </a:r>
            <a:r>
              <a:rPr lang="ru-RU" sz="2800" b="1" i="1" dirty="0" smtClean="0">
                <a:ln/>
                <a:solidFill>
                  <a:srgbClr val="FF0000"/>
                </a:solidFill>
              </a:rPr>
              <a:t>Лопастные </a:t>
            </a:r>
            <a:r>
              <a:rPr lang="ru-RU" sz="2800" b="1" i="1" dirty="0">
                <a:ln/>
                <a:solidFill>
                  <a:srgbClr val="FF0000"/>
                </a:solidFill>
              </a:rPr>
              <a:t>молочные насосы изготавливают с прямыми и загнутыми назад лопатками, которые могут быть размещены на валу или на диске, установленном со стороны электродвигателя. Лопастные молочные насосы нагнетают жидкость на сравнительно небольшую высоту 5-10 м. Как правило, они не обладают способностью самовсасывания, </a:t>
            </a:r>
            <a:r>
              <a:rPr lang="ru-RU" sz="2800" b="1" i="1" dirty="0" smtClean="0">
                <a:ln/>
                <a:solidFill>
                  <a:srgbClr val="FF0000"/>
                </a:solidFill>
              </a:rPr>
              <a:t>поэтому  работают </a:t>
            </a:r>
            <a:r>
              <a:rPr lang="ru-RU" sz="2800" b="1" i="1" dirty="0">
                <a:ln/>
                <a:solidFill>
                  <a:srgbClr val="FF0000"/>
                </a:solidFill>
              </a:rPr>
              <a:t>под заливом.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7870" y="52437"/>
            <a:ext cx="75588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Лопастные насосы.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856430"/>
            <a:ext cx="2699792" cy="2001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67944" y="6237311"/>
            <a:ext cx="4115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66"/>
                </a:solidFill>
              </a:rPr>
              <a:t>Роторно-лопастные насосы</a:t>
            </a:r>
          </a:p>
        </p:txBody>
      </p:sp>
    </p:spTree>
    <p:extLst>
      <p:ext uri="{BB962C8B-B14F-4D97-AF65-F5344CB8AC3E}">
        <p14:creationId xmlns:p14="http://schemas.microsoft.com/office/powerpoint/2010/main" xmlns="" val="277033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517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51713" y="764704"/>
            <a:ext cx="25922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66"/>
                </a:solidFill>
              </a:rPr>
              <a:t>Оборудование </a:t>
            </a:r>
            <a:r>
              <a:rPr lang="ru-RU" sz="2400" b="1" i="1" dirty="0" smtClean="0">
                <a:solidFill>
                  <a:srgbClr val="FF0066"/>
                </a:solidFill>
              </a:rPr>
              <a:t>    для </a:t>
            </a:r>
            <a:r>
              <a:rPr lang="ru-RU" sz="2400" b="1" i="1" dirty="0">
                <a:solidFill>
                  <a:srgbClr val="FF0066"/>
                </a:solidFill>
              </a:rPr>
              <a:t>пастеризации молока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27312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7484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sz="3200" b="1" i="1" dirty="0" smtClean="0">
                <a:solidFill>
                  <a:srgbClr val="FF0000"/>
                </a:solidFill>
              </a:rPr>
              <a:t>Одним из простых видов аппаратов для нагревания и пастеризации молока являются </a:t>
            </a:r>
            <a:r>
              <a:rPr lang="ru-RU" sz="3200" b="1" i="1" dirty="0" smtClean="0">
                <a:solidFill>
                  <a:srgbClr val="7030A0"/>
                </a:solidFill>
              </a:rPr>
              <a:t>ванны длительной пастеризации.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   Нагревание молока в ваннах длительной пастеризации осуществляется горячей водой, подогреваемой паром непосредственно в рубашке, а охлаждение - ледяной водой, перегоняемой через рубашку.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90504"/>
            <a:ext cx="3347865" cy="2642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5949280"/>
            <a:ext cx="50349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FF0066"/>
                </a:solidFill>
              </a:rPr>
              <a:t>Ванна длительной пастеризации молока, ИПКС-072-100(Н</a:t>
            </a:r>
          </a:p>
        </p:txBody>
      </p:sp>
    </p:spTree>
    <p:extLst>
      <p:ext uri="{BB962C8B-B14F-4D97-AF65-F5344CB8AC3E}">
        <p14:creationId xmlns:p14="http://schemas.microsoft.com/office/powerpoint/2010/main" xmlns="" val="39238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39422"/>
            <a:ext cx="83164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</a:t>
            </a:r>
            <a:r>
              <a:rPr lang="ru-RU" sz="2400" b="1" i="1" dirty="0" smtClean="0">
                <a:solidFill>
                  <a:srgbClr val="7030A0"/>
                </a:solidFill>
              </a:rPr>
              <a:t>Ванна </a:t>
            </a:r>
            <a:r>
              <a:rPr lang="ru-RU" sz="2400" b="1" i="1" dirty="0">
                <a:solidFill>
                  <a:srgbClr val="7030A0"/>
                </a:solidFill>
              </a:rPr>
              <a:t>длительной пастеризации </a:t>
            </a:r>
            <a:r>
              <a:rPr lang="ru-RU" sz="2400" b="1" i="1" dirty="0">
                <a:solidFill>
                  <a:srgbClr val="FF0000"/>
                </a:solidFill>
              </a:rPr>
              <a:t>состоит из вертикального </a:t>
            </a:r>
            <a:r>
              <a:rPr lang="ru-RU" sz="2400" b="1" i="1" dirty="0" err="1">
                <a:solidFill>
                  <a:srgbClr val="FF0000"/>
                </a:solidFill>
              </a:rPr>
              <a:t>илиндрического</a:t>
            </a:r>
            <a:r>
              <a:rPr lang="ru-RU" sz="2400" b="1" i="1" dirty="0">
                <a:solidFill>
                  <a:srgbClr val="FF0000"/>
                </a:solidFill>
              </a:rPr>
              <a:t> резервуара, изготовленного из кислостойкой нержавеющей стали и заключенного в </a:t>
            </a:r>
            <a:r>
              <a:rPr lang="ru-RU" sz="2400" b="1" i="1" dirty="0" err="1">
                <a:solidFill>
                  <a:srgbClr val="FF0000"/>
                </a:solidFill>
              </a:rPr>
              <a:t>двухстенный</a:t>
            </a:r>
            <a:r>
              <a:rPr lang="ru-RU" sz="2400" b="1" i="1" dirty="0">
                <a:solidFill>
                  <a:srgbClr val="FF0000"/>
                </a:solidFill>
              </a:rPr>
              <a:t> наружный корпус, воздушная прослойка которого выполняет роль термоизоляции. </a:t>
            </a:r>
            <a:r>
              <a:rPr lang="ru-RU" sz="2400" b="1" i="1" dirty="0" err="1">
                <a:solidFill>
                  <a:srgbClr val="FF0000"/>
                </a:solidFill>
              </a:rPr>
              <a:t>Межстенное</a:t>
            </a:r>
            <a:r>
              <a:rPr lang="ru-RU" sz="2400" b="1" i="1" dirty="0">
                <a:solidFill>
                  <a:srgbClr val="FF0000"/>
                </a:solidFill>
              </a:rPr>
              <a:t> пространство между молочным резервуаром и корпусом служит водяной рубашкой. Для подачи в нее пара под днищем внутреннего резервуара размещен паровой коллектор (барботер). Опорожнение </a:t>
            </a:r>
            <a:r>
              <a:rPr lang="ru-RU" sz="2400" b="1" i="1" dirty="0" err="1">
                <a:solidFill>
                  <a:srgbClr val="FF0000"/>
                </a:solidFill>
              </a:rPr>
              <a:t>межстенного</a:t>
            </a:r>
            <a:r>
              <a:rPr lang="ru-RU" sz="2400" b="1" i="1" dirty="0">
                <a:solidFill>
                  <a:srgbClr val="FF0000"/>
                </a:solidFill>
              </a:rPr>
              <a:t> пространства осуществляется через вентиль, а слив охлаждающей воды через трубу.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49080"/>
            <a:ext cx="2627784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447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601" y="1256"/>
            <a:ext cx="888648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2800" b="1" i="1" dirty="0" smtClean="0">
                <a:solidFill>
                  <a:srgbClr val="FF0000"/>
                </a:solidFill>
              </a:rPr>
              <a:t>В </a:t>
            </a:r>
            <a:r>
              <a:rPr lang="ru-RU" sz="2800" b="1" i="1" dirty="0">
                <a:solidFill>
                  <a:srgbClr val="FF0000"/>
                </a:solidFill>
              </a:rPr>
              <a:t>процессе нагревания, охлаждения и хранения молоко перемешивается пропеллерной мешалкой. Слив его из ванны осуществляется с помощью крана. Мешалка имеет привод, состоящий из электродвигателя и фрикционной передачи, закрепленных в общей плите. Температура продукта контролируется по термометру.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 Ванна </a:t>
            </a:r>
            <a:r>
              <a:rPr lang="ru-RU" sz="2800" b="1" i="1" dirty="0">
                <a:solidFill>
                  <a:srgbClr val="FF0000"/>
                </a:solidFill>
              </a:rPr>
              <a:t>оборудована крышкой и тремя опорами. Ванну устанавливают в горизонтальном положении по уровню путем вращения регулировочных болтов в опорах ванны.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365103"/>
            <a:ext cx="3078058" cy="245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9509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87129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7030A0"/>
                </a:solidFill>
              </a:rPr>
              <a:t>Ванна длительной пастеризации.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Работает </a:t>
            </a:r>
            <a:r>
              <a:rPr lang="ru-RU" sz="2000" b="1" i="1" dirty="0">
                <a:solidFill>
                  <a:srgbClr val="FF0000"/>
                </a:solidFill>
              </a:rPr>
              <a:t>ванна длительной пастеризации следующим образом. пар через коллектор (барботер) поступает в воду, заполняющую </a:t>
            </a:r>
            <a:r>
              <a:rPr lang="ru-RU" sz="2000" b="1" i="1" dirty="0" err="1">
                <a:solidFill>
                  <a:srgbClr val="FF0000"/>
                </a:solidFill>
              </a:rPr>
              <a:t>межстенное</a:t>
            </a:r>
            <a:r>
              <a:rPr lang="ru-RU" sz="2000" b="1" i="1" dirty="0">
                <a:solidFill>
                  <a:srgbClr val="FF0000"/>
                </a:solidFill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</a:rPr>
              <a:t>ространство</a:t>
            </a:r>
            <a:r>
              <a:rPr lang="ru-RU" sz="2000" b="1" i="1" dirty="0">
                <a:solidFill>
                  <a:srgbClr val="FF0000"/>
                </a:solidFill>
              </a:rPr>
              <a:t>, и нагревает ее до температуры до... 96°С. Конденсат пара смешивается с водой, излишки которой сливаются через переливную трубу.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Горячая вода через стенку внутреннего резервуара нагревает молоко. По достижении заданной температуры паровой вентиль частично прикрывают и выдерживают молоко при температуре пастеризации. Затем паровой вентиль полностью закрывают и открывают вентиль холодной воды, которая постепенно вытесняет из </a:t>
            </a:r>
            <a:r>
              <a:rPr lang="ru-RU" sz="2000" b="1" i="1" dirty="0" err="1">
                <a:solidFill>
                  <a:srgbClr val="FF0000"/>
                </a:solidFill>
              </a:rPr>
              <a:t>межстенного</a:t>
            </a:r>
            <a:r>
              <a:rPr lang="ru-RU" sz="2000" b="1" i="1" dirty="0">
                <a:solidFill>
                  <a:srgbClr val="FF0000"/>
                </a:solidFill>
              </a:rPr>
              <a:t> пространства горячую воду и охлаждает молоко.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После завершения технологического цикла молоко из ванны сливают, а внутренний резервуар ванны и все детали, соприкасающиеся с молоком, промывают моющим раствором и ополаскивают теплой водой.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60719"/>
            <a:ext cx="5328592" cy="177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972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103"/>
            <a:ext cx="8784976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</a:t>
            </a:r>
            <a:r>
              <a:rPr lang="ru-RU" sz="2800" b="1" i="1" dirty="0" smtClean="0">
                <a:solidFill>
                  <a:srgbClr val="7030A0"/>
                </a:solidFill>
              </a:rPr>
              <a:t>Универсальный </a:t>
            </a:r>
            <a:r>
              <a:rPr lang="ru-RU" sz="2800" b="1" i="1" dirty="0">
                <a:solidFill>
                  <a:srgbClr val="7030A0"/>
                </a:solidFill>
              </a:rPr>
              <a:t>танк </a:t>
            </a:r>
            <a:r>
              <a:rPr lang="ru-RU" sz="2400" b="1" i="1" dirty="0">
                <a:solidFill>
                  <a:srgbClr val="FF0000"/>
                </a:solidFill>
              </a:rPr>
              <a:t>является более совершенной конструкцией резервуара -теплообменника для тепловой обработки молока и других жидких пищевых продуктов. Он может быть использован для охлаждения молока с 35 до 5...6°С и его хранения; для подогрева и пастеризации молока в интервале температур 75...90°С; для тепловой обработки сливок и выдержки их при низкой температуре в процессе созревания и подогрева перед сбиванием; для охлаждения молока и других жидких молочных продуктов с 90 до 20°С.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     В </a:t>
            </a:r>
            <a:r>
              <a:rPr lang="ru-RU" sz="2400" b="1" i="1" dirty="0">
                <a:solidFill>
                  <a:srgbClr val="FF0000"/>
                </a:solidFill>
              </a:rPr>
              <a:t>сравнении с ваннами длительной пастеризации универсальные танки оборудованы более современной и эффективной системой нагревания и охлаждения, а также приборами контроля технологических параметров.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2110672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60305"/>
            <a:ext cx="2376264" cy="1931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763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925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        Универсальный </a:t>
            </a:r>
            <a:r>
              <a:rPr lang="ru-RU" sz="2400" b="1" i="1" dirty="0">
                <a:solidFill>
                  <a:srgbClr val="7030A0"/>
                </a:solidFill>
              </a:rPr>
              <a:t>танк </a:t>
            </a:r>
            <a:r>
              <a:rPr lang="ru-RU" sz="2000" b="1" i="1" dirty="0">
                <a:solidFill>
                  <a:srgbClr val="FF0000"/>
                </a:solidFill>
              </a:rPr>
              <a:t>состоит из внутреннего резервуара, заключенного в корпус. пространство между этими резервуарами и корпусом служит водяной рубашкой, в которой для повышения интенсивности движения рабочей жидкости (холодной и горячей воды) установлена труба - </a:t>
            </a:r>
            <a:r>
              <a:rPr lang="ru-RU" sz="2000" b="1" i="1" dirty="0" err="1">
                <a:solidFill>
                  <a:srgbClr val="7030A0"/>
                </a:solidFill>
              </a:rPr>
              <a:t>водогон</a:t>
            </a:r>
            <a:r>
              <a:rPr lang="ru-RU" sz="2000" b="1" i="1" dirty="0">
                <a:solidFill>
                  <a:srgbClr val="7030A0"/>
                </a:solidFill>
              </a:rPr>
              <a:t>.</a:t>
            </a:r>
            <a:r>
              <a:rPr lang="ru-RU" sz="2000" b="1" i="1" dirty="0">
                <a:solidFill>
                  <a:srgbClr val="FF0000"/>
                </a:solidFill>
              </a:rPr>
              <a:t> Через нее насосом вода из нижней части водяной рубашки подается под напором в боковое кольцевое пространство.</a:t>
            </a:r>
          </a:p>
          <a:p>
            <a:r>
              <a:rPr lang="ru-RU" sz="2000" b="1" i="1" dirty="0">
                <a:solidFill>
                  <a:srgbClr val="FF0000"/>
                </a:solidFill>
              </a:rPr>
              <a:t>Между корпусом резервуара и обшивкой имеется воздушная прослойка, которая выполняет роль термоизоляции, предохраняющей обшивку 3 танка от нагревания или охлаждения, а также снижающей потери тепла и холода в окружающую среду.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 Между </a:t>
            </a:r>
            <a:r>
              <a:rPr lang="ru-RU" sz="2000" b="1" i="1" dirty="0">
                <a:solidFill>
                  <a:srgbClr val="FF0000"/>
                </a:solidFill>
              </a:rPr>
              <a:t>днищами внутреннего резервуара и корпуса смонтирован трубчатый теплообменник, который соединяется с рассыльной магистралью или </a:t>
            </a:r>
            <a:r>
              <a:rPr lang="ru-RU" sz="2000" b="1" i="1" dirty="0" err="1">
                <a:solidFill>
                  <a:srgbClr val="FF0000"/>
                </a:solidFill>
              </a:rPr>
              <a:t>водоаккумуляционной</a:t>
            </a:r>
            <a:r>
              <a:rPr lang="ru-RU" sz="2000" b="1" i="1" dirty="0">
                <a:solidFill>
                  <a:srgbClr val="FF0000"/>
                </a:solidFill>
              </a:rPr>
              <a:t> холодильной установкой. Под теплообменником смонтирован барботер для подогрева воды паром. В нижней части внутреннего резервуара вмонтированы датчик дистанционного термометра, патрубок сливного крана и лопастная мешалка, которая приводится во вращение от вала электродвигателя</a:t>
            </a:r>
            <a:r>
              <a:rPr lang="ru-RU" b="1" i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57192"/>
            <a:ext cx="2304256" cy="1828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639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    Работает </a:t>
            </a:r>
            <a:r>
              <a:rPr lang="ru-RU" sz="2400" b="1" i="1" dirty="0">
                <a:solidFill>
                  <a:srgbClr val="7030A0"/>
                </a:solidFill>
              </a:rPr>
              <a:t>универсальный танк следующим образом. </a:t>
            </a:r>
            <a:r>
              <a:rPr lang="ru-RU" sz="2000" b="1" i="1" dirty="0">
                <a:solidFill>
                  <a:srgbClr val="FF0000"/>
                </a:solidFill>
              </a:rPr>
              <a:t>Перед началом пастеризации </a:t>
            </a:r>
            <a:r>
              <a:rPr lang="ru-RU" sz="2000" b="1" i="1" dirty="0" err="1">
                <a:solidFill>
                  <a:srgbClr val="FF0000"/>
                </a:solidFill>
              </a:rPr>
              <a:t>межстенное</a:t>
            </a:r>
            <a:r>
              <a:rPr lang="ru-RU" sz="2000" b="1" i="1" dirty="0">
                <a:solidFill>
                  <a:srgbClr val="FF0000"/>
                </a:solidFill>
              </a:rPr>
              <a:t> пространство танка заполняют водой до появления ее из переливной трубы. Затем заполняют танк молоком, включают мешалку и насос циркуляции воды. После этого в барботер пускают пар и доводят температуру воды до 90...96°С. Излишняя вода (от конденсации пара) сливается через переливную трубу.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    После </a:t>
            </a:r>
            <a:r>
              <a:rPr lang="ru-RU" sz="2000" b="1" i="1" dirty="0">
                <a:solidFill>
                  <a:srgbClr val="FF0000"/>
                </a:solidFill>
              </a:rPr>
              <a:t>нагревания до заданной температуры, которую контролируют с помощью дистанционного термометра, молоко выдерживают в течение определенного времени, а затем прекращают подачу пара и пускают холодную воду. Циркуляционный насос при этом отключают. После вытеснения горячей воды через переливную трубу вновь включают насос и охлаждают молоко до температуры на 2-3 °С выше водопроводной воды. Для охлаждения молока до более низкой температуры водопроводную воду отключают, а в змеевик подают ледяную воду или рассол.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81487"/>
            <a:ext cx="1945013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922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8670" y="-171400"/>
            <a:ext cx="6596894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</a:t>
            </a:r>
            <a:r>
              <a:rPr lang="ru-RU" sz="2800" b="1" i="1" dirty="0" smtClean="0">
                <a:solidFill>
                  <a:srgbClr val="FF0000"/>
                </a:solidFill>
              </a:rPr>
              <a:t>Мешалка </a:t>
            </a:r>
            <a:r>
              <a:rPr lang="ru-RU" sz="2800" b="1" i="1" dirty="0">
                <a:solidFill>
                  <a:srgbClr val="FF0000"/>
                </a:solidFill>
              </a:rPr>
              <a:t>и циркуляционный насос, перемешивая молоко и промежуточный </a:t>
            </a:r>
            <a:r>
              <a:rPr lang="ru-RU" sz="2800" b="1" i="1" dirty="0" err="1">
                <a:solidFill>
                  <a:srgbClr val="FF0000"/>
                </a:solidFill>
              </a:rPr>
              <a:t>хладоноситель</a:t>
            </a:r>
            <a:r>
              <a:rPr lang="ru-RU" sz="2800" b="1" i="1" dirty="0">
                <a:solidFill>
                  <a:srgbClr val="FF0000"/>
                </a:solidFill>
              </a:rPr>
              <a:t>, ускоряет процесс охлаждения молока.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Чтобы </a:t>
            </a:r>
            <a:r>
              <a:rPr lang="ru-RU" sz="2800" b="1" i="1" dirty="0">
                <a:solidFill>
                  <a:srgbClr val="FF0000"/>
                </a:solidFill>
              </a:rPr>
              <a:t>предотвратить нагревание охлажденного молока в период длительного хранения, мешалку и циркуляционный насос включают в работу через каждые 1.5...2ч.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К </a:t>
            </a:r>
            <a:r>
              <a:rPr lang="ru-RU" sz="2800" b="1" i="1" dirty="0">
                <a:solidFill>
                  <a:srgbClr val="FF0000"/>
                </a:solidFill>
              </a:rPr>
              <a:t>недостаткам универсальных резервуаров теплообменников, так же , как и ванн длительной пастеризации, можно отнести: отсутствие </a:t>
            </a:r>
            <a:r>
              <a:rPr lang="ru-RU" sz="2800" b="1" i="1" dirty="0" err="1">
                <a:solidFill>
                  <a:srgbClr val="FF0000"/>
                </a:solidFill>
              </a:rPr>
              <a:t>рекунерации</a:t>
            </a:r>
            <a:r>
              <a:rPr lang="ru-RU" sz="2800" b="1" i="1" dirty="0">
                <a:solidFill>
                  <a:srgbClr val="FF0000"/>
                </a:solidFill>
              </a:rPr>
              <a:t> тепла и постоянный контакт продукта с воздушной средой.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0"/>
            <a:ext cx="2699792" cy="681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10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35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04885" y="1976066"/>
            <a:ext cx="7473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30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774445"/>
            <a:ext cx="83884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    </a:t>
            </a:r>
            <a:r>
              <a:rPr lang="ru-RU" sz="2400" b="1" i="1" dirty="0" smtClean="0">
                <a:solidFill>
                  <a:srgbClr val="FF0000"/>
                </a:solidFill>
              </a:rPr>
              <a:t>Дисковые </a:t>
            </a:r>
            <a:r>
              <a:rPr lang="ru-RU" sz="2400" b="1" i="1" dirty="0">
                <a:solidFill>
                  <a:srgbClr val="FF0000"/>
                </a:solidFill>
              </a:rPr>
              <a:t>насосы бывают одно- и двухступенчатыми.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</a:rPr>
              <a:t>В корпусе дискового одноступенчатого насоса размещен диск с направляющими каналами диаметром 10-15 мм. Конец вала электродвигателя удлинен насадкой, на которую насажен стакан диска. В задней стенке стакана расположены отверстия для молока, проникшего в пространство. Создаваемый дисковыми насосами напор достигает 30 метров и более.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     Дисковые </a:t>
            </a:r>
            <a:r>
              <a:rPr lang="ru-RU" sz="2400" b="1" i="1" dirty="0">
                <a:solidFill>
                  <a:srgbClr val="FF0000"/>
                </a:solidFill>
              </a:rPr>
              <a:t>двухступенчатые насосы создают напор до 100 м. Они представляют собой две последовательно размещенные камеры, в каждой из них создается определенный перепад давления, вследствие чего напор увеличивается в 1,5 - 1,8 раза.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6745" y="-14748"/>
            <a:ext cx="6984777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Дисковые насосы.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404781" cy="2077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652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550255"/>
            <a:ext cx="836151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       Данные </a:t>
            </a:r>
            <a:r>
              <a:rPr lang="ru-RU" sz="2000" b="1" i="1" dirty="0">
                <a:solidFill>
                  <a:srgbClr val="FF0000"/>
                </a:solidFill>
              </a:rPr>
              <a:t>насосы можно отнести к центробежным. Рабочий орган насоса, выполненный в виде ротора с прямыми или изогнутыми лопатками, установлен эксцентрично к корпусу. Перед первым пуском в камеру насоса заливают жидкость. При небольших перерывах в работе жидкость из насоса можно не удалять.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      При </a:t>
            </a:r>
            <a:r>
              <a:rPr lang="ru-RU" sz="2000" b="1" i="1" dirty="0">
                <a:solidFill>
                  <a:srgbClr val="FF0000"/>
                </a:solidFill>
              </a:rPr>
              <a:t>вращении рабочего колеса насоса жидкость под действием центробежной силы отбрасывается к стенкам корпуса и образуется жидкостное кольцо. Лопасти рабочего колеса, поочередно погружаясь в жидкостное кольцо, выходят из него. В пространстве между погруженными в жидкость лопастями создается разрежение или сжатие. Сторона, на которой создается разрежение, является всасывающей. На ней расположено всасывающее отверстие, на противоположной - нагнетательное.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-133368"/>
            <a:ext cx="7298536" cy="15081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</a:t>
            </a:r>
            <a:r>
              <a:rPr lang="ru-RU" sz="4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Самовсасывающие </a:t>
            </a:r>
          </a:p>
          <a:p>
            <a:pPr algn="ctr"/>
            <a:r>
              <a:rPr lang="ru-RU" sz="4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насосы.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04" y="5445224"/>
            <a:ext cx="3574491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38" y="27285"/>
            <a:ext cx="3347863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0528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257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1799" y="47235"/>
            <a:ext cx="89107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 </a:t>
            </a:r>
            <a:r>
              <a:rPr lang="ru-RU" sz="2800" b="1" i="1" dirty="0" smtClean="0">
                <a:solidFill>
                  <a:srgbClr val="FF0000"/>
                </a:solidFill>
              </a:rPr>
              <a:t>В </a:t>
            </a:r>
            <a:r>
              <a:rPr lang="ru-RU" sz="2800" b="1" i="1" dirty="0">
                <a:solidFill>
                  <a:srgbClr val="FF0000"/>
                </a:solidFill>
              </a:rPr>
              <a:t>начале работы насос откачивает воздух из патрубка, в результате чего жидкость поступает в камеру.</a:t>
            </a:r>
          </a:p>
          <a:p>
            <a:r>
              <a:rPr lang="ru-RU" sz="2800" b="1" i="1" dirty="0">
                <a:solidFill>
                  <a:srgbClr val="FF0000"/>
                </a:solidFill>
              </a:rPr>
              <a:t>Самовсасывающий насос производительностью 13 м3/ч при температуре 80 градусов Цельсия может всасывать молоко на высоту 3 метра и подавать жидкость на высоту 9-11 метров</a:t>
            </a:r>
            <a:r>
              <a:rPr lang="ru-RU" sz="2800" b="1" i="1" dirty="0" smtClean="0">
                <a:solidFill>
                  <a:srgbClr val="FF0000"/>
                </a:solidFill>
              </a:rPr>
              <a:t>.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    Насосы </a:t>
            </a:r>
            <a:r>
              <a:rPr lang="ru-RU" sz="2800" b="1" i="1" dirty="0">
                <a:solidFill>
                  <a:srgbClr val="FF0000"/>
                </a:solidFill>
              </a:rPr>
              <a:t>центробежные несамовсасывающие предназначены для перекачки маловязких пищевых жидкостей (молоко, сок, вино и прочие с аналогичными характеристиками по вязкости) температурой до 90 С.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7767" y="4797152"/>
            <a:ext cx="4652710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424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300" y="752475"/>
            <a:ext cx="51054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57420" y="3861048"/>
            <a:ext cx="698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66"/>
                </a:solidFill>
              </a:rPr>
              <a:t>Рисунок 1. Схема центробежного насоса.</a:t>
            </a:r>
          </a:p>
          <a:p>
            <a:r>
              <a:rPr lang="ru-RU" sz="2400" b="1" i="1" dirty="0">
                <a:solidFill>
                  <a:srgbClr val="FF0066"/>
                </a:solidFill>
              </a:rPr>
              <a:t>1 - колесо, 2 - вал, 3 - передний диск, 4 - задний диск, 5 - лопасти, 6 - подшипники, 7 и 8 - уплотнения, 9 - подвод, 10 - спиральный отвод, 11 - напорный патрубок.</a:t>
            </a:r>
          </a:p>
        </p:txBody>
      </p:sp>
    </p:spTree>
    <p:extLst>
      <p:ext uri="{BB962C8B-B14F-4D97-AF65-F5344CB8AC3E}">
        <p14:creationId xmlns:p14="http://schemas.microsoft.com/office/powerpoint/2010/main" xmlns="" val="42886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270</TotalTime>
  <Words>3027</Words>
  <Application>Microsoft Office PowerPoint</Application>
  <PresentationFormat>Экран (4:3)</PresentationFormat>
  <Paragraphs>123</Paragraphs>
  <Slides>49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ТППЖ</cp:lastModifiedBy>
  <cp:revision>28</cp:revision>
  <dcterms:created xsi:type="dcterms:W3CDTF">2014-02-24T17:53:05Z</dcterms:created>
  <dcterms:modified xsi:type="dcterms:W3CDTF">2017-01-20T06:51:28Z</dcterms:modified>
</cp:coreProperties>
</file>