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6EDAA-EB51-4778-A24D-ABF85986B091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1BE96A-5423-4584-8D18-B2C176B929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8469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1BE96A-5423-4584-8D18-B2C176B9298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257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5157192"/>
          </a:xfrm>
        </p:spPr>
        <p:txBody>
          <a:bodyPr>
            <a:normAutofit fontScale="90000"/>
          </a:bodyPr>
          <a:lstStyle/>
          <a:p>
            <a:pPr marL="182880" lvl="0" indent="0" algn="ctr">
              <a:buNone/>
            </a:pPr>
            <a:r>
              <a:rPr lang="ru-RU" sz="4900" i="1" dirty="0">
                <a:solidFill>
                  <a:schemeClr val="accent6">
                    <a:lumMod val="50000"/>
                  </a:schemeClr>
                </a:solidFill>
                <a:effectLst/>
              </a:rPr>
              <a:t>Анализ текущей ситуации, тенденции и видение по развитию продовольственной безопасности в Республике Казахстан</a:t>
            </a:r>
            <a:r>
              <a:rPr lang="ru-RU" sz="6600" i="1" dirty="0">
                <a:solidFill>
                  <a:schemeClr val="accent1">
                    <a:lumMod val="75000"/>
                  </a:schemeClr>
                </a:solidFill>
                <a:effectLst/>
              </a:rPr>
              <a:t/>
            </a:r>
            <a:br>
              <a:rPr lang="ru-RU" sz="6600" i="1" dirty="0">
                <a:solidFill>
                  <a:schemeClr val="accent1">
                    <a:lumMod val="75000"/>
                  </a:schemeClr>
                </a:solidFill>
                <a:effectLst/>
              </a:rPr>
            </a:br>
            <a:endParaRPr lang="ru-RU" sz="66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5877272"/>
            <a:ext cx="5976664" cy="764704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Подготовила: </a:t>
            </a:r>
            <a:r>
              <a:rPr lang="ru-RU" sz="2800" dirty="0" err="1" smtClean="0"/>
              <a:t>Байдачная</a:t>
            </a:r>
            <a:r>
              <a:rPr lang="ru-RU" sz="2800" dirty="0" smtClean="0"/>
              <a:t> Е.В.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923267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 сфере переработки сельхозпродукции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ru-RU" dirty="0"/>
              <a:t>В сфере переработки сельхозпродукции объемы производства в текущих ценах за пять лет увеличились в 1,5 раз, а ежегодные темпы прироста физических объемов производства составили 103%.</a:t>
            </a:r>
          </a:p>
          <a:p>
            <a:r>
              <a:rPr lang="ru-RU" dirty="0"/>
              <a:t>В 2014 году по сравнению с 2010 годом отмечается рост производства колбасных изделий на 20%, мясные консервы на 21%, масла сливочного  на 12%, сыров  и творога на 34%, кисломолочной продукции  в 1,5 раз, сухого молока на 14%, масла растительного на 48%, сахара на 10%,  макарон на 21%, маргарина на 24%, шоколада и кондитерских изделий на 4%,  минеральной воды на 24%,  напитков безалкогольных в 1,7 раза. </a:t>
            </a:r>
          </a:p>
          <a:p>
            <a:r>
              <a:rPr lang="ru-RU" dirty="0"/>
              <a:t>Увеличился экспорт: масла растительного –  на 37%, риса – на 12%, шоколада – в  2,6 раза, масла сливочного – в 8,9 раз, макаронных изделий в 1,6 раз, мясных и мясорастительных консервов в 3 раза. Кроме того увеличился экспорт обработанного молока, колбасных изделий  в разы.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467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7467600" cy="1143000"/>
          </a:xfrm>
        </p:spPr>
        <p:txBody>
          <a:bodyPr>
            <a:noAutofit/>
          </a:bodyPr>
          <a:lstStyle/>
          <a:p>
            <a:r>
              <a:rPr lang="ru-RU" sz="2000" dirty="0"/>
              <a:t>Структура внутреннего потребления произведенной и переработанной сельскохозяйственной продукции за 2014 год, миллион долларов США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650493"/>
              </p:ext>
            </p:extLst>
          </p:nvPr>
        </p:nvGraphicFramePr>
        <p:xfrm>
          <a:off x="251520" y="980728"/>
          <a:ext cx="8496944" cy="5758839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2914941"/>
                <a:gridCol w="1553771"/>
                <a:gridCol w="2014116"/>
                <a:gridCol w="2014116"/>
              </a:tblGrid>
              <a:tr h="239945">
                <a:tc rowSpan="2">
                  <a:txBody>
                    <a:bodyPr/>
                    <a:lstStyle/>
                    <a:p>
                      <a:pPr marL="90170" marR="6731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 rowSpan="2">
                  <a:txBody>
                    <a:bodyPr/>
                    <a:lstStyle/>
                    <a:p>
                      <a:pPr marL="90170" marR="6731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Всего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 gridSpan="2">
                  <a:txBody>
                    <a:bodyPr/>
                    <a:lstStyle/>
                    <a:p>
                      <a:pPr marL="90170" marR="6731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в том числе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82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0170" marR="6731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с/х продукция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marR="6731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продукты переработки с/х продукции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</a:tr>
              <a:tr h="499900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Производство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21 022,30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13 971,70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7 050,60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9900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Экспорт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2 617,00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1 480,20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1 136,80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9900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Импорт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4 200,60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1 281,00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2 919,60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9900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Внутреннее потребление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22 605,90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13 772,50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8 833,40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4123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Доля импорта во внутреннем потреблении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18,58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9,3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33,05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4123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Доля экспорта во внутреннем потреблении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11,58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10,75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12,87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94123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Доля  экспорта в объеме производства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12,45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10,59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16,12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1002478">
                <a:tc>
                  <a:txBody>
                    <a:bodyPr/>
                    <a:lstStyle/>
                    <a:p>
                      <a:pPr marL="90170" indent="45021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Доля отечественного производства во внутреннем потреблении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0" marR="5080" marT="5080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92,99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>
                          <a:effectLst/>
                        </a:rPr>
                        <a:t>101,45</a:t>
                      </a:r>
                      <a:endParaRPr lang="ru-RU" sz="16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90170" indent="450215"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90170" algn="l"/>
                        </a:tabLst>
                      </a:pPr>
                      <a:r>
                        <a:rPr lang="ru-RU" sz="1600" dirty="0">
                          <a:effectLst/>
                        </a:rPr>
                        <a:t>79,82</a:t>
                      </a:r>
                      <a:endParaRPr lang="ru-RU" sz="16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7543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136904" cy="16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Согласно </a:t>
            </a:r>
            <a:r>
              <a:rPr lang="ru-RU" dirty="0"/>
              <a:t>методологии ФАО различают следующие элементы продовольственной безопасности: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268760"/>
            <a:ext cx="8686800" cy="532859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/>
              <a:t>	продовольственная независимость - снабжение основной части населения продуктами питания за счет внутреннего производства;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	физическая доступность продовольствия, которая определяет наличие продуктов питания на всей территории страны в каждый момент времени и в необходимом ассортименте;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	экономическая доступность продовольствия обеспечивается ростом уровня доходов населения, который позволяет гражданину приобретать продукты питания, по крайней мере, на минимальном уровне потребления независимо от социального статуса и места жительства;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	безопасность пищевой продукции – предотвращение производства, реализации и потребления некачественной пищевой продукции, способной нанести вред здоровью населения.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391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96944" cy="13010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i="1" dirty="0"/>
              <a:t>Объем производства сельскохозяйственной продукции и продуктов ее переработки в Казахстане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63688" y="1340768"/>
            <a:ext cx="5688632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FF00"/>
                </a:solidFill>
              </a:rPr>
              <a:t>Объем валовой продукции сельского хозяйства за 2014 год составил  </a:t>
            </a:r>
            <a:r>
              <a:rPr lang="ru-RU" sz="2400" dirty="0" smtClean="0">
                <a:solidFill>
                  <a:srgbClr val="FFFF00"/>
                </a:solidFill>
              </a:rPr>
              <a:t>2 </a:t>
            </a:r>
            <a:r>
              <a:rPr lang="ru-RU" sz="2400" dirty="0">
                <a:solidFill>
                  <a:srgbClr val="FFFF00"/>
                </a:solidFill>
              </a:rPr>
              <a:t>509,9 миллиард тенге</a:t>
            </a:r>
          </a:p>
        </p:txBody>
      </p:sp>
      <p:sp>
        <p:nvSpPr>
          <p:cNvPr id="13" name="Овал 12"/>
          <p:cNvSpPr/>
          <p:nvPr/>
        </p:nvSpPr>
        <p:spPr>
          <a:xfrm>
            <a:off x="467544" y="4707724"/>
            <a:ext cx="2160240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отрасли растениеводства – на                    103,0 %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798" y="4708112"/>
            <a:ext cx="2189163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200292" y="5019172"/>
            <a:ext cx="16561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отрасли животноводства – на 50,9%. </a:t>
            </a:r>
            <a:endParaRPr lang="ru-RU" dirty="0"/>
          </a:p>
        </p:txBody>
      </p:sp>
      <p:sp>
        <p:nvSpPr>
          <p:cNvPr id="17" name="Двойная стрелка вверх/вниз 16"/>
          <p:cNvSpPr/>
          <p:nvPr/>
        </p:nvSpPr>
        <p:spPr>
          <a:xfrm>
            <a:off x="4103948" y="3212976"/>
            <a:ext cx="1008112" cy="165618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ыгнутая вправо стрелка 17"/>
          <p:cNvSpPr/>
          <p:nvPr/>
        </p:nvSpPr>
        <p:spPr>
          <a:xfrm>
            <a:off x="7524327" y="2852936"/>
            <a:ext cx="1562633" cy="18547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лево стрелка 18"/>
          <p:cNvSpPr/>
          <p:nvPr/>
        </p:nvSpPr>
        <p:spPr>
          <a:xfrm>
            <a:off x="0" y="2852936"/>
            <a:ext cx="1547664" cy="1855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771800" y="5157192"/>
            <a:ext cx="4032448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Доля сельскохозяйственного производства в объеме валового внутреннего продукта страны (38 033,0 миллиард тенге) в 2014 году составила 6,5 %.</a:t>
            </a:r>
          </a:p>
        </p:txBody>
      </p:sp>
    </p:spTree>
    <p:extLst>
      <p:ext uri="{BB962C8B-B14F-4D97-AF65-F5344CB8AC3E}">
        <p14:creationId xmlns:p14="http://schemas.microsoft.com/office/powerpoint/2010/main" val="3439825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315416"/>
            <a:ext cx="7467600" cy="796950"/>
          </a:xfrm>
        </p:spPr>
        <p:txBody>
          <a:bodyPr/>
          <a:lstStyle/>
          <a:p>
            <a:r>
              <a:rPr lang="ru-RU" dirty="0"/>
              <a:t>В отрасли растениеводства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7"/>
            <a:ext cx="9144000" cy="6237313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627784" y="836712"/>
            <a:ext cx="3708412" cy="165618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 2014 году посевные площади всех сельскохозяйственных культур составили 21,2 миллион гектар, против 21,4 миллиона гектар в 2010 году</a:t>
            </a:r>
          </a:p>
        </p:txBody>
      </p:sp>
      <p:sp>
        <p:nvSpPr>
          <p:cNvPr id="6" name="Стрелка углом вверх 5"/>
          <p:cNvSpPr/>
          <p:nvPr/>
        </p:nvSpPr>
        <p:spPr>
          <a:xfrm>
            <a:off x="6516216" y="1988840"/>
            <a:ext cx="936104" cy="504057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1115616" y="1597790"/>
            <a:ext cx="1152128" cy="6747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7333875" y="620687"/>
            <a:ext cx="1728192" cy="163448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58,5% пшеница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539552" y="2492897"/>
            <a:ext cx="2088232" cy="144015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масличных культур на 31,5%</a:t>
            </a:r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>
            <a:off x="359532" y="5260210"/>
            <a:ext cx="2088232" cy="16288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овощей – на 14,5% 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7452320" y="2960948"/>
            <a:ext cx="1558605" cy="151216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риса – на 3,8% </a:t>
            </a:r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>
            <a:off x="7146006" y="5169264"/>
            <a:ext cx="1980220" cy="151216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картофеля – на 3,9% 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3563888" y="5157192"/>
            <a:ext cx="2592288" cy="170080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/>
              <a:t>сократилась посевная площадь сахарной свеклы на 17 раз и составила 1,2 ты</a:t>
            </a:r>
            <a:r>
              <a:rPr lang="kk-KZ" sz="1400" dirty="0"/>
              <a:t>сяч гектар</a:t>
            </a:r>
            <a:r>
              <a:rPr lang="ru-RU" dirty="0"/>
              <a:t>.</a:t>
            </a:r>
          </a:p>
        </p:txBody>
      </p:sp>
      <p:sp>
        <p:nvSpPr>
          <p:cNvPr id="19" name="Двойная стрелка вверх/вниз 18"/>
          <p:cNvSpPr/>
          <p:nvPr/>
        </p:nvSpPr>
        <p:spPr>
          <a:xfrm>
            <a:off x="1403648" y="4077072"/>
            <a:ext cx="576064" cy="79208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2843808" y="5905295"/>
            <a:ext cx="720080" cy="6920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ыгнутая вверх стрелка 20"/>
          <p:cNvSpPr/>
          <p:nvPr/>
        </p:nvSpPr>
        <p:spPr>
          <a:xfrm>
            <a:off x="5940152" y="4365104"/>
            <a:ext cx="2088232" cy="89510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Стрелка вверх 21"/>
          <p:cNvSpPr/>
          <p:nvPr/>
        </p:nvSpPr>
        <p:spPr>
          <a:xfrm>
            <a:off x="8473937" y="2272574"/>
            <a:ext cx="536987" cy="68837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ая стрелка вверх/вниз 22"/>
          <p:cNvSpPr/>
          <p:nvPr/>
        </p:nvSpPr>
        <p:spPr>
          <a:xfrm>
            <a:off x="8396037" y="4383106"/>
            <a:ext cx="660858" cy="972108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310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238181" y="0"/>
            <a:ext cx="4648944" cy="6552728"/>
          </a:xfrm>
        </p:spPr>
        <p:txBody>
          <a:bodyPr>
            <a:normAutofit/>
          </a:bodyPr>
          <a:lstStyle/>
          <a:p>
            <a:r>
              <a:rPr lang="ru-RU" dirty="0"/>
              <a:t>Валовый сбор зерновых культур в весе после доработки в 2014 году по сравнению с 2010 годом увеличился на 37,8% (с 12,2 миллиона тонн в                   2010 году до 16,8 миллиона тонн в 2014 году), картофеля – на 33,5%, масличных культур – в 2 раза, овощей – на 34,7%, с сокращением посевных площадей производство сахарной свеклы сократилось в 6,4 раза.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9028"/>
            <a:ext cx="3770637" cy="289019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" y="4005064"/>
            <a:ext cx="4662090" cy="25303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4234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467600" cy="724942"/>
          </a:xfrm>
        </p:spPr>
        <p:txBody>
          <a:bodyPr/>
          <a:lstStyle/>
          <a:p>
            <a:r>
              <a:rPr lang="ru-RU" dirty="0" smtClean="0"/>
              <a:t>Производство мяса</a:t>
            </a:r>
            <a:endParaRPr lang="ru-RU" dirty="0"/>
          </a:p>
        </p:txBody>
      </p:sp>
      <p:sp>
        <p:nvSpPr>
          <p:cNvPr id="4" name="Пятно 2 3"/>
          <p:cNvSpPr/>
          <p:nvPr/>
        </p:nvSpPr>
        <p:spPr>
          <a:xfrm>
            <a:off x="323528" y="188640"/>
            <a:ext cx="8640960" cy="7056784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i="1" dirty="0">
                <a:solidFill>
                  <a:srgbClr val="FFFF00"/>
                </a:solidFill>
              </a:rPr>
              <a:t>Производство мяса в убойной массе за 2014 год составило  900,2 тыс. тонн и уменьшилось по сравнению с 2010 годом на  3,9%, молока на 313,3 тыс. тонн или на 5,8%, вместе с тем увеличилось производство яиц на                 570,8 млн. штук или на  15,3%.</a:t>
            </a:r>
          </a:p>
        </p:txBody>
      </p:sp>
    </p:spTree>
    <p:extLst>
      <p:ext uri="{BB962C8B-B14F-4D97-AF65-F5344CB8AC3E}">
        <p14:creationId xmlns:p14="http://schemas.microsoft.com/office/powerpoint/2010/main" val="2651368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07504" y="17356"/>
            <a:ext cx="4176464" cy="36724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В </a:t>
            </a:r>
            <a:r>
              <a:rPr lang="ru-RU" sz="1600" dirty="0"/>
              <a:t>сельскохозяйственных формированиях республики реализация на убой всех видов скота и птицы в убойной массе увеличилась на  48 % и составила  323,8 </a:t>
            </a:r>
            <a:r>
              <a:rPr lang="ru-RU" sz="1600" dirty="0" err="1"/>
              <a:t>тыс</a:t>
            </a:r>
            <a:r>
              <a:rPr lang="kk-KZ" sz="1600" dirty="0"/>
              <a:t>яч</a:t>
            </a:r>
            <a:r>
              <a:rPr lang="ru-RU" sz="1600" dirty="0"/>
              <a:t> тонн, соответственно молока на  63% или  355,6 </a:t>
            </a:r>
            <a:r>
              <a:rPr lang="ru-RU" sz="1600" dirty="0" err="1"/>
              <a:t>тыс</a:t>
            </a:r>
            <a:r>
              <a:rPr lang="kk-KZ" sz="1600" dirty="0"/>
              <a:t>яч</a:t>
            </a:r>
            <a:r>
              <a:rPr lang="ru-RU" sz="1600" dirty="0"/>
              <a:t> тонн и яиц - на  28,0% или  672 м</a:t>
            </a:r>
            <a:r>
              <a:rPr lang="kk-KZ" sz="1600" dirty="0"/>
              <a:t>иллион</a:t>
            </a:r>
            <a:r>
              <a:rPr lang="ru-RU" sz="1600" dirty="0"/>
              <a:t> штук.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949" y="3068960"/>
            <a:ext cx="4866118" cy="364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88787"/>
            <a:ext cx="4194043" cy="28801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29" y="3850851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97010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ьная выноска 4"/>
          <p:cNvSpPr/>
          <p:nvPr/>
        </p:nvSpPr>
        <p:spPr>
          <a:xfrm>
            <a:off x="1115616" y="332656"/>
            <a:ext cx="6336704" cy="511256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>
                <a:solidFill>
                  <a:srgbClr val="FFFF00"/>
                </a:solidFill>
              </a:rPr>
              <a:t>В целом по республике уменьшилась численность крупного рогатого скота на  2,3% или на 142,6 тысяч голов, овец и коз на  0,4% или 73,5 тысяч голов, верблюдов на 2,1% или 3,6 тысяч голов, увеличилась численность лошадей на  26,8 % или на 409,6 тысяч голов, птицы - на  6,8% и  2 239,4 тысяч голов. </a:t>
            </a:r>
            <a:endParaRPr lang="ru-RU" sz="2400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935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11552" y="116632"/>
            <a:ext cx="4032448" cy="367240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За 2014 год удельный вес численности крупного рогатого скота от общего поголовья в домашних хозяйствах составил  65%, в сельскохозяйственных предприятиях -  7,</a:t>
            </a:r>
            <a:r>
              <a:rPr lang="kk-KZ" sz="1600" dirty="0"/>
              <a:t>6</a:t>
            </a:r>
            <a:r>
              <a:rPr lang="ru-RU" sz="1600" dirty="0"/>
              <a:t>%, крестьянских (фермерских) хозяйствах -  27,</a:t>
            </a:r>
            <a:r>
              <a:rPr lang="kk-KZ" sz="1600" dirty="0"/>
              <a:t>4</a:t>
            </a:r>
            <a:r>
              <a:rPr lang="ru-RU" sz="1600" dirty="0"/>
              <a:t>%; по численности овец - соответственно  </a:t>
            </a:r>
            <a:r>
              <a:rPr lang="kk-KZ" sz="1600" dirty="0"/>
              <a:t>58,6</a:t>
            </a:r>
            <a:r>
              <a:rPr lang="ru-RU" sz="1600" dirty="0"/>
              <a:t>%</a:t>
            </a:r>
            <a:r>
              <a:rPr lang="kk-KZ" sz="1600" dirty="0"/>
              <a:t>,</a:t>
            </a:r>
            <a:r>
              <a:rPr lang="ru-RU" sz="1600" dirty="0"/>
              <a:t>  </a:t>
            </a:r>
            <a:r>
              <a:rPr lang="kk-KZ" sz="1600" dirty="0"/>
              <a:t>4,9</a:t>
            </a:r>
            <a:r>
              <a:rPr lang="ru-RU" sz="1600" dirty="0"/>
              <a:t>% и  </a:t>
            </a:r>
            <a:r>
              <a:rPr lang="kk-KZ" sz="1600" dirty="0"/>
              <a:t>36,4</a:t>
            </a:r>
            <a:r>
              <a:rPr lang="ru-RU" sz="1600" dirty="0"/>
              <a:t>%; коз -  </a:t>
            </a:r>
            <a:r>
              <a:rPr lang="kk-KZ" sz="1600" dirty="0"/>
              <a:t>74,6</a:t>
            </a:r>
            <a:r>
              <a:rPr lang="ru-RU" sz="1600" dirty="0"/>
              <a:t>%</a:t>
            </a:r>
            <a:r>
              <a:rPr lang="kk-KZ" sz="1600" dirty="0"/>
              <a:t>,</a:t>
            </a:r>
            <a:r>
              <a:rPr lang="ru-RU" sz="1600" dirty="0"/>
              <a:t>  0,5% и  </a:t>
            </a:r>
            <a:r>
              <a:rPr lang="kk-KZ" sz="1600" dirty="0"/>
              <a:t>24,8</a:t>
            </a:r>
            <a:r>
              <a:rPr lang="ru-RU" sz="1600" dirty="0"/>
              <a:t>%; лошадей -  </a:t>
            </a:r>
            <a:r>
              <a:rPr lang="kk-KZ" sz="1600" dirty="0"/>
              <a:t>53,6</a:t>
            </a:r>
            <a:r>
              <a:rPr lang="ru-RU" sz="1600" dirty="0"/>
              <a:t>%</a:t>
            </a:r>
            <a:r>
              <a:rPr lang="kk-KZ" sz="1600" dirty="0"/>
              <a:t>,</a:t>
            </a:r>
            <a:r>
              <a:rPr lang="ru-RU" sz="1600" dirty="0"/>
              <a:t>  </a:t>
            </a:r>
            <a:r>
              <a:rPr lang="kk-KZ" sz="1600" dirty="0"/>
              <a:t>6,1</a:t>
            </a:r>
            <a:r>
              <a:rPr lang="ru-RU" sz="1600" dirty="0"/>
              <a:t>% и  </a:t>
            </a:r>
            <a:r>
              <a:rPr lang="kk-KZ" sz="1600" dirty="0"/>
              <a:t>40,2</a:t>
            </a:r>
            <a:r>
              <a:rPr lang="ru-RU" sz="1600" dirty="0"/>
              <a:t>%; свиней -  </a:t>
            </a:r>
            <a:r>
              <a:rPr lang="kk-KZ" sz="1600" dirty="0"/>
              <a:t>58,9</a:t>
            </a:r>
            <a:r>
              <a:rPr lang="ru-RU" sz="1600" dirty="0"/>
              <a:t>%</a:t>
            </a:r>
            <a:r>
              <a:rPr lang="kk-KZ" sz="1600" dirty="0"/>
              <a:t>,</a:t>
            </a:r>
            <a:r>
              <a:rPr lang="ru-RU" sz="1600" dirty="0"/>
              <a:t>  </a:t>
            </a:r>
            <a:r>
              <a:rPr lang="kk-KZ" sz="1600" dirty="0"/>
              <a:t>29,6</a:t>
            </a:r>
            <a:r>
              <a:rPr lang="ru-RU" sz="1600" dirty="0"/>
              <a:t>% и  </a:t>
            </a:r>
            <a:r>
              <a:rPr lang="kk-KZ" sz="1600" dirty="0"/>
              <a:t>11,5</a:t>
            </a:r>
            <a:r>
              <a:rPr lang="ru-RU" sz="1600" dirty="0"/>
              <a:t>%; верблюдов -  </a:t>
            </a:r>
            <a:r>
              <a:rPr lang="kk-KZ" sz="1600" dirty="0"/>
              <a:t>55</a:t>
            </a:r>
            <a:r>
              <a:rPr lang="ru-RU" sz="1600" dirty="0"/>
              <a:t>%</a:t>
            </a:r>
            <a:r>
              <a:rPr lang="kk-KZ" sz="1600" dirty="0"/>
              <a:t>, 9,4</a:t>
            </a:r>
            <a:r>
              <a:rPr lang="ru-RU" sz="1600" dirty="0"/>
              <a:t>% и  </a:t>
            </a:r>
            <a:r>
              <a:rPr lang="kk-KZ" sz="1600" dirty="0"/>
              <a:t>35,7</a:t>
            </a:r>
            <a:r>
              <a:rPr lang="ru-RU" sz="1600" dirty="0"/>
              <a:t>%; птицы -  33,</a:t>
            </a:r>
            <a:r>
              <a:rPr lang="kk-KZ" sz="1600" dirty="0"/>
              <a:t>6</a:t>
            </a:r>
            <a:r>
              <a:rPr lang="ru-RU" sz="1600" dirty="0"/>
              <a:t>%,  </a:t>
            </a:r>
            <a:r>
              <a:rPr lang="kk-KZ" sz="1600" dirty="0"/>
              <a:t>65</a:t>
            </a:r>
            <a:r>
              <a:rPr lang="ru-RU" sz="1600" dirty="0"/>
              <a:t>% и  1,3%.</a:t>
            </a:r>
          </a:p>
        </p:txBody>
      </p:sp>
    </p:spTree>
    <p:extLst>
      <p:ext uri="{BB962C8B-B14F-4D97-AF65-F5344CB8AC3E}">
        <p14:creationId xmlns:p14="http://schemas.microsoft.com/office/powerpoint/2010/main" val="38344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93</TotalTime>
  <Words>719</Words>
  <Application>Microsoft Office PowerPoint</Application>
  <PresentationFormat>Экран (4:3)</PresentationFormat>
  <Paragraphs>69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Анализ текущей ситуации, тенденции и видение по развитию продовольственной безопасности в Республике Казахстан </vt:lpstr>
      <vt:lpstr>Согласно методологии ФАО различают следующие элементы продовольственной безопасности: </vt:lpstr>
      <vt:lpstr>Объем производства сельскохозяйственной продукции и продуктов ее переработки в Казахстане</vt:lpstr>
      <vt:lpstr>В отрасли растениеводства</vt:lpstr>
      <vt:lpstr>Презентация PowerPoint</vt:lpstr>
      <vt:lpstr>Производство мяса</vt:lpstr>
      <vt:lpstr>Презентация PowerPoint</vt:lpstr>
      <vt:lpstr>Презентация PowerPoint</vt:lpstr>
      <vt:lpstr>Презентация PowerPoint</vt:lpstr>
      <vt:lpstr>В сфере переработки сельхозпродукции </vt:lpstr>
      <vt:lpstr>Структура внутреннего потребления произведенной и переработанной сельскохозяйственной продукции за 2014 год, миллион долларов США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текущей ситуации, тенденции и видение по развитию продовольственной безопасности в Республике Казахстан </dc:title>
  <dc:creator>Alice)</dc:creator>
  <cp:lastModifiedBy>Пользователь</cp:lastModifiedBy>
  <cp:revision>10</cp:revision>
  <dcterms:created xsi:type="dcterms:W3CDTF">2016-02-08T18:33:50Z</dcterms:created>
  <dcterms:modified xsi:type="dcterms:W3CDTF">2016-02-08T20:17:34Z</dcterms:modified>
</cp:coreProperties>
</file>