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8062912" cy="3342233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Обзор мировой практики по обеспечению продовольственной безопасности 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5517232"/>
            <a:ext cx="6696744" cy="864096"/>
          </a:xfrm>
        </p:spPr>
        <p:txBody>
          <a:bodyPr/>
          <a:lstStyle/>
          <a:p>
            <a:r>
              <a:rPr lang="ru-RU" b="1" dirty="0" smtClean="0"/>
              <a:t>Выполнила: </a:t>
            </a:r>
            <a:r>
              <a:rPr lang="ru-RU" b="1" dirty="0" err="1" smtClean="0"/>
              <a:t>Сундеталина</a:t>
            </a:r>
            <a:r>
              <a:rPr lang="ru-RU" b="1" dirty="0" smtClean="0"/>
              <a:t> А.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8062912" cy="708496"/>
          </a:xfrm>
        </p:spPr>
        <p:txBody>
          <a:bodyPr>
            <a:normAutofit fontScale="90000"/>
          </a:bodyPr>
          <a:lstStyle/>
          <a:p>
            <a:pPr algn="l"/>
            <a:r>
              <a:rPr lang="ru-RU" i="1" dirty="0" smtClean="0"/>
              <a:t>Пищевая </a:t>
            </a:r>
            <a:r>
              <a:rPr lang="ru-RU" i="1" dirty="0" smtClean="0"/>
              <a:t>безопасность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79512" y="1124744"/>
            <a:ext cx="4680520" cy="5472608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Международное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сообщество решает вопросы пищевой безопасности как в рамках ФАО, так и в компетенциях </a:t>
            </a: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Всемирной организации здравоохранения (далее –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ВОЗ</a:t>
            </a: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Основные подходы к построению системы пищевой безопасности изложены в «Пекинской Деклараций по безопасности пищевых продуктов», заключенной по результатам международной конференции проведенной по инициативе ФАО и ВОЗ в 2004 году.</a:t>
            </a:r>
          </a:p>
          <a:p>
            <a:pPr algn="l"/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21506" name="Picture 2" descr="http://prophetic-dreams.ru/images/die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556792"/>
            <a:ext cx="4386064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Рекомендуемые для стран элементы системы пищевой безопасности, согласно Пекинской Декларации: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1916832"/>
            <a:ext cx="8136904" cy="453650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наличие </a:t>
            </a:r>
            <a:r>
              <a:rPr lang="ru-RU" dirty="0" smtClean="0"/>
              <a:t>компетентных органов по безопасности пищевых продуктов в качестве независимых и заслуживающих доверия органов общественного здравоохранения в рамках всеобъемлющей законодательной системы, охватывающей всю цепь от производства до потребления</a:t>
            </a:r>
            <a:r>
              <a:rPr lang="ru-RU" dirty="0" smtClean="0"/>
              <a:t>;</a:t>
            </a:r>
          </a:p>
          <a:p>
            <a:pPr lvl="0"/>
            <a:r>
              <a:rPr lang="ru-RU" dirty="0" smtClean="0"/>
              <a:t>наличие </a:t>
            </a:r>
            <a:r>
              <a:rPr lang="ru-RU" dirty="0" err="1" smtClean="0"/>
              <a:t>транспарентных</a:t>
            </a:r>
            <a:r>
              <a:rPr lang="ru-RU" dirty="0" smtClean="0"/>
              <a:t> нормативно-правовых документов, основанных на анализе рисков и критических контрольных точек всей цепочки от производства до потребления пищевых продуктов, отвечающие принципам Кодекса </a:t>
            </a:r>
            <a:r>
              <a:rPr lang="ru-RU" dirty="0" err="1" smtClean="0"/>
              <a:t>Алиментариус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332656"/>
            <a:ext cx="5076056" cy="6525344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обеспечение адекватного и эффективного соблюдения законодательства по пищевой безопасности;</a:t>
            </a:r>
          </a:p>
          <a:p>
            <a:pPr lvl="0"/>
            <a:r>
              <a:rPr lang="ru-RU" dirty="0" smtClean="0"/>
              <a:t>наличие программы мониторинга пищевых продуктов и рациона питания, взаимосвязанной с системами </a:t>
            </a:r>
            <a:r>
              <a:rPr lang="ru-RU" dirty="0" err="1" smtClean="0"/>
              <a:t>эпиднадзора</a:t>
            </a:r>
            <a:r>
              <a:rPr lang="ru-RU" dirty="0" smtClean="0"/>
              <a:t> за болезнями человека и мясного и молочного скота обеспечивающей получения оперативной и достоверной информации о распространенности и возникновении болезней пищевого происхождения и факторов риска в системе обеспечения пищевыми продуктами;</a:t>
            </a:r>
          </a:p>
          <a:p>
            <a:pPr lvl="0"/>
            <a:r>
              <a:rPr lang="ru-RU" dirty="0" smtClean="0"/>
              <a:t>наличие процедур и систем отслеживания и изъятия некачественных пищевых продуктов.</a:t>
            </a:r>
          </a:p>
          <a:p>
            <a:endParaRPr lang="ru-RU" dirty="0"/>
          </a:p>
        </p:txBody>
      </p:sp>
      <p:pic>
        <p:nvPicPr>
          <p:cNvPr id="23554" name="Picture 2" descr="http://www.depotwpf.ru/media/u/2016/02/08/slovo_myasnika_rusagro_razrabotka_brenda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268760"/>
            <a:ext cx="3960440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445624" cy="576064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Производство и потребление различных продуктов сельскохозяйственного производства и переработки сельскохозяйственной продукции в Казахстане в соответствии с этими критериями различаются, поэтому необходим дифференцированный подход к каждому продукту в зависимости от ситуации по каждому элементу продовольственной безопасности.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399032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-180528" y="476672"/>
            <a:ext cx="4968552" cy="623731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Международные подходы для определения уровня продовольственной безопасности по каждого элементу из ее элементов формулируют следующие основные требования.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http://ru-an.info/Photo/QNews/n18548/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56792"/>
            <a:ext cx="4427984" cy="4380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images.myshared.ru/696986/slide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96536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267494"/>
            <a:ext cx="8820472" cy="929258"/>
          </a:xfrm>
        </p:spPr>
        <p:txBody>
          <a:bodyPr>
            <a:normAutofit/>
          </a:bodyPr>
          <a:lstStyle/>
          <a:p>
            <a:r>
              <a:rPr lang="ru-RU" sz="3600" b="1" i="1" dirty="0" smtClean="0"/>
              <a:t>Продовольственная </a:t>
            </a:r>
            <a:r>
              <a:rPr lang="ru-RU" sz="3600" b="1" i="1" dirty="0" smtClean="0"/>
              <a:t>независимость</a:t>
            </a:r>
            <a:endParaRPr lang="ru-RU" sz="36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283968" y="1268760"/>
            <a:ext cx="4860032" cy="545097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Среди </a:t>
            </a:r>
            <a:r>
              <a:rPr lang="ru-RU" dirty="0" smtClean="0"/>
              <a:t>стран обладающих природными ресурсами для расширенного воспроизводства агропромышленного комплекса распространена методика определения уровня продовольственной независимости, как способности  самостоятельно обеспечить не менее 80% потребляемого продовольствия. В случае специализации страны на производстве отдельных видов продовольствия, экспорт данного вида продовольствия должен позволять получать положительно сальдо внешнеторгового баланс по продовольствию.</a:t>
            </a:r>
          </a:p>
          <a:p>
            <a:endParaRPr lang="ru-RU" dirty="0"/>
          </a:p>
        </p:txBody>
      </p:sp>
      <p:pic>
        <p:nvPicPr>
          <p:cNvPr id="15362" name="Picture 2" descr="http://economic_slovar.jofo.ru/data/userfiles/380/images/583274-prod_bezopasno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4392488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7494"/>
            <a:ext cx="8820472" cy="1145282"/>
          </a:xfrm>
        </p:spPr>
        <p:txBody>
          <a:bodyPr>
            <a:normAutofit/>
          </a:bodyPr>
          <a:lstStyle/>
          <a:p>
            <a:r>
              <a:rPr lang="ru-RU" sz="3600" b="1" i="1" dirty="0" smtClean="0"/>
              <a:t>Продовольственная независимость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484784"/>
            <a:ext cx="4495800" cy="5040559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Учитывая большое разнообразие стран и экономик в мире, ФАО измеряет уровень продовольственной независимости отдельных стран их экономической способностью обеспечить приобретение продовольствия. Данный показатель измеряется долей импорта продовольствия в валовом объеме экспорта товаров и услуг из страны. </a:t>
            </a:r>
          </a:p>
          <a:p>
            <a:endParaRPr lang="ru-RU" dirty="0"/>
          </a:p>
        </p:txBody>
      </p:sp>
      <p:pic>
        <p:nvPicPr>
          <p:cNvPr id="16386" name="Picture 2" descr="https://upload.wikimedia.org/wikipedia/commons/thumb/d/db/FAO_logo.svg/300px-FAO_logo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844824"/>
            <a:ext cx="3888432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Физическая доступность продовольствия</a:t>
            </a:r>
            <a:r>
              <a:rPr lang="ru-RU" b="1" i="1" dirty="0" smtClean="0"/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О</a:t>
            </a:r>
            <a:r>
              <a:rPr lang="ru-RU" dirty="0" smtClean="0"/>
              <a:t>пределяется </a:t>
            </a:r>
            <a:r>
              <a:rPr lang="ru-RU" dirty="0" smtClean="0"/>
              <a:t>обеспечением возможности доступа населения страны к продовольствию в ассортименте и количестве, позволяющем удовлетворить физиологические потребности в питательной пище для ведения здорового образа жизни.</a:t>
            </a:r>
          </a:p>
          <a:p>
            <a:endParaRPr lang="ru-RU" dirty="0"/>
          </a:p>
        </p:txBody>
      </p:sp>
      <p:pic>
        <p:nvPicPr>
          <p:cNvPr id="17410" name="Picture 2" descr="http://old.review.uz/ckfinder/userfiles/images/prodbe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72816"/>
            <a:ext cx="4710764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r.zbp.ru/630x420/d9/74/e348c8.dlhmeu.7fov.p0.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3429000"/>
            <a:ext cx="8640960" cy="3240360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Основными индикаторами ФАО для измерения физической доступности продовольствия являются: плотность дорог (с покрытием), определяющая возможности доставки продовольствия на всей территории страны и долей населения, имеющего доступ к источникам питьевой воды на расстоянии не далее 1 километра.</a:t>
            </a: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260648"/>
            <a:ext cx="8280920" cy="52322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Физическая доступность продовольствия </a:t>
            </a:r>
            <a:endParaRPr lang="ru-RU" sz="28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Экономическая доступность продовольствия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51520" y="1844824"/>
            <a:ext cx="4038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Определяется </a:t>
            </a:r>
            <a:r>
              <a:rPr lang="ru-RU" dirty="0" smtClean="0"/>
              <a:t>достаточностью доходов населения для приобретения необходимого количества продовольствия, исходя из сложившихся предпочтений, без снижения уровня потребления иных благ.</a:t>
            </a:r>
            <a:endParaRPr lang="ru-RU" dirty="0"/>
          </a:p>
        </p:txBody>
      </p:sp>
      <p:pic>
        <p:nvPicPr>
          <p:cNvPr id="20482" name="Picture 2" descr="http://primamedia.ru/f/big/689/6881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772816"/>
            <a:ext cx="4536503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radeboardqoud42_img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1760" b="11760"/>
          <a:stretch>
            <a:fillRect/>
          </a:stretch>
        </p:blipFill>
        <p:spPr>
          <a:xfrm>
            <a:off x="1138238" y="374650"/>
            <a:ext cx="7334250" cy="4206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4797152"/>
            <a:ext cx="8892480" cy="187220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 качестве наиболее объективного показателя экономической доступности продовольствия для населения отдельной страны, ФАО рассматривает долю расходов на приобретение продовольственных товаров в структуре расходов наименее обеспеченных слоев населения.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39</TotalTime>
  <Words>484</Words>
  <Application>Microsoft Office PowerPoint</Application>
  <PresentationFormat>Экран (4:3)</PresentationFormat>
  <Paragraphs>24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Яркая</vt:lpstr>
      <vt:lpstr>Обзор мировой практики по обеспечению продовольственной безопасности  </vt:lpstr>
      <vt:lpstr>Международные подходы для определения уровня продовольственной безопасности по каждого элементу из ее элементов формулируют следующие основные требования.  </vt:lpstr>
      <vt:lpstr>Слайд 3</vt:lpstr>
      <vt:lpstr>Продовольственная независимость</vt:lpstr>
      <vt:lpstr>Продовольственная независимость</vt:lpstr>
      <vt:lpstr>Физическая доступность продовольствия </vt:lpstr>
      <vt:lpstr>Слайд 7</vt:lpstr>
      <vt:lpstr>Экономическая доступность продовольствия</vt:lpstr>
      <vt:lpstr>Слайд 9</vt:lpstr>
      <vt:lpstr>Пищевая безопасность </vt:lpstr>
      <vt:lpstr>Рекомендуемые для стран элементы системы пищевой безопасности, согласно Пекинской Декларации:  </vt:lpstr>
      <vt:lpstr>Слайд 12</vt:lpstr>
      <vt:lpstr>Производство и потребление различных продуктов сельскохозяйственного производства и переработки сельскохозяйственной продукции в Казахстане в соответствии с этими критериями различаются, поэтому необходим дифференцированный подход к каждому продукту в зависимости от ситуации по каждому элементу продовольственной безопасности. 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Обзор мировой практики по обеспечению продовольственной безопасности  </dc:title>
  <dc:creator>user</dc:creator>
  <cp:lastModifiedBy>user</cp:lastModifiedBy>
  <cp:revision>5</cp:revision>
  <dcterms:created xsi:type="dcterms:W3CDTF">2016-02-26T06:16:14Z</dcterms:created>
  <dcterms:modified xsi:type="dcterms:W3CDTF">2016-02-26T07:05:49Z</dcterms:modified>
</cp:coreProperties>
</file>