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96" r:id="rId1"/>
  </p:sldMasterIdLst>
  <p:sldIdLst>
    <p:sldId id="256" r:id="rId2"/>
    <p:sldId id="257" r:id="rId3"/>
    <p:sldId id="268" r:id="rId4"/>
    <p:sldId id="270" r:id="rId5"/>
    <p:sldId id="272" r:id="rId6"/>
    <p:sldId id="271" r:id="rId7"/>
    <p:sldId id="269" r:id="rId8"/>
    <p:sldId id="273" r:id="rId9"/>
    <p:sldId id="274" r:id="rId10"/>
    <p:sldId id="275" r:id="rId11"/>
    <p:sldId id="27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84" autoAdjust="0"/>
    <p:restoredTop sz="94660"/>
  </p:normalViewPr>
  <p:slideViewPr>
    <p:cSldViewPr>
      <p:cViewPr varScale="1">
        <p:scale>
          <a:sx n="84" d="100"/>
          <a:sy n="84" d="100"/>
        </p:scale>
        <p:origin x="-155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19352-08DD-41C4-B588-39627EB8471F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F55E-85DA-462F-A9A7-5E73A0F575D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19352-08DD-41C4-B588-39627EB8471F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F55E-85DA-462F-A9A7-5E73A0F57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19352-08DD-41C4-B588-39627EB8471F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F55E-85DA-462F-A9A7-5E73A0F57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19352-08DD-41C4-B588-39627EB8471F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F55E-85DA-462F-A9A7-5E73A0F57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19352-08DD-41C4-B588-39627EB8471F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F55E-85DA-462F-A9A7-5E73A0F575D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19352-08DD-41C4-B588-39627EB8471F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F55E-85DA-462F-A9A7-5E73A0F57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19352-08DD-41C4-B588-39627EB8471F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F55E-85DA-462F-A9A7-5E73A0F57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19352-08DD-41C4-B588-39627EB8471F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F55E-85DA-462F-A9A7-5E73A0F57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19352-08DD-41C4-B588-39627EB8471F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F55E-85DA-462F-A9A7-5E73A0F57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19352-08DD-41C4-B588-39627EB8471F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2F55E-85DA-462F-A9A7-5E73A0F575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19352-08DD-41C4-B588-39627EB8471F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AF2F55E-85DA-462F-A9A7-5E73A0F575D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5619352-08DD-41C4-B588-39627EB8471F}" type="datetimeFigureOut">
              <a:rPr lang="ru-RU" smtClean="0"/>
              <a:t>26.02.2016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AF2F55E-85DA-462F-A9A7-5E73A0F575DB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36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57166"/>
            <a:ext cx="7643866" cy="2643206"/>
          </a:xfrm>
        </p:spPr>
        <p:txBody>
          <a:bodyPr>
            <a:normAutofit/>
          </a:bodyPr>
          <a:lstStyle/>
          <a:p>
            <a:pPr lvl="0" algn="ctr"/>
            <a:r>
              <a:rPr lang="ru-RU" sz="4000" b="1" dirty="0" smtClean="0"/>
              <a:t>Цель, задачи и ожидаемые результаты от реализации Концепции </a:t>
            </a:r>
          </a:p>
          <a:p>
            <a:pPr algn="ctr"/>
            <a:endParaRPr lang="ru-RU" dirty="0"/>
          </a:p>
        </p:txBody>
      </p:sp>
      <p:pic>
        <p:nvPicPr>
          <p:cNvPr id="73730" name="Picture 2" descr="http://cdn1.politika42.ru/wp-content/uploads/2014/11/83947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6124"/>
            <a:ext cx="3753453" cy="30003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3732" name="Picture 4" descr="http://uralsk.unistoreserve.ru/53a98964e8d7b6046e9ece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52707" y="3286124"/>
            <a:ext cx="5391293" cy="3000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071934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Экономическая доступность </a:t>
            </a:r>
            <a:r>
              <a:rPr lang="ru-RU" b="1" dirty="0" smtClean="0"/>
              <a:t>продовольствия</a:t>
            </a:r>
          </a:p>
          <a:p>
            <a:pPr algn="just"/>
            <a:r>
              <a:rPr lang="ru-RU" dirty="0" smtClean="0"/>
              <a:t>Денежные доходы </a:t>
            </a:r>
            <a:r>
              <a:rPr lang="ru-RU" dirty="0" smtClean="0"/>
              <a:t>населения</a:t>
            </a:r>
          </a:p>
          <a:p>
            <a:pPr algn="just"/>
            <a:r>
              <a:rPr lang="ru-RU" dirty="0" smtClean="0"/>
              <a:t>Денежные расходы на продовольственные </a:t>
            </a:r>
            <a:r>
              <a:rPr lang="ru-RU" dirty="0" smtClean="0"/>
              <a:t>товары</a:t>
            </a:r>
          </a:p>
          <a:p>
            <a:pPr algn="just"/>
            <a:r>
              <a:rPr lang="ru-RU" dirty="0" smtClean="0"/>
              <a:t>Доля расходов на продовольственные товары в общих </a:t>
            </a:r>
            <a:r>
              <a:rPr lang="ru-RU" dirty="0" smtClean="0"/>
              <a:t>расходах</a:t>
            </a:r>
          </a:p>
          <a:p>
            <a:pPr algn="just"/>
            <a:r>
              <a:rPr lang="ru-RU" dirty="0" smtClean="0"/>
              <a:t>Количество человек, имеющих доходы ниже черты бедности</a:t>
            </a:r>
            <a:endParaRPr lang="ru-RU" dirty="0"/>
          </a:p>
        </p:txBody>
      </p:sp>
      <p:pic>
        <p:nvPicPr>
          <p:cNvPr id="82946" name="Picture 2" descr="http://om-saratov.ru/files/pages/7772/1390887964general_pages_28_January_2014_i7772_doxody_saratovcev_uvelichilis_na_11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3810000" cy="2381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2948" name="Picture 4" descr="http://pravdapfo.ru/sites/default/files/styles/node_preview/public/rost_investiciy_2_17.jpg?itok=cDz5qHn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9" y="5143512"/>
            <a:ext cx="2500330" cy="1714488"/>
          </a:xfrm>
          <a:prstGeom prst="rect">
            <a:avLst/>
          </a:prstGeom>
          <a:noFill/>
        </p:spPr>
      </p:pic>
      <p:sp>
        <p:nvSpPr>
          <p:cNvPr id="82950" name="AutoShape 6" descr="https://mariuver.files.wordpress.com/2010/03/dengi.jpg"/>
          <p:cNvSpPr>
            <a:spLocks noChangeAspect="1" noChangeArrowheads="1"/>
          </p:cNvSpPr>
          <p:nvPr/>
        </p:nvSpPr>
        <p:spPr bwMode="auto">
          <a:xfrm>
            <a:off x="155575" y="-1943100"/>
            <a:ext cx="6096000" cy="40576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2952" name="AutoShape 8" descr="https://mariuver.files.wordpress.com/2010/03/dengi.jpg"/>
          <p:cNvSpPr>
            <a:spLocks noChangeAspect="1" noChangeArrowheads="1"/>
          </p:cNvSpPr>
          <p:nvPr/>
        </p:nvSpPr>
        <p:spPr bwMode="auto">
          <a:xfrm>
            <a:off x="155575" y="-1943100"/>
            <a:ext cx="6096000" cy="40576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954" name="Picture 10" descr="http://www.kuzbassislam.ru/uploads/news/1428285781/news-ijuq7RXbR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428868"/>
            <a:ext cx="3821486" cy="2597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8" descr="http://mln.kz/sites/default/files/ekonomik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1" y="1428736"/>
            <a:ext cx="873763" cy="714380"/>
          </a:xfrm>
          <a:prstGeom prst="rect">
            <a:avLst/>
          </a:prstGeom>
          <a:noFill/>
        </p:spPr>
      </p:pic>
      <p:pic>
        <p:nvPicPr>
          <p:cNvPr id="82956" name="Picture 12" descr="http://sevstar.net/uploads/552cd82a3dbe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2643182"/>
            <a:ext cx="857256" cy="857256"/>
          </a:xfrm>
          <a:prstGeom prst="rect">
            <a:avLst/>
          </a:prstGeom>
          <a:noFill/>
        </p:spPr>
      </p:pic>
      <p:pic>
        <p:nvPicPr>
          <p:cNvPr id="11" name="Picture 12" descr="http://sevstar.net/uploads/552cd82a3dbe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20" y="4357694"/>
            <a:ext cx="857256" cy="857256"/>
          </a:xfrm>
          <a:prstGeom prst="rect">
            <a:avLst/>
          </a:prstGeom>
          <a:noFill/>
        </p:spPr>
      </p:pic>
      <p:pic>
        <p:nvPicPr>
          <p:cNvPr id="12" name="Picture 12" descr="http://sevstar.net/uploads/552cd82a3dbec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6000744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714752"/>
            <a:ext cx="4286248" cy="314324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Безопасность пищевой продукции </a:t>
            </a:r>
            <a:endParaRPr lang="ru-RU" b="1" dirty="0" smtClean="0"/>
          </a:p>
          <a:p>
            <a:pPr algn="just"/>
            <a:r>
              <a:rPr lang="ru-RU" dirty="0" smtClean="0"/>
              <a:t>Заболеваемость людей зарегистрированными пищевыми </a:t>
            </a:r>
            <a:r>
              <a:rPr lang="ru-RU" dirty="0" smtClean="0"/>
              <a:t>отравлениями, бруцеллезом</a:t>
            </a:r>
            <a:endParaRPr lang="ru-RU" dirty="0"/>
          </a:p>
        </p:txBody>
      </p:sp>
      <p:pic>
        <p:nvPicPr>
          <p:cNvPr id="80900" name="Picture 4" descr="http://normoflorin.ru/wp-content/uploads/2012/05/food_poison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144020" cy="3286124"/>
          </a:xfrm>
          <a:prstGeom prst="rect">
            <a:avLst/>
          </a:prstGeom>
          <a:noFill/>
        </p:spPr>
      </p:pic>
      <p:pic>
        <p:nvPicPr>
          <p:cNvPr id="80906" name="Picture 10" descr="http://nebolet.com/medimg/content/brucelle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000240"/>
            <a:ext cx="3000396" cy="1817677"/>
          </a:xfrm>
          <a:prstGeom prst="rect">
            <a:avLst/>
          </a:prstGeom>
          <a:noFill/>
        </p:spPr>
      </p:pic>
      <p:pic>
        <p:nvPicPr>
          <p:cNvPr id="80908" name="Picture 12" descr="http://titro.ru/wp-content/uploads/2015/02/brucelljoz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835736"/>
            <a:ext cx="4357686" cy="3022265"/>
          </a:xfrm>
          <a:prstGeom prst="rect">
            <a:avLst/>
          </a:prstGeom>
          <a:noFill/>
        </p:spPr>
      </p:pic>
      <p:pic>
        <p:nvPicPr>
          <p:cNvPr id="80910" name="Picture 14" descr="http://www.syl.ru/misc/i/ai/97590/19755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0"/>
            <a:ext cx="3000396" cy="2003490"/>
          </a:xfrm>
          <a:prstGeom prst="rect">
            <a:avLst/>
          </a:prstGeom>
          <a:noFill/>
        </p:spPr>
      </p:pic>
      <p:pic>
        <p:nvPicPr>
          <p:cNvPr id="80912" name="Picture 16" descr="http://pediatriya.info/wp-content/uploads/2014/07/brucellez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0"/>
            <a:ext cx="3000364" cy="3813367"/>
          </a:xfrm>
          <a:prstGeom prst="rect">
            <a:avLst/>
          </a:prstGeom>
          <a:noFill/>
        </p:spPr>
      </p:pic>
      <p:pic>
        <p:nvPicPr>
          <p:cNvPr id="11" name="Picture 12" descr="http://sevstar.net/uploads/552cd82a3dbec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26" y="5643578"/>
            <a:ext cx="857256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3857627"/>
          </a:xfrm>
        </p:spPr>
        <p:txBody>
          <a:bodyPr>
            <a:normAutofit/>
          </a:bodyPr>
          <a:lstStyle/>
          <a:p>
            <a:r>
              <a:rPr lang="kk-KZ" i="1" dirty="0" smtClean="0"/>
              <a:t>Цель Концепции</a:t>
            </a:r>
            <a:r>
              <a:rPr lang="kk-KZ" dirty="0" smtClean="0"/>
              <a:t> заключается в обеспечении устойчивой продовольственной безопасности Республики Казахстан на постоянной основе через обеспечение защищенности экономики, в том числе агропромышленного комплекса, при которой государство способно обеспечить физическую и экономическую доступность населению качественных и безопасных продовольственных товаров, достаточных для удовлетворения физиологических норм потребления и демографичекого роста.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1682" name="Picture 2" descr="http://kursiv.kz/upload/iblock/cc4/cc45cfa817d10be0ed13c7c00c3271f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786190"/>
            <a:ext cx="4955437" cy="27860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2" descr="http://ukrapk.com/photos/news/2012/04/97138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14752"/>
            <a:ext cx="4187708" cy="2857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04088"/>
            <a:ext cx="8786874" cy="1143000"/>
          </a:xfrm>
        </p:spPr>
        <p:txBody>
          <a:bodyPr>
            <a:noAutofit/>
          </a:bodyPr>
          <a:lstStyle/>
          <a:p>
            <a:pPr algn="ctr"/>
            <a:r>
              <a:rPr lang="kk-KZ" sz="2800" b="1" i="1" dirty="0">
                <a:solidFill>
                  <a:schemeClr val="tx1"/>
                </a:solidFill>
              </a:rPr>
              <a:t>Достижение цели обеспечения продовольственной безопасности настоящей Концепции обеспечивается решением следующих задач: </a:t>
            </a:r>
            <a:r>
              <a:rPr lang="ru-RU" sz="2800" b="1" i="1" dirty="0">
                <a:solidFill>
                  <a:schemeClr val="tx1"/>
                </a:solidFill>
              </a:rPr>
              <a:t/>
            </a:r>
            <a:br>
              <a:rPr lang="ru-RU" sz="2800" b="1" i="1" dirty="0">
                <a:solidFill>
                  <a:schemeClr val="tx1"/>
                </a:solidFill>
              </a:rPr>
            </a:br>
            <a:endParaRPr lang="ru-RU" sz="2800" b="1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5143504" cy="1857388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создание условий для устойчивого развития агропромышленного комплекса;</a:t>
            </a:r>
          </a:p>
          <a:p>
            <a:endParaRPr lang="ru-RU" dirty="0"/>
          </a:p>
        </p:txBody>
      </p:sp>
      <p:pic>
        <p:nvPicPr>
          <p:cNvPr id="51202" name="Picture 2" descr="http://mgov.kz/wp-content/uploads/2015/06/image_51a5e04c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1500174"/>
            <a:ext cx="3929058" cy="29959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1204" name="Picture 4" descr="http://1720.kz/uploads/13062014/67a35a14984796494a629448ddd1cea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14686"/>
            <a:ext cx="5143504" cy="3419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214686"/>
            <a:ext cx="9144000" cy="2000264"/>
          </a:xfrm>
        </p:spPr>
        <p:txBody>
          <a:bodyPr/>
          <a:lstStyle/>
          <a:p>
            <a:pPr lvl="0"/>
            <a:r>
              <a:rPr lang="ru-RU" dirty="0" smtClean="0"/>
              <a:t>обеспечение физической доступности продовольствия на всей территории Республики Казахстан;</a:t>
            </a:r>
          </a:p>
          <a:p>
            <a:endParaRPr lang="ru-RU" dirty="0"/>
          </a:p>
        </p:txBody>
      </p:sp>
      <p:pic>
        <p:nvPicPr>
          <p:cNvPr id="4" name="Picture 2" descr="http://altaynews.kz/uploads/posts/2013-07/1373888492_fresh-market-ust-kamenogors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0"/>
            <a:ext cx="5643570" cy="32769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 descr="http://betterkz.com/wp-content/uploads/2014/11/181114miaso-350x2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28882"/>
            <a:ext cx="4357718" cy="2329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9874" name="Picture 2" descr="http://www.kazpravda.kz/images/w600/uploads/publication/26732/preview-imag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10851" y="4143380"/>
            <a:ext cx="4833149" cy="27146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143248"/>
            <a:ext cx="8229600" cy="564826"/>
          </a:xfrm>
        </p:spPr>
        <p:txBody>
          <a:bodyPr/>
          <a:lstStyle/>
          <a:p>
            <a:pPr lvl="0"/>
            <a:r>
              <a:rPr lang="ru-RU" dirty="0" smtClean="0"/>
              <a:t>обеспечение безопасности пищевой продукции.</a:t>
            </a:r>
          </a:p>
          <a:p>
            <a:endParaRPr lang="ru-RU" dirty="0"/>
          </a:p>
        </p:txBody>
      </p:sp>
      <p:pic>
        <p:nvPicPr>
          <p:cNvPr id="77826" name="Picture 2" descr="http://www.iksystems.ru/data/public/391/398/879974piwevoj_produkcii_konditerskogo_proizvodstv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929066"/>
            <a:ext cx="3143240" cy="2200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7828" name="Picture 4" descr="http://if.by/files/2013-07/20130701-113723-4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184828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7830" name="Picture 6" descr="http://www.vostokmedia.com/files/Image/news/227939_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0"/>
            <a:ext cx="4714876" cy="31522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7832" name="AutoShape 8" descr="https://image.jimcdn.com/app/cms/image/transf/dimension=210x1024:format=jpg/path/s03be968b27153445/image/i233da6522abef730/version/1384948024/image.jpg"/>
          <p:cNvSpPr>
            <a:spLocks noChangeAspect="1" noChangeArrowheads="1"/>
          </p:cNvSpPr>
          <p:nvPr/>
        </p:nvSpPr>
        <p:spPr bwMode="auto">
          <a:xfrm>
            <a:off x="155575" y="-846138"/>
            <a:ext cx="2000250" cy="17716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7834" name="AutoShape 10" descr="https://image.jimcdn.com/app/cms/image/transf/dimension=210x1024:format=jpg/path/s03be968b27153445/image/i233da6522abef730/version/1384948024/image.jpg"/>
          <p:cNvSpPr>
            <a:spLocks noChangeAspect="1" noChangeArrowheads="1"/>
          </p:cNvSpPr>
          <p:nvPr/>
        </p:nvSpPr>
        <p:spPr bwMode="auto">
          <a:xfrm>
            <a:off x="155575" y="-846138"/>
            <a:ext cx="2000250" cy="17716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7836" name="AutoShape 12" descr="https://image.jimcdn.com/app/cms/image/transf/dimension=210x1024:format=jpg/path/s03be968b27153445/image/i233da6522abef730/version/1384948024/image.jpg"/>
          <p:cNvSpPr>
            <a:spLocks noChangeAspect="1" noChangeArrowheads="1"/>
          </p:cNvSpPr>
          <p:nvPr/>
        </p:nvSpPr>
        <p:spPr bwMode="auto">
          <a:xfrm>
            <a:off x="155575" y="-846138"/>
            <a:ext cx="2000250" cy="17716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7838" name="Picture 14" descr="http://lib.komarovskiy.net/images/upload/6/b/c/4/p-0551e4da6a8eaa.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3896928"/>
            <a:ext cx="2571768" cy="29610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7840" name="Picture 16" descr="http://gost.ru/wps/PA_RSNews/get/attachment/?path=/files/2016/02/12/14/attachmentjpeg_145527825722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10250" y="3676650"/>
            <a:ext cx="3333750" cy="31813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2908" y="0"/>
            <a:ext cx="5257808" cy="4389120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обеспечение экономической доступности продовольствия для каждого гражданина страны безопасными пищевыми продуктами в объемах и ассортименте, которые соответствуют установленным нормам потребления;</a:t>
            </a:r>
          </a:p>
          <a:p>
            <a:endParaRPr lang="ru-RU" dirty="0"/>
          </a:p>
        </p:txBody>
      </p:sp>
      <p:pic>
        <p:nvPicPr>
          <p:cNvPr id="4" name="Picture 6" descr="http://www.pglobal.ru/upload/medialibrary/2eb/2ebcd264764881855e18b404035bad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4294630"/>
            <a:ext cx="3857620" cy="25633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8850" name="Picture 2" descr="http://www.iksystems.ru/data/public/474/481/kachestvo_i_bezopasnost_piwevoj_produkci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0"/>
            <a:ext cx="4214810" cy="4267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8852" name="Picture 4" descr="http://borona.net/netcat_files/353/406/h_fefbfb62fb1882cca7e479a7424d75e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97609"/>
            <a:ext cx="4500594" cy="2960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8229600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Реализация Концепции планируется в 3 этапа.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8001024" cy="535782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За </a:t>
            </a:r>
            <a:r>
              <a:rPr lang="ru-RU" dirty="0"/>
              <a:t>первый этап (2016 – 2020 годы) будут проведены мероприятия по совершенствованию нормативно-правовой базы, разработке и принятию комплексных планов, посредством которых предполагается реализация Концепции.</a:t>
            </a:r>
          </a:p>
          <a:p>
            <a:r>
              <a:rPr lang="ru-RU" dirty="0"/>
              <a:t>В рамках второго (2020 – 2025 годы) и третьего (2025 – 2030 годы)  этапов будет реализован весь комплекс мероприятий, предусмотренных настоящей Концепцией и программными документами, которые будут приняты в ее реализацию. </a:t>
            </a:r>
            <a:endParaRPr lang="ru-RU" dirty="0" smtClean="0"/>
          </a:p>
          <a:p>
            <a:r>
              <a:rPr lang="ru-RU" dirty="0" smtClean="0"/>
              <a:t>По результатам данных этапов будут достигнуты следующие целевые индикаторы: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0178" name="Picture 2" descr="http://www.sharlar.ru/UserFiles/Image/foil-number/an-134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34" y="1571612"/>
            <a:ext cx="1357322" cy="1357322"/>
          </a:xfrm>
          <a:prstGeom prst="rect">
            <a:avLst/>
          </a:prstGeom>
          <a:noFill/>
        </p:spPr>
      </p:pic>
      <p:pic>
        <p:nvPicPr>
          <p:cNvPr id="50180" name="Picture 4" descr="http://previews.123rf.com/images/3dart/3dart1307/3dart130700026/21092465-3D-golden-number-2-isolated-with-clipping-path-Stock-Ph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34" y="3143248"/>
            <a:ext cx="1500166" cy="1500166"/>
          </a:xfrm>
          <a:prstGeom prst="rect">
            <a:avLst/>
          </a:prstGeom>
          <a:noFill/>
        </p:spPr>
      </p:pic>
      <p:pic>
        <p:nvPicPr>
          <p:cNvPr id="50182" name="Picture 6" descr="http://i37.beon.ru/10/32/2923210/6/120365106/3_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0514" y="4786322"/>
            <a:ext cx="1333486" cy="13334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500562" cy="685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Продовольственная независимость</a:t>
            </a:r>
            <a:endParaRPr lang="ru-RU" dirty="0" smtClean="0"/>
          </a:p>
          <a:p>
            <a:r>
              <a:rPr lang="ru-RU" dirty="0" smtClean="0"/>
              <a:t>Объем производства молока-сырья</a:t>
            </a:r>
          </a:p>
          <a:p>
            <a:r>
              <a:rPr lang="ru-RU" dirty="0" smtClean="0"/>
              <a:t>Объем </a:t>
            </a:r>
            <a:r>
              <a:rPr lang="ru-RU" dirty="0" smtClean="0"/>
              <a:t>производства мяса птицы</a:t>
            </a:r>
          </a:p>
          <a:p>
            <a:r>
              <a:rPr lang="ru-RU" dirty="0" smtClean="0"/>
              <a:t>Объем </a:t>
            </a:r>
            <a:r>
              <a:rPr lang="ru-RU" dirty="0" smtClean="0"/>
              <a:t>производства рыбы </a:t>
            </a:r>
            <a:r>
              <a:rPr lang="ru-RU" dirty="0" smtClean="0"/>
              <a:t>в промышленных </a:t>
            </a:r>
            <a:r>
              <a:rPr lang="ru-RU" dirty="0" smtClean="0"/>
              <a:t>условиях</a:t>
            </a:r>
          </a:p>
          <a:p>
            <a:r>
              <a:rPr lang="ru-RU" dirty="0" smtClean="0"/>
              <a:t>Объем фруктов в организованных </a:t>
            </a:r>
            <a:r>
              <a:rPr lang="ru-RU" dirty="0" smtClean="0"/>
              <a:t>хозяйствах</a:t>
            </a:r>
          </a:p>
          <a:p>
            <a:r>
              <a:rPr lang="ru-RU" dirty="0" smtClean="0"/>
              <a:t>Объем валового сбора семян масличных культур</a:t>
            </a:r>
            <a:endParaRPr lang="ru-RU" dirty="0"/>
          </a:p>
        </p:txBody>
      </p:sp>
      <p:sp>
        <p:nvSpPr>
          <p:cNvPr id="84994" name="AutoShape 2" descr="https://opt-542303.ssl.1c-bitrix-cdn.ru/upload/iblock/12a/%D0%BC%D0%BE%D0%BB%D0%BE%D0%BA%D0%BE.jpg"/>
          <p:cNvSpPr>
            <a:spLocks noChangeAspect="1" noChangeArrowheads="1"/>
          </p:cNvSpPr>
          <p:nvPr/>
        </p:nvSpPr>
        <p:spPr bwMode="auto">
          <a:xfrm>
            <a:off x="155575" y="-2293938"/>
            <a:ext cx="7172325" cy="47815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4996" name="AutoShape 4" descr="https://opt-542303.ssl.1c-bitrix-cdn.ru/upload/iblock/12a/%D0%BC%D0%BE%D0%BB%D0%BE%D0%BA%D0%BE.jpg"/>
          <p:cNvSpPr>
            <a:spLocks noChangeAspect="1" noChangeArrowheads="1"/>
          </p:cNvSpPr>
          <p:nvPr/>
        </p:nvSpPr>
        <p:spPr bwMode="auto">
          <a:xfrm>
            <a:off x="155575" y="-2293938"/>
            <a:ext cx="7172325" cy="47815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4998" name="AutoShape 6" descr="https://opt-542303.ssl.1c-bitrix-cdn.ru/upload/iblock/12a/%D0%BC%D0%BE%D0%BB%D0%BE%D0%BA%D0%BE.jpg"/>
          <p:cNvSpPr>
            <a:spLocks noChangeAspect="1" noChangeArrowheads="1"/>
          </p:cNvSpPr>
          <p:nvPr/>
        </p:nvSpPr>
        <p:spPr bwMode="auto">
          <a:xfrm>
            <a:off x="155575" y="-2293938"/>
            <a:ext cx="7172325" cy="47815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5000" name="Picture 8" descr="http://journal-shkolniku.ru/img/molokobe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0"/>
            <a:ext cx="2571731" cy="1714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5002" name="Picture 10" descr="http://voronezh.meatinfo.ru/data/tradeboard/152672/tradeboardpG44j1_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2309" y="714356"/>
            <a:ext cx="2591691" cy="20265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5004" name="Picture 12" descr="http://kurgan.fishretail.ru/data/news/315446/1925518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2786058"/>
            <a:ext cx="3000364" cy="1994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5006" name="Picture 14" descr="http://elitefon.ru/images/201211/elitefon.ru_73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3429000"/>
            <a:ext cx="2750331" cy="18335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5008" name="Picture 16" descr="http://supersadovnik.net/wp-content/uploads/2014/01/semyan-maslichnykh-kultu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2217" y="5000636"/>
            <a:ext cx="2971783" cy="18573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5010" name="Picture 18" descr="http://mln.kz/sites/default/files/ekonomik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29124" y="2000240"/>
            <a:ext cx="1500198" cy="1226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71942"/>
            <a:ext cx="9144000" cy="278605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/>
              <a:t>Физическая доступность </a:t>
            </a:r>
            <a:r>
              <a:rPr lang="ru-RU" b="1" dirty="0" smtClean="0"/>
              <a:t>продовольствия</a:t>
            </a:r>
          </a:p>
          <a:p>
            <a:r>
              <a:rPr lang="ru-RU" dirty="0" smtClean="0"/>
              <a:t>Доступ к </a:t>
            </a:r>
            <a:r>
              <a:rPr lang="ru-RU" dirty="0" smtClean="0"/>
              <a:t>централизованному водоснабжению </a:t>
            </a:r>
            <a:r>
              <a:rPr lang="ru-RU" dirty="0" smtClean="0"/>
              <a:t>в </a:t>
            </a:r>
            <a:r>
              <a:rPr lang="ru-RU" dirty="0" smtClean="0"/>
              <a:t>сельской местности</a:t>
            </a:r>
          </a:p>
          <a:p>
            <a:r>
              <a:rPr lang="ru-RU" dirty="0" smtClean="0"/>
              <a:t>Доля автомобильных дорог </a:t>
            </a:r>
            <a:r>
              <a:rPr lang="ru-RU" dirty="0" smtClean="0"/>
              <a:t>в </a:t>
            </a:r>
            <a:r>
              <a:rPr lang="ru-RU" dirty="0" smtClean="0"/>
              <a:t>хорошем и удовлетворительном техническом </a:t>
            </a:r>
            <a:r>
              <a:rPr lang="ru-RU" dirty="0" smtClean="0"/>
              <a:t>состоянии</a:t>
            </a:r>
          </a:p>
          <a:p>
            <a:r>
              <a:rPr lang="kk-KZ" dirty="0" smtClean="0"/>
              <a:t>Прирост </a:t>
            </a:r>
            <a:r>
              <a:rPr lang="ru-RU" dirty="0" err="1" smtClean="0"/>
              <a:t>плодо</a:t>
            </a:r>
            <a:r>
              <a:rPr lang="ru-RU" dirty="0" smtClean="0"/>
              <a:t>/овощехранилищ</a:t>
            </a:r>
          </a:p>
          <a:p>
            <a:r>
              <a:rPr lang="ru-RU" dirty="0" smtClean="0"/>
              <a:t>Обеспеченность торговыми площадями</a:t>
            </a:r>
            <a:endParaRPr lang="ru-RU" dirty="0"/>
          </a:p>
        </p:txBody>
      </p:sp>
      <p:pic>
        <p:nvPicPr>
          <p:cNvPr id="83970" name="Picture 2" descr="http://www.linkstroy.ru/uploads/imagecache/original/pictures/articles/2012/10/node-3214-vodosnabge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643182" cy="26431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3972" name="Picture 4" descr="http://www.dss-rostov.ru/sites/default/files/IMG_5263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42852"/>
            <a:ext cx="3000396" cy="20002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3974" name="Picture 6" descr="http://www.kazakh-zerno.kz/images/novii_sait/ovoshehranilishe_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214290"/>
            <a:ext cx="3286116" cy="21907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3976" name="Picture 8" descr="http://im2.kommersant.ru/Issues.photo/DAILY/2016/014/KNN_002463_00017_1_t218_22031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2285992"/>
            <a:ext cx="3304078" cy="1857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18" descr="http://mln.kz/sites/default/files/ekonomik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5631454"/>
            <a:ext cx="1500198" cy="1226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157</TotalTime>
  <Words>287</Words>
  <Application>Microsoft Office PowerPoint</Application>
  <PresentationFormat>Экран (4:3)</PresentationFormat>
  <Paragraphs>29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Слайд 1</vt:lpstr>
      <vt:lpstr>Слайд 2</vt:lpstr>
      <vt:lpstr>Достижение цели обеспечения продовольственной безопасности настоящей Концепции обеспечивается решением следующих задач:  </vt:lpstr>
      <vt:lpstr>Слайд 4</vt:lpstr>
      <vt:lpstr>Слайд 5</vt:lpstr>
      <vt:lpstr>Слайд 6</vt:lpstr>
      <vt:lpstr>Реализация Концепции планируется в 3 этапа. </vt:lpstr>
      <vt:lpstr>Слайд 8</vt:lpstr>
      <vt:lpstr>Слайд 9</vt:lpstr>
      <vt:lpstr>Слайд 10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Zver</dc:creator>
  <cp:lastModifiedBy>Zver</cp:lastModifiedBy>
  <cp:revision>16</cp:revision>
  <dcterms:created xsi:type="dcterms:W3CDTF">2016-02-26T03:23:46Z</dcterms:created>
  <dcterms:modified xsi:type="dcterms:W3CDTF">2016-02-26T06:01:06Z</dcterms:modified>
</cp:coreProperties>
</file>