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79" r:id="rId12"/>
    <p:sldId id="267" r:id="rId13"/>
    <p:sldId id="281" r:id="rId14"/>
    <p:sldId id="269" r:id="rId15"/>
    <p:sldId id="270" r:id="rId16"/>
    <p:sldId id="271" r:id="rId17"/>
    <p:sldId id="272" r:id="rId18"/>
    <p:sldId id="273" r:id="rId19"/>
    <p:sldId id="274" r:id="rId20"/>
    <p:sldId id="28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588" autoAdjust="0"/>
    <p:restoredTop sz="94590" autoAdjust="0"/>
  </p:normalViewPr>
  <p:slideViewPr>
    <p:cSldViewPr>
      <p:cViewPr>
        <p:scale>
          <a:sx n="77" d="100"/>
          <a:sy n="77" d="100"/>
        </p:scale>
        <p:origin x="-930" y="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32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40870-EFFC-47D8-BD49-A1BD41A88EE8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8C786-B7C5-46E4-A9BA-3EC235721F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40870-EFFC-47D8-BD49-A1BD41A88EE8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8C786-B7C5-46E4-A9BA-3EC235721F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40870-EFFC-47D8-BD49-A1BD41A88EE8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8C786-B7C5-46E4-A9BA-3EC235721F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40870-EFFC-47D8-BD49-A1BD41A88EE8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8C786-B7C5-46E4-A9BA-3EC235721F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40870-EFFC-47D8-BD49-A1BD41A88EE8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8C786-B7C5-46E4-A9BA-3EC235721F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40870-EFFC-47D8-BD49-A1BD41A88EE8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8C786-B7C5-46E4-A9BA-3EC235721F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40870-EFFC-47D8-BD49-A1BD41A88EE8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8C786-B7C5-46E4-A9BA-3EC235721F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40870-EFFC-47D8-BD49-A1BD41A88EE8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8C786-B7C5-46E4-A9BA-3EC235721F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40870-EFFC-47D8-BD49-A1BD41A88EE8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8C786-B7C5-46E4-A9BA-3EC235721F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40870-EFFC-47D8-BD49-A1BD41A88EE8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8C786-B7C5-46E4-A9BA-3EC235721F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840870-EFFC-47D8-BD49-A1BD41A88EE8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8C786-B7C5-46E4-A9BA-3EC235721F5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B8840870-EFFC-47D8-BD49-A1BD41A88EE8}" type="datetimeFigureOut">
              <a:rPr lang="ru-RU" smtClean="0"/>
              <a:pPr/>
              <a:t>25.01.2018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15D8C786-B7C5-46E4-A9BA-3EC235721F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060848"/>
            <a:ext cx="8424936" cy="1470025"/>
          </a:xfrm>
        </p:spPr>
        <p:txBody>
          <a:bodyPr/>
          <a:lstStyle/>
          <a:p>
            <a:r>
              <a:rPr lang="kk-KZ" sz="5400" b="1" dirty="0" smtClean="0"/>
              <a:t>Биотехнология әдістері</a:t>
            </a:r>
            <a:endParaRPr lang="ru-RU" sz="5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692696"/>
            <a:ext cx="82809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А.Байтұрсынұлы атындағы Қостанай мемелекеттік университеті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1960" y="5733256"/>
            <a:ext cx="47525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/>
              <a:t>А.ш.ғ.к</a:t>
            </a:r>
            <a:r>
              <a:rPr lang="ru-RU" sz="2800" b="1" dirty="0" smtClean="0"/>
              <a:t>., </a:t>
            </a:r>
            <a:r>
              <a:rPr lang="ru-RU" sz="2800" b="1" dirty="0" err="1" smtClean="0"/>
              <a:t>аға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оқытушы</a:t>
            </a:r>
            <a:r>
              <a:rPr lang="ru-RU" sz="2800" b="1" dirty="0" smtClean="0"/>
              <a:t>: </a:t>
            </a:r>
            <a:r>
              <a:rPr lang="ru-RU" sz="2800" b="1" dirty="0" err="1" smtClean="0"/>
              <a:t>Аубакиров</a:t>
            </a:r>
            <a:r>
              <a:rPr lang="ru-RU" sz="2800" b="1" dirty="0" smtClean="0"/>
              <a:t> Ж.К.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97675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924800" cy="792088"/>
          </a:xfrm>
        </p:spPr>
        <p:txBody>
          <a:bodyPr/>
          <a:lstStyle/>
          <a:p>
            <a:r>
              <a:rPr lang="kk-KZ" sz="3600" b="1" dirty="0" smtClean="0"/>
              <a:t>Өсімдіктер  биотехнологиясы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1412776"/>
            <a:ext cx="7924800" cy="223224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kk-KZ" sz="3200" b="1" dirty="0" smtClean="0"/>
              <a:t>Бұл өсімдік текті жаңа өнімді жоғары сұрыптар мен линиялар, биологиялық белсенді қосылыстарды алуға бағыт-талған ғылым саласы.</a:t>
            </a:r>
            <a:endParaRPr lang="ru-RU" sz="3200" b="1" dirty="0" smtClean="0"/>
          </a:p>
        </p:txBody>
      </p:sp>
      <p:pic>
        <p:nvPicPr>
          <p:cNvPr id="9218" name="Picture 2" descr="C:\Users\user\Desktop\Новая папка\image-4f1771afdbd49398fc35944e7581aa4bab4f846fb2a4f57c2051a1cbbcc4f2af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284984"/>
            <a:ext cx="3816424" cy="305313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188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915816" y="692696"/>
            <a:ext cx="6048672" cy="5382344"/>
          </a:xfrm>
        </p:spPr>
        <p:txBody>
          <a:bodyPr>
            <a:normAutofit lnSpcReduction="10000"/>
          </a:bodyPr>
          <a:lstStyle/>
          <a:p>
            <a:pPr algn="just"/>
            <a:r>
              <a:rPr lang="kk-KZ" sz="2800" dirty="0" smtClean="0"/>
              <a:t>Ауыл шаруашылық дақылдарының өнімін жоғарылату, олардың жағым-сыз ауа райына әр түрлі  ауруларға тұрақтылығын жоғарылату;</a:t>
            </a:r>
          </a:p>
          <a:p>
            <a:pPr algn="just">
              <a:buNone/>
            </a:pPr>
            <a:endParaRPr lang="kk-KZ" sz="900" dirty="0" smtClean="0"/>
          </a:p>
          <a:p>
            <a:pPr algn="just"/>
            <a:r>
              <a:rPr lang="kk-KZ" sz="2800" dirty="0" smtClean="0"/>
              <a:t>Тұқым сапасын жақсарту;</a:t>
            </a:r>
          </a:p>
          <a:p>
            <a:pPr algn="just">
              <a:buNone/>
            </a:pPr>
            <a:endParaRPr lang="kk-KZ" sz="900" dirty="0" smtClean="0"/>
          </a:p>
          <a:p>
            <a:pPr algn="just"/>
            <a:r>
              <a:rPr lang="kk-KZ" sz="2800" dirty="0" smtClean="0"/>
              <a:t>Өсімдіктердің өсуі мен көбеюін жоғарылататын фитогормондардың, биологиялық белсенді заттардың ашылуы;</a:t>
            </a:r>
          </a:p>
          <a:p>
            <a:pPr algn="just">
              <a:buNone/>
            </a:pPr>
            <a:endParaRPr lang="kk-KZ" sz="1000" dirty="0" smtClean="0"/>
          </a:p>
          <a:p>
            <a:pPr algn="just"/>
            <a:r>
              <a:rPr lang="kk-KZ" sz="2800" dirty="0" smtClean="0"/>
              <a:t>Трансгенді өсімдіктер алынды</a:t>
            </a:r>
            <a:r>
              <a:rPr lang="kk-KZ" sz="2400" dirty="0" smtClean="0"/>
              <a:t>.</a:t>
            </a:r>
            <a:endParaRPr lang="ru-RU" sz="2400" dirty="0"/>
          </a:p>
        </p:txBody>
      </p:sp>
      <p:pic>
        <p:nvPicPr>
          <p:cNvPr id="10242" name="Picture 2" descr="C:\Users\user\Desktop\Новая папка\image-e3a1b68eec7f817bd05c2c6cc273259a96d5ad82bd56c0c780a9ea60cb8acba1-V.jpg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67" y="1484784"/>
            <a:ext cx="3043129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7214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dirty="0"/>
              <a:t>Микроағзалар биотехнологиясы</a:t>
            </a:r>
            <a:r>
              <a:rPr lang="kk-KZ" dirty="0"/>
              <a:t/>
            </a:r>
            <a:br>
              <a:rPr lang="kk-KZ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124744"/>
            <a:ext cx="4752528" cy="4590256"/>
          </a:xfrm>
        </p:spPr>
        <p:txBody>
          <a:bodyPr>
            <a:normAutofit lnSpcReduction="10000"/>
          </a:bodyPr>
          <a:lstStyle/>
          <a:p>
            <a:pPr algn="just"/>
            <a:r>
              <a:rPr lang="kk-KZ" sz="2800" dirty="0" smtClean="0"/>
              <a:t>Маңызды микробиологиялық үдерістер жөнінде және микро-организмдердің өмір сүруінен алынған бағалы өнімдер өндірістері, олардың тәжірибеде қолданылуы жөнінде, ақуыз өнімдері есебінде биомассасын алу, жекебиологиялық белсенді заттарды алу жөніндегі ғылым.</a:t>
            </a:r>
            <a:endParaRPr lang="ru-RU" sz="2800" dirty="0"/>
          </a:p>
        </p:txBody>
      </p:sp>
      <p:pic>
        <p:nvPicPr>
          <p:cNvPr id="11266" name="Picture 2" descr="C:\Users\user\Desktop\Новая папка\image-07a3ce31a9cf43e35f55eb5319363171e971e9242e665ac749a0553232493684-V.jpg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021" y="1544216"/>
            <a:ext cx="4032448" cy="38164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77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sz="3200" b="1" dirty="0">
                <a:latin typeface="Times New Roman" pitchFamily="18" charset="0"/>
                <a:cs typeface="Times New Roman" pitchFamily="18" charset="0"/>
              </a:rPr>
              <a:t>Экологиялық биотехнология</a:t>
            </a:r>
            <a:r>
              <a:rPr lang="kk-KZ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980728"/>
            <a:ext cx="8640960" cy="5616624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kk-KZ" sz="2500" dirty="0" smtClean="0"/>
              <a:t>	Негізгі </a:t>
            </a:r>
            <a:r>
              <a:rPr lang="kk-KZ" sz="2500" dirty="0"/>
              <a:t>бағыттары:</a:t>
            </a:r>
          </a:p>
          <a:p>
            <a:pPr algn="just"/>
            <a:r>
              <a:rPr lang="kk-KZ" sz="2500" dirty="0"/>
              <a:t>Өсімдік шаруашылығында, мал шаруашылығында және басқа да салаларда жасанды заттардың орнына биопрепараттарды қолдану көлемі мен спекртрінің кенеюі;</a:t>
            </a:r>
          </a:p>
          <a:p>
            <a:pPr algn="just"/>
            <a:r>
              <a:rPr lang="kk-KZ" sz="2500" dirty="0"/>
              <a:t>Ластайтын элементтерді бұзу және активті бөліп алу жолымен қоршаған ортаны ремедиациялау;</a:t>
            </a:r>
          </a:p>
          <a:p>
            <a:pPr algn="just"/>
            <a:r>
              <a:rPr lang="kk-KZ" sz="2500" dirty="0"/>
              <a:t>Қатты коммуналды қалдықтарды, тұрып қалған сулардың тұңбасын </a:t>
            </a:r>
            <a:r>
              <a:rPr lang="kk-KZ" sz="2500" dirty="0" smtClean="0"/>
              <a:t>пайдалану;</a:t>
            </a:r>
            <a:endParaRPr lang="kk-KZ" sz="2500" dirty="0"/>
          </a:p>
          <a:p>
            <a:pPr algn="just"/>
            <a:r>
              <a:rPr lang="kk-KZ" sz="2500" dirty="0"/>
              <a:t>Топырақ гумусын</a:t>
            </a:r>
            <a:r>
              <a:rPr lang="kk-KZ" sz="2500" dirty="0" smtClean="0"/>
              <a:t>, құрамын </a:t>
            </a:r>
            <a:r>
              <a:rPr lang="kk-KZ" sz="2500" dirty="0"/>
              <a:t>қалпына келтіру;</a:t>
            </a:r>
          </a:p>
          <a:p>
            <a:pPr algn="just"/>
            <a:r>
              <a:rPr lang="kk-KZ" sz="2500" dirty="0"/>
              <a:t>Нитрификациялау, су құбырларын өңдеу жолдарымен және адам </a:t>
            </a:r>
            <a:r>
              <a:rPr lang="kk-KZ" sz="2500" dirty="0" smtClean="0"/>
              <a:t>деңсаулығына, </a:t>
            </a:r>
            <a:r>
              <a:rPr lang="kk-KZ" sz="2500" dirty="0"/>
              <a:t>жануарларға және өсімдіктерге қауіпсіз биологиялық технологияларды өндірісте қолдану</a:t>
            </a: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426668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Иммундық биотехнология</a:t>
            </a:r>
            <a:br>
              <a:rPr lang="kk-KZ" sz="32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131840" y="1268760"/>
            <a:ext cx="5760640" cy="4896544"/>
          </a:xfrm>
        </p:spPr>
        <p:txBody>
          <a:bodyPr>
            <a:normAutofit/>
          </a:bodyPr>
          <a:lstStyle/>
          <a:p>
            <a:pPr algn="just"/>
            <a:r>
              <a:rPr lang="kk-KZ" sz="2400" dirty="0" smtClean="0"/>
              <a:t>Инфекциялық емес, сонымен қатар инфекциялық ауруларды емдеу және диагностикалау, алдын алу үшін көп мөлшерде иммунопрепараттарды бөліп алу қажеттілігі иммундық биотехнология-ның дамуымен тығыз байланысты.</a:t>
            </a:r>
          </a:p>
          <a:p>
            <a:pPr algn="just">
              <a:buNone/>
            </a:pPr>
            <a:endParaRPr lang="kk-KZ" sz="900" dirty="0" smtClean="0"/>
          </a:p>
          <a:p>
            <a:pPr algn="just"/>
            <a:r>
              <a:rPr lang="kk-KZ" sz="2400" dirty="0" smtClean="0"/>
              <a:t>Биотехнология адам деңсаулығын сақтауда және нығайтуда, қоршаған орта ремедиациясы және табиғаттың экология-лық тепе – теңдігін ұстап тұруда өте маңызды.</a:t>
            </a:r>
            <a:endParaRPr lang="ru-RU" sz="2400" dirty="0"/>
          </a:p>
        </p:txBody>
      </p:sp>
      <p:pic>
        <p:nvPicPr>
          <p:cNvPr id="12290" name="Picture 2" descr="C:\Users\user\Desktop\Новая папка\image-f984f5c9f82502d4e006eb8324c6430e2054bb7ea1262657ddc773cf5b4a4c90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05" y="2132856"/>
            <a:ext cx="2350227" cy="33249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805806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764704"/>
            <a:ext cx="7708776" cy="724942"/>
          </a:xfrm>
        </p:spPr>
        <p:txBody>
          <a:bodyPr/>
          <a:lstStyle/>
          <a:p>
            <a:r>
              <a:rPr lang="kk-KZ" sz="3200" b="1" dirty="0">
                <a:latin typeface="Times New Roman" pitchFamily="18" charset="0"/>
                <a:cs typeface="Times New Roman" pitchFamily="18" charset="0"/>
              </a:rPr>
              <a:t>Өндірістік </a:t>
            </a:r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биотехнология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1700808"/>
            <a:ext cx="8136904" cy="4349080"/>
          </a:xfrm>
        </p:spPr>
        <p:txBody>
          <a:bodyPr>
            <a:normAutofit/>
          </a:bodyPr>
          <a:lstStyle/>
          <a:p>
            <a:pPr algn="just"/>
            <a:r>
              <a:rPr lang="kk-KZ" sz="2800" dirty="0" smtClean="0"/>
              <a:t>Бұл өндірістік масштабта микробтық амин-қышқылдарды, антибиотиктерді , ферменттерді алу, инсектицитер мен тыңайтқыштар ретінде микробты биомассаларды өндіру, қоректік ақуызды, этанол, биогаз, дәрумендер, органикалық қышқылдарды, полисахаридтерді өндіру, рекомбинантты ДНК технологиясы негізінде биологиялық белсенді заттарды, гормондарды, адам ақуызын алу.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6927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Новая папка\image-3497eaf380c8ecba17c1e6f47be67aac63a73fe8dc6349625f8ac4b71683407a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900592" cy="868722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24800" cy="720080"/>
          </a:xfrm>
        </p:spPr>
        <p:txBody>
          <a:bodyPr/>
          <a:lstStyle/>
          <a:p>
            <a:r>
              <a:rPr lang="kk-KZ" sz="3200" b="1" dirty="0">
                <a:latin typeface="Times New Roman" pitchFamily="18" charset="0"/>
                <a:cs typeface="Times New Roman" pitchFamily="18" charset="0"/>
              </a:rPr>
              <a:t>Медициналық </a:t>
            </a:r>
            <a:r>
              <a:rPr lang="kk-KZ" sz="3200" b="1" dirty="0" smtClean="0">
                <a:latin typeface="Times New Roman" pitchFamily="18" charset="0"/>
                <a:cs typeface="Times New Roman" pitchFamily="18" charset="0"/>
              </a:rPr>
              <a:t>биотехнология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268760"/>
            <a:ext cx="9288016" cy="4968552"/>
          </a:xfrm>
          <a:solidFill>
            <a:schemeClr val="bg1">
              <a:alpha val="86000"/>
            </a:schemeClr>
          </a:solidFill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 algn="just"/>
            <a:r>
              <a:rPr lang="kk-KZ" sz="3200" dirty="0" smtClean="0"/>
              <a:t>Қазіргі медицинада гормональды препараттар, биологиялық активті заттар,лейкиндер, интер-ферондар, қан плазминогенінің белсендіргіші, гендік инженериялық вакциналар, моноклональды анти-денелер негізінде диагностикумдер, нуклеин қышқыл-дарын анықтау үшін тест жүйелері т.б биотехнология көмегімен жасалынады.</a:t>
            </a:r>
          </a:p>
          <a:p>
            <a:pPr algn="just">
              <a:buNone/>
            </a:pPr>
            <a:endParaRPr lang="kk-KZ" sz="800" dirty="0" smtClean="0"/>
          </a:p>
          <a:p>
            <a:pPr algn="just"/>
            <a:r>
              <a:rPr lang="kk-KZ" sz="3200" dirty="0" smtClean="0"/>
              <a:t>Фитопрепараттар, микробтық ферменттерді, поли-декстрандарды қолдануы және өндірілуі кеңеюде.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01496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Новая папка\image-361036d87e6718f4b33e2530461a66e1c059d568a3b5bc3f90e91793febaedc0-V.jpg"/>
          <p:cNvPicPr>
            <a:picLocks noChangeAspect="1" noChangeArrowheads="1"/>
          </p:cNvPicPr>
          <p:nvPr/>
        </p:nvPicPr>
        <p:blipFill>
          <a:blip r:embed="rId2" cstate="print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68" y="15026"/>
            <a:ext cx="9149168" cy="684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7708776" cy="720080"/>
          </a:xfrm>
        </p:spPr>
        <p:txBody>
          <a:bodyPr/>
          <a:lstStyle/>
          <a:p>
            <a:r>
              <a:rPr lang="kk-KZ" sz="3200" dirty="0">
                <a:latin typeface="Times New Roman" pitchFamily="18" charset="0"/>
                <a:cs typeface="Times New Roman" pitchFamily="18" charset="0"/>
              </a:rPr>
              <a:t>Ғарыштық </a:t>
            </a: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биотехнология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484784"/>
            <a:ext cx="8568952" cy="4536504"/>
          </a:xfrm>
          <a:solidFill>
            <a:schemeClr val="dk1">
              <a:alpha val="75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just"/>
            <a:r>
              <a:rPr lang="kk-KZ" sz="2600" dirty="0" smtClean="0"/>
              <a:t>Биологиялық құнды заттардың құрылысын анықтау және оларды медицинада, фармакологияда, ветеринарияда қолдану үшін сапалы кристалдарды алу, микрогравитация жағдайында микроорганизмдердің рекомбинанттық штам-дарын, өсімдіктердің төзімді және жақсартылған жасуша-ларын сұрыптап алу, оларды медицинада, фармакологияда , ауылшаруашылығында, экологияда қолдану; </a:t>
            </a:r>
          </a:p>
          <a:p>
            <a:pPr algn="just"/>
            <a:r>
              <a:rPr lang="kk-KZ" sz="2600" dirty="0" smtClean="0"/>
              <a:t>Биология және биотехнология салаларында фундаменталь-дық білімін кеңейту үшін бионысандарға ғарыштық факторладың әсерін зерттеу сияқты маңызды мәселелер алға қойылады.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265985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936104"/>
          </a:xfrm>
        </p:spPr>
        <p:txBody>
          <a:bodyPr/>
          <a:lstStyle/>
          <a:p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200" dirty="0">
                <a:latin typeface="Times New Roman" pitchFamily="18" charset="0"/>
                <a:cs typeface="Times New Roman" pitchFamily="18" charset="0"/>
              </a:rPr>
            </a:b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3200" dirty="0">
                <a:latin typeface="Times New Roman" pitchFamily="18" charset="0"/>
                <a:cs typeface="Times New Roman" pitchFamily="18" charset="0"/>
              </a:rPr>
            </a:br>
            <a:r>
              <a:rPr lang="kk-KZ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Ауыл </a:t>
            </a:r>
            <a:r>
              <a:rPr lang="kk-KZ" b="1" dirty="0">
                <a:latin typeface="Times New Roman" pitchFamily="18" charset="0"/>
                <a:cs typeface="Times New Roman" pitchFamily="18" charset="0"/>
              </a:rPr>
              <a:t>шарашылық 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биотехнологиясы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059832" y="1457400"/>
            <a:ext cx="5832648" cy="5400600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kk-KZ" sz="2800" dirty="0" smtClean="0"/>
              <a:t>	     Мал шаруашылығында жасуша-лық биотехнологияны, эмбрион трансплантациясын қолдану, шаруа-шылық бағалық қасиетін жоғары-латуға мүмкіндік береді: өсу және құндылық, инфекцияға тұрақтылық, сауылымның жоғарылауы, реком-бинантты ДНК техно-логия жолымен трансгенді жануарлар сүтімен био-логиялық белсенді заттарды алады.</a:t>
            </a:r>
            <a:endParaRPr lang="ru-RU" sz="2800" dirty="0"/>
          </a:p>
        </p:txBody>
      </p:sp>
      <p:pic>
        <p:nvPicPr>
          <p:cNvPr id="7171" name="Picture 3" descr="C:\Users\user\Desktop\Новая папка\image-9e0caba7f58370d766a60ee7b1947131cbd2953200dd0dfbcc427f6333c2b5ab-V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3298000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488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dirty="0" smtClean="0"/>
              <a:t>Маңызды міндеті: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484784"/>
            <a:ext cx="4751512" cy="4176464"/>
          </a:xfrm>
        </p:spPr>
        <p:txBody>
          <a:bodyPr>
            <a:noAutofit/>
          </a:bodyPr>
          <a:lstStyle/>
          <a:p>
            <a:pPr algn="just"/>
            <a:r>
              <a:rPr lang="kk-KZ" sz="2500" dirty="0" smtClean="0"/>
              <a:t>Ауыл шаруашылығында хими-зациялық заттарын, пестицид-терді қолдануды азайту, бактериалды тыңайтқыштарды, микробтық инсектициттерді қол-дануды кеңейту;</a:t>
            </a:r>
            <a:r>
              <a:rPr lang="ru-RU" sz="2500" dirty="0" smtClean="0"/>
              <a:t> </a:t>
            </a:r>
          </a:p>
          <a:p>
            <a:pPr algn="just"/>
            <a:r>
              <a:rPr lang="ru-RU" sz="2500" dirty="0" err="1" smtClean="0"/>
              <a:t>Моноклоналды</a:t>
            </a:r>
            <a:r>
              <a:rPr lang="ru-RU" sz="2500" dirty="0" smtClean="0"/>
              <a:t> </a:t>
            </a:r>
            <a:r>
              <a:rPr lang="ru-RU" sz="2500" dirty="0" err="1" smtClean="0"/>
              <a:t>антидене</a:t>
            </a:r>
            <a:r>
              <a:rPr lang="ru-RU" sz="2500" dirty="0" smtClean="0"/>
              <a:t> </a:t>
            </a:r>
            <a:r>
              <a:rPr lang="ru-RU" sz="2500" dirty="0" err="1" smtClean="0"/>
              <a:t>негіз-інде</a:t>
            </a:r>
            <a:r>
              <a:rPr lang="ru-RU" sz="2500" dirty="0" smtClean="0"/>
              <a:t> </a:t>
            </a:r>
            <a:r>
              <a:rPr lang="ru-RU" sz="2500" dirty="0" err="1" smtClean="0"/>
              <a:t>диагностикумдермен</a:t>
            </a:r>
            <a:r>
              <a:rPr lang="ru-RU" sz="2500" dirty="0" smtClean="0"/>
              <a:t> </a:t>
            </a:r>
            <a:r>
              <a:rPr lang="ru-RU" sz="2500" dirty="0" err="1" smtClean="0"/>
              <a:t>генді-инженериялық вакциналарды</a:t>
            </a:r>
            <a:r>
              <a:rPr lang="ru-RU" sz="2500" dirty="0" smtClean="0"/>
              <a:t> </a:t>
            </a:r>
            <a:r>
              <a:rPr lang="ru-RU" sz="2500" dirty="0" err="1" smtClean="0"/>
              <a:t>жасау</a:t>
            </a:r>
            <a:r>
              <a:rPr lang="ru-RU" sz="2500" dirty="0" smtClean="0"/>
              <a:t>.</a:t>
            </a:r>
            <a:endParaRPr lang="kk-KZ" sz="2500" dirty="0" smtClean="0"/>
          </a:p>
        </p:txBody>
      </p:sp>
      <p:pic>
        <p:nvPicPr>
          <p:cNvPr id="8194" name="Picture 2" descr="C:\Users\user\Desktop\Новая папка\image-83200bf70b75c407e5f88ef8244f803d7ef1777701a52bd88a7dc43610e61926-V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0545">
            <a:off x="4932040" y="1563650"/>
            <a:ext cx="4041310" cy="41696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879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7924800" cy="652934"/>
          </a:xfrm>
        </p:spPr>
        <p:txBody>
          <a:bodyPr/>
          <a:lstStyle/>
          <a:p>
            <a:r>
              <a:rPr lang="kk-KZ" dirty="0" smtClean="0"/>
              <a:t>Биотехнология бұл –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484784"/>
            <a:ext cx="8066856" cy="430222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kk-KZ" sz="2800" b="1" dirty="0" smtClean="0"/>
              <a:t>	        Биологиялық организмдердің қатысуымен жүретін процестерді, адамның мақсатына сай өзгерту арқылы өндірісте пайдалану</a:t>
            </a:r>
            <a:endParaRPr lang="ru-RU" sz="2800" b="1" dirty="0"/>
          </a:p>
        </p:txBody>
      </p:sp>
      <p:pic>
        <p:nvPicPr>
          <p:cNvPr id="5122" name="Picture 2" descr="C:\Users\user\Desktop\Новая папка\image-4313e63a3925a239fbbefeb1b05557bb5e46028a19388af92316e9d7abaab069-V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356992"/>
            <a:ext cx="5472608" cy="24162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62330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39792" y="2636912"/>
            <a:ext cx="45687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Биотехнология 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6941" y="260648"/>
            <a:ext cx="19896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генетика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02988" y="101424"/>
            <a:ext cx="345318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микробиология</a:t>
            </a:r>
            <a:endParaRPr lang="ru-RU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1004" y="4871294"/>
            <a:ext cx="216116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биология</a:t>
            </a:r>
            <a:endParaRPr lang="ru-RU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55276" y="4725144"/>
            <a:ext cx="247535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инженерия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3789040"/>
            <a:ext cx="280637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медицина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10239" y="1236045"/>
            <a:ext cx="36405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cap="all" dirty="0">
                <a:ln w="0"/>
                <a:gradFill flip="none">
                  <a:gsLst>
                    <a:gs pos="0">
                      <a:srgbClr val="7E97AD">
                        <a:tint val="75000"/>
                        <a:shade val="75000"/>
                        <a:satMod val="170000"/>
                      </a:srgbClr>
                    </a:gs>
                    <a:gs pos="49000">
                      <a:srgbClr val="7E97AD">
                        <a:tint val="88000"/>
                        <a:shade val="65000"/>
                        <a:satMod val="172000"/>
                      </a:srgbClr>
                    </a:gs>
                    <a:gs pos="50000">
                      <a:srgbClr val="7E97AD">
                        <a:shade val="65000"/>
                        <a:satMod val="130000"/>
                      </a:srgbClr>
                    </a:gs>
                    <a:gs pos="92000">
                      <a:srgbClr val="7E97AD">
                        <a:shade val="50000"/>
                        <a:satMod val="120000"/>
                      </a:srgbClr>
                    </a:gs>
                    <a:gs pos="100000">
                      <a:srgbClr val="7E97AD">
                        <a:shade val="48000"/>
                        <a:satMod val="120000"/>
                      </a:srgb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селекция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075350" y="935839"/>
            <a:ext cx="393569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нанотехнология</a:t>
            </a:r>
            <a:endParaRPr lang="ru-RU" sz="3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449124" y="3774639"/>
            <a:ext cx="309732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0" i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фармакология</a:t>
            </a:r>
            <a:endParaRPr lang="ru-RU" sz="4000" b="0" i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13669" y="4529679"/>
            <a:ext cx="231666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биохимия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02908" y="1929026"/>
            <a:ext cx="301076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иммунология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4980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7924800" cy="1143000"/>
          </a:xfrm>
        </p:spPr>
        <p:txBody>
          <a:bodyPr/>
          <a:lstStyle/>
          <a:p>
            <a:r>
              <a:rPr lang="kk-KZ" b="1" dirty="0" smtClean="0"/>
              <a:t>Қазіргі биотехнологияның бағыттары: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916832"/>
            <a:ext cx="7924800" cy="2476872"/>
          </a:xfrm>
        </p:spPr>
        <p:txBody>
          <a:bodyPr>
            <a:normAutofit/>
          </a:bodyPr>
          <a:lstStyle/>
          <a:p>
            <a:r>
              <a:rPr lang="kk-KZ" sz="4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Микробиологиялық өндіріс</a:t>
            </a:r>
          </a:p>
          <a:p>
            <a:r>
              <a:rPr lang="kk-KZ" sz="4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Жасушалық инженерия</a:t>
            </a:r>
          </a:p>
          <a:p>
            <a:r>
              <a:rPr lang="kk-KZ" sz="4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Гендік инженерия</a:t>
            </a:r>
            <a:endParaRPr lang="ru-RU" sz="40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Новая папка\image-6a5195bad6d93a08472362fb0929f97fb436d89aad2be9cb55768f66b53cfbf2-V.jpg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356992"/>
            <a:ext cx="3336032" cy="25005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82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esktop\Новая папка\image-edcdb2e5588a952d41edbf862c85335dec143eaf73cbe743ef410091c440a496-V.jpg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4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620688"/>
            <a:ext cx="4680520" cy="720080"/>
          </a:xfrm>
          <a:noFill/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kk-KZ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Гендік инженерия</a:t>
            </a:r>
            <a:endParaRPr lang="ru-RU" sz="4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556792"/>
            <a:ext cx="8568952" cy="4176464"/>
          </a:xfr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buNone/>
            </a:pPr>
            <a:r>
              <a:rPr lang="kk-KZ" sz="3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		</a:t>
            </a:r>
            <a:r>
              <a:rPr lang="kk-KZ" sz="3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Гендік инженерия организмдердің жақсы қасиеттерін сақтап қалумен қатар оған сапалы қасиет бере алады. </a:t>
            </a:r>
          </a:p>
          <a:p>
            <a:pPr algn="just">
              <a:buNone/>
            </a:pPr>
            <a:r>
              <a:rPr lang="kk-KZ" sz="3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«Инженерия» термині құрастыру деген мағына береді.</a:t>
            </a:r>
          </a:p>
          <a:p>
            <a:pPr algn="just">
              <a:buNone/>
            </a:pPr>
            <a:r>
              <a:rPr lang="kk-KZ" sz="3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 	Гендік инженерия  мақсаты – алды ала белгіленген үлгіге сәйкес генотипі жағынан жақсарған организмдер алу. Алғаш рет гендік инженерияның көмегімен инсулин алды.</a:t>
            </a:r>
            <a:endParaRPr lang="ru-RU" sz="3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12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924800" cy="1143000"/>
          </a:xfrm>
        </p:spPr>
        <p:txBody>
          <a:bodyPr/>
          <a:lstStyle/>
          <a:p>
            <a:pPr algn="ctr"/>
            <a:r>
              <a:rPr lang="kk-KZ" b="1" dirty="0" smtClean="0"/>
              <a:t>Жасушалық инженерия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355976" y="1476971"/>
            <a:ext cx="4680520" cy="5040560"/>
          </a:xfrm>
        </p:spPr>
        <p:txBody>
          <a:bodyPr/>
          <a:lstStyle/>
          <a:p>
            <a:pPr algn="just"/>
            <a:r>
              <a:rPr lang="kk-KZ" sz="2400" dirty="0" smtClean="0"/>
              <a:t>Жоғары сатыдағы организм-дердің, өсімдіктер мен жануар-ладың жеке жасушаларын және ұлпаларын жасанды қоректік орта жағдайында өсірумен айналасады.</a:t>
            </a:r>
          </a:p>
          <a:p>
            <a:pPr algn="just"/>
            <a:r>
              <a:rPr lang="kk-KZ" sz="2400" dirty="0" smtClean="0"/>
              <a:t>Жасушалы инженерия әдісі арқылы бір жасушаның ядросын екінші жасушаға көшіру және ядросыз жасушаларды өсіріп алуға болады</a:t>
            </a:r>
            <a:r>
              <a:rPr lang="kk-KZ" dirty="0" smtClean="0"/>
              <a:t>.</a:t>
            </a:r>
            <a:endParaRPr lang="ru-RU" dirty="0"/>
          </a:p>
        </p:txBody>
      </p:sp>
      <p:pic>
        <p:nvPicPr>
          <p:cNvPr id="3074" name="Picture 2" descr="C:\Users\user\Desktop\Новая папка\image-2845b3dea83a535cb50b2cace6ecdc945b06b086592ee38f8f7c314d7b34a5ee-V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3898418" cy="40966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243551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778824" cy="1143000"/>
          </a:xfrm>
        </p:spPr>
        <p:txBody>
          <a:bodyPr/>
          <a:lstStyle/>
          <a:p>
            <a:r>
              <a:rPr lang="kk-KZ" b="1" dirty="0" smtClean="0"/>
              <a:t>Микробиологиялық өндіріс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484784"/>
            <a:ext cx="7924800" cy="4114800"/>
          </a:xfrm>
        </p:spPr>
        <p:txBody>
          <a:bodyPr>
            <a:noAutofit/>
          </a:bodyPr>
          <a:lstStyle/>
          <a:p>
            <a:pPr algn="just"/>
            <a:r>
              <a:rPr lang="kk-KZ" sz="2800" dirty="0" smtClean="0"/>
              <a:t>Биотехнологияда биохимия, микробиология ,молекулалық биология, генетика ғылымдарының  жетістіктерінің нәтижесінде өте бағалы биология-лық белсенді заттар – гормондар, ферменттер, витаминдер, антибиотиктер, органикалық қышқыл-дар – сірке, лимон, сүт және кейбір дәрі дәрмектер алынады</a:t>
            </a:r>
          </a:p>
          <a:p>
            <a:pPr algn="just"/>
            <a:r>
              <a:rPr lang="kk-KZ" sz="2800" dirty="0" smtClean="0"/>
              <a:t> Қазір ең жоғары өнімді микроорганизмдер штаммалырының көмешімен 150-ден астам биологиялық заттардың түрлері синтезделді.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8386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Новая папка\image-5e87ded461e5c9506876d099fa20d89bd5d13e2c008e8208246513dc6cd58bc6-V.jpg"/>
          <p:cNvPicPr>
            <a:picLocks noChangeAspect="1" noChangeArrowheads="1"/>
          </p:cNvPicPr>
          <p:nvPr/>
        </p:nvPicPr>
        <p:blipFill>
          <a:blip r:embed="rId2" cstate="print">
            <a:lum bright="-2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4768"/>
            <a:ext cx="9396536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0"/>
            <a:ext cx="7924800" cy="980728"/>
          </a:xfrm>
        </p:spPr>
        <p:txBody>
          <a:bodyPr/>
          <a:lstStyle/>
          <a:p>
            <a:r>
              <a:rPr lang="kk-KZ" dirty="0" smtClean="0">
                <a:solidFill>
                  <a:srgbClr val="FFFF00"/>
                </a:solidFill>
              </a:rPr>
              <a:t>       </a:t>
            </a:r>
            <a:r>
              <a:rPr lang="kk-KZ" sz="3600" b="1" dirty="0" smtClean="0">
                <a:solidFill>
                  <a:srgbClr val="FFFF00"/>
                </a:solidFill>
              </a:rPr>
              <a:t>биотехнология түрлері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1124744"/>
            <a:ext cx="8352928" cy="5400600"/>
          </a:xfrm>
        </p:spPr>
        <p:txBody>
          <a:bodyPr numCol="2">
            <a:noAutofit/>
          </a:bodyPr>
          <a:lstStyle/>
          <a:p>
            <a:r>
              <a:rPr lang="kk-KZ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Молекулярлық биотехнология</a:t>
            </a:r>
          </a:p>
          <a:p>
            <a:r>
              <a:rPr lang="kk-KZ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Жасушалық биотехнология</a:t>
            </a:r>
          </a:p>
          <a:p>
            <a:r>
              <a:rPr lang="kk-KZ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Өсімдіктер биотехнологиясы</a:t>
            </a:r>
          </a:p>
          <a:p>
            <a:r>
              <a:rPr lang="kk-KZ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Микроағзалар биотехнологиясы</a:t>
            </a:r>
          </a:p>
          <a:p>
            <a:r>
              <a:rPr lang="kk-KZ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Экологиялық биотехнология</a:t>
            </a:r>
          </a:p>
          <a:p>
            <a:endParaRPr lang="kk-KZ" sz="2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Иммундық биотехнология</a:t>
            </a:r>
          </a:p>
          <a:p>
            <a:r>
              <a:rPr lang="kk-KZ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Өндірістік биотехнология</a:t>
            </a:r>
          </a:p>
          <a:p>
            <a:r>
              <a:rPr lang="kk-KZ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Медициналық биотехнология</a:t>
            </a:r>
          </a:p>
          <a:p>
            <a:r>
              <a:rPr lang="kk-KZ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Ғарыштық биотехнология</a:t>
            </a:r>
          </a:p>
          <a:p>
            <a:r>
              <a:rPr lang="kk-KZ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Ауыл шарашылық биотехнологиясы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4738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dirty="0"/>
              <a:t>Молекулярлық биотехнология</a:t>
            </a:r>
            <a:r>
              <a:rPr lang="kk-KZ" dirty="0"/>
              <a:t/>
            </a:r>
            <a:br>
              <a:rPr lang="kk-KZ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788024" y="1268760"/>
            <a:ext cx="3888432" cy="4869160"/>
          </a:xfrm>
        </p:spPr>
        <p:txBody>
          <a:bodyPr>
            <a:normAutofit/>
          </a:bodyPr>
          <a:lstStyle/>
          <a:p>
            <a:pPr marL="0" indent="0" algn="just"/>
            <a:r>
              <a:rPr lang="kk-KZ" sz="2400" dirty="0" smtClean="0"/>
              <a:t> Деңсаулық сақтау және ауылшаруашылығы үшін қажетті гормондар, фермент-тер мен антибиотиктерді синтездейтін микроорганизм-дердің жаңа штамдарын алуға мүмкіндік туғызды.</a:t>
            </a:r>
          </a:p>
          <a:p>
            <a:pPr marL="0" indent="0" algn="just">
              <a:buNone/>
            </a:pPr>
            <a:endParaRPr lang="kk-KZ" sz="1050" dirty="0" smtClean="0"/>
          </a:p>
          <a:p>
            <a:pPr marL="0" indent="0" algn="just"/>
            <a:r>
              <a:rPr lang="kk-KZ" sz="2400" dirty="0" smtClean="0"/>
              <a:t> Молекулалық биотехнология әдістері жаңа биологиялық қарулар мақсатын да қолданылады.</a:t>
            </a:r>
            <a:endParaRPr lang="ru-RU" sz="2400" dirty="0" smtClean="0"/>
          </a:p>
        </p:txBody>
      </p:sp>
      <p:pic>
        <p:nvPicPr>
          <p:cNvPr id="18434" name="Picture 2" descr="C:\Users\user\Desktop\Новая папка\image-444ade671c8b17b5a61baddc490c8c9f7357d6cd62957d0d03c4a736f5e4cdc4-V.jpg"/>
          <p:cNvPicPr>
            <a:picLocks noChangeAspect="1" noChangeArrowheads="1"/>
          </p:cNvPicPr>
          <p:nvPr/>
        </p:nvPicPr>
        <p:blipFill>
          <a:blip r:embed="rId2" cstate="print">
            <a:lum bright="-1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4104456" cy="4032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270313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esktop\Новая папка\image-37ae18d91d475de1ee5400d60e5ac6aad1ee295621315887a75a82a7813604c5-V.jpg"/>
          <p:cNvPicPr>
            <a:picLocks noChangeAspect="1" noChangeArrowheads="1"/>
          </p:cNvPicPr>
          <p:nvPr/>
        </p:nvPicPr>
        <p:blipFill>
          <a:blip r:embed="rId2" cstate="print">
            <a:lum bright="10000"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24800" cy="1143000"/>
          </a:xfrm>
        </p:spPr>
        <p:txBody>
          <a:bodyPr/>
          <a:lstStyle/>
          <a:p>
            <a:r>
              <a:rPr lang="kk-KZ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Жасушалық биотехнология</a:t>
            </a:r>
            <a:r>
              <a:rPr lang="kk-KZ" sz="36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kk-KZ" sz="3600" b="1" i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600" b="1" i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196752"/>
            <a:ext cx="9144000" cy="5472608"/>
          </a:xfrm>
        </p:spPr>
        <p:txBody>
          <a:bodyPr>
            <a:normAutofit lnSpcReduction="10000"/>
          </a:bodyPr>
          <a:lstStyle/>
          <a:p>
            <a:r>
              <a:rPr lang="kk-KZ" sz="3000" b="1" dirty="0" smtClean="0">
                <a:solidFill>
                  <a:schemeClr val="bg1"/>
                </a:solidFill>
              </a:rPr>
              <a:t>Тірі ағзалардың денелік жасушаларын бөліп алып, олармен жұмыстар жасау;</a:t>
            </a:r>
          </a:p>
          <a:p>
            <a:pPr>
              <a:buNone/>
            </a:pPr>
            <a:endParaRPr lang="kk-KZ" sz="800" b="1" dirty="0" smtClean="0">
              <a:solidFill>
                <a:schemeClr val="bg1"/>
              </a:solidFill>
            </a:endParaRPr>
          </a:p>
          <a:p>
            <a:r>
              <a:rPr lang="kk-KZ" sz="3000" b="1" dirty="0" smtClean="0">
                <a:solidFill>
                  <a:schemeClr val="bg1"/>
                </a:solidFill>
              </a:rPr>
              <a:t>Тірі ағзалар жасушаларын </a:t>
            </a:r>
            <a:r>
              <a:rPr lang="en-US" sz="3000" b="1" dirty="0" smtClean="0">
                <a:solidFill>
                  <a:schemeClr val="bg1"/>
                </a:solidFill>
              </a:rPr>
              <a:t>in vitro </a:t>
            </a:r>
            <a:r>
              <a:rPr lang="kk-KZ" sz="3000" b="1" dirty="0" smtClean="0">
                <a:solidFill>
                  <a:schemeClr val="bg1"/>
                </a:solidFill>
              </a:rPr>
              <a:t>жағдайында өсіру;</a:t>
            </a:r>
          </a:p>
          <a:p>
            <a:pPr>
              <a:buNone/>
            </a:pPr>
            <a:endParaRPr lang="kk-KZ" sz="800" b="1" dirty="0" smtClean="0">
              <a:solidFill>
                <a:schemeClr val="bg1"/>
              </a:solidFill>
            </a:endParaRPr>
          </a:p>
          <a:p>
            <a:r>
              <a:rPr lang="kk-KZ" sz="3000" b="1" dirty="0" smtClean="0">
                <a:solidFill>
                  <a:schemeClr val="bg1"/>
                </a:solidFill>
              </a:rPr>
              <a:t>Денелік жасушаларын гибридизациялау;</a:t>
            </a:r>
          </a:p>
          <a:p>
            <a:pPr>
              <a:buNone/>
            </a:pPr>
            <a:endParaRPr lang="kk-KZ" sz="800" b="1" dirty="0" smtClean="0">
              <a:solidFill>
                <a:schemeClr val="bg1"/>
              </a:solidFill>
            </a:endParaRPr>
          </a:p>
          <a:p>
            <a:r>
              <a:rPr lang="kk-KZ" sz="3000" b="1" dirty="0" smtClean="0">
                <a:solidFill>
                  <a:schemeClr val="bg1"/>
                </a:solidFill>
              </a:rPr>
              <a:t>Жасушаларды культиверлеу;</a:t>
            </a:r>
          </a:p>
          <a:p>
            <a:pPr>
              <a:buNone/>
            </a:pPr>
            <a:endParaRPr lang="kk-KZ" sz="900" b="1" dirty="0" smtClean="0">
              <a:solidFill>
                <a:schemeClr val="bg1"/>
              </a:solidFill>
            </a:endParaRPr>
          </a:p>
          <a:p>
            <a:r>
              <a:rPr lang="kk-KZ" sz="3000" b="1" dirty="0" smtClean="0">
                <a:solidFill>
                  <a:schemeClr val="bg1"/>
                </a:solidFill>
              </a:rPr>
              <a:t>Жасушаларды көбейту;</a:t>
            </a:r>
          </a:p>
          <a:p>
            <a:endParaRPr lang="kk-KZ" sz="900" b="1" dirty="0" smtClean="0">
              <a:solidFill>
                <a:schemeClr val="bg1"/>
              </a:solidFill>
            </a:endParaRPr>
          </a:p>
          <a:p>
            <a:r>
              <a:rPr lang="kk-KZ" sz="3000" b="1" dirty="0" smtClean="0">
                <a:solidFill>
                  <a:schemeClr val="bg1"/>
                </a:solidFill>
              </a:rPr>
              <a:t>Жасушаларды клондау сияқты жұмыстарды жүргізеді.</a:t>
            </a:r>
          </a:p>
          <a:p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01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615</TotalTime>
  <Words>558</Words>
  <Application>Microsoft Office PowerPoint</Application>
  <PresentationFormat>Экран (4:3)</PresentationFormat>
  <Paragraphs>94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Горизонт</vt:lpstr>
      <vt:lpstr>Биотехнология әдістері</vt:lpstr>
      <vt:lpstr>Биотехнология бұл – </vt:lpstr>
      <vt:lpstr>Қазіргі биотехнологияның бағыттары:</vt:lpstr>
      <vt:lpstr>Гендік инженерия</vt:lpstr>
      <vt:lpstr>Жасушалық инженерия</vt:lpstr>
      <vt:lpstr>Микробиологиялық өндіріс</vt:lpstr>
      <vt:lpstr>       биотехнология түрлері</vt:lpstr>
      <vt:lpstr>Молекулярлық биотехнология </vt:lpstr>
      <vt:lpstr>Жасушалық биотехнология </vt:lpstr>
      <vt:lpstr>Өсімдіктер  биотехнологиясы</vt:lpstr>
      <vt:lpstr>Презентация PowerPoint</vt:lpstr>
      <vt:lpstr>Микроағзалар биотехнологиясы </vt:lpstr>
      <vt:lpstr>Экологиялық биотехнология </vt:lpstr>
      <vt:lpstr>Иммундық биотехнология </vt:lpstr>
      <vt:lpstr>Өндірістік биотехнология</vt:lpstr>
      <vt:lpstr>Медициналық биотехнология</vt:lpstr>
      <vt:lpstr>Ғарыштық биотехнология</vt:lpstr>
      <vt:lpstr>     Ауыл шарашылық биотехнологиясы</vt:lpstr>
      <vt:lpstr>Маңызды міндеті: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Биотехнология әдістері.</dc:title>
  <dc:creator>user</dc:creator>
  <cp:lastModifiedBy>ТППЖ</cp:lastModifiedBy>
  <cp:revision>37</cp:revision>
  <dcterms:created xsi:type="dcterms:W3CDTF">2014-01-27T11:07:47Z</dcterms:created>
  <dcterms:modified xsi:type="dcterms:W3CDTF">2018-01-25T11:34:30Z</dcterms:modified>
</cp:coreProperties>
</file>