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1357298"/>
            <a:ext cx="7643866" cy="258532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Georgia" pitchFamily="18" charset="0"/>
              </a:rPr>
              <a:t>Особенности </a:t>
            </a:r>
            <a:r>
              <a:rPr lang="ru-RU" sz="5400" b="1" dirty="0" err="1" smtClean="0">
                <a:latin typeface="Georgia" pitchFamily="18" charset="0"/>
              </a:rPr>
              <a:t>антропозоонозных</a:t>
            </a:r>
            <a:r>
              <a:rPr lang="ru-RU" sz="5400" b="1" dirty="0" smtClean="0">
                <a:latin typeface="Georgia" pitchFamily="18" charset="0"/>
              </a:rPr>
              <a:t> болезней</a:t>
            </a:r>
            <a:endParaRPr lang="ru-RU" sz="5400" b="1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214290"/>
            <a:ext cx="8462744" cy="526297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latin typeface="Georgia" pitchFamily="18" charset="0"/>
              </a:rPr>
              <a:t>Инфекционные и инвазионные болезни, общие для человека и животных, носят название </a:t>
            </a:r>
            <a:r>
              <a:rPr lang="ru-RU" sz="2800" b="1" dirty="0" err="1" smtClean="0">
                <a:latin typeface="Georgia" pitchFamily="18" charset="0"/>
              </a:rPr>
              <a:t>антропозоонозов</a:t>
            </a:r>
            <a:r>
              <a:rPr lang="ru-RU" sz="2800" dirty="0" smtClean="0">
                <a:latin typeface="Georgia" pitchFamily="18" charset="0"/>
              </a:rPr>
              <a:t>, или </a:t>
            </a:r>
            <a:r>
              <a:rPr lang="ru-RU" sz="2800" b="1" dirty="0" smtClean="0">
                <a:latin typeface="Georgia" pitchFamily="18" charset="0"/>
              </a:rPr>
              <a:t>зоонозов</a:t>
            </a:r>
            <a:r>
              <a:rPr lang="ru-RU" sz="2800" dirty="0" smtClean="0">
                <a:latin typeface="Georgia" pitchFamily="18" charset="0"/>
              </a:rPr>
              <a:t>, как их называют в медицине. Человек заражается ими при контакте с больными животными, трупами, во время снятия шкур, при разделке туш, обработке животного сырья. Заражение может произойти в результате потребления мяса и других животных продуктов или зараженной воды, а также через переносчиков - многочисленных кровососущих насекомых и клещей. </a:t>
            </a:r>
            <a:endParaRPr lang="ru-RU" sz="2800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142852"/>
            <a:ext cx="8535322" cy="563231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Georgia" pitchFamily="18" charset="0"/>
              </a:rPr>
              <a:t>Выделение </a:t>
            </a:r>
            <a:r>
              <a:rPr lang="ru-RU" sz="2400" dirty="0" err="1" smtClean="0">
                <a:latin typeface="Georgia" pitchFamily="18" charset="0"/>
              </a:rPr>
              <a:t>антропозоонозов</a:t>
            </a:r>
            <a:r>
              <a:rPr lang="ru-RU" sz="2400" dirty="0" smtClean="0">
                <a:latin typeface="Georgia" pitchFamily="18" charset="0"/>
              </a:rPr>
              <a:t> в отдельную группу давно оправдано(</a:t>
            </a:r>
            <a:r>
              <a:rPr lang="ru-RU" sz="2400" dirty="0" err="1" smtClean="0">
                <a:latin typeface="Georgia" pitchFamily="18" charset="0"/>
              </a:rPr>
              <a:t>одамашнивание</a:t>
            </a:r>
            <a:r>
              <a:rPr lang="ru-RU" sz="2400" dirty="0" smtClean="0">
                <a:latin typeface="Georgia" pitchFamily="18" charset="0"/>
              </a:rPr>
              <a:t>). </a:t>
            </a:r>
          </a:p>
          <a:p>
            <a:pPr algn="ctr"/>
            <a:r>
              <a:rPr lang="ru-RU" sz="2400" dirty="0" smtClean="0">
                <a:latin typeface="Georgia" pitchFamily="18" charset="0"/>
              </a:rPr>
              <a:t>Сведения о массовых заболеваниях животных и людей находят в древнеегипетских папирусах, клинописи Вавилона, Библии и других источниках.</a:t>
            </a:r>
          </a:p>
          <a:p>
            <a:r>
              <a:rPr lang="ru-RU" sz="2400" b="1" dirty="0" smtClean="0">
                <a:latin typeface="Georgia" pitchFamily="18" charset="0"/>
              </a:rPr>
              <a:t>Философы древней Греции выдвигали свои теории: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err="1" smtClean="0">
                <a:latin typeface="Georgia" pitchFamily="18" charset="0"/>
              </a:rPr>
              <a:t>Демокрит</a:t>
            </a:r>
            <a:r>
              <a:rPr lang="ru-RU" sz="2400" dirty="0" err="1" smtClean="0">
                <a:latin typeface="Georgia" pitchFamily="18" charset="0"/>
              </a:rPr>
              <a:t>-придерживался</a:t>
            </a:r>
            <a:r>
              <a:rPr lang="ru-RU" sz="2400" dirty="0" smtClean="0">
                <a:latin typeface="Georgia" pitchFamily="18" charset="0"/>
              </a:rPr>
              <a:t> мнения что болезни вызываются крохотными невидимыми организмами.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atin typeface="Georgia" pitchFamily="18" charset="0"/>
              </a:rPr>
              <a:t>Гиппократ </a:t>
            </a:r>
            <a:r>
              <a:rPr lang="ru-RU" sz="2400" dirty="0" smtClean="0">
                <a:latin typeface="Georgia" pitchFamily="18" charset="0"/>
              </a:rPr>
              <a:t>описал ряд теперь известных </a:t>
            </a:r>
            <a:r>
              <a:rPr lang="ru-RU" sz="2400" dirty="0" err="1" smtClean="0">
                <a:latin typeface="Georgia" pitchFamily="18" charset="0"/>
              </a:rPr>
              <a:t>инф.болезней</a:t>
            </a:r>
            <a:r>
              <a:rPr lang="ru-RU" sz="2400" dirty="0" smtClean="0">
                <a:latin typeface="Georgia" pitchFamily="18" charset="0"/>
              </a:rPr>
              <a:t> и предложил первую эпидемиологическую теорию о миазмах.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atin typeface="Georgia" pitchFamily="18" charset="0"/>
              </a:rPr>
              <a:t>В древнем Риме </a:t>
            </a:r>
            <a:r>
              <a:rPr lang="ru-RU" sz="2400" dirty="0" smtClean="0">
                <a:latin typeface="Georgia" pitchFamily="18" charset="0"/>
              </a:rPr>
              <a:t>теорию массовых заболеваний вызываемых невидимыми существами развивали философы Тит Лукреций </a:t>
            </a:r>
            <a:r>
              <a:rPr lang="ru-RU" sz="2400" dirty="0" err="1" smtClean="0">
                <a:latin typeface="Georgia" pitchFamily="18" charset="0"/>
              </a:rPr>
              <a:t>Карр</a:t>
            </a:r>
            <a:r>
              <a:rPr lang="ru-RU" sz="2400" dirty="0" smtClean="0">
                <a:latin typeface="Georgia" pitchFamily="18" charset="0"/>
              </a:rPr>
              <a:t> и поэт Вергилий.</a:t>
            </a:r>
            <a:endParaRPr lang="ru-RU" sz="2400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214290"/>
            <a:ext cx="8501122" cy="14773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Georgia" pitchFamily="18" charset="0"/>
              </a:rPr>
              <a:t>За последние 20 лет на Территории СНГ </a:t>
            </a:r>
            <a:r>
              <a:rPr lang="ru-RU" dirty="0" err="1" smtClean="0">
                <a:latin typeface="Georgia" pitchFamily="18" charset="0"/>
              </a:rPr>
              <a:t>возрасла</a:t>
            </a:r>
            <a:r>
              <a:rPr lang="ru-RU" dirty="0" smtClean="0">
                <a:latin typeface="Georgia" pitchFamily="18" charset="0"/>
              </a:rPr>
              <a:t> доля </a:t>
            </a:r>
            <a:r>
              <a:rPr lang="ru-RU" dirty="0" err="1" smtClean="0">
                <a:latin typeface="Georgia" pitchFamily="18" charset="0"/>
              </a:rPr>
              <a:t>колибактериоза</a:t>
            </a:r>
            <a:r>
              <a:rPr lang="ru-RU" dirty="0" smtClean="0">
                <a:latin typeface="Georgia" pitchFamily="18" charset="0"/>
              </a:rPr>
              <a:t> , сальмонеллеза </a:t>
            </a:r>
            <a:r>
              <a:rPr lang="ru-RU" dirty="0" err="1" smtClean="0">
                <a:latin typeface="Georgia" pitchFamily="18" charset="0"/>
              </a:rPr>
              <a:t>пастерелеза</a:t>
            </a:r>
            <a:r>
              <a:rPr lang="ru-RU" dirty="0" smtClean="0">
                <a:latin typeface="Georgia" pitchFamily="18" charset="0"/>
              </a:rPr>
              <a:t> ,</a:t>
            </a:r>
            <a:r>
              <a:rPr lang="ru-RU" dirty="0" err="1" smtClean="0">
                <a:latin typeface="Georgia" pitchFamily="18" charset="0"/>
              </a:rPr>
              <a:t>некробактериоза</a:t>
            </a:r>
            <a:r>
              <a:rPr lang="ru-RU" dirty="0" smtClean="0">
                <a:latin typeface="Georgia" pitchFamily="18" charset="0"/>
              </a:rPr>
              <a:t> и лейкоза. Снизилась заболеваемость туберкулезом и бруцеллезом. почти ликвидированы ящур и </a:t>
            </a:r>
            <a:r>
              <a:rPr lang="ru-RU" dirty="0" err="1" smtClean="0">
                <a:latin typeface="Georgia" pitchFamily="18" charset="0"/>
              </a:rPr>
              <a:t>трихофитиоз</a:t>
            </a:r>
            <a:r>
              <a:rPr lang="ru-RU" dirty="0" smtClean="0">
                <a:latin typeface="Georgia" pitchFamily="18" charset="0"/>
              </a:rPr>
              <a:t>. Стабильна заболеваемость </a:t>
            </a:r>
            <a:r>
              <a:rPr lang="ru-RU" dirty="0" err="1" smtClean="0">
                <a:latin typeface="Georgia" pitchFamily="18" charset="0"/>
              </a:rPr>
              <a:t>сиб</a:t>
            </a:r>
            <a:r>
              <a:rPr lang="ru-RU" dirty="0" smtClean="0">
                <a:latin typeface="Georgia" pitchFamily="18" charset="0"/>
              </a:rPr>
              <a:t>. язвой , несколько поднялась, а затем снизилась заболеваемость бешенством.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2071678"/>
            <a:ext cx="8358246" cy="403187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Georgia" pitchFamily="18" charset="0"/>
              </a:rPr>
              <a:t>Из инфекционных болезней на первом месте обосновался </a:t>
            </a:r>
          </a:p>
          <a:p>
            <a:pPr algn="ctr"/>
            <a:r>
              <a:rPr lang="ru-RU" sz="3200" dirty="0" smtClean="0">
                <a:latin typeface="Georgia" pitchFamily="18" charset="0"/>
              </a:rPr>
              <a:t>лейкоз -30-35 %, туберкулез 18-21%,</a:t>
            </a:r>
          </a:p>
          <a:p>
            <a:pPr algn="ctr"/>
            <a:r>
              <a:rPr lang="ru-RU" sz="3200" dirty="0" smtClean="0">
                <a:latin typeface="Georgia" pitchFamily="18" charset="0"/>
              </a:rPr>
              <a:t>бруцеллез 6-10 %, </a:t>
            </a:r>
          </a:p>
          <a:p>
            <a:pPr algn="ctr"/>
            <a:r>
              <a:rPr lang="ru-RU" sz="3200" dirty="0" err="1" smtClean="0">
                <a:latin typeface="Georgia" pitchFamily="18" charset="0"/>
              </a:rPr>
              <a:t>некробактериоз</a:t>
            </a:r>
            <a:r>
              <a:rPr lang="ru-RU" sz="3200" dirty="0" smtClean="0">
                <a:latin typeface="Georgia" pitchFamily="18" charset="0"/>
              </a:rPr>
              <a:t>, сальмонеллез и </a:t>
            </a:r>
            <a:r>
              <a:rPr lang="ru-RU" sz="3200" dirty="0" err="1" smtClean="0">
                <a:latin typeface="Georgia" pitchFamily="18" charset="0"/>
              </a:rPr>
              <a:t>колибактериоз</a:t>
            </a:r>
            <a:r>
              <a:rPr lang="ru-RU" sz="3200" dirty="0" smtClean="0">
                <a:latin typeface="Georgia" pitchFamily="18" charset="0"/>
              </a:rPr>
              <a:t>- до 9% вместе) </a:t>
            </a:r>
            <a:r>
              <a:rPr lang="ru-RU" sz="3200" dirty="0" err="1" smtClean="0">
                <a:latin typeface="Georgia" pitchFamily="18" charset="0"/>
              </a:rPr>
              <a:t>пастереллез</a:t>
            </a:r>
            <a:r>
              <a:rPr lang="ru-RU" sz="3200" dirty="0" smtClean="0">
                <a:latin typeface="Georgia" pitchFamily="18" charset="0"/>
              </a:rPr>
              <a:t>(5%),почти во всех районах страны.</a:t>
            </a:r>
            <a:endParaRPr lang="ru-RU" sz="3200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357166"/>
            <a:ext cx="7929618" cy="612475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Georgia" pitchFamily="18" charset="0"/>
              </a:rPr>
              <a:t>В целом на территории РФ И РК циркулируют около 30. </a:t>
            </a:r>
          </a:p>
          <a:p>
            <a:pPr algn="ctr"/>
            <a:r>
              <a:rPr lang="ru-RU" sz="2800" dirty="0" smtClean="0">
                <a:latin typeface="Georgia" pitchFamily="18" charset="0"/>
              </a:rPr>
              <a:t>Прежде всего </a:t>
            </a:r>
            <a:r>
              <a:rPr lang="ru-RU" sz="2800" b="1" dirty="0" smtClean="0">
                <a:latin typeface="Georgia" pitchFamily="18" charset="0"/>
              </a:rPr>
              <a:t>бактериальной этиологии</a:t>
            </a:r>
            <a:r>
              <a:rPr lang="ru-RU" sz="2800" dirty="0" smtClean="0">
                <a:latin typeface="Georgia" pitchFamily="18" charset="0"/>
              </a:rPr>
              <a:t>: туберкулез, бруцеллез, сибирская язва, лептоспироз, сальмонеллезы, </a:t>
            </a:r>
            <a:r>
              <a:rPr lang="ru-RU" sz="2800" dirty="0" err="1" smtClean="0">
                <a:latin typeface="Georgia" pitchFamily="18" charset="0"/>
              </a:rPr>
              <a:t>колибактериозы</a:t>
            </a:r>
            <a:r>
              <a:rPr lang="ru-RU" sz="2800" dirty="0" smtClean="0">
                <a:latin typeface="Georgia" pitchFamily="18" charset="0"/>
              </a:rPr>
              <a:t>, туляремия, </a:t>
            </a:r>
            <a:r>
              <a:rPr lang="ru-RU" sz="2800" dirty="0" err="1" smtClean="0">
                <a:latin typeface="Georgia" pitchFamily="18" charset="0"/>
              </a:rPr>
              <a:t>псевдотуберкулез</a:t>
            </a:r>
            <a:r>
              <a:rPr lang="ru-RU" sz="2800" dirty="0" smtClean="0">
                <a:latin typeface="Georgia" pitchFamily="18" charset="0"/>
              </a:rPr>
              <a:t>, рожа(</a:t>
            </a:r>
            <a:r>
              <a:rPr lang="ru-RU" sz="2800" dirty="0" err="1" smtClean="0">
                <a:latin typeface="Georgia" pitchFamily="18" charset="0"/>
              </a:rPr>
              <a:t>эризипелоид</a:t>
            </a:r>
            <a:r>
              <a:rPr lang="ru-RU" sz="2800" dirty="0" smtClean="0">
                <a:latin typeface="Georgia" pitchFamily="18" charset="0"/>
              </a:rPr>
              <a:t>),сап, </a:t>
            </a:r>
            <a:r>
              <a:rPr lang="ru-RU" sz="2800" dirty="0" err="1" smtClean="0">
                <a:latin typeface="Georgia" pitchFamily="18" charset="0"/>
              </a:rPr>
              <a:t>мелидиоз</a:t>
            </a:r>
            <a:r>
              <a:rPr lang="ru-RU" sz="2800" dirty="0" smtClean="0">
                <a:latin typeface="Georgia" pitchFamily="18" charset="0"/>
              </a:rPr>
              <a:t>, </a:t>
            </a:r>
            <a:r>
              <a:rPr lang="ru-RU" sz="2800" dirty="0" err="1" smtClean="0">
                <a:latin typeface="Georgia" pitchFamily="18" charset="0"/>
              </a:rPr>
              <a:t>иерсинеоз</a:t>
            </a:r>
            <a:r>
              <a:rPr lang="ru-RU" sz="2800" dirty="0" smtClean="0">
                <a:latin typeface="Georgia" pitchFamily="18" charset="0"/>
              </a:rPr>
              <a:t>, столбняк, ботулизм, </a:t>
            </a:r>
            <a:r>
              <a:rPr lang="ru-RU" sz="2800" dirty="0" err="1" smtClean="0">
                <a:latin typeface="Georgia" pitchFamily="18" charset="0"/>
              </a:rPr>
              <a:t>Ку-лихарадка</a:t>
            </a:r>
            <a:r>
              <a:rPr lang="ru-RU" sz="2800" dirty="0" smtClean="0">
                <a:latin typeface="Georgia" pitchFamily="18" charset="0"/>
              </a:rPr>
              <a:t> и </a:t>
            </a:r>
            <a:r>
              <a:rPr lang="ru-RU" sz="2800" dirty="0" err="1" smtClean="0">
                <a:latin typeface="Georgia" pitchFamily="18" charset="0"/>
              </a:rPr>
              <a:t>хламидиоз</a:t>
            </a:r>
            <a:r>
              <a:rPr lang="ru-RU" sz="2800" dirty="0" smtClean="0">
                <a:latin typeface="Georgia" pitchFamily="18" charset="0"/>
              </a:rPr>
              <a:t>.</a:t>
            </a:r>
          </a:p>
          <a:p>
            <a:pPr algn="ctr"/>
            <a:r>
              <a:rPr lang="ru-RU" sz="2800" b="1" dirty="0" smtClean="0">
                <a:latin typeface="Georgia" pitchFamily="18" charset="0"/>
              </a:rPr>
              <a:t>Вирусной этиологии- </a:t>
            </a:r>
            <a:r>
              <a:rPr lang="ru-RU" sz="2800" dirty="0" smtClean="0">
                <a:latin typeface="Georgia" pitchFamily="18" charset="0"/>
              </a:rPr>
              <a:t>бешенство, </a:t>
            </a:r>
            <a:r>
              <a:rPr lang="ru-RU" sz="2800" dirty="0" err="1" smtClean="0">
                <a:latin typeface="Georgia" pitchFamily="18" charset="0"/>
              </a:rPr>
              <a:t>всевдочума</a:t>
            </a:r>
            <a:r>
              <a:rPr lang="ru-RU" sz="2800" dirty="0" smtClean="0">
                <a:latin typeface="Georgia" pitchFamily="18" charset="0"/>
              </a:rPr>
              <a:t> птиц, </a:t>
            </a:r>
            <a:r>
              <a:rPr lang="ru-RU" sz="2800" dirty="0" err="1" smtClean="0">
                <a:latin typeface="Georgia" pitchFamily="18" charset="0"/>
              </a:rPr>
              <a:t>лимфоцитарный</a:t>
            </a:r>
            <a:r>
              <a:rPr lang="ru-RU" sz="2800" dirty="0" smtClean="0">
                <a:latin typeface="Georgia" pitchFamily="18" charset="0"/>
              </a:rPr>
              <a:t> </a:t>
            </a:r>
            <a:r>
              <a:rPr lang="ru-RU" sz="2800" dirty="0" err="1" smtClean="0">
                <a:latin typeface="Georgia" pitchFamily="18" charset="0"/>
              </a:rPr>
              <a:t>хореоменингит</a:t>
            </a:r>
            <a:r>
              <a:rPr lang="ru-RU" sz="2800" dirty="0" smtClean="0">
                <a:latin typeface="Georgia" pitchFamily="18" charset="0"/>
              </a:rPr>
              <a:t>.</a:t>
            </a:r>
          </a:p>
          <a:p>
            <a:pPr algn="ctr"/>
            <a:r>
              <a:rPr lang="ru-RU" sz="2800" b="1" dirty="0" smtClean="0">
                <a:latin typeface="Georgia" pitchFamily="18" charset="0"/>
              </a:rPr>
              <a:t>Микозы</a:t>
            </a:r>
            <a:r>
              <a:rPr lang="ru-RU" sz="2800" dirty="0" smtClean="0">
                <a:latin typeface="Georgia" pitchFamily="18" charset="0"/>
              </a:rPr>
              <a:t>- </a:t>
            </a:r>
            <a:r>
              <a:rPr lang="ru-RU" sz="2800" dirty="0" err="1" smtClean="0">
                <a:latin typeface="Georgia" pitchFamily="18" charset="0"/>
              </a:rPr>
              <a:t>Трихофития,Микроспория</a:t>
            </a:r>
            <a:r>
              <a:rPr lang="ru-RU" sz="2800" dirty="0" smtClean="0">
                <a:latin typeface="Georgia" pitchFamily="18" charset="0"/>
              </a:rPr>
              <a:t>, </a:t>
            </a:r>
            <a:r>
              <a:rPr lang="ru-RU" sz="2800" dirty="0" err="1" smtClean="0">
                <a:latin typeface="Georgia" pitchFamily="18" charset="0"/>
              </a:rPr>
              <a:t>гистоплазмоз</a:t>
            </a:r>
            <a:r>
              <a:rPr lang="ru-RU" sz="2800" dirty="0" smtClean="0">
                <a:latin typeface="Georgia" pitchFamily="18" charset="0"/>
              </a:rPr>
              <a:t> ,бластомикоз.</a:t>
            </a:r>
            <a:endParaRPr lang="ru-RU" sz="2800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285728"/>
            <a:ext cx="857256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Georgia" pitchFamily="18" charset="0"/>
              </a:rPr>
              <a:t>Факторы риска: 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1.При контакте с животными (животноводы, скотоводы, зоотехники, сотрудники лабораторий, биологических предприятий и научно-исследовательских институтов ветеринарного биологического или мед профилей, работники зоопарков, вивариев, цирков, заповедников, охотников, владельцы животных.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2.Нередко происходит заражение при работе с сырьем животного происхождения.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3.Наиболлее высокий риск заражение через употребление в пищу инфицированных продуктов.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692696"/>
            <a:ext cx="8715436" cy="452431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i="1" dirty="0" err="1" smtClean="0">
                <a:latin typeface="Georgia" pitchFamily="18" charset="0"/>
              </a:rPr>
              <a:t>Антропозоонозам</a:t>
            </a:r>
            <a:r>
              <a:rPr lang="ru-RU" sz="2400" dirty="0" smtClean="0">
                <a:latin typeface="Georgia" pitchFamily="18" charset="0"/>
              </a:rPr>
              <a:t> присущи </a:t>
            </a:r>
            <a:r>
              <a:rPr lang="ru-RU" sz="2400" dirty="0" err="1" smtClean="0">
                <a:latin typeface="Georgia" pitchFamily="18" charset="0"/>
              </a:rPr>
              <a:t>основопологающие</a:t>
            </a:r>
            <a:r>
              <a:rPr lang="ru-RU" sz="2400" dirty="0" smtClean="0">
                <a:latin typeface="Georgia" pitchFamily="18" charset="0"/>
              </a:rPr>
              <a:t> признаки инфекционной болезни, а именно: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atin typeface="Georgia" pitchFamily="18" charset="0"/>
              </a:rPr>
              <a:t>Специфичность-</a:t>
            </a:r>
            <a:r>
              <a:rPr lang="ru-RU" sz="2400" dirty="0" smtClean="0">
                <a:latin typeface="Georgia" pitchFamily="18" charset="0"/>
              </a:rPr>
              <a:t>наличие определенного возбудителя болезни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err="1" smtClean="0">
                <a:latin typeface="Georgia" pitchFamily="18" charset="0"/>
              </a:rPr>
              <a:t>Контагиозность</a:t>
            </a:r>
            <a:r>
              <a:rPr lang="ru-RU" sz="2400" dirty="0" smtClean="0">
                <a:latin typeface="Georgia" pitchFamily="18" charset="0"/>
              </a:rPr>
              <a:t> (Заразность) способность к выделению возбудителя из организма и заражению новых восприимчивых животных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atin typeface="Georgia" pitchFamily="18" charset="0"/>
              </a:rPr>
              <a:t>Наличие скрытого(инкубационного ) периода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atin typeface="Georgia" pitchFamily="18" charset="0"/>
              </a:rPr>
              <a:t>Цикличность-</a:t>
            </a:r>
            <a:r>
              <a:rPr lang="ru-RU" sz="2400" dirty="0" smtClean="0">
                <a:latin typeface="Georgia" pitchFamily="18" charset="0"/>
              </a:rPr>
              <a:t> смена определенных периодов болезни.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atin typeface="Georgia" pitchFamily="18" charset="0"/>
              </a:rPr>
              <a:t>Специфические реакции </a:t>
            </a:r>
            <a:r>
              <a:rPr lang="ru-RU" sz="2400" b="1" dirty="0" err="1" smtClean="0">
                <a:latin typeface="Georgia" pitchFamily="18" charset="0"/>
              </a:rPr>
              <a:t>организма-</a:t>
            </a:r>
            <a:r>
              <a:rPr lang="ru-RU" sz="2400" dirty="0" err="1" smtClean="0">
                <a:latin typeface="Georgia" pitchFamily="18" charset="0"/>
              </a:rPr>
              <a:t>клинические</a:t>
            </a:r>
            <a:r>
              <a:rPr lang="ru-RU" sz="2400" dirty="0" smtClean="0">
                <a:latin typeface="Georgia" pitchFamily="18" charset="0"/>
              </a:rPr>
              <a:t>, </a:t>
            </a:r>
            <a:r>
              <a:rPr lang="ru-RU" sz="2400" dirty="0" err="1" smtClean="0">
                <a:latin typeface="Georgia" pitchFamily="18" charset="0"/>
              </a:rPr>
              <a:t>патолого-анатомические,иммунологическеи</a:t>
            </a:r>
            <a:r>
              <a:rPr lang="ru-RU" sz="2400" dirty="0" smtClean="0">
                <a:latin typeface="Georgia" pitchFamily="18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atin typeface="Georgia" pitchFamily="18" charset="0"/>
              </a:rPr>
              <a:t>Тенденции к широкому распространению.</a:t>
            </a:r>
            <a:endParaRPr lang="ru-RU" sz="2400" b="1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785794"/>
            <a:ext cx="8001056" cy="526297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Эпизоотии </a:t>
            </a:r>
            <a:r>
              <a:rPr lang="ru-RU" sz="2400" dirty="0" smtClean="0">
                <a:latin typeface="Georgia" pitchFamily="18" charset="0"/>
              </a:rPr>
              <a:t>–средняя степень интенсивности эпизоотического процесса, характеризующаяся достаточно широким распространением одной болезни, с тенденцией к увеличению числа случаев заболеваемости на определенной территории. При этом имеется общий источник и  механизм передачи.</a:t>
            </a:r>
          </a:p>
          <a:p>
            <a:r>
              <a:rPr lang="ru-RU" sz="2400" dirty="0" smtClean="0">
                <a:latin typeface="Georgia" pitchFamily="18" charset="0"/>
              </a:rPr>
              <a:t>Почти всегда существует угроза </a:t>
            </a:r>
            <a:r>
              <a:rPr lang="ru-RU" sz="2400" b="1" dirty="0" smtClean="0">
                <a:latin typeface="Georgia" pitchFamily="18" charset="0"/>
              </a:rPr>
              <a:t>панзоотии</a:t>
            </a:r>
            <a:r>
              <a:rPr lang="ru-RU" sz="2400" dirty="0" smtClean="0">
                <a:latin typeface="Georgia" pitchFamily="18" charset="0"/>
              </a:rPr>
              <a:t>- высшей степени интенсивности ЭП, необычайно широкое распространение – например чума </a:t>
            </a:r>
            <a:r>
              <a:rPr lang="ru-RU" sz="2400" dirty="0" err="1" smtClean="0">
                <a:latin typeface="Georgia" pitchFamily="18" charset="0"/>
              </a:rPr>
              <a:t>крс</a:t>
            </a:r>
            <a:r>
              <a:rPr lang="ru-RU" sz="2400" dirty="0" smtClean="0">
                <a:latin typeface="Georgia" pitchFamily="18" charset="0"/>
              </a:rPr>
              <a:t>, контагиозная плевропневмония </a:t>
            </a:r>
            <a:r>
              <a:rPr lang="ru-RU" sz="2400" dirty="0" err="1" smtClean="0">
                <a:latin typeface="Georgia" pitchFamily="18" charset="0"/>
              </a:rPr>
              <a:t>крс</a:t>
            </a:r>
            <a:r>
              <a:rPr lang="ru-RU" sz="2400" dirty="0" smtClean="0">
                <a:latin typeface="Georgia" pitchFamily="18" charset="0"/>
              </a:rPr>
              <a:t>, АЧС.</a:t>
            </a:r>
          </a:p>
          <a:p>
            <a:r>
              <a:rPr lang="ru-RU" sz="2400" dirty="0" smtClean="0">
                <a:latin typeface="Georgia" pitchFamily="18" charset="0"/>
              </a:rPr>
              <a:t> Диагностика </a:t>
            </a:r>
            <a:r>
              <a:rPr lang="ru-RU" sz="2400" dirty="0" err="1" smtClean="0">
                <a:latin typeface="Georgia" pitchFamily="18" charset="0"/>
              </a:rPr>
              <a:t>антропозоонозов</a:t>
            </a:r>
            <a:r>
              <a:rPr lang="ru-RU" sz="2400" dirty="0" smtClean="0">
                <a:latin typeface="Georgia" pitchFamily="18" charset="0"/>
              </a:rPr>
              <a:t> включает в себя полный комплекс методов исследований. Клиническое ,патоморфологическое, иммунологические, </a:t>
            </a:r>
            <a:r>
              <a:rPr lang="ru-RU" sz="2400" dirty="0" err="1" smtClean="0">
                <a:latin typeface="Georgia" pitchFamily="18" charset="0"/>
              </a:rPr>
              <a:t>лабороторные</a:t>
            </a:r>
            <a:r>
              <a:rPr lang="ru-RU" sz="2400" dirty="0" smtClean="0">
                <a:latin typeface="Georgia" pitchFamily="18" charset="0"/>
              </a:rPr>
              <a:t> исследования.</a:t>
            </a:r>
            <a:endParaRPr lang="ru-RU" sz="2400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491</Words>
  <Application>Microsoft Office PowerPoint</Application>
  <PresentationFormat>Экран (4:3)</PresentationFormat>
  <Paragraphs>31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меседа</cp:lastModifiedBy>
  <cp:revision>6</cp:revision>
  <dcterms:modified xsi:type="dcterms:W3CDTF">2017-09-05T04:29:39Z</dcterms:modified>
</cp:coreProperties>
</file>