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9" r:id="rId3"/>
    <p:sldId id="267" r:id="rId4"/>
    <p:sldId id="268" r:id="rId5"/>
    <p:sldId id="256" r:id="rId6"/>
    <p:sldId id="272" r:id="rId7"/>
    <p:sldId id="274" r:id="rId8"/>
    <p:sldId id="262" r:id="rId9"/>
    <p:sldId id="270" r:id="rId10"/>
    <p:sldId id="271" r:id="rId11"/>
    <p:sldId id="273" r:id="rId12"/>
    <p:sldId id="275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8" autoAdjust="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928662" y="1928803"/>
            <a:ext cx="7172348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671514" y="274638"/>
            <a:ext cx="7829576" cy="1011222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71514" y="1285860"/>
            <a:ext cx="7829576" cy="4357718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43702" y="285730"/>
            <a:ext cx="1785950" cy="5565797"/>
          </a:xfrm>
        </p:spPr>
        <p:txBody>
          <a:bodyPr vert="eaVert"/>
          <a:lstStyle>
            <a:lvl1pPr>
              <a:defRPr>
                <a:gradFill flip="none" rotWithShape="1"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42910" y="274640"/>
            <a:ext cx="5834090" cy="5583253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6286512" y="635635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000100" y="4714884"/>
            <a:ext cx="7215239" cy="8620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1000101" y="2857496"/>
            <a:ext cx="7215238" cy="17859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671646" y="4572008"/>
            <a:ext cx="6400816" cy="928686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575050" y="1428737"/>
            <a:ext cx="5111750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792288" y="5014914"/>
            <a:ext cx="5486400" cy="4143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正方形/長方形 2"/>
          <p:cNvSpPr>
            <a:spLocks noGrp="1"/>
          </p:cNvSpPr>
          <p:nvPr>
            <p:ph type="pic" idx="1"/>
          </p:nvPr>
        </p:nvSpPr>
        <p:spPr>
          <a:xfrm>
            <a:off x="1792288" y="742960"/>
            <a:ext cx="5486400" cy="4114800"/>
          </a:xfrm>
          <a:prstGeom prst="rect">
            <a:avLst/>
          </a:prstGeom>
          <a:noFill/>
          <a:ln w="50800" cap="sq">
            <a:solidFill>
              <a:schemeClr val="tx1"/>
            </a:solidFill>
            <a:miter lim="800000"/>
          </a:ln>
          <a:effectLst>
            <a:outerShdw blurRad="76200" dist="50800" dir="13500000" algn="tl" rotWithShape="0">
              <a:schemeClr val="bg1">
                <a:alpha val="80000"/>
              </a:scheme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 w="12700">
            <a:solidFill>
              <a:schemeClr val="tx1">
                <a:tint val="95000"/>
              </a:schemeClr>
            </a:solidFill>
          </a:ln>
          <a:gradFill>
            <a:gsLst>
              <a:gs pos="0">
                <a:schemeClr val="tx1">
                  <a:tint val="65000"/>
                </a:schemeClr>
              </a:gs>
              <a:gs pos="49900">
                <a:schemeClr val="tx1">
                  <a:tint val="95000"/>
                </a:schemeClr>
              </a:gs>
              <a:gs pos="50000">
                <a:schemeClr val="tx1"/>
              </a:gs>
              <a:gs pos="100000">
                <a:schemeClr val="tx1">
                  <a:tint val="95000"/>
                </a:schemeClr>
              </a:gs>
            </a:gsLst>
            <a:lin ang="5400000" scaled="1"/>
          </a:gradFill>
          <a:effectLst>
            <a:outerShdw blurRad="127000" algn="tl" rotWithShape="0">
              <a:schemeClr val="bg1">
                <a:alpha val="5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tx1"/>
        </a:buClr>
        <a:buFont typeface="Wingdings"/>
        <a:buChar char="n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shade val="75000"/>
          </a:schemeClr>
        </a:buClr>
        <a:buSzPct val="85000"/>
        <a:buFont typeface="Wingdings"/>
        <a:buChar char="n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50000"/>
          </a:schemeClr>
        </a:buClr>
        <a:buSzPct val="75000"/>
        <a:buFont typeface="Wingdings"/>
        <a:buChar char="n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6">
            <a:shade val="50000"/>
          </a:schemeClr>
        </a:buClr>
        <a:buSzPct val="75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3">
            <a:shade val="50000"/>
          </a:schemeClr>
        </a:buClr>
        <a:buSzPct val="70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2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5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1"/>
        </a:buClr>
        <a:buSzPct val="5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1714488"/>
            <a:ext cx="742955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</a:t>
            </a:r>
            <a:endParaRPr lang="ru-RU" sz="48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/>
              <a:t>Тема: Контроль </a:t>
            </a:r>
            <a:r>
              <a:rPr lang="ru-RU" sz="3600" b="1" dirty="0" smtClean="0"/>
              <a:t> </a:t>
            </a:r>
            <a:r>
              <a:rPr lang="ru-RU" sz="3600" b="1" dirty="0" smtClean="0"/>
              <a:t>качества </a:t>
            </a:r>
            <a:r>
              <a:rPr lang="ru-RU" sz="3600" b="1" dirty="0" smtClean="0"/>
              <a:t>сырья и </a:t>
            </a:r>
            <a:r>
              <a:rPr lang="ru-RU" sz="3600" b="1" dirty="0" smtClean="0"/>
              <a:t>готовой</a:t>
            </a:r>
            <a:r>
              <a:rPr lang="ru-RU" sz="3600" b="1" dirty="0" smtClean="0"/>
              <a:t> продукции</a:t>
            </a:r>
            <a:endParaRPr lang="ru-RU" sz="3600" b="1" dirty="0" smtClean="0"/>
          </a:p>
          <a:p>
            <a:pPr algn="ctr"/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784976" cy="6192687"/>
          </a:xfrm>
        </p:spPr>
        <p:txBody>
          <a:bodyPr>
            <a:noAutofit/>
          </a:bodyPr>
          <a:lstStyle/>
          <a:p>
            <a:r>
              <a:rPr lang="ru-RU" sz="2800" b="1" dirty="0">
                <a:effectLst/>
              </a:rPr>
              <a:t>ВЕТЕРИНАРНО-САНИТАРНАЯ ЭКСПЕРТИЗА РЫБЫ</a:t>
            </a:r>
            <a:br>
              <a:rPr lang="ru-RU" sz="2800" b="1" dirty="0">
                <a:effectLst/>
              </a:rPr>
            </a:br>
            <a:r>
              <a:rPr lang="ru-RU" sz="2800" b="1" dirty="0" smtClean="0">
                <a:effectLst/>
              </a:rPr>
              <a:t/>
            </a:r>
            <a:br>
              <a:rPr lang="ru-RU" sz="2800" b="1" dirty="0" smtClean="0">
                <a:effectLst/>
              </a:rPr>
            </a:br>
            <a:r>
              <a:rPr lang="ru-RU" sz="2800" dirty="0" smtClean="0">
                <a:effectLst/>
              </a:rPr>
              <a:t>Рыба </a:t>
            </a:r>
            <a:r>
              <a:rPr lang="ru-RU" sz="2800" dirty="0">
                <a:effectLst/>
              </a:rPr>
              <a:t>— продукт нестойкий при хранении. 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 smtClean="0">
                <a:effectLst/>
              </a:rPr>
              <a:t>Разложение </a:t>
            </a:r>
            <a:r>
              <a:rPr lang="ru-RU" sz="2800" dirty="0">
                <a:effectLst/>
              </a:rPr>
              <a:t>ее происходит главным образом в результате развития психрофильной микрофлоры, которая размножается при температуре </a:t>
            </a:r>
            <a:r>
              <a:rPr lang="ru-RU" sz="2800" dirty="0" smtClean="0">
                <a:effectLst/>
              </a:rPr>
              <a:t>                                       около </a:t>
            </a:r>
            <a:r>
              <a:rPr lang="ru-RU" sz="2800" dirty="0">
                <a:effectLst/>
              </a:rPr>
              <a:t>0° </a:t>
            </a:r>
            <a:r>
              <a:rPr lang="ru-RU" sz="2800" dirty="0" smtClean="0">
                <a:effectLst/>
              </a:rPr>
              <a:t>и ниже</a:t>
            </a:r>
            <a:r>
              <a:rPr lang="ru-RU" sz="2800" dirty="0">
                <a:effectLst/>
              </a:rPr>
              <a:t>. 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Микроорганизмы </a:t>
            </a:r>
            <a:r>
              <a:rPr lang="ru-RU" sz="2800" dirty="0">
                <a:effectLst/>
              </a:rPr>
              <a:t>проникают в мясо рыб преимущественно через жабры и кишечник. Особенно сильно загрязняется рыба микрофлорой при потрошении, так как во время этой операции неизбежно повреждается </a:t>
            </a:r>
            <a:r>
              <a:rPr lang="ru-RU" sz="2800" dirty="0" smtClean="0">
                <a:effectLst/>
              </a:rPr>
              <a:t>кишечник.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Аня\Desktop\Snimok_ekrana_2013-12-09_v_17.12.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2" y="692696"/>
            <a:ext cx="9175372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5838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980728"/>
            <a:ext cx="8136904" cy="5112568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Наиболее высокое качество мяса дает только что выловленная живая рыба.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неблагоприятнее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условия перевозки или хранения живой рыбы, тем хуже становится ее качество, так как при этом рыба истощается, запасы гликогена в мышцах исчезают и качество мяса резко ухудшается.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Живая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рыба считается хорошей, если в воде она не поднимается кверху для заглатывания воздуха.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269818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496944" cy="633670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Хранение пищевых продуктов для длительной реализации</a:t>
            </a:r>
            <a:endParaRPr lang="ru-RU" dirty="0"/>
          </a:p>
          <a:p>
            <a:r>
              <a:rPr lang="ru-RU" dirty="0"/>
              <a:t>Продукты, поступающие на склады, предприятия торговли, по качеству должны соответствовать действующим стандартам и техническим условиям (в том числе гигиеническим требованиям), находиться в исправной таре, сопровождаться сертификатами. Скоропортящиеся продукты – мясо, молоко и молочные продукты, птицу, варёные колбасы, сосиски, сардельки, субпродукты, рыбу, полуфабрикаты хранят в охлаждаемых прилавках, охлаждаемых ёмкостях.</a:t>
            </a:r>
          </a:p>
          <a:p>
            <a:r>
              <a:rPr lang="ru-RU" dirty="0"/>
              <a:t>На крупных предприятиях общественного питания и торговли хранение пищевых продуктов должно быть раздельным для каждого вида продуктов и полуфабрикатов вместе с готовыми изделиями, испорченных или подозрительных по качеству с доброкачественными.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170" name="Picture 2" descr="C:\Users\Аня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703" y="0"/>
            <a:ext cx="6144054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ня\Desktop\d5d7fdd02d48de65ffe404c4a127aad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8214" y="2780928"/>
            <a:ext cx="6128248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Аня\Desktop\9263804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878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42886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21855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8225301" cy="194421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Узнать об организационной работе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контроля качества сырья и готовой продукции.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Способы хранения продуктов для длительной реализации.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060848"/>
            <a:ext cx="8712968" cy="3672408"/>
          </a:xfrm>
        </p:spPr>
        <p:txBody>
          <a:bodyPr>
            <a:normAutofit fontScale="92500"/>
          </a:bodyPr>
          <a:lstStyle/>
          <a:p>
            <a:r>
              <a:rPr lang="ru-RU" sz="39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1)Введение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2)Организационная работа</a:t>
            </a:r>
          </a:p>
          <a:p>
            <a:pPr algn="l"/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3) Ветеринарно-санитарная экспертиза мяса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4)Ветеринарно-санитарная экспертиза рыбы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Экспертиза внутренних органов и туш крупного рогатого </a:t>
            </a:r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скота</a:t>
            </a:r>
          </a:p>
          <a:p>
            <a:pPr algn="l"/>
            <a:r>
              <a:rPr lang="ru-RU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6)</a:t>
            </a:r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Хранение пищевых продуктов для длительной реализации</a:t>
            </a:r>
          </a:p>
          <a:p>
            <a:pPr algn="l"/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947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04664"/>
            <a:ext cx="8856984" cy="5775789"/>
          </a:xfrm>
        </p:spPr>
        <p:txBody>
          <a:bodyPr>
            <a:normAutofit fontScale="62500" lnSpcReduction="20000"/>
          </a:bodyPr>
          <a:lstStyle/>
          <a:p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Качество пищевых продуктов животного происхождения при их реализации рынках контролируют ветеринарные специалисты лабораторий ветеринарно-санитарной экспертизы.</a:t>
            </a:r>
          </a:p>
          <a:p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Лаборатории ветеринарно-санитарной экспертизы организуют на рынке в установленном порядке. Они входят в состав городской или районной станции по борьбе с болезнями животных, районной (межрайонной) ветеринарной лаборатории. 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Основная </a:t>
            </a:r>
            <a:r>
              <a:rPr lang="ru-RU" sz="4200" dirty="0">
                <a:latin typeface="Times New Roman" pitchFamily="18" charset="0"/>
                <a:cs typeface="Times New Roman" pitchFamily="18" charset="0"/>
              </a:rPr>
              <a:t>задача лаборатории – ветеринарно-санитарная экспертиза пищевых продуктов животного и растительного происхождения, реализуемых на рынке, а также осуществление мероприятий по предупреждению заболевания людей и распространению заразных болезней животных через продукты.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8" name="Picture 4" descr="C:\Users\Аня\Desktop\107400603_1211SOV39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867" y="3411"/>
            <a:ext cx="9169867" cy="685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245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568952" cy="626469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/>
              <a:t>Организационная работа</a:t>
            </a:r>
            <a:endParaRPr lang="ru-RU" sz="2800" dirty="0"/>
          </a:p>
          <a:p>
            <a:r>
              <a:rPr lang="ru-RU" sz="2800" dirty="0"/>
              <a:t>Для выполнения поставленных задач специалисты лабораторий ветеринарно-санитарной экспертизы на рынках проводят осмотр и экспертизу мяса и других продуктов убоя сельскохозяйственных животных и птицы всех видов, мяса и жира диких животных и пернатой дичи, мясных изделий, животного жира, молока и молочных продуктов, рыбы, меда, яиц, различных растительных пищевых продуктов. </a:t>
            </a:r>
            <a:endParaRPr lang="ru-RU" sz="2800" dirty="0" smtClean="0"/>
          </a:p>
          <a:p>
            <a:r>
              <a:rPr lang="ru-RU" sz="2800" dirty="0" smtClean="0"/>
              <a:t>В </a:t>
            </a:r>
            <a:r>
              <a:rPr lang="ru-RU" sz="2800" dirty="0"/>
              <a:t>необходимых случаях исследуют продукты на наличие радиоактивных веществ, отбирают пробы для биохимических, бактериологических и других исследований, а также для </a:t>
            </a:r>
            <a:r>
              <a:rPr lang="ru-RU" sz="2800" dirty="0" err="1"/>
              <a:t>трихинеллоскопии</a:t>
            </a:r>
            <a:r>
              <a:rPr lang="ru-RU" sz="2800" dirty="0"/>
              <a:t> от туш свиней, диких кабанов, барсуков, медведей и нутрий. </a:t>
            </a:r>
            <a:endParaRPr lang="ru-RU" sz="2800" dirty="0" smtClean="0"/>
          </a:p>
          <a:p>
            <a:r>
              <a:rPr lang="ru-RU" sz="2800" dirty="0" smtClean="0"/>
              <a:t>Остатки </a:t>
            </a:r>
            <a:r>
              <a:rPr lang="ru-RU" sz="2800" dirty="0"/>
              <a:t>проб после исследования уничтожают, о чем составляют акт.</a:t>
            </a:r>
          </a:p>
          <a:p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ня\Desktop\7a2e02c4850f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00" y="0"/>
            <a:ext cx="7080579" cy="531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я\Desktop\e7623022370b992338d18aa3b2bf4409_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4653" y="1844824"/>
            <a:ext cx="7539347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916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229600" cy="6480720"/>
          </a:xfrm>
        </p:spPr>
        <p:txBody>
          <a:bodyPr>
            <a:noAutofit/>
          </a:bodyPr>
          <a:lstStyle/>
          <a:p>
            <a:r>
              <a:rPr lang="ru-RU" sz="2400" dirty="0">
                <a:effectLst/>
              </a:rPr>
              <a:t>Не подлежат ветеринарно-санитарной экспертизе доброкачественные и правильно оформленные мясо и мясопродукты, а также готовые мясные изделия, прошедшие </a:t>
            </a:r>
            <a:r>
              <a:rPr lang="ru-RU" sz="2400" dirty="0" err="1">
                <a:effectLst/>
              </a:rPr>
              <a:t>ветсанконтроль</a:t>
            </a:r>
            <a:r>
              <a:rPr lang="ru-RU" sz="2400" dirty="0">
                <a:effectLst/>
              </a:rPr>
              <a:t> на предприятиях мясной промышленности, имеющие знаки (клеймо) ветеринарного осмотра этих предприятий и поступающие для продажи на территорию рынка в палатки торговой сети</a:t>
            </a:r>
            <a:r>
              <a:rPr lang="ru-RU" sz="2400" dirty="0" smtClean="0">
                <a:effectLst/>
              </a:rPr>
              <a:t>.</a:t>
            </a:r>
            <a:br>
              <a:rPr lang="ru-RU" sz="2400" dirty="0" smtClean="0">
                <a:effectLst/>
              </a:rPr>
            </a:b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400" dirty="0">
                <a:effectLst/>
              </a:rPr>
              <a:t>Для продажи на рынках допускаются мясо и субпродукты только от клинически здоровых животных и птицы из районов и хозяйств, благополучных по остро протекающим и карантинным заразным болезням.</a:t>
            </a:r>
            <a:br>
              <a:rPr lang="ru-RU" sz="2400" dirty="0">
                <a:effectLst/>
              </a:rPr>
            </a:br>
            <a: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8136904" cy="6624736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</a:rPr>
              <a:t>При доставке на рынок свинины, медвежатины, мяса дикого кабана, нутрий и других всеядных и плотоядных животных в ветеринарном документе должны быть указаны результаты </a:t>
            </a:r>
            <a:r>
              <a:rPr lang="ru-RU" sz="2800" dirty="0" err="1">
                <a:effectLst/>
              </a:rPr>
              <a:t>трихинеллоскопии</a:t>
            </a:r>
            <a:r>
              <a:rPr lang="ru-RU" sz="2800" dirty="0">
                <a:effectLst/>
              </a:rPr>
              <a:t>. 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 smtClean="0">
                <a:effectLst/>
              </a:rPr>
              <a:t>Внутренние </a:t>
            </a:r>
            <a:r>
              <a:rPr lang="ru-RU" sz="2800" dirty="0">
                <a:effectLst/>
              </a:rPr>
              <a:t>органы и субпродукты от здорового животного возвращаются владельцу, а при обнаружении патологоанатомических изменений подлежат утилизации или уничтожению</a:t>
            </a:r>
            <a:r>
              <a:rPr lang="ru-RU" sz="2800" dirty="0" smtClean="0">
                <a:effectLst/>
              </a:rPr>
              <a:t>.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b="1" dirty="0" err="1" smtClean="0">
                <a:effectLst/>
              </a:rPr>
              <a:t>Трихинеллоскопия</a:t>
            </a:r>
            <a:r>
              <a:rPr lang="ru-RU" sz="2800" dirty="0">
                <a:effectLst/>
              </a:rPr>
              <a:t> - это обнаружение трихинелл в </a:t>
            </a:r>
            <a:r>
              <a:rPr lang="ru-RU" sz="2800" dirty="0" smtClean="0">
                <a:effectLst/>
              </a:rPr>
              <a:t>мясе(род паразитических круглых червей)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Аня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920880" cy="612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ня\Desktop\trihinella-v-organiz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041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764703"/>
            <a:ext cx="8964488" cy="2161045"/>
          </a:xfrm>
        </p:spPr>
        <p:txBody>
          <a:bodyPr>
            <a:normAutofit/>
          </a:bodyPr>
          <a:lstStyle/>
          <a:p>
            <a:pPr algn="ctr"/>
            <a:r>
              <a:rPr lang="ru-RU" b="0" dirty="0"/>
              <a:t>Ветеринарно-санитарную экспертизу туш и внутренних органов на продовольственном рынке проводят в определенной последовательности: проверяют ветеринарные документы, проводят опрос </a:t>
            </a:r>
            <a:r>
              <a:rPr lang="ru-RU" b="0" dirty="0" smtClean="0"/>
              <a:t>владельца.</a:t>
            </a:r>
            <a:endParaRPr lang="ru-RU" dirty="0"/>
          </a:p>
        </p:txBody>
      </p:sp>
      <p:pic>
        <p:nvPicPr>
          <p:cNvPr id="4098" name="Picture 2" descr="C:\Users\Аня\Desktop\small-367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251777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ня\Desktop\5F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4260359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20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70"/>
            <a:ext cx="8229600" cy="597666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dirty="0"/>
              <a:t>Далее предварительный (поверхностный) осмотр туши и внутренних органов, осуществляют бактериологическое исследование проб (мышцы, лимфоузлы, селезенка, печень, почки), тщательно осматривают и разрезают внутренние органы и мышцы туши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/>
          </a:p>
        </p:txBody>
      </p:sp>
      <p:pic>
        <p:nvPicPr>
          <p:cNvPr id="5123" name="Picture 3" descr="C:\Users\Аня\Desktop\1182727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69595"/>
            <a:ext cx="8784976" cy="569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ня\Desktop\bak.issl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712968" cy="6264696"/>
          </a:xfrm>
        </p:spPr>
        <p:txBody>
          <a:bodyPr>
            <a:noAutofit/>
          </a:bodyPr>
          <a:lstStyle/>
          <a:p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Экспертиза внутренних органов и туш крупного рогатого скота</a:t>
            </a: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effectLst/>
                <a:latin typeface="Times New Roman" pitchFamily="18" charset="0"/>
                <a:cs typeface="Times New Roman" pitchFamily="18" charset="0"/>
              </a:rPr>
              <a:t>Внутренние органы исследуют следующим образом: вначале визуально определяют цвет органа, его размеры (по краям), конфигурацию, наличие на поверхности патологоанатомических изменений, кровоизлияний и др. Затем орган прощупывают с целью установления уплотнений и размягченных участков. По окончании осмотра делают несквозные разрезы, обращая внимание на цвет и консистенцию паренхимы, наличие измененных участков, кровоизлияний, некроза, гнойных масс и т. д. При наличии на органе лимфатических узлов их вскрывают.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39650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YamatoPainting">
  <a:themeElements>
    <a:clrScheme name="Yamato Painting">
      <a:dk1>
        <a:sysClr val="windowText" lastClr="000000"/>
      </a:dk1>
      <a:lt1>
        <a:sysClr val="window" lastClr="FFFFFF"/>
      </a:lt1>
      <a:dk2>
        <a:srgbClr val="3F2D32"/>
      </a:dk2>
      <a:lt2>
        <a:srgbClr val="FEDD00"/>
      </a:lt2>
      <a:accent1>
        <a:srgbClr val="C24400"/>
      </a:accent1>
      <a:accent2>
        <a:srgbClr val="3F7228"/>
      </a:accent2>
      <a:accent3>
        <a:srgbClr val="516086"/>
      </a:accent3>
      <a:accent4>
        <a:srgbClr val="956A86"/>
      </a:accent4>
      <a:accent5>
        <a:srgbClr val="E87981"/>
      </a:accent5>
      <a:accent6>
        <a:srgbClr val="8D8628"/>
      </a:accent6>
      <a:hlink>
        <a:srgbClr val="0000FF"/>
      </a:hlink>
      <a:folHlink>
        <a:srgbClr val="800080"/>
      </a:folHlink>
    </a:clrScheme>
    <a:fontScheme name="Yamato Painti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>
            <a:shade val="90000"/>
          </a:schemeClr>
        </a:solidFill>
        <a:blipFill>
          <a:blip xmlns:r="http://schemas.openxmlformats.org/officeDocument/2006/relationships" r:embed="rId1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tile tx="0" ty="0" sx="120000" sy="120000" flip="xy" algn="t"/>
        </a:blipFill>
        <a:blipFill rotWithShape="0">
          <a:blip xmlns:r="http://schemas.openxmlformats.org/officeDocument/2006/relationships" r:embed="rId2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457</Words>
  <Application>Microsoft Office PowerPoint</Application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YamatoPainting</vt:lpstr>
      <vt:lpstr>Слайд 1</vt:lpstr>
      <vt:lpstr>Цель: Узнать об организационной работе контроля качества сырья и готовой продукции. Способы хранения продуктов для длительной реализации.</vt:lpstr>
      <vt:lpstr>Слайд 3</vt:lpstr>
      <vt:lpstr>Слайд 4</vt:lpstr>
      <vt:lpstr>Не подлежат ветеринарно-санитарной экспертизе доброкачественные и правильно оформленные мясо и мясопродукты, а также готовые мясные изделия, прошедшие ветсанконтроль на предприятиях мясной промышленности, имеющие знаки (клеймо) ветеринарного осмотра этих предприятий и поступающие для продажи на территорию рынка в палатки торговой сети.  Для продажи на рынках допускаются мясо и субпродукты только от клинически здоровых животных и птицы из районов и хозяйств, благополучных по остро протекающим и карантинным заразным болезням.    </vt:lpstr>
      <vt:lpstr>При доставке на рынок свинины, медвежатины, мяса дикого кабана, нутрий и других всеядных и плотоядных животных в ветеринарном документе должны быть указаны результаты трихинеллоскопии.   Внутренние органы и субпродукты от здорового животного возвращаются владельцу, а при обнаружении патологоанатомических изменений подлежат утилизации или уничтожению.  Трихинеллоскопия - это обнаружение трихинелл в мясе(род паразитических круглых червей)  </vt:lpstr>
      <vt:lpstr>Слайд 7</vt:lpstr>
      <vt:lpstr>   Далее предварительный (поверхностный) осмотр туши и внутренних органов, осуществляют бактериологическое исследование проб (мышцы, лимфоузлы, селезенка, печень, почки), тщательно осматривают и разрезают внутренние органы и мышцы туши.    </vt:lpstr>
      <vt:lpstr>Экспертиза внутренних органов и туш крупного рогатого скота Внутренние органы исследуют следующим образом: вначале визуально определяют цвет органа, его размеры (по краям), конфигурацию, наличие на поверхности патологоанатомических изменений, кровоизлияний и др. Затем орган прощупывают с целью установления уплотнений и размягченных участков. По окончании осмотра делают несквозные разрезы, обращая внимание на цвет и консистенцию паренхимы, наличие измененных участков, кровоизлияний, некроза, гнойных масс и т. д. При наличии на органе лимфатических узлов их вскрывают.   </vt:lpstr>
      <vt:lpstr>ВЕТЕРИНАРНО-САНИТАРНАЯ ЭКСПЕРТИЗА РЫБЫ  Рыба — продукт нестойкий при хранении.   Разложение ее происходит главным образом в результате развития психрофильной микрофлоры, которая размножается при температуре                                        около 0° и ниже.  Микроорганизмы проникают в мясо рыб преимущественно через жабры и кишечник. Особенно сильно загрязняется рыба микрофлорой при потрошении, так как во время этой операции неизбежно повреждается кишечник.  </vt:lpstr>
      <vt:lpstr>Слайд 11</vt:lpstr>
      <vt:lpstr>Слайд 12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Классификация и основные части сепараторов. По технологическому назначению это оборудование подразделяют на две основные группы: сепараторы-молокоочистители и сепараторы- сливкоотделители. В сепараторах-молокоочистителях происходит центробежная очистка молока от механических и естественных примесей. К этой группе относят также отделители белка от сыворотки, сепараторы для обезвоживания творожного сгустка и сепараторы-бактериоотделители. В сепараторах-сливкоотделите – лях молоко разделяется на сливки и обезжиренное молоко, происходят нормализация молока по жиру (при применении дополнительного устройства), обезжиривание сыворотки и получение высокожирных сливок.  По конструктивным особенностям сепараторы подразделяют на открытые, полузакрытые, закрытые. В открытых сепараторах ввод молока и вывод его фракций не герметизированы, т. е. сливки и обезжиренное молоко контактируют с воздухом окружающей среды. В полузакрытых ввод молока может быть открытым или закрытым, но без напора, а вывод продукта — закрытым, под давлением, создаваемым в сепараторе. В закрытых сепараторах ввод молока, разделение на фракции и их выход герметизированы. Поступление молока и отведение фракций осуществляют под давлением.  Сепараторы классифицируют также по способу удаления осадка из барабана: с ручной выгрузкой осадка после их полной остановки и разборки барабана, центробежной периодической и непрерывной выгрузкой при непрерывной работе сепаратора.  Сепараторы состоят из следующих основных частей: станины в виде чаши, барабана, приемно-выводного устройства и приводного механизма.  и едкого натра; работоспособностью в условиях давления 20—30 МПа.</dc:title>
  <cp:lastModifiedBy>ТППЖ</cp:lastModifiedBy>
  <cp:revision>76</cp:revision>
  <dcterms:modified xsi:type="dcterms:W3CDTF">2017-01-20T07:18:21Z</dcterms:modified>
</cp:coreProperties>
</file>