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13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08.09.2015</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08.09.2015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08.09.2015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08.09.2015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08.09.2015</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08.09.2015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08.09.2015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08.09.2015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08.09.2015</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08.09.2015</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08.09.2015</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5B106E36-FD25-4E2D-B0AA-010F637433A0}" type="datetimeFigureOut">
              <a:rPr lang="ru-RU" smtClean="0"/>
              <a:pPr/>
              <a:t>08.09.2015</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25C68B6-61C2-468F-89AB-4B9F7531AA68}"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214290"/>
            <a:ext cx="6429420" cy="857255"/>
          </a:xfrm>
        </p:spPr>
        <p:txBody>
          <a:bodyPr>
            <a:normAutofit/>
          </a:bodyPr>
          <a:lstStyle/>
          <a:p>
            <a:r>
              <a:rPr lang="ru-RU" dirty="0" smtClean="0"/>
              <a:t>Породы лошадей</a:t>
            </a:r>
            <a:endParaRPr lang="ru-RU" dirty="0"/>
          </a:p>
        </p:txBody>
      </p:sp>
      <p:sp>
        <p:nvSpPr>
          <p:cNvPr id="3" name="Подзаголовок 2"/>
          <p:cNvSpPr>
            <a:spLocks noGrp="1"/>
          </p:cNvSpPr>
          <p:nvPr>
            <p:ph type="subTitle" idx="1"/>
          </p:nvPr>
        </p:nvSpPr>
        <p:spPr>
          <a:xfrm>
            <a:off x="5072066" y="1747838"/>
            <a:ext cx="3829032" cy="1752600"/>
          </a:xfrm>
        </p:spPr>
        <p:txBody>
          <a:bodyPr>
            <a:normAutofit/>
          </a:bodyPr>
          <a:lstStyle/>
          <a:p>
            <a:pPr algn="r"/>
            <a:endParaRPr lang="ru-RU" sz="1800" dirty="0">
              <a:solidFill>
                <a:schemeClr val="tx1"/>
              </a:solidFill>
            </a:endParaRPr>
          </a:p>
        </p:txBody>
      </p:sp>
      <p:pic>
        <p:nvPicPr>
          <p:cNvPr id="12290" name="Picture 2" descr="http://wpapers.ru/wallpapers/animals/Horses/6347/PREV_%D0%9B%D0%BE%D1%88%D0%B0%D0%B4%D0%B8-%D0%BD%D0%B0-%D0%BF%D0%B0%D1%81%D0%B1%D0%B8%D1%89%D0%B5.jpg"/>
          <p:cNvPicPr>
            <a:picLocks noChangeAspect="1" noChangeArrowheads="1"/>
          </p:cNvPicPr>
          <p:nvPr/>
        </p:nvPicPr>
        <p:blipFill>
          <a:blip r:embed="rId2" cstate="print"/>
          <a:srcRect/>
          <a:stretch>
            <a:fillRect/>
          </a:stretch>
        </p:blipFill>
        <p:spPr bwMode="auto">
          <a:xfrm>
            <a:off x="357158" y="1928802"/>
            <a:ext cx="4286280" cy="3214711"/>
          </a:xfrm>
          <a:prstGeom prst="rect">
            <a:avLst/>
          </a:prstGeom>
          <a:noFill/>
        </p:spPr>
      </p:pic>
      <p:pic>
        <p:nvPicPr>
          <p:cNvPr id="12292" name="Picture 4" descr="http://lol54.ru/uploads/posts/2010-04/thumbs/1271577231_horses_00011.jpg"/>
          <p:cNvPicPr>
            <a:picLocks noChangeAspect="1" noChangeArrowheads="1"/>
          </p:cNvPicPr>
          <p:nvPr/>
        </p:nvPicPr>
        <p:blipFill>
          <a:blip r:embed="rId3" cstate="print"/>
          <a:srcRect/>
          <a:stretch>
            <a:fillRect/>
          </a:stretch>
        </p:blipFill>
        <p:spPr bwMode="auto">
          <a:xfrm>
            <a:off x="4429124" y="3571876"/>
            <a:ext cx="4099982" cy="307183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53536"/>
            <a:ext cx="9001156" cy="1143000"/>
          </a:xfrm>
        </p:spPr>
        <p:txBody>
          <a:bodyPr>
            <a:normAutofit fontScale="90000"/>
          </a:bodyPr>
          <a:lstStyle/>
          <a:p>
            <a:r>
              <a:rPr lang="ru-RU" dirty="0" smtClean="0"/>
              <a:t>Владимирская тяжеловозная порода</a:t>
            </a:r>
            <a:endParaRPr lang="ru-RU" dirty="0"/>
          </a:p>
        </p:txBody>
      </p:sp>
      <p:sp>
        <p:nvSpPr>
          <p:cNvPr id="3" name="Содержимое 2"/>
          <p:cNvSpPr>
            <a:spLocks noGrp="1"/>
          </p:cNvSpPr>
          <p:nvPr>
            <p:ph idx="1"/>
          </p:nvPr>
        </p:nvSpPr>
        <p:spPr>
          <a:xfrm>
            <a:off x="285720" y="1500174"/>
            <a:ext cx="8572560" cy="5357826"/>
          </a:xfrm>
        </p:spPr>
        <p:txBody>
          <a:bodyPr>
            <a:normAutofit fontScale="62500" lnSpcReduction="20000"/>
          </a:bodyPr>
          <a:lstStyle/>
          <a:p>
            <a:r>
              <a:rPr lang="ru-RU" dirty="0" smtClean="0"/>
              <a:t>Порода крупных тяжеловозов (высота в холке - 165 см), выведенная во Владимирской и Ивановской областях (</a:t>
            </a:r>
            <a:r>
              <a:rPr lang="ru-RU" dirty="0" err="1" smtClean="0"/>
              <a:t>Гаврилово-Посадский</a:t>
            </a:r>
            <a:r>
              <a:rPr lang="ru-RU" dirty="0" smtClean="0"/>
              <a:t> государственный племенной рассадник) путем скрещивания местных укрупненных крестьянских лошадей с </a:t>
            </a:r>
            <a:r>
              <a:rPr lang="ru-RU" dirty="0" err="1" smtClean="0"/>
              <a:t>клейдесдалями</a:t>
            </a:r>
            <a:r>
              <a:rPr lang="ru-RU" dirty="0" smtClean="0"/>
              <a:t>, </a:t>
            </a:r>
            <a:r>
              <a:rPr lang="ru-RU" dirty="0" err="1" smtClean="0"/>
              <a:t>шайрами</a:t>
            </a:r>
            <a:r>
              <a:rPr lang="ru-RU" dirty="0" smtClean="0"/>
              <a:t> и в меньшей степени </a:t>
            </a:r>
            <a:r>
              <a:rPr lang="ru-RU" dirty="0" err="1" smtClean="0"/>
              <a:t>суффольками</a:t>
            </a:r>
            <a:r>
              <a:rPr lang="ru-RU" dirty="0" smtClean="0"/>
              <a:t> и некоторыми другими. Новая порода официально                                                                                         зарегистрирована в 1946. </a:t>
            </a:r>
          </a:p>
          <a:p>
            <a:pPr>
              <a:buNone/>
            </a:pPr>
            <a:r>
              <a:rPr lang="ru-RU" dirty="0" smtClean="0"/>
              <a:t>     Владимирские тяжеловозы                                                                                                отличаются сухостью,                                                                                         подвижностью, легкими                                                                      свободными движениями на                                                                                    шагу и рыси, энергичным                                                                                темпераментом, плотной,                                                                                           иногда грубоватой                                                                                      конституцией. Масть                                                                                                           главным образом гнедая,                                                                                                   реже вороная, часто с                                                                                                            большими отметинами на                                                                                                            голове и конечностях.                                                                                                     Сильно развита </a:t>
            </a:r>
            <a:r>
              <a:rPr lang="ru-RU" dirty="0" err="1" smtClean="0"/>
              <a:t>оброслость</a:t>
            </a:r>
            <a:r>
              <a:rPr lang="ru-RU" dirty="0" smtClean="0"/>
              <a:t>                                                                                                              ног. Грива, челка и хвост густые, пышные.</a:t>
            </a:r>
            <a:endParaRPr lang="ru-RU" dirty="0"/>
          </a:p>
        </p:txBody>
      </p:sp>
      <p:pic>
        <p:nvPicPr>
          <p:cNvPr id="3074" name="Picture 2" descr="http://stat17.privet.ru/lr/0918d6e34a26bece4eda8b4ff2d43059"/>
          <p:cNvPicPr>
            <a:picLocks noChangeAspect="1" noChangeArrowheads="1"/>
          </p:cNvPicPr>
          <p:nvPr/>
        </p:nvPicPr>
        <p:blipFill>
          <a:blip r:embed="rId2" cstate="print"/>
          <a:srcRect/>
          <a:stretch>
            <a:fillRect/>
          </a:stretch>
        </p:blipFill>
        <p:spPr bwMode="auto">
          <a:xfrm>
            <a:off x="4214810" y="2857496"/>
            <a:ext cx="4261201" cy="350883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Голштинская</a:t>
            </a:r>
            <a:r>
              <a:rPr lang="ru-RU" dirty="0" smtClean="0"/>
              <a:t> порода</a:t>
            </a:r>
            <a:endParaRPr lang="ru-RU" dirty="0"/>
          </a:p>
        </p:txBody>
      </p:sp>
      <p:sp>
        <p:nvSpPr>
          <p:cNvPr id="3" name="Содержимое 2"/>
          <p:cNvSpPr>
            <a:spLocks noGrp="1"/>
          </p:cNvSpPr>
          <p:nvPr>
            <p:ph idx="1"/>
          </p:nvPr>
        </p:nvSpPr>
        <p:spPr>
          <a:xfrm>
            <a:off x="285720" y="1500174"/>
            <a:ext cx="5143536" cy="5000660"/>
          </a:xfrm>
        </p:spPr>
        <p:txBody>
          <a:bodyPr>
            <a:normAutofit fontScale="62500" lnSpcReduction="20000"/>
          </a:bodyPr>
          <a:lstStyle/>
          <a:p>
            <a:r>
              <a:rPr lang="ru-RU" dirty="0" err="1" smtClean="0"/>
              <a:t>Голштинская</a:t>
            </a:r>
            <a:r>
              <a:rPr lang="ru-RU" dirty="0" smtClean="0"/>
              <a:t> порода самая старая из немецких теплокровных, ей уже несколько сотен лет. В старину </a:t>
            </a:r>
            <a:r>
              <a:rPr lang="ru-RU" dirty="0" err="1" smtClean="0"/>
              <a:t>голштинские</a:t>
            </a:r>
            <a:r>
              <a:rPr lang="ru-RU" dirty="0" smtClean="0"/>
              <a:t> лошади содержали различную кровь, включая немецкую, неаполитанскую, испанскую и восточную. В девятнадцатом веке из скрестили с йоркширскими почтовым, они приобрели характерную манеру бега с высоко поднятыми </a:t>
            </a:r>
            <a:r>
              <a:rPr lang="ru-RU" dirty="0" err="1" smtClean="0"/>
              <a:t>подплечьями</a:t>
            </a:r>
            <a:r>
              <a:rPr lang="ru-RU" dirty="0" smtClean="0"/>
              <a:t>, улучшённую осанку и исключительную </a:t>
            </a:r>
            <a:r>
              <a:rPr lang="ru-RU" dirty="0" err="1" smtClean="0"/>
              <a:t>добронравность</a:t>
            </a:r>
            <a:r>
              <a:rPr lang="ru-RU" dirty="0" smtClean="0"/>
              <a:t> темперамента. Конезавод в </a:t>
            </a:r>
            <a:r>
              <a:rPr lang="ru-RU" dirty="0" err="1" smtClean="0"/>
              <a:t>Травентхалле</a:t>
            </a:r>
            <a:r>
              <a:rPr lang="ru-RU" dirty="0" smtClean="0"/>
              <a:t>, основанный пруссаками в 1867 году в </a:t>
            </a:r>
            <a:r>
              <a:rPr lang="ru-RU" dirty="0" err="1" smtClean="0"/>
              <a:t>Шлейзвиг-Гольштейне</a:t>
            </a:r>
            <a:r>
              <a:rPr lang="ru-RU" dirty="0" smtClean="0"/>
              <a:t>, считается родиной современных </a:t>
            </a:r>
            <a:r>
              <a:rPr lang="ru-RU" dirty="0" err="1" smtClean="0"/>
              <a:t>голштинов</a:t>
            </a:r>
            <a:r>
              <a:rPr lang="ru-RU" dirty="0" smtClean="0"/>
              <a:t>. Однако этот завод уже не работает, и основной базой породы стал </a:t>
            </a:r>
            <a:r>
              <a:rPr lang="ru-RU" dirty="0" err="1" smtClean="0"/>
              <a:t>Элмсхорн</a:t>
            </a:r>
            <a:r>
              <a:rPr lang="ru-RU" dirty="0" smtClean="0"/>
              <a:t>.</a:t>
            </a:r>
            <a:endParaRPr lang="ru-RU" dirty="0"/>
          </a:p>
        </p:txBody>
      </p:sp>
      <p:pic>
        <p:nvPicPr>
          <p:cNvPr id="2050" name="Picture 2" descr="http://www.kenmabp.ru/wp-content/uploads/2012/03/golshtinskaya-poroda-loshadej1.jpg"/>
          <p:cNvPicPr>
            <a:picLocks noChangeAspect="1" noChangeArrowheads="1"/>
          </p:cNvPicPr>
          <p:nvPr/>
        </p:nvPicPr>
        <p:blipFill>
          <a:blip r:embed="rId2" cstate="print"/>
          <a:srcRect/>
          <a:stretch>
            <a:fillRect/>
          </a:stretch>
        </p:blipFill>
        <p:spPr bwMode="auto">
          <a:xfrm>
            <a:off x="5357818" y="1500174"/>
            <a:ext cx="3500462" cy="493415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Орловский рысак</a:t>
            </a:r>
            <a:endParaRPr lang="ru-RU" dirty="0"/>
          </a:p>
        </p:txBody>
      </p:sp>
      <p:sp>
        <p:nvSpPr>
          <p:cNvPr id="3" name="Содержимое 2"/>
          <p:cNvSpPr>
            <a:spLocks noGrp="1"/>
          </p:cNvSpPr>
          <p:nvPr>
            <p:ph idx="1"/>
          </p:nvPr>
        </p:nvSpPr>
        <p:spPr>
          <a:xfrm>
            <a:off x="285720" y="1500174"/>
            <a:ext cx="8429684" cy="5357826"/>
          </a:xfrm>
        </p:spPr>
        <p:txBody>
          <a:bodyPr>
            <a:normAutofit fontScale="55000" lnSpcReduction="20000"/>
          </a:bodyPr>
          <a:lstStyle/>
          <a:p>
            <a:r>
              <a:rPr lang="ru-RU" dirty="0" smtClean="0"/>
              <a:t>Российская порода рысистых лошадей. Выведена в конце 18 - начале 19 века в </a:t>
            </a:r>
            <a:r>
              <a:rPr lang="ru-RU" dirty="0" err="1" smtClean="0"/>
              <a:t>Хреновском</a:t>
            </a:r>
            <a:r>
              <a:rPr lang="ru-RU" dirty="0" smtClean="0"/>
              <a:t> конном заводе графом А. Г. Орловым-Чесменским, по фамилии которого получила название, и В. И. Шишкиным, возглавлявшим завод в течение 20 лет после смерти Орлова. Создана путем сложного воспроизводительного скрещивания, в которое были вовлечены около 15 различных пород (арабская, туркменская, турецкая, персидская, английские чистокровная верховая и упряжные, донская, голландская, датская, </a:t>
            </a:r>
            <a:r>
              <a:rPr lang="ru-RU" dirty="0" err="1" smtClean="0"/>
              <a:t>мекленбургская</a:t>
            </a:r>
            <a:r>
              <a:rPr lang="ru-RU" dirty="0" smtClean="0"/>
              <a:t> и                                                                                               другие). Огромную роль в                                                                                                      создании породы сыграли                                                                                                         тренировка и испытания,                                                                                                                                           которым подвергали лошадей,                                                                                                предназначенных для                                                                                                            племенного использования. В                                                                                   производящий состав отбирали                                                                                                наиболее породных жеребцов,                                                                                       показавших на испытаниях                                                                                              достаточную выносливость и                                                                                                   резвость. Крупные, нарядные                                                                                                                            и резвые орловские рысаки                                                                                                      пользовались огромным                                                                                                                   спросом. За последние                                                                                                                            десятилетия порода заметно прогрессировала по резвости.</a:t>
            </a:r>
            <a:endParaRPr lang="ru-RU" dirty="0"/>
          </a:p>
        </p:txBody>
      </p:sp>
      <p:pic>
        <p:nvPicPr>
          <p:cNvPr id="1026" name="Picture 2" descr="http://lh3.googleusercontent.com/-7zhKyXD3rhA/UPOqgUAafgI/AAAAAAABudM/8Bi8Zj8eVs4/s0/"/>
          <p:cNvPicPr>
            <a:picLocks noChangeAspect="1" noChangeArrowheads="1"/>
          </p:cNvPicPr>
          <p:nvPr/>
        </p:nvPicPr>
        <p:blipFill>
          <a:blip r:embed="rId2" cstate="print"/>
          <a:srcRect/>
          <a:stretch>
            <a:fillRect/>
          </a:stretch>
        </p:blipFill>
        <p:spPr bwMode="auto">
          <a:xfrm>
            <a:off x="4071934" y="3092221"/>
            <a:ext cx="4572032" cy="326573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Арабская порода</a:t>
            </a:r>
            <a:endParaRPr lang="ru-RU" dirty="0"/>
          </a:p>
        </p:txBody>
      </p:sp>
      <p:sp>
        <p:nvSpPr>
          <p:cNvPr id="3" name="Содержимое 2"/>
          <p:cNvSpPr>
            <a:spLocks noGrp="1"/>
          </p:cNvSpPr>
          <p:nvPr>
            <p:ph idx="1"/>
          </p:nvPr>
        </p:nvSpPr>
        <p:spPr>
          <a:xfrm>
            <a:off x="285720" y="1500174"/>
            <a:ext cx="5043494" cy="4929222"/>
          </a:xfrm>
        </p:spPr>
        <p:txBody>
          <a:bodyPr>
            <a:normAutofit fontScale="55000" lnSpcReduction="20000"/>
          </a:bodyPr>
          <a:lstStyle/>
          <a:p>
            <a:r>
              <a:rPr lang="ru-RU" dirty="0" smtClean="0"/>
              <a:t> "</a:t>
            </a:r>
            <a:r>
              <a:rPr lang="ru-RU" i="1" dirty="0" err="1" smtClean="0"/>
              <a:t>Сиглави</a:t>
            </a:r>
            <a:r>
              <a:rPr lang="ru-RU" dirty="0" smtClean="0"/>
              <a:t>" - лошади ярко выраженной породности и гармоничного телосложения, среднего роста и средней массивности, но с малопроизводительными движениями и невысокой скаковой способностью. </a:t>
            </a:r>
            <a:br>
              <a:rPr lang="ru-RU" dirty="0" smtClean="0"/>
            </a:br>
            <a:r>
              <a:rPr lang="ru-RU" dirty="0" smtClean="0"/>
              <a:t> </a:t>
            </a:r>
          </a:p>
          <a:p>
            <a:r>
              <a:rPr lang="ru-RU" dirty="0" smtClean="0"/>
              <a:t>"</a:t>
            </a:r>
            <a:r>
              <a:rPr lang="ru-RU" i="1" dirty="0" err="1" smtClean="0"/>
              <a:t>Кохейлан</a:t>
            </a:r>
            <a:r>
              <a:rPr lang="ru-RU" dirty="0" smtClean="0"/>
              <a:t>" - лошади более массивные и костистые, крепкой конституции, с хорошими движениями и вполне удовлетворительными скаковыми способностями.</a:t>
            </a:r>
          </a:p>
          <a:p>
            <a:r>
              <a:rPr lang="ru-RU" dirty="0" smtClean="0"/>
              <a:t>"</a:t>
            </a:r>
            <a:r>
              <a:rPr lang="ru-RU" i="1" dirty="0" err="1" smtClean="0"/>
              <a:t>Хадбан</a:t>
            </a:r>
            <a:r>
              <a:rPr lang="ru-RU" dirty="0" smtClean="0"/>
              <a:t>" - лошади со слабовыраженной породностью, наиболее крупного роста.</a:t>
            </a:r>
          </a:p>
          <a:p>
            <a:r>
              <a:rPr lang="ru-RU" dirty="0" smtClean="0"/>
              <a:t>"</a:t>
            </a:r>
            <a:r>
              <a:rPr lang="ru-RU" i="1" dirty="0" err="1" smtClean="0"/>
              <a:t>Кохейлан-сиглави</a:t>
            </a:r>
            <a:r>
              <a:rPr lang="ru-RU" dirty="0" smtClean="0"/>
              <a:t>" - новый, наиболее перспективный в современных условиях тип. Лошади характеризуются крупным ростом и сочетают в себе другие положительные качества исходных типов: костистость и неприхотливость </a:t>
            </a:r>
            <a:r>
              <a:rPr lang="ru-RU" dirty="0" err="1" smtClean="0"/>
              <a:t>кохейланов</a:t>
            </a:r>
            <a:r>
              <a:rPr lang="ru-RU" dirty="0" smtClean="0"/>
              <a:t> с породной сухостью </a:t>
            </a:r>
            <a:r>
              <a:rPr lang="ru-RU" dirty="0" err="1" smtClean="0"/>
              <a:t>сиглави</a:t>
            </a:r>
            <a:r>
              <a:rPr lang="ru-RU" dirty="0" smtClean="0"/>
              <a:t>, имеют хорошие движения и высокие скаковые способности.</a:t>
            </a:r>
          </a:p>
          <a:p>
            <a:endParaRPr lang="ru-RU" dirty="0"/>
          </a:p>
        </p:txBody>
      </p:sp>
      <p:pic>
        <p:nvPicPr>
          <p:cNvPr id="11266" name="Picture 2" descr="http://img403.imageshack.us/img403/3420/807780hx9.jpg"/>
          <p:cNvPicPr>
            <a:picLocks noChangeAspect="1" noChangeArrowheads="1"/>
          </p:cNvPicPr>
          <p:nvPr/>
        </p:nvPicPr>
        <p:blipFill>
          <a:blip r:embed="rId2" cstate="print"/>
          <a:srcRect/>
          <a:stretch>
            <a:fillRect/>
          </a:stretch>
        </p:blipFill>
        <p:spPr bwMode="auto">
          <a:xfrm>
            <a:off x="5572132" y="1714488"/>
            <a:ext cx="3275878" cy="4143404"/>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Чистокровная верховая порода</a:t>
            </a:r>
            <a:endParaRPr lang="ru-RU" dirty="0"/>
          </a:p>
        </p:txBody>
      </p:sp>
      <p:sp>
        <p:nvSpPr>
          <p:cNvPr id="3" name="Содержимое 2"/>
          <p:cNvSpPr>
            <a:spLocks noGrp="1"/>
          </p:cNvSpPr>
          <p:nvPr>
            <p:ph idx="1"/>
          </p:nvPr>
        </p:nvSpPr>
        <p:spPr>
          <a:xfrm>
            <a:off x="285720" y="1528762"/>
            <a:ext cx="8401080" cy="4186254"/>
          </a:xfrm>
        </p:spPr>
        <p:txBody>
          <a:bodyPr>
            <a:normAutofit fontScale="55000" lnSpcReduction="20000"/>
          </a:bodyPr>
          <a:lstStyle/>
          <a:p>
            <a:r>
              <a:rPr lang="ru-RU" dirty="0" smtClean="0"/>
              <a:t>Англичане называют чистокровных верховых лошадей "</a:t>
            </a:r>
            <a:r>
              <a:rPr lang="ru-RU" dirty="0" err="1" smtClean="0"/>
              <a:t>thoroughbreed</a:t>
            </a:r>
            <a:r>
              <a:rPr lang="ru-RU" dirty="0" smtClean="0"/>
              <a:t>", от слова "</a:t>
            </a:r>
            <a:r>
              <a:rPr lang="ru-RU" dirty="0" err="1" smtClean="0"/>
              <a:t>thorough</a:t>
            </a:r>
            <a:r>
              <a:rPr lang="ru-RU" dirty="0" smtClean="0"/>
              <a:t>" - совершенный. И действительно, она является непревзойденной по резвости и по устойчивой передаче своих достоинств потомству. Характерные особенности чистокровной верховой лошади - небольшая голова, длинная шея, хорошо выраженная холка, косая лопатка, прочные конечности с крепкими копытами. Грудная клетка широкая и глубокая, с округлыми ребрами. Спина  и поясница средней длины, с хорошей мускулатурой. Лошади                                                                                       отличаются  гармоничностью                                                                                                                    сложения  и хорошо выраженной,                                                                                                         рельефной мускулатурой. У                                                                                        лошадей этой породы, по                                                                                                сравнению с другими,                                                                                               наибольший объем циркулирующей                                                                        крови в организме, самые большие                                                                            легкие и сердце. В России  эти                                                                                          лошади  появились впервые в                                                                                       середине XVIII в.</a:t>
            </a:r>
            <a:endParaRPr lang="ru-RU" dirty="0"/>
          </a:p>
        </p:txBody>
      </p:sp>
      <p:pic>
        <p:nvPicPr>
          <p:cNvPr id="10242" name="Picture 2" descr="http://img.encyc.yandex.net/illustrations/bse/pictures/02406/838600.jpg"/>
          <p:cNvPicPr>
            <a:picLocks noChangeAspect="1" noChangeArrowheads="1"/>
          </p:cNvPicPr>
          <p:nvPr/>
        </p:nvPicPr>
        <p:blipFill>
          <a:blip r:embed="rId2" cstate="print"/>
          <a:srcRect/>
          <a:stretch>
            <a:fillRect/>
          </a:stretch>
        </p:blipFill>
        <p:spPr bwMode="auto">
          <a:xfrm>
            <a:off x="4500562" y="3143247"/>
            <a:ext cx="4311488" cy="3500463"/>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Ахалтекинская порода</a:t>
            </a:r>
            <a:endParaRPr lang="ru-RU" dirty="0"/>
          </a:p>
        </p:txBody>
      </p:sp>
      <p:sp>
        <p:nvSpPr>
          <p:cNvPr id="3" name="Содержимое 2"/>
          <p:cNvSpPr>
            <a:spLocks noGrp="1"/>
          </p:cNvSpPr>
          <p:nvPr>
            <p:ph idx="1"/>
          </p:nvPr>
        </p:nvSpPr>
        <p:spPr>
          <a:xfrm>
            <a:off x="285720" y="1500174"/>
            <a:ext cx="5186370" cy="5143536"/>
          </a:xfrm>
        </p:spPr>
        <p:txBody>
          <a:bodyPr>
            <a:normAutofit fontScale="55000" lnSpcReduction="20000"/>
          </a:bodyPr>
          <a:lstStyle/>
          <a:p>
            <a:r>
              <a:rPr lang="ru-RU" dirty="0" smtClean="0"/>
              <a:t>Оценивая роль лошадей ахалтекинской породы в коневодстве, известный </a:t>
            </a:r>
            <a:r>
              <a:rPr lang="ru-RU" dirty="0" err="1" smtClean="0"/>
              <a:t>ученый-ипполог</a:t>
            </a:r>
            <a:r>
              <a:rPr lang="ru-RU" dirty="0" smtClean="0"/>
              <a:t>, профессор В. О. Витт сказал, что они - "последние капли того источника чистой крови, который создал все верховое коневодство мира". Основные качества лошадей ахалтекинской породы сформировались еще несколько веков назад. Это - крупный рост, сухая конституция. Для ахалтекинской лошади характерна легкая сухая голова на длинной мускулистой шее, подвижные уши, живые выразительные глаза, длинная высокая холка, косо поставленная лопатка, длинная поясница, хорошо развитая мускулатура крупа, прочный сухожильно-связочный аппарат, сухие ноги с прекрасно отбитыми сухожилиями с крепкими небольшими копытами. Шерсть - короткая и блестящая, хвост и грива - редкие, на ногах не бывает щеток. В породе распространены буланая, соловая, серая и гнедая масти.</a:t>
            </a:r>
            <a:endParaRPr lang="ru-RU" dirty="0"/>
          </a:p>
        </p:txBody>
      </p:sp>
      <p:pic>
        <p:nvPicPr>
          <p:cNvPr id="9218" name="Picture 2" descr="http://www.huntingukraine.com/index.php?option=com_datsogallery&amp;Itemid=38&amp;func=download&amp;file=5AFF97417E4A-2.jpg"/>
          <p:cNvPicPr>
            <a:picLocks noChangeAspect="1" noChangeArrowheads="1"/>
          </p:cNvPicPr>
          <p:nvPr/>
        </p:nvPicPr>
        <p:blipFill>
          <a:blip r:embed="rId2" cstate="print"/>
          <a:srcRect/>
          <a:stretch>
            <a:fillRect/>
          </a:stretch>
        </p:blipFill>
        <p:spPr bwMode="auto">
          <a:xfrm>
            <a:off x="5500694" y="1500175"/>
            <a:ext cx="3286148" cy="492922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Тракененская порода</a:t>
            </a:r>
            <a:endParaRPr lang="ru-RU" dirty="0"/>
          </a:p>
        </p:txBody>
      </p:sp>
      <p:sp>
        <p:nvSpPr>
          <p:cNvPr id="3" name="Содержимое 2"/>
          <p:cNvSpPr>
            <a:spLocks noGrp="1"/>
          </p:cNvSpPr>
          <p:nvPr>
            <p:ph idx="1"/>
          </p:nvPr>
        </p:nvSpPr>
        <p:spPr>
          <a:xfrm>
            <a:off x="285720" y="1500174"/>
            <a:ext cx="5757874" cy="5068912"/>
          </a:xfrm>
        </p:spPr>
        <p:txBody>
          <a:bodyPr>
            <a:normAutofit fontScale="55000" lnSpcReduction="20000"/>
          </a:bodyPr>
          <a:lstStyle/>
          <a:p>
            <a:r>
              <a:rPr lang="ru-RU" dirty="0" smtClean="0"/>
              <a:t>Одной из полукровных пород лошадей, ныне широко применяемых в конном спорте,     является тракененская порода. Тракененский конный  завод был основан в 1732 г. в      Германии. Работа   по созданию породы началась  в 1786 г. под руководством известного немецкого ипполога того времени оберштайлмейстера Линденау. Датских,  нормандских кобыл в заводе скрещивали с  восточными и чистокровными жеребцами. Лошади тракененской породы отличаются крупным ростом, длинным массивным туловищем, хорошо развитым костяком, сочетающимися с породистостью. У  них, как правило, крупная, но породная голова, шея средней длины с высоким выходом и длинным затылком. Холка высокая и длинная, круп мускулистый, овальный, иногда свислый. Лопатка длинная, с нормальным наклоном,     ноги правильно поставленные. Характерна короткая пясть при достаточно длинном предплечье. Темперамент у значительной части лошадей энергичный, но добронравный. </a:t>
            </a:r>
            <a:endParaRPr lang="ru-RU" dirty="0"/>
          </a:p>
        </p:txBody>
      </p:sp>
      <p:pic>
        <p:nvPicPr>
          <p:cNvPr id="8194" name="Picture 2" descr="http://img-fotki.yandex.ru/get/3703/lilia657.20/0_1cad5_77eacea_XL"/>
          <p:cNvPicPr>
            <a:picLocks noChangeAspect="1" noChangeArrowheads="1"/>
          </p:cNvPicPr>
          <p:nvPr/>
        </p:nvPicPr>
        <p:blipFill>
          <a:blip r:embed="rId2" cstate="print"/>
          <a:srcRect/>
          <a:stretch>
            <a:fillRect/>
          </a:stretch>
        </p:blipFill>
        <p:spPr bwMode="auto">
          <a:xfrm>
            <a:off x="6000761" y="1785926"/>
            <a:ext cx="2908778" cy="435771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Буденновская  порода</a:t>
            </a:r>
            <a:endParaRPr lang="ru-RU" dirty="0"/>
          </a:p>
        </p:txBody>
      </p:sp>
      <p:sp>
        <p:nvSpPr>
          <p:cNvPr id="3" name="Содержимое 2"/>
          <p:cNvSpPr>
            <a:spLocks noGrp="1"/>
          </p:cNvSpPr>
          <p:nvPr>
            <p:ph idx="1"/>
          </p:nvPr>
        </p:nvSpPr>
        <p:spPr>
          <a:xfrm>
            <a:off x="285720" y="1503360"/>
            <a:ext cx="5214974" cy="5211788"/>
          </a:xfrm>
        </p:spPr>
        <p:txBody>
          <a:bodyPr>
            <a:normAutofit fontScale="55000" lnSpcReduction="20000"/>
          </a:bodyPr>
          <a:lstStyle/>
          <a:p>
            <a:r>
              <a:rPr lang="ru-RU" dirty="0" smtClean="0"/>
              <a:t>В число лучших полукровных пород лошадей, сегодня существующих в мире, входит и </a:t>
            </a:r>
            <a:r>
              <a:rPr lang="ru-RU" dirty="0" err="1" smtClean="0"/>
              <a:t>буденновская</a:t>
            </a:r>
            <a:r>
              <a:rPr lang="ru-RU" dirty="0" smtClean="0"/>
              <a:t> порода. В 1989 г. ей исполнится 40 лет. Возраст для породы небольшой. Однако, за этот сравнительно короткий период она сумела завоевать немалую популярность и достаточно хорошо используется в российском конном спорте. Создавалась </a:t>
            </a:r>
            <a:r>
              <a:rPr lang="ru-RU" dirty="0" err="1" smtClean="0"/>
              <a:t>буденновсая</a:t>
            </a:r>
            <a:r>
              <a:rPr lang="ru-RU" dirty="0" smtClean="0"/>
              <a:t> порода для кавалерии. Скрещивая донских и черноморских кобыл с жеребцами чистокровной верховой породы, коневоды стремились создать лошадь крупного роста, массивного телосложения, с высокой работоспособностью и выносливостью, но неприхотливую. Перед селекционерами была поставлена задача производить высококлассных лошадей для различных видов конного спорта: троеборья, конкура, выездки. В породе распространены масти рыжая, гнедая и бурая, нередко с красивым золотистым отливом.</a:t>
            </a:r>
            <a:endParaRPr lang="ru-RU" dirty="0"/>
          </a:p>
        </p:txBody>
      </p:sp>
      <p:pic>
        <p:nvPicPr>
          <p:cNvPr id="7170" name="Picture 2" descr="http://copypast.ru/foto5/1162/hourse/hourse_003.jpg"/>
          <p:cNvPicPr>
            <a:picLocks noChangeAspect="1" noChangeArrowheads="1"/>
          </p:cNvPicPr>
          <p:nvPr/>
        </p:nvPicPr>
        <p:blipFill>
          <a:blip r:embed="rId2" cstate="print"/>
          <a:srcRect/>
          <a:stretch>
            <a:fillRect/>
          </a:stretch>
        </p:blipFill>
        <p:spPr bwMode="auto">
          <a:xfrm>
            <a:off x="5500694" y="1571612"/>
            <a:ext cx="3321623" cy="488278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Украинская верховая порода</a:t>
            </a:r>
            <a:endParaRPr lang="ru-RU" dirty="0"/>
          </a:p>
        </p:txBody>
      </p:sp>
      <p:sp>
        <p:nvSpPr>
          <p:cNvPr id="3" name="Содержимое 2"/>
          <p:cNvSpPr>
            <a:spLocks noGrp="1"/>
          </p:cNvSpPr>
          <p:nvPr>
            <p:ph idx="1"/>
          </p:nvPr>
        </p:nvSpPr>
        <p:spPr>
          <a:xfrm>
            <a:off x="285720" y="1474488"/>
            <a:ext cx="8501122" cy="4383404"/>
          </a:xfrm>
        </p:spPr>
        <p:txBody>
          <a:bodyPr>
            <a:normAutofit fontScale="55000" lnSpcReduction="20000"/>
          </a:bodyPr>
          <a:lstStyle/>
          <a:p>
            <a:r>
              <a:rPr lang="ru-RU" dirty="0" smtClean="0"/>
              <a:t>Лошади украинской верховой породы удовлетворяют многим требованиям, предъявляемых к лошадям в конных видах спорта. Они достаточно крупные (рост не менее 160-165 см), гармоничного телосложения, обладают силой, резвостью, работоспособностью, добрым нравом. При выведении украинской верховой лошади в качестве исходного маточного поголовья использовали кобыл западноевропейских полукровных пород (нониус, </a:t>
            </a:r>
            <a:r>
              <a:rPr lang="ru-RU" dirty="0" err="1" smtClean="0"/>
              <a:t>фуриозо</a:t>
            </a:r>
            <a:r>
              <a:rPr lang="ru-RU" dirty="0" smtClean="0"/>
              <a:t>, </a:t>
            </a:r>
            <a:r>
              <a:rPr lang="ru-RU" dirty="0" err="1" smtClean="0"/>
              <a:t>гидран</a:t>
            </a:r>
            <a:r>
              <a:rPr lang="ru-RU" dirty="0" smtClean="0"/>
              <a:t>), а в качестве производителей - чистокровных верховых, ганноверских, </a:t>
            </a:r>
            <a:r>
              <a:rPr lang="ru-RU" dirty="0" err="1" smtClean="0"/>
              <a:t>тракенских</a:t>
            </a:r>
            <a:r>
              <a:rPr lang="ru-RU" dirty="0" smtClean="0"/>
              <a:t>,                                                                                                             русских верховых жеребцов.                                                                                   Помесей желательного типа,                                                                                                   обладавших крупным ростом,                                                                                                  хорошей костистостью,                                                                                                            </a:t>
            </a:r>
            <a:r>
              <a:rPr lang="ru-RU" dirty="0" err="1" smtClean="0"/>
              <a:t>широкотелостью</a:t>
            </a:r>
            <a:r>
              <a:rPr lang="ru-RU" dirty="0" smtClean="0"/>
              <a:t>, крепкой                                                                                                                           сухой конституцией, далее                                                                                                                                                                                                   разводили "в себе". Особенно                                                                                                        отличаются лошади                                                                                                                          украинской верховой породы                                                                                                                       в выездке.</a:t>
            </a:r>
            <a:endParaRPr lang="ru-RU" dirty="0"/>
          </a:p>
        </p:txBody>
      </p:sp>
      <p:pic>
        <p:nvPicPr>
          <p:cNvPr id="6146" name="Picture 2" descr="http://xn--80aidjiifsq6f.xn--p1ai/sites/default/files/jr/poroda/ukrainsk-verh2.jpg"/>
          <p:cNvPicPr>
            <a:picLocks noChangeAspect="1" noChangeArrowheads="1"/>
          </p:cNvPicPr>
          <p:nvPr/>
        </p:nvPicPr>
        <p:blipFill>
          <a:blip r:embed="rId2" cstate="print"/>
          <a:srcRect/>
          <a:stretch>
            <a:fillRect/>
          </a:stretch>
        </p:blipFill>
        <p:spPr bwMode="auto">
          <a:xfrm>
            <a:off x="3929058" y="3194149"/>
            <a:ext cx="4741228" cy="337812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Ганноверская порода</a:t>
            </a:r>
            <a:endParaRPr lang="ru-RU" dirty="0"/>
          </a:p>
        </p:txBody>
      </p:sp>
      <p:sp>
        <p:nvSpPr>
          <p:cNvPr id="3" name="Содержимое 2"/>
          <p:cNvSpPr>
            <a:spLocks noGrp="1"/>
          </p:cNvSpPr>
          <p:nvPr>
            <p:ph idx="1"/>
          </p:nvPr>
        </p:nvSpPr>
        <p:spPr>
          <a:xfrm>
            <a:off x="285720" y="1500174"/>
            <a:ext cx="5643602" cy="5214974"/>
          </a:xfrm>
        </p:spPr>
        <p:txBody>
          <a:bodyPr>
            <a:normAutofit fontScale="55000" lnSpcReduction="20000"/>
          </a:bodyPr>
          <a:lstStyle/>
          <a:p>
            <a:r>
              <a:rPr lang="ru-RU" dirty="0" smtClean="0"/>
              <a:t>Выведению этой знаменитой немецкой теплокровной способствовал Георг II, курфюрст ганноверский и король английский, который в 1735 году основал государственный конезавод в </a:t>
            </a:r>
            <a:r>
              <a:rPr lang="ru-RU" dirty="0" err="1" smtClean="0"/>
              <a:t>Селле</a:t>
            </a:r>
            <a:r>
              <a:rPr lang="ru-RU" dirty="0" smtClean="0"/>
              <a:t>. Целью было снабдить местное население недорогими жеребцами хорошего качества, производителями были взяты </a:t>
            </a:r>
            <a:r>
              <a:rPr lang="ru-RU" dirty="0" err="1" smtClean="0"/>
              <a:t>голштинские</a:t>
            </a:r>
            <a:r>
              <a:rPr lang="ru-RU" dirty="0" smtClean="0"/>
              <a:t> жеребцы с преобладанием андалузских и неаполитанских кровей. Благодаря более позднему импорту английских лошадей, включая чистокровных верховых, качество </a:t>
            </a:r>
            <a:r>
              <a:rPr lang="ru-RU" dirty="0" err="1" smtClean="0"/>
              <a:t>ганноверанов</a:t>
            </a:r>
            <a:r>
              <a:rPr lang="ru-RU" dirty="0" smtClean="0"/>
              <a:t> постепенно улучшалось в направлении хорошей универсальной лошади, пригодной для работы на земле, верховой езды и в лёгких экипажах. Современный </a:t>
            </a:r>
            <a:r>
              <a:rPr lang="ru-RU" dirty="0" err="1" smtClean="0"/>
              <a:t>ганноверан</a:t>
            </a:r>
            <a:r>
              <a:rPr lang="ru-RU" dirty="0" smtClean="0"/>
              <a:t> легче и утончённее прежнего и отличается хорошим темпераментом. </a:t>
            </a:r>
            <a:r>
              <a:rPr lang="ru-RU" dirty="0" err="1" smtClean="0"/>
              <a:t>Ганновераны</a:t>
            </a:r>
            <a:r>
              <a:rPr lang="ru-RU" dirty="0" smtClean="0"/>
              <a:t> котируются наряду с самыми выдающимися породами спортивных лошадей в мире, их сила и атлетизм особенно подходят для выступлений в выездке и конкуре. Лошади имеют одноцветные масти. </a:t>
            </a:r>
            <a:endParaRPr lang="ru-RU" dirty="0"/>
          </a:p>
        </p:txBody>
      </p:sp>
      <p:pic>
        <p:nvPicPr>
          <p:cNvPr id="5122" name="Picture 2" descr="http://lh3.googleusercontent.com/-9ODSGktsUoI/UGU67d6kv-I/AAAAAAAAxP0/NHPlyZYl4WM/s0/"/>
          <p:cNvPicPr>
            <a:picLocks noChangeAspect="1" noChangeArrowheads="1"/>
          </p:cNvPicPr>
          <p:nvPr/>
        </p:nvPicPr>
        <p:blipFill>
          <a:blip r:embed="rId2" cstate="print"/>
          <a:srcRect/>
          <a:stretch>
            <a:fillRect/>
          </a:stretch>
        </p:blipFill>
        <p:spPr bwMode="auto">
          <a:xfrm>
            <a:off x="5857884" y="1643050"/>
            <a:ext cx="3024167" cy="4500594"/>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Русская тяжеловозная порода</a:t>
            </a:r>
            <a:endParaRPr lang="ru-RU" dirty="0"/>
          </a:p>
        </p:txBody>
      </p:sp>
      <p:sp>
        <p:nvSpPr>
          <p:cNvPr id="3" name="Содержимое 2"/>
          <p:cNvSpPr>
            <a:spLocks noGrp="1"/>
          </p:cNvSpPr>
          <p:nvPr>
            <p:ph idx="1"/>
          </p:nvPr>
        </p:nvSpPr>
        <p:spPr>
          <a:xfrm>
            <a:off x="285720" y="1500174"/>
            <a:ext cx="8429684" cy="4714908"/>
          </a:xfrm>
        </p:spPr>
        <p:txBody>
          <a:bodyPr>
            <a:normAutofit fontScale="55000" lnSpcReduction="20000"/>
          </a:bodyPr>
          <a:lstStyle/>
          <a:p>
            <a:r>
              <a:rPr lang="ru-RU" dirty="0" smtClean="0"/>
              <a:t>Развитие в России в конце прошлого столетия сельскохозяйственного производства потребовало существенного повышения рабочих качеств лошадей. Улучшение этих лошадей рысаками уже не могло обеспечить заметного повышения силы тяги и сохранения спокойного темперамента. В качестве </a:t>
            </a:r>
            <a:r>
              <a:rPr lang="ru-RU" dirty="0" err="1" smtClean="0"/>
              <a:t>улучшателей</a:t>
            </a:r>
            <a:r>
              <a:rPr lang="ru-RU" dirty="0" smtClean="0"/>
              <a:t> стали использовать жеребцов европейских тяжелоупряжных пород, в числе которых особенно популярны были бельгийские </a:t>
            </a:r>
            <a:r>
              <a:rPr lang="ru-RU" dirty="0" err="1" smtClean="0"/>
              <a:t>ардены</a:t>
            </a:r>
            <a:r>
              <a:rPr lang="ru-RU" dirty="0" smtClean="0"/>
              <a:t> или бельгийские брабансоны - относительно некрупные, но мощные, выносливые и неприхотливые лошади. Уже в начале нового века в России                                                                                                      сформировался большой                                                                                                                  массив лошадей, названных                                                                                                                                                                                  русским </a:t>
            </a:r>
            <a:r>
              <a:rPr lang="ru-RU" dirty="0" err="1" smtClean="0"/>
              <a:t>арденом</a:t>
            </a:r>
            <a:r>
              <a:rPr lang="ru-RU" dirty="0" smtClean="0"/>
              <a:t>, которые                                                                                                             не уступали бельгийским                                                                                                              прародителям по рабочим                                                                                                                   качествам, были крупнее их                                                                                                                  и отличались более                                                                                                                   правильным экстерьером.                                                                                                                  В 50-ых годах порода                                                                                                                              получила официальное                                                                                                                              признание и название                                                                                                                               русского тяжеловоза.                        </a:t>
            </a:r>
            <a:endParaRPr lang="ru-RU" dirty="0"/>
          </a:p>
        </p:txBody>
      </p:sp>
      <p:pic>
        <p:nvPicPr>
          <p:cNvPr id="4098" name="Picture 2" descr="http://fermer02.ru/uploads/posts/2011-03/1298970820_russkaya-tyazhelovoznaya.jpg"/>
          <p:cNvPicPr>
            <a:picLocks noChangeAspect="1" noChangeArrowheads="1"/>
          </p:cNvPicPr>
          <p:nvPr/>
        </p:nvPicPr>
        <p:blipFill>
          <a:blip r:embed="rId2" cstate="print"/>
          <a:srcRect/>
          <a:stretch>
            <a:fillRect/>
          </a:stretch>
        </p:blipFill>
        <p:spPr bwMode="auto">
          <a:xfrm>
            <a:off x="3714744" y="3357562"/>
            <a:ext cx="5047336" cy="3319464"/>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94</TotalTime>
  <Words>1081</Words>
  <Application>Microsoft Office PowerPoint</Application>
  <PresentationFormat>Экран (4:3)</PresentationFormat>
  <Paragraphs>27</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Литейная</vt:lpstr>
      <vt:lpstr>Породы лошадей</vt:lpstr>
      <vt:lpstr>Арабская порода</vt:lpstr>
      <vt:lpstr>Чистокровная верховая порода</vt:lpstr>
      <vt:lpstr>Ахалтекинская порода</vt:lpstr>
      <vt:lpstr>Тракененская порода</vt:lpstr>
      <vt:lpstr>Буденновская  порода</vt:lpstr>
      <vt:lpstr>Украинская верховая порода</vt:lpstr>
      <vt:lpstr>Ганноверская порода</vt:lpstr>
      <vt:lpstr>Русская тяжеловозная порода</vt:lpstr>
      <vt:lpstr>Владимирская тяжеловозная порода</vt:lpstr>
      <vt:lpstr>Голштинская порода</vt:lpstr>
      <vt:lpstr>Орловский рысак</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Породы лошадей</dc:title>
  <dc:creator>www.MRMARKER.ru</dc:creator>
  <cp:lastModifiedBy>ПК</cp:lastModifiedBy>
  <cp:revision>14</cp:revision>
  <dcterms:created xsi:type="dcterms:W3CDTF">2013-05-16T14:13:45Z</dcterms:created>
  <dcterms:modified xsi:type="dcterms:W3CDTF">2015-09-08T10:13:29Z</dcterms:modified>
</cp:coreProperties>
</file>