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BA59C80-0285-4B4A-A45B-12DC502357FC}" type="datetimeFigureOut">
              <a:rPr lang="ru-RU"/>
              <a:pPr/>
              <a:t>08.02.2018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0372E07-21F8-41F7-BBBD-0E71406274E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21CA0-369B-44FB-8B4B-EB7D3A110DC2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45167-F0F1-44F3-A2EB-E78268944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2013B-F180-43A9-926B-279A9C92E685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9B532-0A12-4C7F-B975-CCD36D403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62BD0-24C0-47DC-9A5E-6A4CDC8A7349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CC997-74A1-47FD-878E-9063119CD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967E5-A8C1-4A86-9F93-5F1B0DFA6BE5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C059F-06CF-4A6D-8E30-6E963B431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6C70-63DE-42E9-9B13-A5F81403F639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2DD4E-F312-4475-AF7B-DBBD1F19F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42D3-3AC1-4EED-ADC4-9995CCD533BB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9550-73DE-48DB-A77F-A4C7BEFC5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CF9E-0B6D-472A-AC66-C61EFB4041EA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07F9-D3F3-4D1A-9C48-ED6F408AB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55420-5F1A-4400-AB4C-96F796C1CF5E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E2B0-2AE2-43AC-A097-3F39AB2FB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52F9F-BAEB-4C6E-934E-7670FA0A53EE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BD82E-E9BE-46FC-8421-A77AB4BCB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E144D-33E7-4C29-BB86-EA5C8E13064E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BCCE2-5A94-43E0-A015-0C19AEC0F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AE7AB-7EF0-4A2B-BDD0-044FED6513BD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4CAF3-335D-4C1D-91E0-EA55843F9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930AF1-B03B-40BE-B24A-271AD8B504E2}" type="datetimeFigureOut">
              <a:rPr lang="ru-RU"/>
              <a:pPr>
                <a:defRPr/>
              </a:pPr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586674-47FD-4176-8D1B-10114FDD9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4213" y="765175"/>
            <a:ext cx="7342187" cy="5372100"/>
          </a:xfrm>
          <a:solidFill>
            <a:srgbClr val="00B050"/>
          </a:solidFill>
        </p:spPr>
        <p:txBody>
          <a:bodyPr/>
          <a:lstStyle/>
          <a:p>
            <a:r>
              <a:rPr lang="kk-KZ" smtClean="0"/>
              <a:t>Тақырып бойынша бақылау жұмысы </a:t>
            </a:r>
            <a:r>
              <a:rPr lang="ru-RU" smtClean="0"/>
              <a:t>: 1.Фармакодинамика.  2. </a:t>
            </a:r>
            <a:br>
              <a:rPr lang="ru-RU" smtClean="0"/>
            </a:br>
            <a:r>
              <a:rPr lang="ru-RU" smtClean="0"/>
              <a:t>Холиномиметикалық заттар.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Содержимое 3" descr="slide_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628775"/>
            <a:ext cx="8172450" cy="4525963"/>
          </a:xfrm>
          <a:solidFill>
            <a:srgbClr val="92D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М-холиномиметиктер</a:t>
            </a:r>
            <a:r>
              <a:rPr lang="ru-RU" dirty="0" smtClean="0"/>
              <a:t> 2 </a:t>
            </a:r>
            <a:r>
              <a:rPr lang="ru-RU" dirty="0" err="1" smtClean="0"/>
              <a:t>топқа бөлінеді 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   </a:t>
            </a:r>
            <a:r>
              <a:rPr lang="ru-RU" dirty="0" smtClean="0">
                <a:solidFill>
                  <a:srgbClr val="FF0000"/>
                </a:solidFill>
              </a:rPr>
              <a:t> -холина </a:t>
            </a:r>
            <a:r>
              <a:rPr lang="ru-RU" dirty="0" err="1" smtClean="0">
                <a:solidFill>
                  <a:srgbClr val="FF0000"/>
                </a:solidFill>
              </a:rPr>
              <a:t>эфирі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b="1" i="1" dirty="0" smtClean="0"/>
              <a:t>ацетилхолин, пилокарпин, </a:t>
            </a:r>
            <a:r>
              <a:rPr lang="ru-RU" b="1" i="1" dirty="0" err="1" smtClean="0"/>
              <a:t>карбахол</a:t>
            </a:r>
            <a:r>
              <a:rPr lang="ru-RU" b="1" i="1" dirty="0" smtClean="0"/>
              <a:t>, </a:t>
            </a:r>
            <a:r>
              <a:rPr lang="ru-RU" b="1" i="1" dirty="0" err="1" smtClean="0"/>
              <a:t>бетанехол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сәл сіңіріледі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ацетилхолинэстеразаға әр түрлі сезімталдығы </a:t>
            </a:r>
            <a:r>
              <a:rPr lang="ru-RU" dirty="0" smtClean="0"/>
              <a:t>бар(АЦХЭ)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Әрекеттің әртүрлі ұзақтығы </a:t>
            </a:r>
            <a:r>
              <a:rPr lang="ru-RU" dirty="0" smtClean="0"/>
              <a:t>бар    </a:t>
            </a:r>
            <a:r>
              <a:rPr lang="ru-RU" dirty="0" smtClean="0">
                <a:solidFill>
                  <a:srgbClr val="FF0000"/>
                </a:solidFill>
              </a:rPr>
              <a:t> -</a:t>
            </a:r>
            <a:r>
              <a:rPr lang="ru-RU" dirty="0" err="1" smtClean="0">
                <a:solidFill>
                  <a:srgbClr val="FF0000"/>
                </a:solidFill>
              </a:rPr>
              <a:t>алкалоидтар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b="1" i="1" dirty="0" smtClean="0"/>
              <a:t>мускарин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жақсы сіңіріледі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улы</a:t>
            </a:r>
            <a:r>
              <a:rPr lang="ru-RU" dirty="0" smtClean="0"/>
              <a:t> </a:t>
            </a:r>
            <a:r>
              <a:rPr lang="ru-RU" dirty="0" err="1" smtClean="0"/>
              <a:t>саңырауқұлақтарда </a:t>
            </a:r>
            <a:r>
              <a:rPr lang="ru-RU" dirty="0" smtClean="0"/>
              <a:t>бар (</a:t>
            </a:r>
            <a:r>
              <a:rPr lang="ru-RU" dirty="0" err="1" smtClean="0"/>
              <a:t>Amanita</a:t>
            </a:r>
            <a:r>
              <a:rPr lang="ru-RU" dirty="0" smtClean="0"/>
              <a:t> </a:t>
            </a:r>
            <a:r>
              <a:rPr lang="ru-RU" dirty="0" err="1" smtClean="0"/>
              <a:t>muscaria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Ацетилхолин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жақсы бөлінеді </a:t>
            </a:r>
            <a:r>
              <a:rPr lang="ru-RU" dirty="0" smtClean="0"/>
              <a:t>АЦХЭ </a:t>
            </a:r>
            <a:r>
              <a:rPr lang="ru-RU" dirty="0" err="1" smtClean="0"/>
              <a:t>көмегімен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вена ішілік енгізу 5-20 секундқа созылады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Офтальмологияда</a:t>
            </a:r>
            <a:r>
              <a:rPr lang="ru-RU" dirty="0" smtClean="0"/>
              <a:t> </a:t>
            </a:r>
            <a:r>
              <a:rPr lang="ru-RU" dirty="0" err="1" smtClean="0"/>
              <a:t>көзге жергілікті</a:t>
            </a:r>
            <a:r>
              <a:rPr lang="ru-RU" dirty="0" smtClean="0"/>
              <a:t> </a:t>
            </a:r>
            <a:r>
              <a:rPr lang="ru-RU" dirty="0" err="1" smtClean="0"/>
              <a:t>әсер ету</a:t>
            </a:r>
            <a:r>
              <a:rPr lang="ru-RU" dirty="0" smtClean="0"/>
              <a:t> </a:t>
            </a:r>
            <a:r>
              <a:rPr lang="ru-RU" dirty="0" err="1" smtClean="0"/>
              <a:t>үшін қолданылады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Пилокарпин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көздің тегіс</a:t>
            </a:r>
            <a:r>
              <a:rPr lang="ru-RU" dirty="0" smtClean="0"/>
              <a:t> </a:t>
            </a:r>
            <a:r>
              <a:rPr lang="ru-RU" dirty="0" err="1" smtClean="0"/>
              <a:t>бұлшықеттеріне әсер етіп</a:t>
            </a:r>
            <a:r>
              <a:rPr lang="ru-RU" dirty="0" smtClean="0"/>
              <a:t>, </a:t>
            </a:r>
            <a:r>
              <a:rPr lang="ru-RU" dirty="0" err="1" smtClean="0"/>
              <a:t>көз карашығын қысқартады</a:t>
            </a:r>
            <a:r>
              <a:rPr lang="ru-RU" dirty="0" smtClean="0"/>
              <a:t>(</a:t>
            </a:r>
            <a:r>
              <a:rPr lang="ru-RU" dirty="0" err="1" smtClean="0"/>
              <a:t>миоз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глаукоманы</a:t>
            </a:r>
            <a:r>
              <a:rPr lang="ru-RU" dirty="0" smtClean="0"/>
              <a:t> </a:t>
            </a:r>
            <a:r>
              <a:rPr lang="ru-RU" dirty="0" err="1" smtClean="0"/>
              <a:t>емдеу</a:t>
            </a:r>
            <a:r>
              <a:rPr lang="ru-RU" dirty="0" smtClean="0"/>
              <a:t> </a:t>
            </a:r>
            <a:r>
              <a:rPr lang="ru-RU" dirty="0" err="1" smtClean="0"/>
              <a:t>үшін қолданылады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мускариялық рецепторларды</a:t>
            </a:r>
            <a:r>
              <a:rPr lang="ru-RU" dirty="0" smtClean="0"/>
              <a:t> </a:t>
            </a:r>
            <a:r>
              <a:rPr lang="ru-RU" dirty="0" err="1" smtClean="0"/>
              <a:t>ынталандыру</a:t>
            </a:r>
            <a:r>
              <a:rPr lang="ru-RU" dirty="0" smtClean="0"/>
              <a:t> </a:t>
            </a:r>
            <a:r>
              <a:rPr lang="ru-RU" dirty="0" err="1" smtClean="0"/>
              <a:t>арқылы бұлшық етті</a:t>
            </a:r>
            <a:r>
              <a:rPr lang="ru-RU" dirty="0" smtClean="0"/>
              <a:t>  </a:t>
            </a:r>
            <a:r>
              <a:rPr lang="ru-RU" dirty="0" err="1" smtClean="0"/>
              <a:t>қысқыртады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жылдам ену (15-30 минут) және ұзақ ену әрекеті (8 сағат)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көз сұйықтығының ағылуын арттырады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err="1" smtClean="0"/>
              <a:t>Карбахол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холиннің карбамил</a:t>
            </a:r>
            <a:r>
              <a:rPr lang="ru-RU" dirty="0" smtClean="0"/>
              <a:t> </a:t>
            </a:r>
            <a:r>
              <a:rPr lang="ru-RU" dirty="0" err="1" smtClean="0"/>
              <a:t>эфирі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көбінесе катаральды</a:t>
            </a:r>
            <a:r>
              <a:rPr lang="ru-RU" dirty="0" smtClean="0"/>
              <a:t> </a:t>
            </a:r>
            <a:r>
              <a:rPr lang="ru-RU" dirty="0" err="1" smtClean="0"/>
              <a:t>хирургиялық емдеуде</a:t>
            </a:r>
            <a:r>
              <a:rPr lang="ru-RU" dirty="0" smtClean="0"/>
              <a:t> </a:t>
            </a:r>
            <a:r>
              <a:rPr lang="ru-RU" dirty="0" err="1" smtClean="0"/>
              <a:t>офтальмологияда</a:t>
            </a:r>
            <a:r>
              <a:rPr lang="ru-RU" dirty="0" smtClean="0"/>
              <a:t> </a:t>
            </a:r>
            <a:r>
              <a:rPr lang="ru-RU" dirty="0" err="1" smtClean="0"/>
              <a:t>қолданылады </a:t>
            </a:r>
            <a:r>
              <a:rPr lang="ru-RU" dirty="0" smtClean="0"/>
              <a:t>(</a:t>
            </a:r>
            <a:r>
              <a:rPr lang="ru-RU" dirty="0" err="1" smtClean="0"/>
              <a:t>жылдам</a:t>
            </a:r>
            <a:r>
              <a:rPr lang="ru-RU" dirty="0" smtClean="0"/>
              <a:t> </a:t>
            </a:r>
            <a:r>
              <a:rPr lang="ru-RU" dirty="0" err="1" smtClean="0"/>
              <a:t>миозға әсер етеді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көздің алдыңғы камерасында</a:t>
            </a:r>
            <a:r>
              <a:rPr lang="ru-RU" dirty="0" smtClean="0"/>
              <a:t> </a:t>
            </a:r>
            <a:r>
              <a:rPr lang="ru-RU" dirty="0" err="1" smtClean="0"/>
              <a:t>дренаждық бұрышты ашу</a:t>
            </a:r>
            <a:r>
              <a:rPr lang="ru-RU" dirty="0" smtClean="0"/>
              <a:t> </a:t>
            </a:r>
            <a:r>
              <a:rPr lang="ru-RU" dirty="0" err="1" smtClean="0"/>
              <a:t>арқылы көздің ішкі</a:t>
            </a:r>
            <a:r>
              <a:rPr lang="ru-RU" dirty="0" smtClean="0"/>
              <a:t> </a:t>
            </a:r>
            <a:r>
              <a:rPr lang="ru-RU" dirty="0" err="1" smtClean="0"/>
              <a:t>қысымын төмендетеді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глюкоманы</a:t>
            </a:r>
            <a:r>
              <a:rPr lang="ru-RU" dirty="0" smtClean="0"/>
              <a:t> </a:t>
            </a:r>
            <a:r>
              <a:rPr lang="ru-RU" dirty="0" err="1" smtClean="0"/>
              <a:t>емдеу</a:t>
            </a:r>
            <a:r>
              <a:rPr lang="ru-RU" dirty="0" smtClean="0"/>
              <a:t> </a:t>
            </a:r>
            <a:r>
              <a:rPr lang="ru-RU" dirty="0" err="1" smtClean="0"/>
              <a:t>үшін </a:t>
            </a:r>
            <a:r>
              <a:rPr lang="ru-RU" dirty="0" smtClean="0"/>
              <a:t>пилокарпина мен </a:t>
            </a:r>
            <a:r>
              <a:rPr lang="ru-RU" dirty="0" err="1" smtClean="0"/>
              <a:t>физостигминге</a:t>
            </a:r>
            <a:r>
              <a:rPr lang="ru-RU" dirty="0" smtClean="0"/>
              <a:t> </a:t>
            </a:r>
            <a:r>
              <a:rPr lang="ru-RU" dirty="0" err="1" smtClean="0"/>
              <a:t>қарсылық көрсетеді</a:t>
            </a:r>
            <a:r>
              <a:rPr lang="ru-RU" dirty="0" smtClean="0"/>
              <a:t>    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err="1" smtClean="0"/>
              <a:t>Бетамихол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Холина </a:t>
            </a:r>
            <a:r>
              <a:rPr lang="ru-RU" dirty="0" err="1" smtClean="0"/>
              <a:t>эфирі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ұзақ уақыт созылады</a:t>
            </a:r>
            <a:r>
              <a:rPr lang="ru-RU" dirty="0" smtClean="0"/>
              <a:t>, </a:t>
            </a:r>
            <a:r>
              <a:rPr lang="ru-RU" dirty="0" err="1" smtClean="0"/>
              <a:t>себебі</a:t>
            </a:r>
            <a:r>
              <a:rPr lang="ru-RU" dirty="0" smtClean="0"/>
              <a:t> АЦЧЭ </a:t>
            </a:r>
            <a:r>
              <a:rPr lang="ru-RU" dirty="0" err="1" smtClean="0"/>
              <a:t>әсер етпейді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зәр шығару мен асқазан-ішек жолдарын ынталандырады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қуықты </a:t>
            </a:r>
            <a:r>
              <a:rPr lang="ru-RU" smtClean="0"/>
              <a:t>тұрақтандырады  </a:t>
            </a:r>
            <a:r>
              <a:rPr lang="ru-RU" dirty="0" err="1" smtClean="0"/>
              <a:t>(жұлынның зақымдануы, </a:t>
            </a:r>
            <a:r>
              <a:rPr lang="ru-RU" dirty="0" smtClean="0"/>
              <a:t>хирургия) </a:t>
            </a:r>
            <a:r>
              <a:rPr lang="ru-RU" dirty="0" err="1" smtClean="0"/>
              <a:t>зәр шығаруды тудырады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smtClean="0"/>
              <a:t>Фармакодинамика — Жалпы фармакология бөлімі, ағзаға дәрілік заттардың әсер ету ерекшеліктерін зерттейді.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92500" lnSpcReduction="20000"/>
          </a:bodyPr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Жалпы</a:t>
            </a:r>
            <a:r>
              <a:rPr lang="ru-RU" dirty="0" smtClean="0"/>
              <a:t> </a:t>
            </a:r>
            <a:r>
              <a:rPr lang="ru-RU" dirty="0" err="1" smtClean="0"/>
              <a:t>айтқанда, фармакодинамика</a:t>
            </a:r>
            <a:r>
              <a:rPr lang="ru-RU" dirty="0" smtClean="0"/>
              <a:t> </a:t>
            </a:r>
            <a:r>
              <a:rPr lang="ru-RU" dirty="0" err="1" smtClean="0"/>
              <a:t>зерттейді</a:t>
            </a:r>
            <a:r>
              <a:rPr lang="ru-RU" dirty="0" smtClean="0"/>
              <a:t>: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дәрілік заттардың әсер ету</a:t>
            </a:r>
            <a:r>
              <a:rPr lang="ru-RU" dirty="0" smtClean="0"/>
              <a:t> </a:t>
            </a:r>
            <a:r>
              <a:rPr lang="ru-RU" dirty="0" err="1" smtClean="0"/>
              <a:t>механизмдерін</a:t>
            </a:r>
            <a:r>
              <a:rPr lang="ru-RU" dirty="0" smtClean="0"/>
              <a:t>;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түпкі фармакологиялық әсерлер </a:t>
            </a:r>
            <a:r>
              <a:rPr lang="ru-RU" dirty="0" smtClean="0"/>
              <a:t>;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дәрілік әсердің әртүрлі жағдайларға тәуелділігі;</a:t>
            </a:r>
            <a:endParaRPr lang="ru-RU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д</a:t>
            </a:r>
            <a:r>
              <a:rPr lang="kk-KZ" dirty="0" smtClean="0"/>
              <a:t>әрі-дәрмектерді қайталама қолданысқа енгізу; 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дәрілік заттардың аралас әрекеті; 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дәрілік заттардың үйлесімсіздігі; 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дәрілік заттардың жанама әсері</a:t>
            </a:r>
            <a:r>
              <a:rPr lang="ru-RU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92500" lnSpcReduction="10000"/>
          </a:bodyPr>
          <a:lstStyle/>
          <a:p>
            <a:pPr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k-KZ" dirty="0" smtClean="0"/>
              <a:t>Дәрілік заттардың әсер ету механизмдері - бұл заттар фармакологиялық әсерлерді тудырады. Дәрінің әсер ету негізгі механизмдері </a:t>
            </a:r>
            <a:r>
              <a:rPr lang="ru-RU" dirty="0" smtClean="0"/>
              <a:t>: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  <a:r>
              <a:rPr lang="ru-RU" dirty="0" err="1" smtClean="0"/>
              <a:t>Физикалық.</a:t>
            </a:r>
            <a:endParaRPr lang="ru-RU" dirty="0" smtClean="0"/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dirty="0" err="1" smtClean="0"/>
              <a:t>Тікелей</a:t>
            </a:r>
            <a:r>
              <a:rPr lang="ru-RU" dirty="0" smtClean="0"/>
              <a:t> </a:t>
            </a:r>
            <a:r>
              <a:rPr lang="ru-RU" dirty="0" err="1" smtClean="0"/>
              <a:t>химиялық өзара әрекеттесу механизмі</a:t>
            </a:r>
            <a:r>
              <a:rPr lang="ru-RU" dirty="0" smtClean="0"/>
              <a:t>.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  <a:r>
              <a:rPr lang="ru-RU" dirty="0" err="1" smtClean="0"/>
              <a:t>Мембраналық (физико-химиялық</a:t>
            </a:r>
            <a:r>
              <a:rPr lang="ru-RU" dirty="0" smtClean="0"/>
              <a:t>).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  <a:r>
              <a:rPr lang="ru-RU" dirty="0" err="1" smtClean="0"/>
              <a:t>Ферментативтік</a:t>
            </a:r>
            <a:r>
              <a:rPr lang="ru-RU" dirty="0" smtClean="0"/>
              <a:t> </a:t>
            </a:r>
            <a:r>
              <a:rPr lang="ru-RU" dirty="0" err="1" smtClean="0"/>
              <a:t>(биохимиялық</a:t>
            </a:r>
            <a:r>
              <a:rPr lang="ru-RU" dirty="0" smtClean="0"/>
              <a:t>).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  <a:r>
              <a:rPr lang="ru-RU" dirty="0" err="1" smtClean="0"/>
              <a:t>Рецепторлық.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Соңғы фармакологиялық әсерлер </a:t>
            </a:r>
            <a:r>
              <a:rPr lang="ru-RU" b="1" dirty="0" smtClean="0"/>
              <a:t>- </a:t>
            </a:r>
            <a:r>
              <a:rPr lang="ru-RU" dirty="0" err="1" smtClean="0"/>
              <a:t>Кез-келген</a:t>
            </a:r>
            <a:r>
              <a:rPr lang="ru-RU" dirty="0" smtClean="0"/>
              <a:t> </a:t>
            </a:r>
            <a:r>
              <a:rPr lang="ru-RU" dirty="0" err="1" smtClean="0"/>
              <a:t>препараттар</a:t>
            </a:r>
            <a:r>
              <a:rPr lang="ru-RU" dirty="0" smtClean="0"/>
              <a:t> </a:t>
            </a:r>
            <a:r>
              <a:rPr lang="ru-RU" dirty="0" err="1" smtClean="0"/>
              <a:t>органға әсер етуі</a:t>
            </a:r>
            <a:r>
              <a:rPr lang="ru-RU" dirty="0" smtClean="0"/>
              <a:t> 5 </a:t>
            </a:r>
            <a:r>
              <a:rPr lang="ru-RU" dirty="0" err="1" smtClean="0"/>
              <a:t>негізгі</a:t>
            </a:r>
            <a:r>
              <a:rPr lang="ru-RU" dirty="0" smtClean="0"/>
              <a:t> </a:t>
            </a:r>
            <a:r>
              <a:rPr lang="ru-RU" dirty="0" err="1" smtClean="0"/>
              <a:t>фармакологиялық әсерге дейін</a:t>
            </a:r>
            <a:r>
              <a:rPr lang="ru-RU" dirty="0" smtClean="0"/>
              <a:t> </a:t>
            </a:r>
            <a:r>
              <a:rPr lang="ru-RU" dirty="0" err="1" smtClean="0"/>
              <a:t>әкелуі мүмкін </a:t>
            </a:r>
            <a:r>
              <a:rPr lang="ru-RU" dirty="0" smtClean="0"/>
              <a:t>(Н.В. </a:t>
            </a:r>
            <a:r>
              <a:rPr lang="ru-RU" dirty="0" err="1" smtClean="0"/>
              <a:t>Вершининнің пікірі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):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Тыныштық </a:t>
            </a:r>
            <a:r>
              <a:rPr lang="ru-RU" dirty="0" smtClean="0"/>
              <a:t>- </a:t>
            </a:r>
            <a:r>
              <a:rPr lang="ru-RU" dirty="0" err="1" smtClean="0"/>
              <a:t>дененің жоғарылау функциясының </a:t>
            </a:r>
            <a:r>
              <a:rPr lang="ru-RU" dirty="0" smtClean="0"/>
              <a:t>норма </a:t>
            </a:r>
            <a:r>
              <a:rPr lang="ru-RU" dirty="0" err="1" smtClean="0"/>
              <a:t>деңгейіне дейін</a:t>
            </a:r>
            <a:r>
              <a:rPr lang="ru-RU" dirty="0" smtClean="0"/>
              <a:t> </a:t>
            </a:r>
            <a:r>
              <a:rPr lang="ru-RU" dirty="0" err="1" smtClean="0"/>
              <a:t>төмендеуі </a:t>
            </a:r>
            <a:r>
              <a:rPr lang="ru-RU" dirty="0" smtClean="0"/>
              <a:t>(</a:t>
            </a:r>
            <a:r>
              <a:rPr lang="ru-RU" dirty="0" err="1" smtClean="0"/>
              <a:t>седативті</a:t>
            </a:r>
            <a:r>
              <a:rPr lang="ru-RU" dirty="0" smtClean="0"/>
              <a:t> </a:t>
            </a:r>
            <a:r>
              <a:rPr lang="ru-RU" dirty="0" err="1" smtClean="0"/>
              <a:t>қолдану</a:t>
            </a:r>
            <a:r>
              <a:rPr lang="ru-RU" dirty="0" smtClean="0"/>
              <a:t>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 err="1" smtClean="0"/>
              <a:t>Қарсылық </a:t>
            </a:r>
            <a:r>
              <a:rPr lang="ru-RU" dirty="0" smtClean="0"/>
              <a:t>- </a:t>
            </a:r>
            <a:r>
              <a:rPr lang="ru-RU" dirty="0" err="1" smtClean="0"/>
              <a:t>дене</a:t>
            </a:r>
            <a:r>
              <a:rPr lang="ru-RU" dirty="0" smtClean="0"/>
              <a:t> </a:t>
            </a:r>
            <a:r>
              <a:rPr lang="ru-RU" dirty="0" err="1" smtClean="0"/>
              <a:t>функцияларының нормадан</a:t>
            </a:r>
            <a:r>
              <a:rPr lang="ru-RU" dirty="0" smtClean="0"/>
              <a:t> </a:t>
            </a:r>
            <a:r>
              <a:rPr lang="ru-RU" dirty="0" err="1" smtClean="0"/>
              <a:t>төмендеуі (анестезияға арналған құралдарды пайдалану</a:t>
            </a:r>
            <a:r>
              <a:rPr lang="ru-RU" dirty="0" smtClean="0"/>
              <a:t>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Паралич - </a:t>
            </a:r>
            <a:r>
              <a:rPr lang="ru-RU" dirty="0" err="1" smtClean="0"/>
              <a:t>бұл органның функциясының төмендеуі </a:t>
            </a:r>
            <a:r>
              <a:rPr lang="ru-RU" dirty="0" smtClean="0"/>
              <a:t>(</a:t>
            </a:r>
            <a:r>
              <a:rPr lang="ru-RU" dirty="0" err="1" smtClean="0"/>
              <a:t>есірткіге</a:t>
            </a:r>
            <a:r>
              <a:rPr lang="ru-RU" dirty="0" smtClean="0"/>
              <a:t> </a:t>
            </a:r>
            <a:r>
              <a:rPr lang="ru-RU" dirty="0" err="1" smtClean="0"/>
              <a:t>тәуелді анальгетиктердің дозаланғанда тыныс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депрессиясы</a:t>
            </a:r>
            <a:r>
              <a:rPr lang="ru-RU" dirty="0" smtClean="0"/>
              <a:t>).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Тонирование</a:t>
            </a:r>
            <a:r>
              <a:rPr lang="ru-RU" dirty="0" smtClean="0"/>
              <a:t> - </a:t>
            </a:r>
            <a:r>
              <a:rPr lang="ru-RU" dirty="0" err="1" smtClean="0"/>
              <a:t>функцияның қалыпты қалпына келтіру</a:t>
            </a:r>
            <a:r>
              <a:rPr lang="ru-RU" dirty="0" smtClean="0"/>
              <a:t> (</a:t>
            </a:r>
            <a:r>
              <a:rPr lang="el-GR" dirty="0" smtClean="0"/>
              <a:t>β1-</a:t>
            </a:r>
            <a:r>
              <a:rPr lang="ru-RU" dirty="0" err="1" smtClean="0"/>
              <a:t>адреномиметиканы</a:t>
            </a:r>
            <a:r>
              <a:rPr lang="ru-RU" dirty="0" smtClean="0"/>
              <a:t> </a:t>
            </a:r>
            <a:r>
              <a:rPr lang="ru-RU" dirty="0" err="1" smtClean="0"/>
              <a:t>пайдалану</a:t>
            </a:r>
            <a:r>
              <a:rPr lang="ru-RU" dirty="0" smtClean="0"/>
              <a:t>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 err="1" smtClean="0"/>
              <a:t>Қозу </a:t>
            </a:r>
            <a:r>
              <a:rPr lang="ru-RU" dirty="0" smtClean="0"/>
              <a:t>- </a:t>
            </a:r>
            <a:r>
              <a:rPr lang="ru-RU" dirty="0" err="1" smtClean="0"/>
              <a:t>органның нормадан</a:t>
            </a:r>
            <a:r>
              <a:rPr lang="ru-RU" dirty="0" smtClean="0"/>
              <a:t> </a:t>
            </a:r>
            <a:r>
              <a:rPr lang="ru-RU" dirty="0" err="1" smtClean="0"/>
              <a:t>асып</a:t>
            </a:r>
            <a:r>
              <a:rPr lang="ru-RU" dirty="0" smtClean="0"/>
              <a:t> </a:t>
            </a:r>
            <a:r>
              <a:rPr lang="ru-RU" dirty="0" err="1" smtClean="0"/>
              <a:t>түсетін функциясын</a:t>
            </a:r>
            <a:r>
              <a:rPr lang="ru-RU" dirty="0" smtClean="0"/>
              <a:t> </a:t>
            </a:r>
            <a:r>
              <a:rPr lang="ru-RU" dirty="0" err="1" smtClean="0"/>
              <a:t>жоғарылату (уландырғышты, уландырғышты қолдануға арналған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Содержимое 3" descr="b72758437ccb5c0ef071880887dd0b8d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0" y="2011363"/>
            <a:ext cx="2667000" cy="3705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700213"/>
            <a:ext cx="5715000" cy="4229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b="1" dirty="0" smtClean="0"/>
              <a:t>Негізгі іс-әрекет </a:t>
            </a:r>
            <a:r>
              <a:rPr lang="kk-KZ" dirty="0" smtClean="0"/>
              <a:t>- бұл препаратты терапевтік немесе профилактикалық қолдану негізінде жатыр. Қауіпті әсер</a:t>
            </a:r>
            <a:r>
              <a:rPr lang="en-US" dirty="0" smtClean="0"/>
              <a:t> - </a:t>
            </a:r>
            <a:r>
              <a:rPr lang="kk-KZ" dirty="0" smtClean="0"/>
              <a:t>препараттардың пациентке қауіпті, жағымсыз әрекеті.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2. Селективті, селективті емес.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Таңдамалы (селективті) іс-әрекет - бұл белгілі рецепторларға арналған дәрілік терапевтік дозалардың әсері. Есірткінің селективтілігі салыстырмалы екенін ескерсек, дозаны жоғарылату арқылы жоғалады.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 Жергілікті, резервтік. Препараттың жергілікті әрекеті қанға сіңірілмес бұрын орындалады 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dirty="0" smtClean="0"/>
              <a:t>Рециривтік (жүйелік) әрекет препарат қанға сіңгеннен кейін дамиды. Мұндай әрекетті дәрі-дәрмектердің басым көпшілігі алады.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Холиномиметические средства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kk-KZ" smtClean="0"/>
              <a:t>Холиномиметикалық препараттар (холиномиметики) - холинорезепторды қоздыратын заттар - ацетилхолинмен әрекеттесетін органның биохимиялық жүйелері</a:t>
            </a:r>
            <a:r>
              <a:rPr lang="ru-RU" smtClean="0"/>
              <a:t>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363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Calibri</vt:lpstr>
      <vt:lpstr>Arial</vt:lpstr>
      <vt:lpstr>Тема Office</vt:lpstr>
      <vt:lpstr>Тақырып бойынша бақылау жұмысы : 1.Фармакодинамика.  2.  Холиномиметикалық заттар.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Холиномиметические средства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Контрольная работа на тему: 1.Фармакодинамика.        2. Холиномиметические средства.</dc:title>
  <dc:creator>ASUS</dc:creator>
  <cp:lastModifiedBy>134</cp:lastModifiedBy>
  <cp:revision>15</cp:revision>
  <dcterms:created xsi:type="dcterms:W3CDTF">2015-11-17T15:16:25Z</dcterms:created>
  <dcterms:modified xsi:type="dcterms:W3CDTF">2018-02-08T09:08:04Z</dcterms:modified>
</cp:coreProperties>
</file>