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342584" cy="5373216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kk-KZ" dirty="0" smtClean="0"/>
              <a:t>Тақырып бойынша </a:t>
            </a:r>
            <a:r>
              <a:rPr lang="kk-KZ" dirty="0" smtClean="0"/>
              <a:t>бақылау жұмысы </a:t>
            </a:r>
            <a:r>
              <a:rPr lang="ru-RU" dirty="0" smtClean="0"/>
              <a:t>: </a:t>
            </a:r>
            <a:r>
              <a:rPr lang="ru-RU" dirty="0" smtClean="0"/>
              <a:t>1.Фармакодинамика. </a:t>
            </a:r>
            <a:r>
              <a:rPr lang="ru-RU" dirty="0" smtClean="0"/>
              <a:t> </a:t>
            </a:r>
            <a:r>
              <a:rPr lang="ru-RU" dirty="0" smtClean="0"/>
              <a:t>2</a:t>
            </a:r>
            <a:r>
              <a:rPr lang="ru-RU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Холиномиметикалық </a:t>
            </a:r>
            <a:r>
              <a:rPr lang="ru-RU" dirty="0" err="1" smtClean="0"/>
              <a:t>заттар</a:t>
            </a:r>
            <a:r>
              <a:rPr lang="ru-RU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_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8172400" cy="4525963"/>
          </a:xfrm>
          <a:solidFill>
            <a:srgbClr val="92D05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92500" lnSpcReduction="20000"/>
          </a:bodyPr>
          <a:lstStyle/>
          <a:p>
            <a:r>
              <a:rPr lang="ru-RU" dirty="0" err="1" smtClean="0"/>
              <a:t>М-холиномиметиктер</a:t>
            </a:r>
            <a:r>
              <a:rPr lang="ru-RU" dirty="0" smtClean="0"/>
              <a:t> 2 </a:t>
            </a:r>
            <a:r>
              <a:rPr lang="ru-RU" dirty="0" err="1" smtClean="0"/>
              <a:t>топқа бөлінеді </a:t>
            </a:r>
            <a:r>
              <a:rPr lang="ru-RU" dirty="0" smtClean="0"/>
              <a:t>:</a:t>
            </a:r>
            <a:endParaRPr lang="ru-RU" dirty="0" smtClean="0"/>
          </a:p>
          <a:p>
            <a:r>
              <a:rPr lang="ru-RU" dirty="0" smtClean="0"/>
              <a:t>    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dirty="0" smtClean="0">
                <a:solidFill>
                  <a:srgbClr val="FF0000"/>
                </a:solidFill>
              </a:rPr>
              <a:t>-холина </a:t>
            </a:r>
            <a:r>
              <a:rPr lang="ru-RU" dirty="0" err="1" smtClean="0">
                <a:solidFill>
                  <a:srgbClr val="FF0000"/>
                </a:solidFill>
              </a:rPr>
              <a:t>эфирі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(</a:t>
            </a:r>
            <a:r>
              <a:rPr lang="ru-RU" b="1" i="1" dirty="0" smtClean="0"/>
              <a:t>ацетилхолин, пилокарпин, </a:t>
            </a:r>
            <a:r>
              <a:rPr lang="ru-RU" b="1" i="1" dirty="0" err="1" smtClean="0"/>
              <a:t>карбахол</a:t>
            </a:r>
            <a:r>
              <a:rPr lang="ru-RU" b="1" i="1" dirty="0" smtClean="0"/>
              <a:t>, </a:t>
            </a:r>
            <a:r>
              <a:rPr lang="ru-RU" b="1" i="1" dirty="0" err="1" smtClean="0"/>
              <a:t>бетанехол</a:t>
            </a:r>
            <a:r>
              <a:rPr lang="ru-RU" dirty="0" smtClean="0"/>
              <a:t>)</a:t>
            </a:r>
          </a:p>
          <a:p>
            <a:r>
              <a:rPr lang="ru-RU" dirty="0" err="1" smtClean="0"/>
              <a:t>сәл сіңіріледі</a:t>
            </a:r>
            <a:endParaRPr lang="ru-RU" dirty="0" smtClean="0"/>
          </a:p>
          <a:p>
            <a:r>
              <a:rPr lang="ru-RU" dirty="0" err="1" smtClean="0"/>
              <a:t>ацетилхолинэстеразаға әр түрлі сезімталдығы </a:t>
            </a:r>
            <a:r>
              <a:rPr lang="ru-RU" dirty="0" smtClean="0"/>
              <a:t>бар</a:t>
            </a:r>
            <a:r>
              <a:rPr lang="ru-RU" dirty="0" smtClean="0"/>
              <a:t>(АЦХЭ</a:t>
            </a:r>
            <a:r>
              <a:rPr lang="ru-RU" dirty="0" smtClean="0"/>
              <a:t>)</a:t>
            </a:r>
          </a:p>
          <a:p>
            <a:r>
              <a:rPr lang="ru-RU" dirty="0" err="1" smtClean="0"/>
              <a:t>Әрекеттің </a:t>
            </a:r>
            <a:r>
              <a:rPr lang="ru-RU" dirty="0" err="1" smtClean="0"/>
              <a:t>әртүрлі ұзақтығы </a:t>
            </a:r>
            <a:r>
              <a:rPr lang="ru-RU" dirty="0" smtClean="0"/>
              <a:t>бар</a:t>
            </a:r>
            <a:r>
              <a:rPr lang="ru-RU" dirty="0" smtClean="0"/>
              <a:t>    </a:t>
            </a:r>
            <a:r>
              <a:rPr lang="ru-RU" dirty="0" smtClean="0">
                <a:solidFill>
                  <a:srgbClr val="FF0000"/>
                </a:solidFill>
              </a:rPr>
              <a:t> -</a:t>
            </a:r>
            <a:r>
              <a:rPr lang="ru-RU" dirty="0" err="1" smtClean="0">
                <a:solidFill>
                  <a:srgbClr val="FF0000"/>
                </a:solidFill>
              </a:rPr>
              <a:t>алкалоидтар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(</a:t>
            </a:r>
            <a:r>
              <a:rPr lang="ru-RU" b="1" i="1" dirty="0" smtClean="0"/>
              <a:t>мускарин</a:t>
            </a:r>
            <a:r>
              <a:rPr lang="ru-RU" dirty="0" smtClean="0"/>
              <a:t>)</a:t>
            </a:r>
          </a:p>
          <a:p>
            <a:r>
              <a:rPr lang="ru-RU" dirty="0" err="1" smtClean="0"/>
              <a:t>жақсы </a:t>
            </a:r>
            <a:r>
              <a:rPr lang="ru-RU" dirty="0" err="1" smtClean="0"/>
              <a:t>сіңіріледі</a:t>
            </a:r>
            <a:endParaRPr lang="ru-RU" dirty="0" smtClean="0"/>
          </a:p>
          <a:p>
            <a:r>
              <a:rPr lang="ru-RU" dirty="0" err="1" smtClean="0"/>
              <a:t>у</a:t>
            </a:r>
            <a:r>
              <a:rPr lang="ru-RU" dirty="0" err="1" smtClean="0"/>
              <a:t>лы</a:t>
            </a:r>
            <a:r>
              <a:rPr lang="ru-RU" dirty="0" smtClean="0"/>
              <a:t> </a:t>
            </a:r>
            <a:r>
              <a:rPr lang="ru-RU" dirty="0" err="1" smtClean="0"/>
              <a:t>саңырауқұлақтарда </a:t>
            </a:r>
            <a:r>
              <a:rPr lang="ru-RU" dirty="0" smtClean="0"/>
              <a:t>бар </a:t>
            </a:r>
            <a:r>
              <a:rPr lang="ru-RU" dirty="0" smtClean="0"/>
              <a:t>(</a:t>
            </a:r>
            <a:r>
              <a:rPr lang="ru-RU" dirty="0" err="1" smtClean="0"/>
              <a:t>Amanita</a:t>
            </a:r>
            <a:r>
              <a:rPr lang="ru-RU" dirty="0" smtClean="0"/>
              <a:t> </a:t>
            </a:r>
            <a:r>
              <a:rPr lang="ru-RU" dirty="0" err="1" smtClean="0"/>
              <a:t>muscaria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Ацетилхолин</a:t>
            </a:r>
            <a:r>
              <a:rPr lang="ru-RU" dirty="0" smtClean="0"/>
              <a:t>:</a:t>
            </a:r>
          </a:p>
          <a:p>
            <a:r>
              <a:rPr lang="kk-KZ" dirty="0" smtClean="0"/>
              <a:t>жақсы бөлінеді </a:t>
            </a:r>
            <a:r>
              <a:rPr lang="ru-RU" dirty="0" smtClean="0"/>
              <a:t>АЦХЭ </a:t>
            </a:r>
            <a:r>
              <a:rPr lang="ru-RU" dirty="0" err="1" smtClean="0"/>
              <a:t>көмегімен</a:t>
            </a:r>
            <a:endParaRPr lang="ru-RU" dirty="0" smtClean="0"/>
          </a:p>
          <a:p>
            <a:r>
              <a:rPr lang="kk-KZ" dirty="0" smtClean="0"/>
              <a:t>в</a:t>
            </a:r>
            <a:r>
              <a:rPr lang="kk-KZ" dirty="0" smtClean="0"/>
              <a:t>ена ішілік </a:t>
            </a:r>
            <a:r>
              <a:rPr lang="kk-KZ" dirty="0" smtClean="0"/>
              <a:t>енгізу 5-20 секундқа созылады</a:t>
            </a:r>
          </a:p>
          <a:p>
            <a:r>
              <a:rPr lang="ru-RU" dirty="0" err="1" smtClean="0"/>
              <a:t>Офтальмологияда</a:t>
            </a:r>
            <a:r>
              <a:rPr lang="ru-RU" dirty="0" smtClean="0"/>
              <a:t> </a:t>
            </a:r>
            <a:r>
              <a:rPr lang="ru-RU" dirty="0" err="1" smtClean="0"/>
              <a:t>көзге жергілікті</a:t>
            </a:r>
            <a:r>
              <a:rPr lang="ru-RU" dirty="0" smtClean="0"/>
              <a:t> </a:t>
            </a:r>
            <a:r>
              <a:rPr lang="ru-RU" dirty="0" err="1" smtClean="0"/>
              <a:t>әсер ету</a:t>
            </a:r>
            <a:r>
              <a:rPr lang="ru-RU" dirty="0" smtClean="0"/>
              <a:t> </a:t>
            </a:r>
            <a:r>
              <a:rPr lang="ru-RU" dirty="0" err="1" smtClean="0"/>
              <a:t>үшін қолданылады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b="1" i="1" dirty="0" smtClean="0"/>
              <a:t>Пилокарпин</a:t>
            </a:r>
            <a:r>
              <a:rPr lang="ru-RU" dirty="0" smtClean="0"/>
              <a:t>:</a:t>
            </a:r>
          </a:p>
          <a:p>
            <a:r>
              <a:rPr lang="ru-RU" dirty="0" err="1" smtClean="0"/>
              <a:t>көздің </a:t>
            </a:r>
            <a:r>
              <a:rPr lang="ru-RU" dirty="0" err="1" smtClean="0"/>
              <a:t>тегіс</a:t>
            </a:r>
            <a:r>
              <a:rPr lang="ru-RU" dirty="0" smtClean="0"/>
              <a:t> </a:t>
            </a:r>
            <a:r>
              <a:rPr lang="ru-RU" dirty="0" err="1" smtClean="0"/>
              <a:t>бұлшықеттеріне әсер етіп</a:t>
            </a:r>
            <a:r>
              <a:rPr lang="ru-RU" dirty="0" smtClean="0"/>
              <a:t>, </a:t>
            </a:r>
            <a:r>
              <a:rPr lang="ru-RU" dirty="0" err="1" smtClean="0"/>
              <a:t>көз карашығын </a:t>
            </a:r>
            <a:r>
              <a:rPr lang="ru-RU" dirty="0" err="1" smtClean="0"/>
              <a:t>қысқартады</a:t>
            </a:r>
            <a:r>
              <a:rPr lang="ru-RU" dirty="0" smtClean="0"/>
              <a:t>(</a:t>
            </a:r>
            <a:r>
              <a:rPr lang="ru-RU" dirty="0" err="1" smtClean="0"/>
              <a:t>миоз</a:t>
            </a:r>
            <a:r>
              <a:rPr lang="ru-RU" dirty="0" smtClean="0"/>
              <a:t>)</a:t>
            </a:r>
          </a:p>
          <a:p>
            <a:r>
              <a:rPr lang="ru-RU" dirty="0" err="1" smtClean="0"/>
              <a:t>глаукоманы</a:t>
            </a:r>
            <a:r>
              <a:rPr lang="ru-RU" dirty="0" smtClean="0"/>
              <a:t> </a:t>
            </a:r>
            <a:r>
              <a:rPr lang="ru-RU" dirty="0" err="1" smtClean="0"/>
              <a:t>емдеу</a:t>
            </a:r>
            <a:r>
              <a:rPr lang="ru-RU" dirty="0" smtClean="0"/>
              <a:t> </a:t>
            </a:r>
            <a:r>
              <a:rPr lang="ru-RU" dirty="0" err="1" smtClean="0"/>
              <a:t>үшін </a:t>
            </a:r>
            <a:r>
              <a:rPr lang="ru-RU" dirty="0" err="1" smtClean="0"/>
              <a:t>қолданылады</a:t>
            </a:r>
            <a:endParaRPr lang="ru-RU" dirty="0" smtClean="0"/>
          </a:p>
          <a:p>
            <a:r>
              <a:rPr lang="ru-RU" dirty="0" err="1" smtClean="0"/>
              <a:t>мускариялық </a:t>
            </a:r>
            <a:r>
              <a:rPr lang="ru-RU" dirty="0" err="1" smtClean="0"/>
              <a:t>рецепторларды</a:t>
            </a:r>
            <a:r>
              <a:rPr lang="ru-RU" dirty="0" smtClean="0"/>
              <a:t> </a:t>
            </a:r>
            <a:r>
              <a:rPr lang="ru-RU" dirty="0" err="1" smtClean="0"/>
              <a:t>ынталандыру</a:t>
            </a:r>
            <a:r>
              <a:rPr lang="ru-RU" dirty="0" smtClean="0"/>
              <a:t> </a:t>
            </a:r>
            <a:r>
              <a:rPr lang="ru-RU" dirty="0" err="1" smtClean="0"/>
              <a:t>арқылы бұлшық етті</a:t>
            </a:r>
            <a:r>
              <a:rPr lang="ru-RU" dirty="0" smtClean="0"/>
              <a:t>  </a:t>
            </a:r>
            <a:r>
              <a:rPr lang="ru-RU" dirty="0" err="1" smtClean="0"/>
              <a:t>қысқыртады</a:t>
            </a:r>
            <a:endParaRPr lang="ru-RU" dirty="0" smtClean="0"/>
          </a:p>
          <a:p>
            <a:r>
              <a:rPr lang="kk-KZ" dirty="0" smtClean="0"/>
              <a:t>жылдам ену (15-30 минут) және ұзақ </a:t>
            </a:r>
            <a:r>
              <a:rPr lang="kk-KZ" dirty="0" smtClean="0"/>
              <a:t>ену әрекеті </a:t>
            </a:r>
            <a:r>
              <a:rPr lang="kk-KZ" dirty="0" smtClean="0"/>
              <a:t>(8 сағат</a:t>
            </a:r>
            <a:r>
              <a:rPr lang="kk-KZ" dirty="0" smtClean="0"/>
              <a:t>)</a:t>
            </a:r>
          </a:p>
          <a:p>
            <a:r>
              <a:rPr lang="kk-KZ" dirty="0" smtClean="0"/>
              <a:t>көз сұйықтығының ағылуын арттырады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70000" lnSpcReduction="20000"/>
          </a:bodyPr>
          <a:lstStyle/>
          <a:p>
            <a:r>
              <a:rPr lang="ru-RU" b="1" i="1" dirty="0" err="1" smtClean="0"/>
              <a:t>Карбахол</a:t>
            </a:r>
            <a:r>
              <a:rPr lang="ru-RU" dirty="0" smtClean="0"/>
              <a:t>:</a:t>
            </a:r>
          </a:p>
          <a:p>
            <a:r>
              <a:rPr lang="ru-RU" dirty="0" err="1" smtClean="0"/>
              <a:t>холиннің </a:t>
            </a:r>
            <a:r>
              <a:rPr lang="ru-RU" dirty="0" err="1" smtClean="0"/>
              <a:t>карбамил</a:t>
            </a:r>
            <a:r>
              <a:rPr lang="ru-RU" dirty="0" smtClean="0"/>
              <a:t> </a:t>
            </a:r>
            <a:r>
              <a:rPr lang="ru-RU" dirty="0" err="1" smtClean="0"/>
              <a:t>эфирі</a:t>
            </a:r>
            <a:endParaRPr lang="ru-RU" dirty="0" smtClean="0"/>
          </a:p>
          <a:p>
            <a:r>
              <a:rPr lang="ru-RU" dirty="0" err="1" smtClean="0"/>
              <a:t>көбінесе </a:t>
            </a:r>
            <a:r>
              <a:rPr lang="ru-RU" dirty="0" err="1" smtClean="0"/>
              <a:t>катаральды</a:t>
            </a:r>
            <a:r>
              <a:rPr lang="ru-RU" dirty="0" smtClean="0"/>
              <a:t> </a:t>
            </a:r>
            <a:r>
              <a:rPr lang="ru-RU" dirty="0" err="1" smtClean="0"/>
              <a:t>хирургиялық емдеуде</a:t>
            </a:r>
            <a:r>
              <a:rPr lang="ru-RU" dirty="0" smtClean="0"/>
              <a:t> </a:t>
            </a:r>
            <a:r>
              <a:rPr lang="ru-RU" dirty="0" err="1" smtClean="0"/>
              <a:t>офтальмологияда</a:t>
            </a:r>
            <a:r>
              <a:rPr lang="ru-RU" dirty="0" smtClean="0"/>
              <a:t> </a:t>
            </a:r>
            <a:r>
              <a:rPr lang="ru-RU" dirty="0" err="1" smtClean="0"/>
              <a:t>қолданылады </a:t>
            </a:r>
            <a:r>
              <a:rPr lang="ru-RU" dirty="0" smtClean="0"/>
              <a:t>(</a:t>
            </a:r>
            <a:r>
              <a:rPr lang="ru-RU" dirty="0" err="1" smtClean="0"/>
              <a:t>жылдам</a:t>
            </a:r>
            <a:r>
              <a:rPr lang="ru-RU" dirty="0" smtClean="0"/>
              <a:t> </a:t>
            </a:r>
            <a:r>
              <a:rPr lang="ru-RU" dirty="0" err="1" smtClean="0"/>
              <a:t>миозға </a:t>
            </a:r>
            <a:r>
              <a:rPr lang="ru-RU" dirty="0" err="1" smtClean="0"/>
              <a:t>әсер етеді</a:t>
            </a:r>
            <a:r>
              <a:rPr lang="ru-RU" dirty="0" smtClean="0"/>
              <a:t>)</a:t>
            </a:r>
          </a:p>
          <a:p>
            <a:r>
              <a:rPr lang="ru-RU" dirty="0" err="1" smtClean="0"/>
              <a:t>көздің </a:t>
            </a:r>
            <a:r>
              <a:rPr lang="ru-RU" dirty="0" err="1" smtClean="0"/>
              <a:t>алдыңғы камерасында</a:t>
            </a:r>
            <a:r>
              <a:rPr lang="ru-RU" dirty="0" smtClean="0"/>
              <a:t> </a:t>
            </a:r>
            <a:r>
              <a:rPr lang="ru-RU" dirty="0" err="1" smtClean="0"/>
              <a:t>дренаждық бұрышты ашу</a:t>
            </a:r>
            <a:r>
              <a:rPr lang="ru-RU" dirty="0" smtClean="0"/>
              <a:t> </a:t>
            </a:r>
            <a:r>
              <a:rPr lang="ru-RU" dirty="0" err="1" smtClean="0"/>
              <a:t>арқылы көздің ішкі</a:t>
            </a:r>
            <a:r>
              <a:rPr lang="ru-RU" dirty="0" smtClean="0"/>
              <a:t> </a:t>
            </a:r>
            <a:r>
              <a:rPr lang="ru-RU" dirty="0" err="1" smtClean="0"/>
              <a:t>қысымын </a:t>
            </a:r>
            <a:r>
              <a:rPr lang="ru-RU" dirty="0" err="1" smtClean="0"/>
              <a:t>төмендетеді</a:t>
            </a:r>
            <a:endParaRPr lang="ru-RU" dirty="0" smtClean="0"/>
          </a:p>
          <a:p>
            <a:r>
              <a:rPr lang="ru-RU" dirty="0" err="1" smtClean="0"/>
              <a:t>глюкоманы</a:t>
            </a:r>
            <a:r>
              <a:rPr lang="ru-RU" dirty="0" smtClean="0"/>
              <a:t> </a:t>
            </a:r>
            <a:r>
              <a:rPr lang="ru-RU" dirty="0" err="1" smtClean="0"/>
              <a:t>емдеу</a:t>
            </a:r>
            <a:r>
              <a:rPr lang="ru-RU" dirty="0" smtClean="0"/>
              <a:t> </a:t>
            </a:r>
            <a:r>
              <a:rPr lang="ru-RU" dirty="0" err="1" smtClean="0"/>
              <a:t>үшін </a:t>
            </a:r>
            <a:r>
              <a:rPr lang="ru-RU" dirty="0" smtClean="0"/>
              <a:t>пилокарпина мен </a:t>
            </a:r>
            <a:r>
              <a:rPr lang="ru-RU" dirty="0" err="1" smtClean="0"/>
              <a:t>физостигминге</a:t>
            </a:r>
            <a:r>
              <a:rPr lang="ru-RU" dirty="0" smtClean="0"/>
              <a:t> </a:t>
            </a:r>
            <a:r>
              <a:rPr lang="ru-RU" dirty="0" err="1" smtClean="0"/>
              <a:t>қарсылық </a:t>
            </a:r>
            <a:r>
              <a:rPr lang="ru-RU" dirty="0" err="1" smtClean="0"/>
              <a:t>көрсетеді</a:t>
            </a:r>
            <a:r>
              <a:rPr lang="ru-RU" dirty="0" smtClean="0"/>
              <a:t>     </a:t>
            </a:r>
            <a:endParaRPr lang="ru-RU" dirty="0" smtClean="0"/>
          </a:p>
          <a:p>
            <a:r>
              <a:rPr lang="ru-RU" b="1" i="1" dirty="0" err="1" smtClean="0"/>
              <a:t>Бетамихол</a:t>
            </a:r>
            <a:r>
              <a:rPr lang="ru-RU" dirty="0" smtClean="0"/>
              <a:t>:</a:t>
            </a:r>
          </a:p>
          <a:p>
            <a:r>
              <a:rPr lang="ru-RU" dirty="0" smtClean="0"/>
              <a:t>Холина </a:t>
            </a:r>
            <a:r>
              <a:rPr lang="ru-RU" dirty="0" err="1" smtClean="0"/>
              <a:t>эфирі</a:t>
            </a:r>
            <a:endParaRPr lang="ru-RU" dirty="0" smtClean="0"/>
          </a:p>
          <a:p>
            <a:r>
              <a:rPr lang="ru-RU" dirty="0" err="1" smtClean="0"/>
              <a:t>ұзақ </a:t>
            </a:r>
            <a:r>
              <a:rPr lang="ru-RU" dirty="0" err="1" smtClean="0"/>
              <a:t>уақыт созылады</a:t>
            </a:r>
            <a:r>
              <a:rPr lang="ru-RU" dirty="0" smtClean="0"/>
              <a:t>, </a:t>
            </a:r>
            <a:r>
              <a:rPr lang="ru-RU" dirty="0" err="1" smtClean="0"/>
              <a:t>себебі</a:t>
            </a:r>
            <a:r>
              <a:rPr lang="ru-RU" dirty="0" smtClean="0"/>
              <a:t> АЦЧЭ </a:t>
            </a:r>
            <a:r>
              <a:rPr lang="ru-RU" dirty="0" err="1" smtClean="0"/>
              <a:t>әсер </a:t>
            </a:r>
            <a:r>
              <a:rPr lang="ru-RU" dirty="0" err="1" smtClean="0"/>
              <a:t>етпейді</a:t>
            </a:r>
            <a:endParaRPr lang="ru-RU" dirty="0" smtClean="0"/>
          </a:p>
          <a:p>
            <a:r>
              <a:rPr lang="kk-KZ" dirty="0" smtClean="0"/>
              <a:t>зәр шығару мен асқазан-ішек жолдарын </a:t>
            </a:r>
            <a:r>
              <a:rPr lang="kk-KZ" dirty="0" smtClean="0"/>
              <a:t>ынталандырады</a:t>
            </a:r>
          </a:p>
          <a:p>
            <a:r>
              <a:rPr lang="ru-RU" dirty="0" err="1" smtClean="0"/>
              <a:t>қ</a:t>
            </a:r>
            <a:r>
              <a:rPr lang="ru-RU" dirty="0" err="1" smtClean="0"/>
              <a:t>уықты </a:t>
            </a:r>
            <a:r>
              <a:rPr lang="ru-RU" smtClean="0"/>
              <a:t>тұрақтандырады  </a:t>
            </a:r>
            <a:r>
              <a:rPr lang="ru-RU" dirty="0" err="1" smtClean="0"/>
              <a:t>(</a:t>
            </a:r>
            <a:r>
              <a:rPr lang="ru-RU" dirty="0" err="1" smtClean="0"/>
              <a:t>жұлынның зақымдануы, </a:t>
            </a:r>
            <a:r>
              <a:rPr lang="ru-RU" dirty="0" smtClean="0"/>
              <a:t>хирургия) </a:t>
            </a:r>
            <a:r>
              <a:rPr lang="ru-RU" dirty="0" err="1" smtClean="0"/>
              <a:t>зәр шығаруды тудырады</a:t>
            </a:r>
            <a:r>
              <a:rPr lang="ru-RU" dirty="0" smtClean="0"/>
              <a:t>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Конец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Орындаған </a:t>
            </a:r>
            <a:r>
              <a:rPr lang="ru-RU" dirty="0" smtClean="0"/>
              <a:t>Иващенко </a:t>
            </a:r>
            <a:r>
              <a:rPr lang="ru-RU" dirty="0" smtClean="0"/>
              <a:t>М. А</a:t>
            </a:r>
          </a:p>
          <a:p>
            <a:r>
              <a:rPr lang="ru-RU" dirty="0" err="1" smtClean="0"/>
              <a:t>Тексерген</a:t>
            </a:r>
            <a:r>
              <a:rPr lang="ru-RU" dirty="0" smtClean="0"/>
              <a:t> </a:t>
            </a:r>
            <a:r>
              <a:rPr lang="ru-RU" dirty="0" err="1" smtClean="0"/>
              <a:t>Рыщанова</a:t>
            </a:r>
            <a:r>
              <a:rPr lang="ru-RU" dirty="0" smtClean="0"/>
              <a:t> Р.М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ru-RU" dirty="0" err="1" smtClean="0"/>
              <a:t>Фармакодинамика</a:t>
            </a:r>
            <a:r>
              <a:rPr lang="ru-RU" dirty="0" smtClean="0"/>
              <a:t> — </a:t>
            </a:r>
            <a:r>
              <a:rPr lang="ru-RU" dirty="0" err="1" smtClean="0"/>
              <a:t>Жалпы</a:t>
            </a:r>
            <a:r>
              <a:rPr lang="ru-RU" dirty="0" smtClean="0"/>
              <a:t> фармакология </a:t>
            </a:r>
            <a:r>
              <a:rPr lang="ru-RU" dirty="0" err="1" smtClean="0"/>
              <a:t>бөлімі</a:t>
            </a:r>
            <a:r>
              <a:rPr lang="ru-RU" dirty="0" smtClean="0"/>
              <a:t>, </a:t>
            </a:r>
            <a:r>
              <a:rPr lang="ru-RU" dirty="0" err="1" smtClean="0"/>
              <a:t>ағзаға </a:t>
            </a:r>
            <a:r>
              <a:rPr lang="ru-RU" dirty="0" err="1" smtClean="0"/>
              <a:t>дәрілік заттардың </a:t>
            </a:r>
            <a:r>
              <a:rPr lang="ru-RU" dirty="0" err="1" smtClean="0"/>
              <a:t>әсер ету</a:t>
            </a:r>
            <a:r>
              <a:rPr lang="ru-RU" dirty="0" smtClean="0"/>
              <a:t> </a:t>
            </a:r>
            <a:r>
              <a:rPr lang="ru-RU" dirty="0" err="1" smtClean="0"/>
              <a:t>ерекшеліктерін</a:t>
            </a:r>
            <a:r>
              <a:rPr lang="ru-RU" dirty="0" smtClean="0"/>
              <a:t> </a:t>
            </a:r>
            <a:r>
              <a:rPr lang="ru-RU" dirty="0" err="1" smtClean="0"/>
              <a:t>зерттейді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dirty="0" err="1" smtClean="0"/>
              <a:t>Жалпы</a:t>
            </a:r>
            <a:r>
              <a:rPr lang="ru-RU" dirty="0" smtClean="0"/>
              <a:t> </a:t>
            </a:r>
            <a:r>
              <a:rPr lang="ru-RU" dirty="0" err="1" smtClean="0"/>
              <a:t>айтқанда, </a:t>
            </a:r>
            <a:r>
              <a:rPr lang="ru-RU" dirty="0" err="1" smtClean="0"/>
              <a:t>фармакодинамика</a:t>
            </a:r>
            <a:r>
              <a:rPr lang="ru-RU" dirty="0" smtClean="0"/>
              <a:t> </a:t>
            </a:r>
            <a:r>
              <a:rPr lang="ru-RU" dirty="0" err="1" smtClean="0"/>
              <a:t>зерттейді</a:t>
            </a:r>
            <a:r>
              <a:rPr lang="ru-RU" dirty="0" smtClean="0"/>
              <a:t>:</a:t>
            </a:r>
            <a:endParaRPr lang="ru-RU" dirty="0" smtClean="0"/>
          </a:p>
          <a:p>
            <a:pPr fontAlgn="base"/>
            <a:r>
              <a:rPr lang="ru-RU" dirty="0" err="1" smtClean="0"/>
              <a:t>дәрілік </a:t>
            </a:r>
            <a:r>
              <a:rPr lang="ru-RU" dirty="0" err="1" smtClean="0"/>
              <a:t>заттардың әсер ету</a:t>
            </a:r>
            <a:r>
              <a:rPr lang="ru-RU" dirty="0" smtClean="0"/>
              <a:t> </a:t>
            </a:r>
            <a:r>
              <a:rPr lang="ru-RU" dirty="0" err="1" smtClean="0"/>
              <a:t>механизмдерін</a:t>
            </a:r>
            <a:r>
              <a:rPr lang="ru-RU" dirty="0" smtClean="0"/>
              <a:t>;</a:t>
            </a:r>
            <a:endParaRPr lang="ru-RU" dirty="0" smtClean="0"/>
          </a:p>
          <a:p>
            <a:pPr fontAlgn="base"/>
            <a:r>
              <a:rPr lang="ru-RU" dirty="0" err="1" smtClean="0"/>
              <a:t>т</a:t>
            </a:r>
            <a:r>
              <a:rPr lang="ru-RU" dirty="0" err="1" smtClean="0"/>
              <a:t>үпкі фармакологиялық әсерлер </a:t>
            </a:r>
            <a:r>
              <a:rPr lang="ru-RU" dirty="0" smtClean="0"/>
              <a:t>;</a:t>
            </a:r>
            <a:endParaRPr lang="ru-RU" dirty="0" smtClean="0"/>
          </a:p>
          <a:p>
            <a:pPr fontAlgn="base"/>
            <a:r>
              <a:rPr lang="ru-RU" dirty="0" err="1" smtClean="0"/>
              <a:t>дәрілік </a:t>
            </a:r>
            <a:r>
              <a:rPr lang="ru-RU" dirty="0" err="1" smtClean="0"/>
              <a:t>әсердің әртүрлі жағдайларға тәуелділігі</a:t>
            </a:r>
            <a:r>
              <a:rPr lang="ru-RU" dirty="0" err="1" smtClean="0"/>
              <a:t>;</a:t>
            </a:r>
            <a:endParaRPr lang="ru-RU" dirty="0" smtClean="0"/>
          </a:p>
          <a:p>
            <a:pPr fontAlgn="base"/>
            <a:r>
              <a:rPr lang="ru-RU" dirty="0" err="1" smtClean="0"/>
              <a:t>д</a:t>
            </a:r>
            <a:r>
              <a:rPr lang="kk-KZ" dirty="0" smtClean="0"/>
              <a:t>әрі-дәрмектерді </a:t>
            </a:r>
            <a:r>
              <a:rPr lang="kk-KZ" dirty="0" smtClean="0"/>
              <a:t>қайталама қолданысқа енгізу; </a:t>
            </a:r>
            <a:endParaRPr lang="kk-KZ" dirty="0" smtClean="0"/>
          </a:p>
          <a:p>
            <a:pPr fontAlgn="base"/>
            <a:r>
              <a:rPr lang="kk-KZ" dirty="0" smtClean="0"/>
              <a:t>д</a:t>
            </a:r>
            <a:r>
              <a:rPr lang="kk-KZ" dirty="0" smtClean="0"/>
              <a:t>әрілік заттардың </a:t>
            </a:r>
            <a:r>
              <a:rPr lang="kk-KZ" dirty="0" smtClean="0"/>
              <a:t>аралас </a:t>
            </a:r>
            <a:r>
              <a:rPr lang="kk-KZ" dirty="0" smtClean="0"/>
              <a:t>әрекеті; </a:t>
            </a:r>
          </a:p>
          <a:p>
            <a:pPr fontAlgn="base"/>
            <a:r>
              <a:rPr lang="kk-KZ" dirty="0" smtClean="0"/>
              <a:t>дәрілік </a:t>
            </a:r>
            <a:r>
              <a:rPr lang="kk-KZ" dirty="0" smtClean="0"/>
              <a:t>заттардың үйлесімсіздігі; </a:t>
            </a:r>
            <a:endParaRPr lang="kk-KZ" dirty="0" smtClean="0"/>
          </a:p>
          <a:p>
            <a:pPr fontAlgn="base"/>
            <a:r>
              <a:rPr lang="kk-KZ" dirty="0" smtClean="0"/>
              <a:t>дәрілік заттардың </a:t>
            </a:r>
            <a:r>
              <a:rPr lang="kk-KZ" dirty="0" smtClean="0"/>
              <a:t>жанама әсері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92500" lnSpcReduction="10000"/>
          </a:bodyPr>
          <a:lstStyle/>
          <a:p>
            <a:pPr fontAlgn="base">
              <a:buNone/>
            </a:pPr>
            <a:r>
              <a:rPr lang="kk-KZ" dirty="0" smtClean="0"/>
              <a:t>Дәрілік заттардың әсер </a:t>
            </a:r>
            <a:r>
              <a:rPr lang="kk-KZ" dirty="0" smtClean="0"/>
              <a:t>ету механизмдері - бұл заттар фармакологиялық әсерлерді тудырады. </a:t>
            </a:r>
            <a:r>
              <a:rPr lang="kk-KZ" dirty="0" smtClean="0"/>
              <a:t>Дәрінің әсер ету </a:t>
            </a:r>
            <a:r>
              <a:rPr lang="kk-KZ" dirty="0" smtClean="0"/>
              <a:t>негізгі механизмдері </a:t>
            </a:r>
            <a:r>
              <a:rPr lang="ru-RU" dirty="0" smtClean="0"/>
              <a:t>:</a:t>
            </a:r>
            <a:endParaRPr lang="ru-RU" dirty="0" smtClean="0"/>
          </a:p>
          <a:p>
            <a:pPr fontAlgn="base"/>
            <a:r>
              <a:rPr lang="ru-RU" dirty="0" smtClean="0"/>
              <a:t> </a:t>
            </a:r>
            <a:r>
              <a:rPr lang="ru-RU" dirty="0" err="1" smtClean="0"/>
              <a:t>Физикалық.</a:t>
            </a:r>
            <a:endParaRPr lang="ru-RU" dirty="0" smtClean="0"/>
          </a:p>
          <a:p>
            <a:pPr fontAlgn="base"/>
            <a:r>
              <a:rPr lang="ru-RU" dirty="0" smtClean="0"/>
              <a:t> </a:t>
            </a:r>
            <a:r>
              <a:rPr lang="ru-RU" dirty="0" smtClean="0"/>
              <a:t> </a:t>
            </a:r>
            <a:r>
              <a:rPr lang="ru-RU" dirty="0" err="1" smtClean="0"/>
              <a:t>Тікелей</a:t>
            </a:r>
            <a:r>
              <a:rPr lang="ru-RU" dirty="0" smtClean="0"/>
              <a:t> </a:t>
            </a:r>
            <a:r>
              <a:rPr lang="ru-RU" dirty="0" err="1" smtClean="0"/>
              <a:t>химиялық өзара әрекеттесу механизмі</a:t>
            </a:r>
            <a:r>
              <a:rPr lang="ru-RU" dirty="0" smtClean="0"/>
              <a:t>.</a:t>
            </a:r>
            <a:endParaRPr lang="ru-RU" dirty="0" smtClean="0"/>
          </a:p>
          <a:p>
            <a:pPr fontAlgn="base"/>
            <a:r>
              <a:rPr lang="ru-RU" dirty="0" smtClean="0"/>
              <a:t> </a:t>
            </a:r>
            <a:r>
              <a:rPr lang="ru-RU" dirty="0" err="1" smtClean="0"/>
              <a:t>Мембраналы</a:t>
            </a:r>
            <a:r>
              <a:rPr lang="ru-RU" dirty="0" err="1" smtClean="0"/>
              <a:t>қ</a:t>
            </a:r>
            <a:r>
              <a:rPr lang="ru-RU" dirty="0" err="1" smtClean="0"/>
              <a:t> </a:t>
            </a:r>
            <a:r>
              <a:rPr lang="ru-RU" dirty="0" err="1" smtClean="0"/>
              <a:t>(</a:t>
            </a:r>
            <a:r>
              <a:rPr lang="ru-RU" dirty="0" err="1" smtClean="0"/>
              <a:t>физико-химиялық</a:t>
            </a:r>
            <a:r>
              <a:rPr lang="ru-RU" dirty="0" smtClean="0"/>
              <a:t>).</a:t>
            </a:r>
            <a:endParaRPr lang="ru-RU" dirty="0" smtClean="0"/>
          </a:p>
          <a:p>
            <a:pPr fontAlgn="base"/>
            <a:r>
              <a:rPr lang="ru-RU" dirty="0" smtClean="0"/>
              <a:t> </a:t>
            </a:r>
            <a:r>
              <a:rPr lang="ru-RU" dirty="0" err="1" smtClean="0"/>
              <a:t>Ферментативтік</a:t>
            </a:r>
            <a:r>
              <a:rPr lang="ru-RU" dirty="0" smtClean="0"/>
              <a:t> </a:t>
            </a:r>
            <a:r>
              <a:rPr lang="ru-RU" dirty="0" err="1" smtClean="0"/>
              <a:t>(</a:t>
            </a:r>
            <a:r>
              <a:rPr lang="ru-RU" dirty="0" err="1" smtClean="0"/>
              <a:t>биохимиялық</a:t>
            </a:r>
            <a:r>
              <a:rPr lang="ru-RU" dirty="0" smtClean="0"/>
              <a:t>).</a:t>
            </a:r>
            <a:endParaRPr lang="ru-RU" dirty="0" smtClean="0"/>
          </a:p>
          <a:p>
            <a:pPr fontAlgn="base"/>
            <a:r>
              <a:rPr lang="ru-RU" dirty="0" smtClean="0"/>
              <a:t> </a:t>
            </a:r>
            <a:r>
              <a:rPr lang="ru-RU" dirty="0" err="1" smtClean="0"/>
              <a:t>Рецепторлық.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/>
              <a:t>Соңғы фармакологиялық </a:t>
            </a:r>
            <a:r>
              <a:rPr lang="ru-RU" b="1" dirty="0" err="1" smtClean="0"/>
              <a:t>әсерлер </a:t>
            </a:r>
            <a:r>
              <a:rPr lang="ru-RU" b="1" dirty="0" smtClean="0"/>
              <a:t>- </a:t>
            </a:r>
            <a:r>
              <a:rPr lang="ru-RU" dirty="0" err="1" smtClean="0"/>
              <a:t>Кез-келген</a:t>
            </a:r>
            <a:r>
              <a:rPr lang="ru-RU" dirty="0" smtClean="0"/>
              <a:t> </a:t>
            </a:r>
            <a:r>
              <a:rPr lang="ru-RU" dirty="0" err="1" smtClean="0"/>
              <a:t>препараттар</a:t>
            </a:r>
            <a:r>
              <a:rPr lang="ru-RU" dirty="0" smtClean="0"/>
              <a:t> </a:t>
            </a:r>
            <a:r>
              <a:rPr lang="ru-RU" dirty="0" err="1" smtClean="0"/>
              <a:t>органға </a:t>
            </a:r>
            <a:r>
              <a:rPr lang="ru-RU" dirty="0" err="1" smtClean="0"/>
              <a:t>әсер </a:t>
            </a:r>
            <a:r>
              <a:rPr lang="ru-RU" dirty="0" err="1" smtClean="0"/>
              <a:t>етуі</a:t>
            </a:r>
            <a:r>
              <a:rPr lang="ru-RU" dirty="0" smtClean="0"/>
              <a:t> </a:t>
            </a:r>
            <a:r>
              <a:rPr lang="ru-RU" dirty="0" smtClean="0"/>
              <a:t>5 </a:t>
            </a:r>
            <a:r>
              <a:rPr lang="ru-RU" dirty="0" err="1" smtClean="0"/>
              <a:t>негізгі</a:t>
            </a:r>
            <a:r>
              <a:rPr lang="ru-RU" dirty="0" smtClean="0"/>
              <a:t> </a:t>
            </a:r>
            <a:r>
              <a:rPr lang="ru-RU" dirty="0" err="1" smtClean="0"/>
              <a:t>фармакологиялық әсерге дейін</a:t>
            </a:r>
            <a:r>
              <a:rPr lang="ru-RU" dirty="0" smtClean="0"/>
              <a:t> </a:t>
            </a:r>
            <a:r>
              <a:rPr lang="ru-RU" dirty="0" err="1" smtClean="0"/>
              <a:t>әкелуі </a:t>
            </a:r>
            <a:r>
              <a:rPr lang="ru-RU" dirty="0" err="1" smtClean="0"/>
              <a:t>мүмкін </a:t>
            </a:r>
            <a:r>
              <a:rPr lang="ru-RU" dirty="0" smtClean="0"/>
              <a:t>(Н.В. </a:t>
            </a:r>
            <a:r>
              <a:rPr lang="ru-RU" dirty="0" err="1" smtClean="0"/>
              <a:t>Вершининнің пікірі</a:t>
            </a:r>
            <a:r>
              <a:rPr lang="ru-RU" dirty="0" smtClean="0"/>
              <a:t> </a:t>
            </a:r>
            <a:r>
              <a:rPr lang="ru-RU" dirty="0" err="1" smtClean="0"/>
              <a:t>бойынша</a:t>
            </a:r>
            <a:r>
              <a:rPr lang="ru-RU" dirty="0" smtClean="0"/>
              <a:t>): </a:t>
            </a:r>
            <a:endParaRPr lang="ru-RU" dirty="0" smtClean="0"/>
          </a:p>
          <a:p>
            <a:r>
              <a:rPr lang="ru-RU" dirty="0" err="1" smtClean="0"/>
              <a:t>Тыныштық </a:t>
            </a:r>
            <a:r>
              <a:rPr lang="ru-RU" dirty="0" smtClean="0"/>
              <a:t>- </a:t>
            </a:r>
            <a:r>
              <a:rPr lang="ru-RU" dirty="0" err="1" smtClean="0"/>
              <a:t>дененің жоғарылау функциясының </a:t>
            </a:r>
            <a:r>
              <a:rPr lang="ru-RU" dirty="0" smtClean="0"/>
              <a:t>норма </a:t>
            </a:r>
            <a:r>
              <a:rPr lang="ru-RU" dirty="0" err="1" smtClean="0"/>
              <a:t>деңгейіне дейін</a:t>
            </a:r>
            <a:r>
              <a:rPr lang="ru-RU" dirty="0" smtClean="0"/>
              <a:t> </a:t>
            </a:r>
            <a:r>
              <a:rPr lang="ru-RU" dirty="0" err="1" smtClean="0"/>
              <a:t>төмендеуі </a:t>
            </a:r>
            <a:r>
              <a:rPr lang="ru-RU" dirty="0" smtClean="0"/>
              <a:t>(</a:t>
            </a:r>
            <a:r>
              <a:rPr lang="ru-RU" dirty="0" err="1" smtClean="0"/>
              <a:t>седативті</a:t>
            </a:r>
            <a:r>
              <a:rPr lang="ru-RU" dirty="0" smtClean="0"/>
              <a:t> </a:t>
            </a:r>
            <a:r>
              <a:rPr lang="ru-RU" dirty="0" err="1" smtClean="0"/>
              <a:t>қолдану</a:t>
            </a:r>
            <a:r>
              <a:rPr lang="ru-RU" dirty="0" smtClean="0"/>
              <a:t>).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Қарсылық </a:t>
            </a:r>
            <a:r>
              <a:rPr lang="ru-RU" dirty="0" smtClean="0"/>
              <a:t>- </a:t>
            </a:r>
            <a:r>
              <a:rPr lang="ru-RU" dirty="0" err="1" smtClean="0"/>
              <a:t>дене</a:t>
            </a:r>
            <a:r>
              <a:rPr lang="ru-RU" dirty="0" smtClean="0"/>
              <a:t> </a:t>
            </a:r>
            <a:r>
              <a:rPr lang="ru-RU" dirty="0" err="1" smtClean="0"/>
              <a:t>функцияларының нормадан</a:t>
            </a:r>
            <a:r>
              <a:rPr lang="ru-RU" dirty="0" smtClean="0"/>
              <a:t> </a:t>
            </a:r>
            <a:r>
              <a:rPr lang="ru-RU" dirty="0" err="1" smtClean="0"/>
              <a:t>төмендеуі (анестезияға арналған құралдарды пайдалану</a:t>
            </a:r>
            <a:r>
              <a:rPr lang="ru-RU" dirty="0" smtClean="0"/>
              <a:t>).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Паралич - </a:t>
            </a:r>
            <a:r>
              <a:rPr lang="ru-RU" dirty="0" err="1" smtClean="0"/>
              <a:t>бұл органның функциясының төмендеуі </a:t>
            </a:r>
            <a:r>
              <a:rPr lang="ru-RU" dirty="0" smtClean="0"/>
              <a:t>(</a:t>
            </a:r>
            <a:r>
              <a:rPr lang="ru-RU" dirty="0" err="1" smtClean="0"/>
              <a:t>есірткіге</a:t>
            </a:r>
            <a:r>
              <a:rPr lang="ru-RU" dirty="0" smtClean="0"/>
              <a:t> </a:t>
            </a:r>
            <a:r>
              <a:rPr lang="ru-RU" dirty="0" err="1" smtClean="0"/>
              <a:t>тәуелді анальгетиктердің дозаланғанда тыныс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депрессиясы</a:t>
            </a:r>
            <a:r>
              <a:rPr lang="ru-RU" dirty="0" smtClean="0"/>
              <a:t>). </a:t>
            </a:r>
            <a:endParaRPr lang="ru-RU" dirty="0" smtClean="0"/>
          </a:p>
          <a:p>
            <a:r>
              <a:rPr lang="ru-RU" dirty="0" err="1" smtClean="0"/>
              <a:t>Тонирование</a:t>
            </a:r>
            <a:r>
              <a:rPr lang="ru-RU" dirty="0" smtClean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функцияның қалыпты қалпына келтіру</a:t>
            </a:r>
            <a:r>
              <a:rPr lang="ru-RU" dirty="0" smtClean="0"/>
              <a:t> (</a:t>
            </a:r>
            <a:r>
              <a:rPr lang="el-GR" dirty="0" smtClean="0"/>
              <a:t>β1-</a:t>
            </a:r>
            <a:r>
              <a:rPr lang="ru-RU" dirty="0" err="1" smtClean="0"/>
              <a:t>адреномиметиканы</a:t>
            </a:r>
            <a:r>
              <a:rPr lang="ru-RU" dirty="0" smtClean="0"/>
              <a:t> </a:t>
            </a:r>
            <a:r>
              <a:rPr lang="ru-RU" dirty="0" err="1" smtClean="0"/>
              <a:t>пайдалану</a:t>
            </a:r>
            <a:r>
              <a:rPr lang="ru-RU" dirty="0" smtClean="0"/>
              <a:t>).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Қозу </a:t>
            </a:r>
            <a:r>
              <a:rPr lang="ru-RU" dirty="0" smtClean="0"/>
              <a:t>- </a:t>
            </a:r>
            <a:r>
              <a:rPr lang="ru-RU" dirty="0" err="1" smtClean="0"/>
              <a:t>органның нормадан</a:t>
            </a:r>
            <a:r>
              <a:rPr lang="ru-RU" dirty="0" smtClean="0"/>
              <a:t> </a:t>
            </a:r>
            <a:r>
              <a:rPr lang="ru-RU" dirty="0" err="1" smtClean="0"/>
              <a:t>асып</a:t>
            </a:r>
            <a:r>
              <a:rPr lang="ru-RU" dirty="0" smtClean="0"/>
              <a:t> </a:t>
            </a:r>
            <a:r>
              <a:rPr lang="ru-RU" dirty="0" err="1" smtClean="0"/>
              <a:t>түсетін функциясын</a:t>
            </a:r>
            <a:r>
              <a:rPr lang="ru-RU" dirty="0" smtClean="0"/>
              <a:t> </a:t>
            </a:r>
            <a:r>
              <a:rPr lang="ru-RU" dirty="0" err="1" smtClean="0"/>
              <a:t>жоғарылату (уландырғышты, уландырғышты қолдануға арналған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72758437ccb5c0ef071880887dd0b8d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8500" y="2010569"/>
            <a:ext cx="2667000" cy="3705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1700808"/>
            <a:ext cx="5715000" cy="4229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77500" lnSpcReduction="20000"/>
          </a:bodyPr>
          <a:lstStyle/>
          <a:p>
            <a:r>
              <a:rPr lang="kk-KZ" b="1" dirty="0" smtClean="0"/>
              <a:t>Негізгі </a:t>
            </a:r>
            <a:r>
              <a:rPr lang="kk-KZ" b="1" dirty="0" smtClean="0"/>
              <a:t>іс-әрекет </a:t>
            </a:r>
            <a:r>
              <a:rPr lang="kk-KZ" dirty="0" smtClean="0"/>
              <a:t>- бұл препаратты терапевтік немесе профилактикалық қолдану негізінде жатыр. </a:t>
            </a:r>
            <a:r>
              <a:rPr lang="kk-KZ" dirty="0" smtClean="0"/>
              <a:t>Қауіпті әсер</a:t>
            </a:r>
            <a:r>
              <a:rPr lang="en-US" dirty="0" smtClean="0"/>
              <a:t> </a:t>
            </a:r>
            <a:r>
              <a:rPr lang="en-US" dirty="0" smtClean="0"/>
              <a:t>- </a:t>
            </a:r>
            <a:r>
              <a:rPr lang="kk-KZ" dirty="0" smtClean="0"/>
              <a:t>препараттардың </a:t>
            </a:r>
            <a:r>
              <a:rPr lang="kk-KZ" dirty="0" smtClean="0"/>
              <a:t>пациентке қауіпті</a:t>
            </a:r>
            <a:r>
              <a:rPr lang="kk-KZ" dirty="0" smtClean="0"/>
              <a:t>, </a:t>
            </a:r>
            <a:r>
              <a:rPr lang="kk-KZ" dirty="0" smtClean="0"/>
              <a:t>жағымсыз </a:t>
            </a:r>
            <a:r>
              <a:rPr lang="kk-KZ" dirty="0" smtClean="0"/>
              <a:t>әрекеті</a:t>
            </a:r>
            <a:r>
              <a:rPr lang="kk-KZ" dirty="0" smtClean="0"/>
              <a:t>. </a:t>
            </a:r>
          </a:p>
          <a:p>
            <a:r>
              <a:rPr lang="kk-KZ" dirty="0" smtClean="0"/>
              <a:t>2</a:t>
            </a:r>
            <a:r>
              <a:rPr lang="kk-KZ" dirty="0" smtClean="0"/>
              <a:t>. Селективті, селективті емес. </a:t>
            </a:r>
            <a:endParaRPr lang="kk-KZ" dirty="0" smtClean="0"/>
          </a:p>
          <a:p>
            <a:r>
              <a:rPr lang="kk-KZ" dirty="0" smtClean="0"/>
              <a:t>Таңдамалы </a:t>
            </a:r>
            <a:r>
              <a:rPr lang="kk-KZ" dirty="0" smtClean="0"/>
              <a:t>(селективті) іс-әрекет - бұл белгілі рецепторларға арналған дәрілік терапевтік дозалардың әсері. Есірткінің селективтілігі салыстырмалы екенін ескерсек, дозаны жоғарылату арқылы жоғалады</a:t>
            </a:r>
            <a:r>
              <a:rPr lang="kk-KZ" dirty="0" smtClean="0"/>
              <a:t>.</a:t>
            </a:r>
          </a:p>
          <a:p>
            <a:r>
              <a:rPr lang="kk-KZ" dirty="0" smtClean="0"/>
              <a:t> </a:t>
            </a:r>
            <a:r>
              <a:rPr lang="kk-KZ" dirty="0" smtClean="0"/>
              <a:t>Жергілікті, резервтік. Препараттың жергілікті әрекеті қанға сіңірілмес бұрын орындалады </a:t>
            </a:r>
            <a:r>
              <a:rPr lang="kk-KZ" dirty="0" smtClean="0"/>
              <a:t>. </a:t>
            </a:r>
          </a:p>
          <a:p>
            <a:r>
              <a:rPr lang="kk-KZ" dirty="0" smtClean="0"/>
              <a:t>Рециривтік </a:t>
            </a:r>
            <a:r>
              <a:rPr lang="kk-KZ" dirty="0" smtClean="0"/>
              <a:t>(жүйелік) әрекет препарат қанға сіңгеннен кейін дамиды. Мұндай әрекетті дәрі-дәрмектердің басым көпшілігі алады.</a:t>
            </a:r>
          </a:p>
          <a:p>
            <a:pPr fontAlgn="base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Холиномиметические средства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kk-KZ" dirty="0" smtClean="0"/>
              <a:t>Холиномиметикалық препараттар (холиномиметики) - холинорезепторды қоздыратын заттар - ацетилхолинмен әрекеттесетін органның биохимиялық жүйелері</a:t>
            </a:r>
            <a:r>
              <a:rPr lang="ru-RU" dirty="0" smtClean="0"/>
              <a:t>.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298</Words>
  <Application>Microsoft Office PowerPoint</Application>
  <PresentationFormat>Экран (4:3)</PresentationFormat>
  <Paragraphs>59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Тақырып бойынша бақылау жұмысы : 1.Фармакодинамика.  2.  Холиномиметикалық заттар.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Холиномиметические средства</vt:lpstr>
      <vt:lpstr>Слайд 10</vt:lpstr>
      <vt:lpstr>Слайд 11</vt:lpstr>
      <vt:lpstr>Слайд 12</vt:lpstr>
      <vt:lpstr>Слайд 13</vt:lpstr>
      <vt:lpstr>Конец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Контрольная работа на тему: 1.Фармакодинамика.        2. Холиномиметические средства.</dc:title>
  <dc:creator>ASUS</dc:creator>
  <cp:lastModifiedBy>Мадияр</cp:lastModifiedBy>
  <cp:revision>14</cp:revision>
  <dcterms:created xsi:type="dcterms:W3CDTF">2015-11-17T15:16:25Z</dcterms:created>
  <dcterms:modified xsi:type="dcterms:W3CDTF">2018-02-05T15:22:41Z</dcterms:modified>
</cp:coreProperties>
</file>