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76.xml" ContentType="application/vnd.openxmlformats-officedocument.presentationml.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s/slide83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slides/slide7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slideLayouts/slideLayout13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9.xml" ContentType="application/vnd.openxmlformats-officedocument.presentationml.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68.xml" ContentType="application/vnd.openxmlformats-officedocument.presentationml.slide+xml"/>
  <Override PartName="/ppt/slides/slide7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s/slide66.xml" ContentType="application/vnd.openxmlformats-officedocument.presentationml.slide+xml"/>
  <Override PartName="/ppt/slides/slide7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slides/slide73.xml" ContentType="application/vnd.openxmlformats-officedocument.presentationml.slide+xml"/>
  <Override PartName="/ppt/slides/slide84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s/slide71.xml" ContentType="application/vnd.openxmlformats-officedocument.presentationml.slide+xml"/>
  <Override PartName="/ppt/slides/slide80.xml" ContentType="application/vnd.openxmlformats-officedocument.presentationml.slide+xml"/>
  <Override PartName="/ppt/slides/slide82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Default Extension="vml" ContentType="application/vnd.openxmlformats-officedocument.vmlDrawing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ppt/slides/slide78.xml" ContentType="application/vnd.openxmlformats-officedocument.presentationml.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s/slide85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Layouts/slideLayout4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81.xml" ContentType="application/vnd.openxmlformats-officedocument.presentationml.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0" r:id="rId5"/>
    <p:sldId id="269" r:id="rId6"/>
    <p:sldId id="261" r:id="rId7"/>
    <p:sldId id="262" r:id="rId8"/>
    <p:sldId id="267" r:id="rId9"/>
    <p:sldId id="270" r:id="rId10"/>
    <p:sldId id="284" r:id="rId11"/>
    <p:sldId id="289" r:id="rId12"/>
    <p:sldId id="290" r:id="rId13"/>
    <p:sldId id="263" r:id="rId14"/>
    <p:sldId id="287" r:id="rId15"/>
    <p:sldId id="288" r:id="rId16"/>
    <p:sldId id="271" r:id="rId17"/>
    <p:sldId id="272" r:id="rId18"/>
    <p:sldId id="339" r:id="rId19"/>
    <p:sldId id="275" r:id="rId20"/>
    <p:sldId id="286" r:id="rId21"/>
    <p:sldId id="273" r:id="rId22"/>
    <p:sldId id="274" r:id="rId23"/>
    <p:sldId id="345" r:id="rId24"/>
    <p:sldId id="300" r:id="rId25"/>
    <p:sldId id="343" r:id="rId26"/>
    <p:sldId id="291" r:id="rId27"/>
    <p:sldId id="292" r:id="rId28"/>
    <p:sldId id="344" r:id="rId29"/>
    <p:sldId id="294" r:id="rId30"/>
    <p:sldId id="334" r:id="rId31"/>
    <p:sldId id="335" r:id="rId32"/>
    <p:sldId id="336" r:id="rId33"/>
    <p:sldId id="360" r:id="rId34"/>
    <p:sldId id="295" r:id="rId35"/>
    <p:sldId id="296" r:id="rId36"/>
    <p:sldId id="340" r:id="rId37"/>
    <p:sldId id="341" r:id="rId38"/>
    <p:sldId id="342" r:id="rId39"/>
    <p:sldId id="337" r:id="rId40"/>
    <p:sldId id="297" r:id="rId41"/>
    <p:sldId id="298" r:id="rId42"/>
    <p:sldId id="361" r:id="rId43"/>
    <p:sldId id="299" r:id="rId44"/>
    <p:sldId id="359" r:id="rId45"/>
    <p:sldId id="347" r:id="rId46"/>
    <p:sldId id="348" r:id="rId47"/>
    <p:sldId id="349" r:id="rId48"/>
    <p:sldId id="350" r:id="rId49"/>
    <p:sldId id="351" r:id="rId50"/>
    <p:sldId id="352" r:id="rId51"/>
    <p:sldId id="353" r:id="rId52"/>
    <p:sldId id="354" r:id="rId53"/>
    <p:sldId id="355" r:id="rId54"/>
    <p:sldId id="356" r:id="rId55"/>
    <p:sldId id="357" r:id="rId56"/>
    <p:sldId id="323" r:id="rId57"/>
    <p:sldId id="358" r:id="rId58"/>
    <p:sldId id="324" r:id="rId59"/>
    <p:sldId id="320" r:id="rId60"/>
    <p:sldId id="338" r:id="rId61"/>
    <p:sldId id="321" r:id="rId62"/>
    <p:sldId id="327" r:id="rId63"/>
    <p:sldId id="328" r:id="rId64"/>
    <p:sldId id="326" r:id="rId65"/>
    <p:sldId id="325" r:id="rId66"/>
    <p:sldId id="330" r:id="rId67"/>
    <p:sldId id="322" r:id="rId68"/>
    <p:sldId id="331" r:id="rId69"/>
    <p:sldId id="332" r:id="rId70"/>
    <p:sldId id="333" r:id="rId71"/>
    <p:sldId id="283" r:id="rId72"/>
    <p:sldId id="346" r:id="rId73"/>
    <p:sldId id="303" r:id="rId74"/>
    <p:sldId id="304" r:id="rId75"/>
    <p:sldId id="329" r:id="rId76"/>
    <p:sldId id="305" r:id="rId77"/>
    <p:sldId id="306" r:id="rId78"/>
    <p:sldId id="302" r:id="rId79"/>
    <p:sldId id="307" r:id="rId80"/>
    <p:sldId id="308" r:id="rId81"/>
    <p:sldId id="309" r:id="rId82"/>
    <p:sldId id="310" r:id="rId83"/>
    <p:sldId id="317" r:id="rId84"/>
    <p:sldId id="318" r:id="rId85"/>
    <p:sldId id="319" r:id="rId8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</p:showPr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75DCB02-9BB8-47FD-8907-85C794F793BA}" styleName="Стиль из темы 1 - акцент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EB9631B5-78F2-41C9-869B-9F39066F8104}" styleName="Средний стиль 3 - акцент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0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84" Type="http://schemas.openxmlformats.org/officeDocument/2006/relationships/slide" Target="slides/slide83.xml"/><Relationship Id="rId89" Type="http://schemas.openxmlformats.org/officeDocument/2006/relationships/theme" Target="theme/theme1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presProps" Target="presProp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tableStyles" Target="tableStyles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1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DD8969-BEE0-4C76-8E03-3ECA0C147F7D}" type="datetimeFigureOut">
              <a:rPr lang="ru-RU" smtClean="0"/>
              <a:pPr/>
              <a:t>06.11.2017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742D2C-E39F-4B2E-B209-A8D151A1401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DD8969-BEE0-4C76-8E03-3ECA0C147F7D}" type="datetimeFigureOut">
              <a:rPr lang="ru-RU" smtClean="0"/>
              <a:pPr/>
              <a:t>06.11.2017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742D2C-E39F-4B2E-B209-A8D151A1401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DD8969-BEE0-4C76-8E03-3ECA0C147F7D}" type="datetimeFigureOut">
              <a:rPr lang="ru-RU" smtClean="0"/>
              <a:pPr/>
              <a:t>06.11.2017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742D2C-E39F-4B2E-B209-A8D151A1401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91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91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Объект 4"/>
          <p:cNvSpPr>
            <a:spLocks noGrp="1"/>
          </p:cNvSpPr>
          <p:nvPr>
            <p:ph sz="quarter" idx="3"/>
          </p:nvPr>
        </p:nvSpPr>
        <p:spPr>
          <a:xfrm>
            <a:off x="457200" y="3941763"/>
            <a:ext cx="4038600" cy="218916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8200" y="3941763"/>
            <a:ext cx="4038600" cy="218916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2247405-3F61-4B17-9A88-55F3FDB78EB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E1D5144-21FF-4B4A-AB8B-331BB1CF951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Заголовок, текст и 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56DF61D-EDD7-4283-AE43-FF26B6A1690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blinds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DD8969-BEE0-4C76-8E03-3ECA0C147F7D}" type="datetimeFigureOut">
              <a:rPr lang="ru-RU" smtClean="0"/>
              <a:pPr/>
              <a:t>06.11.2017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742D2C-E39F-4B2E-B209-A8D151A1401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DD8969-BEE0-4C76-8E03-3ECA0C147F7D}" type="datetimeFigureOut">
              <a:rPr lang="ru-RU" smtClean="0"/>
              <a:pPr/>
              <a:t>06.11.2017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742D2C-E39F-4B2E-B209-A8D151A1401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DD8969-BEE0-4C76-8E03-3ECA0C147F7D}" type="datetimeFigureOut">
              <a:rPr lang="ru-RU" smtClean="0"/>
              <a:pPr/>
              <a:t>06.11.2017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742D2C-E39F-4B2E-B209-A8D151A1401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DD8969-BEE0-4C76-8E03-3ECA0C147F7D}" type="datetimeFigureOut">
              <a:rPr lang="ru-RU" smtClean="0"/>
              <a:pPr/>
              <a:t>06.11.2017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742D2C-E39F-4B2E-B209-A8D151A1401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DD8969-BEE0-4C76-8E03-3ECA0C147F7D}" type="datetimeFigureOut">
              <a:rPr lang="ru-RU" smtClean="0"/>
              <a:pPr/>
              <a:t>06.11.2017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742D2C-E39F-4B2E-B209-A8D151A1401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DD8969-BEE0-4C76-8E03-3ECA0C147F7D}" type="datetimeFigureOut">
              <a:rPr lang="ru-RU" smtClean="0"/>
              <a:pPr/>
              <a:t>06.11.2017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742D2C-E39F-4B2E-B209-A8D151A1401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DD8969-BEE0-4C76-8E03-3ECA0C147F7D}" type="datetimeFigureOut">
              <a:rPr lang="ru-RU" smtClean="0"/>
              <a:pPr/>
              <a:t>06.11.2017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742D2C-E39F-4B2E-B209-A8D151A1401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DD8969-BEE0-4C76-8E03-3ECA0C147F7D}" type="datetimeFigureOut">
              <a:rPr lang="ru-RU" smtClean="0"/>
              <a:pPr/>
              <a:t>06.11.2017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742D2C-E39F-4B2E-B209-A8D151A1401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DD8969-BEE0-4C76-8E03-3ECA0C147F7D}" type="datetimeFigureOut">
              <a:rPr lang="ru-RU" smtClean="0"/>
              <a:pPr/>
              <a:t>06.11.2017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742D2C-E39F-4B2E-B209-A8D151A1401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gif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9.jpeg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4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oleObject2.bin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gif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7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7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7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xumuk.ru/biospravochnik/570.html" TargetMode="External"/><Relationship Id="rId2" Type="http://schemas.openxmlformats.org/officeDocument/2006/relationships/hyperlink" Target="http://www.xumuk.ru/encyklopedia/1213.html" TargetMode="External"/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7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7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7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7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7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7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7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7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7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jpeg"/><Relationship Id="rId1" Type="http://schemas.openxmlformats.org/officeDocument/2006/relationships/slideLayout" Target="../slideLayouts/slideLayout7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jpeg"/><Relationship Id="rId1" Type="http://schemas.openxmlformats.org/officeDocument/2006/relationships/slideLayout" Target="../slideLayouts/slideLayout7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Картинки по запросу фон для презентаци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6993"/>
            <a:ext cx="9144000" cy="6884993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85786" y="1500174"/>
            <a:ext cx="7772400" cy="2071702"/>
          </a:xfrm>
        </p:spPr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Современные </a:t>
            </a:r>
            <a:r>
              <a:rPr lang="ru-RU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представления о строении </a:t>
            </a:r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ферментов. </a:t>
            </a:r>
            <a:b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Свойства ферментов </a:t>
            </a: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6429396"/>
            <a:ext cx="5000628" cy="428604"/>
          </a:xfrm>
        </p:spPr>
        <p:txBody>
          <a:bodyPr>
            <a:noAutofit/>
          </a:bodyPr>
          <a:lstStyle/>
          <a:p>
            <a:r>
              <a:rPr lang="ru-RU" sz="18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Подготовила: </a:t>
            </a:r>
            <a:r>
              <a:rPr lang="ru-RU" sz="1800" b="1" spc="50" dirty="0" err="1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к.с-х.н</a:t>
            </a:r>
            <a:r>
              <a:rPr lang="ru-RU" sz="18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., доцент Папуша Н.В.</a:t>
            </a:r>
            <a:endParaRPr lang="ru-RU" sz="18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572364" y="214290"/>
            <a:ext cx="1571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Лекция №2</a:t>
            </a:r>
            <a:endParaRPr lang="ru-RU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Картинки по запросу ингибиторы ферментов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912" y="1000108"/>
            <a:ext cx="9118087" cy="371477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 descr="Картинки по запросу роль ферментов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44" y="285728"/>
            <a:ext cx="8873323" cy="6000792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500034" y="1000108"/>
            <a:ext cx="8358246" cy="4524315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dirty="0"/>
              <a:t>От неорганических катализаторов ферменты отличаются рядом характерных особенностей. Прежде всего ферменты чрезвычайно эффективны и проявляют в миллионы и миллиарды раз более высокую каталитическую активность в условиях умеренной температуры (температура тела), нормального давления и в области близких к нейтральным значениям </a:t>
            </a:r>
            <a:r>
              <a:rPr lang="ru-RU" dirty="0" err="1"/>
              <a:t>рН</a:t>
            </a:r>
            <a:r>
              <a:rPr lang="ru-RU" dirty="0"/>
              <a:t> среды. Ферменты отличаются высокой специфичностью действия в отношении как химической природы субстрата, так и типа реакции, т.е. каждый фермент катализирует в основном только определенную химическую реакцию. Для каждого фермента характерны специфическая последовательность расположения аминокислотных остатков и пространственная </a:t>
            </a:r>
            <a:r>
              <a:rPr lang="ru-RU" dirty="0" err="1" smtClean="0"/>
              <a:t>конформация</a:t>
            </a:r>
            <a:r>
              <a:rPr lang="ru-RU" dirty="0"/>
              <a:t>. Существенной особенностью ферментов является также то, что их активность в клетках строго контролируется как на генетическом уровне, так и посредством определенных низкомолекулярных соединений, в частности субстратов и продуктов реакций, катализируемых этими же ферментами, ингибиторов и др. Таким образом, молекула фермента характеризуется уникальностью структуры, которая и определяет уникальность ее функции.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2" descr="Картинки по запросу роль ферментов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357166"/>
            <a:ext cx="8562964" cy="63046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Похожее изображени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777875"/>
          </a:xfrm>
        </p:spPr>
        <p:txBody>
          <a:bodyPr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eaLnBrk="1" hangingPunct="1"/>
            <a:r>
              <a:rPr lang="ru-RU" b="1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Ферменты</a:t>
            </a:r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341438"/>
            <a:ext cx="8229600" cy="4967287"/>
          </a:xfrm>
        </p:spPr>
        <p:txBody>
          <a:bodyPr>
            <a:normAutofit lnSpcReduction="10000"/>
          </a:bodyPr>
          <a:lstStyle/>
          <a:p>
            <a:pPr eaLnBrk="1" hangingPunct="1">
              <a:buFontTx/>
              <a:buNone/>
            </a:pPr>
            <a:r>
              <a:rPr lang="ru-RU" sz="2400" smtClean="0"/>
              <a:t>Некоторые виды пищевых продуктов содержат ферменты. </a:t>
            </a:r>
          </a:p>
          <a:p>
            <a:pPr eaLnBrk="1" hangingPunct="1">
              <a:buFontTx/>
              <a:buNone/>
            </a:pPr>
            <a:r>
              <a:rPr lang="ru-RU" sz="2400" smtClean="0"/>
              <a:t>К сожалению, ферменты очень чувствительны к </a:t>
            </a:r>
            <a:r>
              <a:rPr lang="ru-RU" sz="2400" b="1" smtClean="0"/>
              <a:t>высокой температуре</a:t>
            </a:r>
            <a:r>
              <a:rPr lang="ru-RU" sz="2400" smtClean="0"/>
              <a:t> и легко разрушаются при нагревании. </a:t>
            </a:r>
          </a:p>
          <a:p>
            <a:pPr eaLnBrk="1" hangingPunct="1">
              <a:buFontTx/>
              <a:buNone/>
            </a:pPr>
            <a:r>
              <a:rPr lang="ru-RU" sz="2400" smtClean="0"/>
              <a:t>Для того чтобы организм получил дополнительное количество ферментов, следует или есть продукты, содержащие их, в сыром виде или принимать биологически активные пищевые добавки с такими ферментами. </a:t>
            </a:r>
          </a:p>
          <a:p>
            <a:pPr eaLnBrk="1" hangingPunct="1">
              <a:buFontTx/>
              <a:buNone/>
            </a:pPr>
            <a:r>
              <a:rPr lang="ru-RU" sz="2400" smtClean="0"/>
              <a:t>Ферментами богаты продукты растительного происхождения: </a:t>
            </a:r>
            <a:r>
              <a:rPr lang="ru-RU" sz="2400" smtClean="0">
                <a:solidFill>
                  <a:srgbClr val="C00000"/>
                </a:solidFill>
              </a:rPr>
              <a:t>авокадо, папайя, ананасы, бананы, манго, ростки. </a:t>
            </a:r>
            <a:r>
              <a:rPr lang="ru-RU" smtClean="0"/>
              <a:t/>
            </a:r>
            <a:br>
              <a:rPr lang="ru-RU" smtClean="0"/>
            </a:br>
            <a:r>
              <a:rPr lang="ru-RU" smtClean="0"/>
              <a:t/>
            </a:r>
            <a:br>
              <a:rPr lang="ru-RU" smtClean="0"/>
            </a:br>
            <a:endParaRPr lang="ru-RU" smtClean="0">
              <a:solidFill>
                <a:srgbClr val="003366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8658225" cy="1143000"/>
          </a:xfrm>
        </p:spPr>
        <p:txBody>
          <a:bodyPr/>
          <a:lstStyle/>
          <a:p>
            <a:pPr eaLnBrk="1" hangingPunct="1"/>
            <a:r>
              <a:rPr lang="ru-RU" sz="4000" b="1" i="1" smtClean="0">
                <a:solidFill>
                  <a:srgbClr val="FFFF00"/>
                </a:solidFill>
                <a:latin typeface="Times New Roman" pitchFamily="18" charset="0"/>
              </a:rPr>
              <a:t>Размеры ферментов и их строение</a:t>
            </a:r>
          </a:p>
        </p:txBody>
      </p:sp>
      <p:pic>
        <p:nvPicPr>
          <p:cNvPr id="27651" name="Picture 6" descr="480px-Purine_Nucleoside_Phosphorylase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6251575" y="3244850"/>
            <a:ext cx="2892425" cy="3613150"/>
          </a:xfrm>
          <a:noFill/>
        </p:spPr>
      </p:pic>
      <p:sp>
        <p:nvSpPr>
          <p:cNvPr id="27652" name="AutoShape 6" descr="Похожее изображение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pic>
        <p:nvPicPr>
          <p:cNvPr id="27653" name="Picture 8" descr="Похожее изображение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625" y="2974975"/>
            <a:ext cx="4786313" cy="3478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19" name="Rectangle 4"/>
          <p:cNvSpPr>
            <a:spLocks noGrp="1" noChangeArrowheads="1"/>
          </p:cNvSpPr>
          <p:nvPr>
            <p:ph type="body" sz="half" idx="1"/>
          </p:nvPr>
        </p:nvSpPr>
        <p:spPr>
          <a:xfrm>
            <a:off x="214313" y="1285875"/>
            <a:ext cx="8215312" cy="2000250"/>
          </a:xfrm>
        </p:spPr>
        <p:txBody>
          <a:bodyPr/>
          <a:lstStyle/>
          <a:p>
            <a:pPr algn="ctr" eaLnBrk="1" hangingPunct="1">
              <a:buFontTx/>
              <a:buNone/>
              <a:defRPr/>
            </a:pPr>
            <a:r>
              <a:rPr lang="ru-RU" sz="2800" i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</a:rPr>
              <a:t>Молекулярная масса ферментов, лежит в пределах 10 тыс. — 1 млн. Они могут состоять из одной или нескольких полипептидных цепей и могут быть представлены сложными белками.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http://esprezo.ru/wp-content/uploads/2014/05/woo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pic>
        <p:nvPicPr>
          <p:cNvPr id="43010" name="Picture 2" descr="Картинки по запросу роль ферментов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0" y="785794"/>
            <a:ext cx="8729756" cy="321471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4" descr="http://esprezo.ru/wp-content/uploads/2014/05/woo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sp>
        <p:nvSpPr>
          <p:cNvPr id="17410" name="Rectangle 6"/>
          <p:cNvSpPr>
            <a:spLocks noGrp="1" noChangeArrowheads="1"/>
          </p:cNvSpPr>
          <p:nvPr>
            <p:ph type="title"/>
          </p:nvPr>
        </p:nvSpPr>
        <p:spPr>
          <a:xfrm>
            <a:off x="539750" y="0"/>
            <a:ext cx="8229600" cy="908050"/>
          </a:xfrm>
        </p:spPr>
        <p:txBody>
          <a:bodyPr/>
          <a:lstStyle/>
          <a:p>
            <a:pPr eaLnBrk="1" hangingPunct="1"/>
            <a:r>
              <a:rPr lang="ru-RU" sz="4000" smtClean="0">
                <a:solidFill>
                  <a:srgbClr val="FFFF00"/>
                </a:solidFill>
              </a:rPr>
              <a:t>Ферменты</a:t>
            </a:r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142875" y="1357313"/>
            <a:ext cx="4429125" cy="857250"/>
          </a:xfrm>
        </p:spPr>
        <p:txBody>
          <a:bodyPr>
            <a:normAutofit fontScale="92500" lnSpcReduction="10000"/>
          </a:bodyPr>
          <a:lstStyle/>
          <a:p>
            <a:pPr algn="ctr"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ru-RU" sz="3600" b="1" u="sng" smtClean="0">
                <a:solidFill>
                  <a:schemeClr val="tx2"/>
                </a:solidFill>
              </a:rPr>
              <a:t>Простые </a:t>
            </a:r>
            <a:r>
              <a:rPr lang="ru-RU" b="1" u="sng" smtClean="0">
                <a:solidFill>
                  <a:srgbClr val="C00000"/>
                </a:solidFill>
              </a:rPr>
              <a:t>(однокомпонентные)</a:t>
            </a:r>
          </a:p>
          <a:p>
            <a:pPr algn="just"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ru-RU" sz="800" smtClean="0">
                <a:solidFill>
                  <a:srgbClr val="99FF99"/>
                </a:solidFill>
              </a:rPr>
              <a:t>.</a:t>
            </a:r>
            <a:r>
              <a:rPr lang="ru-RU" sz="600" smtClean="0">
                <a:solidFill>
                  <a:srgbClr val="99FF99"/>
                </a:solidFill>
              </a:rPr>
              <a:t> 			</a:t>
            </a:r>
          </a:p>
        </p:txBody>
      </p:sp>
      <p:sp>
        <p:nvSpPr>
          <p:cNvPr id="17412" name="Rectangle 7"/>
          <p:cNvSpPr>
            <a:spLocks noGrp="1" noChangeArrowheads="1"/>
          </p:cNvSpPr>
          <p:nvPr>
            <p:ph type="body" sz="half" idx="2"/>
          </p:nvPr>
        </p:nvSpPr>
        <p:spPr>
          <a:xfrm>
            <a:off x="4643438" y="1357313"/>
            <a:ext cx="4500562" cy="719137"/>
          </a:xfrm>
        </p:spPr>
        <p:txBody>
          <a:bodyPr>
            <a:normAutofit fontScale="85000" lnSpcReduction="20000"/>
          </a:bodyPr>
          <a:lstStyle/>
          <a:p>
            <a:pPr algn="ctr"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ru-RU" sz="3600" b="1" u="sng" smtClean="0">
                <a:solidFill>
                  <a:schemeClr val="tx2"/>
                </a:solidFill>
              </a:rPr>
              <a:t>  Сложные </a:t>
            </a:r>
            <a:r>
              <a:rPr lang="ru-RU" b="1" u="sng" smtClean="0">
                <a:solidFill>
                  <a:srgbClr val="C00000"/>
                </a:solidFill>
              </a:rPr>
              <a:t>(двухкомпонентные)</a:t>
            </a:r>
          </a:p>
        </p:txBody>
      </p:sp>
      <p:sp>
        <p:nvSpPr>
          <p:cNvPr id="17413" name="Line 4"/>
          <p:cNvSpPr>
            <a:spLocks noChangeShapeType="1"/>
          </p:cNvSpPr>
          <p:nvPr/>
        </p:nvSpPr>
        <p:spPr bwMode="auto">
          <a:xfrm flipH="1">
            <a:off x="2428875" y="692150"/>
            <a:ext cx="1135063" cy="665163"/>
          </a:xfrm>
          <a:prstGeom prst="line">
            <a:avLst/>
          </a:prstGeom>
          <a:noFill/>
          <a:ln w="57150">
            <a:solidFill>
              <a:srgbClr val="00B05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7414" name="Line 5"/>
          <p:cNvSpPr>
            <a:spLocks noChangeShapeType="1"/>
          </p:cNvSpPr>
          <p:nvPr/>
        </p:nvSpPr>
        <p:spPr bwMode="auto">
          <a:xfrm>
            <a:off x="5940425" y="692150"/>
            <a:ext cx="917575" cy="665163"/>
          </a:xfrm>
          <a:prstGeom prst="line">
            <a:avLst/>
          </a:prstGeom>
          <a:noFill/>
          <a:ln w="57150">
            <a:solidFill>
              <a:srgbClr val="00B05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grpSp>
        <p:nvGrpSpPr>
          <p:cNvPr id="3" name="Group 16"/>
          <p:cNvGrpSpPr>
            <a:grpSpLocks/>
          </p:cNvGrpSpPr>
          <p:nvPr/>
        </p:nvGrpSpPr>
        <p:grpSpPr bwMode="auto">
          <a:xfrm>
            <a:off x="214313" y="2428875"/>
            <a:ext cx="4030662" cy="2233613"/>
            <a:chOff x="204" y="1207"/>
            <a:chExt cx="2539" cy="1724"/>
          </a:xfrm>
        </p:grpSpPr>
        <p:sp>
          <p:nvSpPr>
            <p:cNvPr id="17422" name="Rectangle 11"/>
            <p:cNvSpPr>
              <a:spLocks noChangeArrowheads="1"/>
            </p:cNvSpPr>
            <p:nvPr/>
          </p:nvSpPr>
          <p:spPr bwMode="auto">
            <a:xfrm>
              <a:off x="204" y="1207"/>
              <a:ext cx="2494" cy="1724"/>
            </a:xfrm>
            <a:prstGeom prst="rect">
              <a:avLst/>
            </a:prstGeom>
            <a:gradFill rotWithShape="1">
              <a:gsLst>
                <a:gs pos="0">
                  <a:srgbClr val="FF7C80"/>
                </a:gs>
                <a:gs pos="100000">
                  <a:srgbClr val="FFFFCC"/>
                </a:gs>
              </a:gsLst>
              <a:lin ang="54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" name="Rectangle 14"/>
            <p:cNvSpPr>
              <a:spLocks noChangeArrowheads="1"/>
            </p:cNvSpPr>
            <p:nvPr/>
          </p:nvSpPr>
          <p:spPr bwMode="auto">
            <a:xfrm>
              <a:off x="385" y="1254"/>
              <a:ext cx="2358" cy="408"/>
            </a:xfrm>
            <a:prstGeom prst="rect">
              <a:avLst/>
            </a:prstGeom>
            <a:gradFill rotWithShape="1">
              <a:gsLst>
                <a:gs pos="0">
                  <a:srgbClr val="FF7C80"/>
                </a:gs>
                <a:gs pos="100000">
                  <a:srgbClr val="FFFFCC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/>
            <a:lstStyle/>
            <a:p>
              <a:pPr marL="342900" indent="-342900" algn="just">
                <a:lnSpc>
                  <a:spcPct val="80000"/>
                </a:lnSpc>
                <a:spcBef>
                  <a:spcPct val="20000"/>
                </a:spcBef>
                <a:buClr>
                  <a:schemeClr val="hlink"/>
                </a:buClr>
                <a:buSzPct val="70000"/>
                <a:buFont typeface="Wingdings" pitchFamily="2" charset="2"/>
                <a:buNone/>
                <a:defRPr/>
              </a:pPr>
              <a:r>
                <a:rPr lang="ru-RU" sz="4000" dirty="0">
                  <a:solidFill>
                    <a:srgbClr val="0033CC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Белковый</a:t>
              </a:r>
            </a:p>
            <a:p>
              <a:pPr marL="342900" indent="-342900" algn="just">
                <a:lnSpc>
                  <a:spcPct val="80000"/>
                </a:lnSpc>
                <a:spcBef>
                  <a:spcPct val="20000"/>
                </a:spcBef>
                <a:buClr>
                  <a:schemeClr val="hlink"/>
                </a:buClr>
                <a:buSzPct val="70000"/>
                <a:buFont typeface="Wingdings" pitchFamily="2" charset="2"/>
                <a:buNone/>
                <a:defRPr/>
              </a:pPr>
              <a:r>
                <a:rPr lang="ru-RU" sz="4000" dirty="0">
                  <a:solidFill>
                    <a:srgbClr val="0033CC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компонент</a:t>
              </a:r>
            </a:p>
            <a:p>
              <a:pPr marL="342900" indent="-342900" algn="ctr">
                <a:lnSpc>
                  <a:spcPct val="80000"/>
                </a:lnSpc>
                <a:spcBef>
                  <a:spcPct val="20000"/>
                </a:spcBef>
                <a:buClr>
                  <a:schemeClr val="hlink"/>
                </a:buClr>
                <a:buSzPct val="70000"/>
                <a:buFont typeface="Wingdings" pitchFamily="2" charset="2"/>
                <a:buNone/>
                <a:defRPr/>
              </a:pPr>
              <a:r>
                <a:rPr lang="ru-RU" sz="600" dirty="0">
                  <a:solidFill>
                    <a:srgbClr val="99FF99"/>
                  </a:solidFill>
                </a:rPr>
                <a:t>			</a:t>
              </a:r>
            </a:p>
          </p:txBody>
        </p:sp>
      </p:grpSp>
      <p:grpSp>
        <p:nvGrpSpPr>
          <p:cNvPr id="4" name="Group 21"/>
          <p:cNvGrpSpPr>
            <a:grpSpLocks/>
          </p:cNvGrpSpPr>
          <p:nvPr/>
        </p:nvGrpSpPr>
        <p:grpSpPr bwMode="auto">
          <a:xfrm>
            <a:off x="4822825" y="2428875"/>
            <a:ext cx="4321175" cy="3397250"/>
            <a:chOff x="2970" y="1562"/>
            <a:chExt cx="2722" cy="2140"/>
          </a:xfrm>
        </p:grpSpPr>
        <p:sp>
          <p:nvSpPr>
            <p:cNvPr id="17427" name="Rectangle 19"/>
            <p:cNvSpPr>
              <a:spLocks noChangeArrowheads="1"/>
            </p:cNvSpPr>
            <p:nvPr/>
          </p:nvSpPr>
          <p:spPr bwMode="auto">
            <a:xfrm>
              <a:off x="3085" y="2341"/>
              <a:ext cx="2607" cy="1361"/>
            </a:xfrm>
            <a:prstGeom prst="rect">
              <a:avLst/>
            </a:prstGeom>
            <a:gradFill rotWithShape="1">
              <a:gsLst>
                <a:gs pos="0">
                  <a:srgbClr val="FF7C80"/>
                </a:gs>
                <a:gs pos="100000">
                  <a:srgbClr val="FFFFCC"/>
                </a:gs>
              </a:gsLst>
              <a:lin ang="54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3000" b="1" dirty="0">
                  <a:solidFill>
                    <a:srgbClr val="0033CC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небелковая часть</a:t>
              </a:r>
            </a:p>
            <a:p>
              <a:pPr algn="ctr">
                <a:defRPr/>
              </a:pPr>
              <a:r>
                <a:rPr lang="ru-RU" sz="3000" b="1" dirty="0"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 </a:t>
              </a:r>
              <a:r>
                <a:rPr lang="ru-RU" sz="3000" b="1" dirty="0">
                  <a:solidFill>
                    <a:srgbClr val="80000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 кофермент </a:t>
              </a:r>
            </a:p>
            <a:p>
              <a:pPr algn="ctr">
                <a:defRPr/>
              </a:pPr>
              <a:r>
                <a:rPr lang="ru-RU" sz="3000" b="1" dirty="0">
                  <a:solidFill>
                    <a:srgbClr val="80000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(</a:t>
              </a:r>
              <a:r>
                <a:rPr lang="ru-RU" sz="3000" b="1" dirty="0" err="1">
                  <a:solidFill>
                    <a:srgbClr val="80000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простетическая</a:t>
              </a:r>
              <a:r>
                <a:rPr lang="ru-RU" sz="3000" b="1" dirty="0">
                  <a:solidFill>
                    <a:srgbClr val="80000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 </a:t>
              </a:r>
            </a:p>
            <a:p>
              <a:pPr algn="ctr">
                <a:defRPr/>
              </a:pPr>
              <a:r>
                <a:rPr lang="ru-RU" sz="3000" b="1" dirty="0">
                  <a:solidFill>
                    <a:srgbClr val="80000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группа)</a:t>
              </a:r>
            </a:p>
          </p:txBody>
        </p:sp>
        <p:sp>
          <p:nvSpPr>
            <p:cNvPr id="17428" name="Rectangle 20"/>
            <p:cNvSpPr>
              <a:spLocks noChangeArrowheads="1"/>
            </p:cNvSpPr>
            <p:nvPr/>
          </p:nvSpPr>
          <p:spPr bwMode="auto">
            <a:xfrm>
              <a:off x="2970" y="1562"/>
              <a:ext cx="2541" cy="779"/>
            </a:xfrm>
            <a:prstGeom prst="rect">
              <a:avLst/>
            </a:prstGeom>
            <a:gradFill rotWithShape="1">
              <a:gsLst>
                <a:gs pos="0">
                  <a:srgbClr val="FF7C80"/>
                </a:gs>
                <a:gs pos="100000">
                  <a:srgbClr val="FFFFCC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/>
            <a:lstStyle/>
            <a:p>
              <a:pPr marL="342900" indent="-342900" algn="ctr">
                <a:lnSpc>
                  <a:spcPct val="80000"/>
                </a:lnSpc>
                <a:spcBef>
                  <a:spcPct val="20000"/>
                </a:spcBef>
                <a:buClr>
                  <a:schemeClr val="hlink"/>
                </a:buClr>
                <a:buSzPct val="70000"/>
                <a:defRPr/>
              </a:pPr>
              <a:r>
                <a:rPr lang="ru-RU" sz="3000" dirty="0">
                  <a:solidFill>
                    <a:srgbClr val="0033CC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Белковый компонент </a:t>
              </a:r>
              <a:r>
                <a:rPr lang="ru-RU" sz="3000" b="1" dirty="0">
                  <a:solidFill>
                    <a:srgbClr val="6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(апофермент) </a:t>
              </a:r>
            </a:p>
            <a:p>
              <a:pPr marL="342900" indent="-342900" algn="ctr">
                <a:lnSpc>
                  <a:spcPct val="80000"/>
                </a:lnSpc>
                <a:spcBef>
                  <a:spcPct val="20000"/>
                </a:spcBef>
                <a:buClr>
                  <a:schemeClr val="hlink"/>
                </a:buClr>
                <a:buSzPct val="70000"/>
                <a:defRPr/>
              </a:pPr>
              <a:r>
                <a:rPr lang="ru-RU" sz="3000" b="1" dirty="0">
                  <a:solidFill>
                    <a:srgbClr val="0033CC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+</a:t>
              </a:r>
            </a:p>
          </p:txBody>
        </p:sp>
      </p:grpSp>
      <p:sp>
        <p:nvSpPr>
          <p:cNvPr id="15" name="TextBox 14"/>
          <p:cNvSpPr txBox="1"/>
          <p:nvPr/>
        </p:nvSpPr>
        <p:spPr>
          <a:xfrm>
            <a:off x="571472" y="3929066"/>
            <a:ext cx="3714776" cy="1200329"/>
          </a:xfrm>
          <a:prstGeom prst="rect">
            <a:avLst/>
          </a:prstGeom>
          <a:solidFill>
            <a:srgbClr val="FF7C8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ru-RU" dirty="0"/>
              <a:t>Гидролитические ферменты: пепсин, трипсин, папаин, </a:t>
            </a:r>
            <a:r>
              <a:rPr lang="ru-RU" dirty="0" err="1"/>
              <a:t>уреаза</a:t>
            </a:r>
            <a:r>
              <a:rPr lang="ru-RU" dirty="0"/>
              <a:t>, лизоцим, </a:t>
            </a:r>
            <a:r>
              <a:rPr lang="ru-RU" dirty="0" err="1"/>
              <a:t>рибонуклеаза</a:t>
            </a:r>
            <a:r>
              <a:rPr lang="ru-RU" dirty="0"/>
              <a:t>, фосфатаза и др.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Похожее изображени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65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634" name="Picture 2" descr="Похожее изображени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6516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http://esprezo.ru/wp-content/uploads/2014/05/woo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00188" y="39688"/>
            <a:ext cx="5691187" cy="6818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Рисунок 3" descr="FIG_3_7.GIF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27650" y="2143125"/>
            <a:ext cx="3816350" cy="3751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8" name="Rectangle 5"/>
          <p:cNvSpPr>
            <a:spLocks noChangeArrowheads="1"/>
          </p:cNvSpPr>
          <p:nvPr/>
        </p:nvSpPr>
        <p:spPr bwMode="auto">
          <a:xfrm>
            <a:off x="357188" y="1428750"/>
            <a:ext cx="7786687" cy="677863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342900">
              <a:defRPr/>
            </a:pPr>
            <a:r>
              <a:rPr lang="ru-RU" dirty="0">
                <a:solidFill>
                  <a:schemeClr val="tx2"/>
                </a:solidFill>
              </a:rPr>
              <a:t>Они значительно эффективнее </a:t>
            </a:r>
            <a:r>
              <a:rPr lang="ru-RU" dirty="0"/>
              <a:t>(в 10</a:t>
            </a:r>
            <a:r>
              <a:rPr lang="ru-RU" baseline="30000" dirty="0"/>
              <a:t>4</a:t>
            </a:r>
            <a:r>
              <a:rPr lang="ru-RU" dirty="0"/>
              <a:t>–10</a:t>
            </a:r>
            <a:r>
              <a:rPr lang="ru-RU" baseline="30000" dirty="0"/>
              <a:t>9</a:t>
            </a:r>
            <a:r>
              <a:rPr lang="ru-RU" dirty="0"/>
              <a:t> раз</a:t>
            </a:r>
            <a:r>
              <a:rPr lang="ru-RU" dirty="0">
                <a:solidFill>
                  <a:schemeClr val="tx2"/>
                </a:solidFill>
              </a:rPr>
              <a:t>) небиологических катализаторов. </a:t>
            </a:r>
            <a:endParaRPr lang="ru-RU" sz="2000" dirty="0">
              <a:solidFill>
                <a:schemeClr val="tx2"/>
              </a:solidFill>
            </a:endParaRPr>
          </a:p>
        </p:txBody>
      </p:sp>
      <p:sp>
        <p:nvSpPr>
          <p:cNvPr id="11268" name="Rectangle 7"/>
          <p:cNvSpPr>
            <a:spLocks noChangeArrowheads="1"/>
          </p:cNvSpPr>
          <p:nvPr/>
        </p:nvSpPr>
        <p:spPr bwMode="auto">
          <a:xfrm>
            <a:off x="214313" y="214313"/>
            <a:ext cx="8229600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 anchorCtr="1"/>
          <a:lstStyle/>
          <a:p>
            <a:pPr algn="ctr"/>
            <a:r>
              <a:rPr lang="ru-RU" sz="4400" b="1">
                <a:solidFill>
                  <a:srgbClr val="FFCC66"/>
                </a:solidFill>
              </a:rPr>
              <a:t>Особенности ферментов:</a:t>
            </a:r>
          </a:p>
        </p:txBody>
      </p:sp>
      <p:sp>
        <p:nvSpPr>
          <p:cNvPr id="6152" name="Rectangle 13"/>
          <p:cNvSpPr>
            <a:spLocks noChangeArrowheads="1"/>
          </p:cNvSpPr>
          <p:nvPr/>
        </p:nvSpPr>
        <p:spPr bwMode="auto">
          <a:xfrm>
            <a:off x="357188" y="3214688"/>
            <a:ext cx="4862512" cy="1477962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ru-RU" dirty="0">
                <a:solidFill>
                  <a:schemeClr val="tx2"/>
                </a:solidFill>
              </a:rPr>
              <a:t>Ферменты не капризны, </a:t>
            </a:r>
          </a:p>
          <a:p>
            <a:pPr algn="just">
              <a:defRPr/>
            </a:pPr>
            <a:r>
              <a:rPr lang="ru-RU" dirty="0">
                <a:solidFill>
                  <a:schemeClr val="tx2"/>
                </a:solidFill>
              </a:rPr>
              <a:t>однако	каждая   ферментативная</a:t>
            </a:r>
          </a:p>
          <a:p>
            <a:pPr>
              <a:defRPr/>
            </a:pPr>
            <a:r>
              <a:rPr lang="ru-RU" dirty="0">
                <a:solidFill>
                  <a:schemeClr val="tx2"/>
                </a:solidFill>
              </a:rPr>
              <a:t>реакция наиболее быстро</a:t>
            </a:r>
          </a:p>
          <a:p>
            <a:pPr>
              <a:defRPr/>
            </a:pPr>
            <a:r>
              <a:rPr lang="ru-RU" dirty="0">
                <a:solidFill>
                  <a:schemeClr val="tx2"/>
                </a:solidFill>
              </a:rPr>
              <a:t>протекает при строго </a:t>
            </a:r>
          </a:p>
          <a:p>
            <a:pPr>
              <a:defRPr/>
            </a:pPr>
            <a:r>
              <a:rPr lang="ru-RU" dirty="0">
                <a:solidFill>
                  <a:schemeClr val="tx2"/>
                </a:solidFill>
              </a:rPr>
              <a:t>определенном значении </a:t>
            </a:r>
            <a:r>
              <a:rPr lang="en-US" b="1" dirty="0">
                <a:solidFill>
                  <a:schemeClr val="tx2"/>
                </a:solidFill>
              </a:rPr>
              <a:t>PH</a:t>
            </a:r>
            <a:r>
              <a:rPr lang="ru-RU" b="1" dirty="0">
                <a:solidFill>
                  <a:schemeClr val="tx2"/>
                </a:solidFill>
              </a:rPr>
              <a:t> и </a:t>
            </a:r>
            <a:r>
              <a:rPr lang="en-US" b="1" dirty="0">
                <a:solidFill>
                  <a:schemeClr val="tx2"/>
                </a:solidFill>
              </a:rPr>
              <a:t>t° C</a:t>
            </a:r>
            <a:r>
              <a:rPr lang="ru-RU" dirty="0"/>
              <a:t> 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357188" y="2428875"/>
            <a:ext cx="4264025" cy="369888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ru-RU" dirty="0">
                <a:solidFill>
                  <a:schemeClr val="tx2"/>
                </a:solidFill>
              </a:rPr>
              <a:t>Высокая специфичность их действия.</a:t>
            </a:r>
            <a:endParaRPr lang="ru-RU" dirty="0"/>
          </a:p>
        </p:txBody>
      </p:sp>
      <p:pic>
        <p:nvPicPr>
          <p:cNvPr id="11271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88" y="4714875"/>
            <a:ext cx="5000625" cy="214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Прямоугольник 9"/>
          <p:cNvSpPr/>
          <p:nvPr/>
        </p:nvSpPr>
        <p:spPr>
          <a:xfrm>
            <a:off x="5286380" y="2071678"/>
            <a:ext cx="3857620" cy="1477328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ru-RU" dirty="0"/>
              <a:t>единственная молекула фермента каталазы может расщепить за одну секунду 10 тыс. молекул токсичной для клетки перекиси водорода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5286380" y="3714752"/>
            <a:ext cx="3857620" cy="1214446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ru-RU" dirty="0"/>
              <a:t>при комнатной температуре одна молекула </a:t>
            </a:r>
            <a:r>
              <a:rPr lang="ru-RU" dirty="0" err="1"/>
              <a:t>уреазы</a:t>
            </a:r>
            <a:r>
              <a:rPr lang="ru-RU" dirty="0"/>
              <a:t> способна за одну секунду расщепить до 30 тыс. молекул мочевины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5286380" y="5072074"/>
            <a:ext cx="3857620" cy="928694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ru-RU" dirty="0"/>
              <a:t>Не будь катализатора, на это потребовалось бы около 3 </a:t>
            </a:r>
            <a:r>
              <a:rPr lang="ru-RU" dirty="0" err="1"/>
              <a:t>млн</a:t>
            </a:r>
            <a:r>
              <a:rPr lang="ru-RU" dirty="0"/>
              <a:t> лет.</a:t>
            </a:r>
          </a:p>
        </p:txBody>
      </p:sp>
      <p:sp>
        <p:nvSpPr>
          <p:cNvPr id="13" name="Стрелка углом 12"/>
          <p:cNvSpPr/>
          <p:nvPr/>
        </p:nvSpPr>
        <p:spPr>
          <a:xfrm rot="5400000">
            <a:off x="8072438" y="1571625"/>
            <a:ext cx="928687" cy="785813"/>
          </a:xfrm>
          <a:prstGeom prst="bentArrow">
            <a:avLst>
              <a:gd name="adj1" fmla="val 50000"/>
              <a:gd name="adj2" fmla="val 19421"/>
              <a:gd name="adj3" fmla="val 46918"/>
              <a:gd name="adj4" fmla="val 43012"/>
            </a:avLst>
          </a:prstGeom>
          <a:gradFill flip="none" rotWithShape="1">
            <a:gsLst>
              <a:gs pos="0">
                <a:srgbClr val="000082"/>
              </a:gs>
              <a:gs pos="13000">
                <a:srgbClr val="0047FF"/>
              </a:gs>
              <a:gs pos="28000">
                <a:srgbClr val="000082"/>
              </a:gs>
              <a:gs pos="42999">
                <a:srgbClr val="0047FF"/>
              </a:gs>
              <a:gs pos="58000">
                <a:srgbClr val="000082"/>
              </a:gs>
              <a:gs pos="72000">
                <a:srgbClr val="0047FF"/>
              </a:gs>
              <a:gs pos="87000">
                <a:srgbClr val="000082"/>
              </a:gs>
              <a:gs pos="100000">
                <a:srgbClr val="0047FF"/>
              </a:gs>
            </a:gsLst>
            <a:path path="shape">
              <a:fillToRect l="50000" t="50000" r="50000" b="50000"/>
            </a:path>
            <a:tileRect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chemeClr val="tx1"/>
              </a:solidFill>
            </a:endParaRPr>
          </a:p>
        </p:txBody>
      </p:sp>
      <p:pic>
        <p:nvPicPr>
          <p:cNvPr id="14" name="Picture 2" descr="http://privetstudent.com/uploads/posts/2012-09/1346922768_25383c384f-31353b3a30-1c3840-373d303d3839-1984-2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7188" y="3068638"/>
            <a:ext cx="4929187" cy="3789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http://esprezo.ru/wp-content/uploads/2014/05/woo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pic>
        <p:nvPicPr>
          <p:cNvPr id="28674" name="Picture 2" descr="Картинки по запросу строение фермента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57250" y="0"/>
            <a:ext cx="72644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4" descr="http://esprezo.ru/wp-content/uploads/2014/05/woo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sp>
        <p:nvSpPr>
          <p:cNvPr id="19458" name="Rectangle 11"/>
          <p:cNvSpPr>
            <a:spLocks noGrp="1" noChangeArrowheads="1"/>
          </p:cNvSpPr>
          <p:nvPr>
            <p:ph type="title" sz="quarter"/>
          </p:nvPr>
        </p:nvSpPr>
        <p:spPr>
          <a:xfrm>
            <a:off x="357188" y="214313"/>
            <a:ext cx="8445500" cy="99060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ru-RU" sz="3600" b="1" smtClean="0">
                <a:solidFill>
                  <a:srgbClr val="FFFF00"/>
                </a:solidFill>
              </a:rPr>
              <a:t>Принцип действия ферментов</a:t>
            </a:r>
            <a:r>
              <a:rPr lang="ru-RU" sz="4000" b="1" smtClean="0">
                <a:solidFill>
                  <a:srgbClr val="FFFF00"/>
                </a:solidFill>
              </a:rPr>
              <a:t/>
            </a:r>
            <a:br>
              <a:rPr lang="ru-RU" sz="4000" b="1" smtClean="0">
                <a:solidFill>
                  <a:srgbClr val="FFFF00"/>
                </a:solidFill>
              </a:rPr>
            </a:br>
            <a:endParaRPr lang="ru-RU" sz="4000" b="1" smtClean="0">
              <a:solidFill>
                <a:srgbClr val="FFFF00"/>
              </a:solidFill>
            </a:endParaRPr>
          </a:p>
        </p:txBody>
      </p:sp>
      <p:sp>
        <p:nvSpPr>
          <p:cNvPr id="19459" name="Text Box 38"/>
          <p:cNvSpPr txBox="1">
            <a:spLocks noChangeArrowheads="1"/>
          </p:cNvSpPr>
          <p:nvPr/>
        </p:nvSpPr>
        <p:spPr bwMode="auto">
          <a:xfrm>
            <a:off x="323850" y="1268413"/>
            <a:ext cx="8532813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>
                <a:solidFill>
                  <a:schemeClr val="tx2"/>
                </a:solidFill>
              </a:rPr>
              <a:t>Фермент и субстрат должны подходить</a:t>
            </a:r>
          </a:p>
          <a:p>
            <a:r>
              <a:rPr lang="ru-RU" sz="3200">
                <a:solidFill>
                  <a:schemeClr val="tx2"/>
                </a:solidFill>
              </a:rPr>
              <a:t> друг к другу</a:t>
            </a:r>
            <a:r>
              <a:rPr lang="ru-RU" sz="3200">
                <a:solidFill>
                  <a:schemeClr val="accent2"/>
                </a:solidFill>
              </a:rPr>
              <a:t> </a:t>
            </a:r>
            <a:r>
              <a:rPr lang="ru-RU" sz="3200">
                <a:solidFill>
                  <a:srgbClr val="800000"/>
                </a:solidFill>
              </a:rPr>
              <a:t>«как ключ к  замку»</a:t>
            </a:r>
          </a:p>
        </p:txBody>
      </p:sp>
      <p:grpSp>
        <p:nvGrpSpPr>
          <p:cNvPr id="2" name="Group 45"/>
          <p:cNvGrpSpPr>
            <a:grpSpLocks/>
          </p:cNvGrpSpPr>
          <p:nvPr/>
        </p:nvGrpSpPr>
        <p:grpSpPr bwMode="auto">
          <a:xfrm>
            <a:off x="2339975" y="2636838"/>
            <a:ext cx="3941763" cy="2303462"/>
            <a:chOff x="1474" y="1661"/>
            <a:chExt cx="2483" cy="1451"/>
          </a:xfrm>
        </p:grpSpPr>
        <p:sp>
          <p:nvSpPr>
            <p:cNvPr id="19462" name="Freeform 40"/>
            <p:cNvSpPr>
              <a:spLocks/>
            </p:cNvSpPr>
            <p:nvPr/>
          </p:nvSpPr>
          <p:spPr bwMode="auto">
            <a:xfrm>
              <a:off x="1474" y="1661"/>
              <a:ext cx="2483" cy="1451"/>
            </a:xfrm>
            <a:custGeom>
              <a:avLst/>
              <a:gdLst>
                <a:gd name="T0" fmla="*/ 11914 w 2041"/>
                <a:gd name="T1" fmla="*/ 0 h 862"/>
                <a:gd name="T2" fmla="*/ 11914 w 2041"/>
                <a:gd name="T3" fmla="*/ 49164 h 862"/>
                <a:gd name="T4" fmla="*/ 11124 w 2041"/>
                <a:gd name="T5" fmla="*/ 49164 h 862"/>
                <a:gd name="T6" fmla="*/ 11124 w 2041"/>
                <a:gd name="T7" fmla="*/ 63884 h 862"/>
                <a:gd name="T8" fmla="*/ 10326 w 2041"/>
                <a:gd name="T9" fmla="*/ 63884 h 862"/>
                <a:gd name="T10" fmla="*/ 9866 w 2041"/>
                <a:gd name="T11" fmla="*/ 78773 h 862"/>
                <a:gd name="T12" fmla="*/ 9866 w 2041"/>
                <a:gd name="T13" fmla="*/ 49164 h 862"/>
                <a:gd name="T14" fmla="*/ 8739 w 2041"/>
                <a:gd name="T15" fmla="*/ 49164 h 862"/>
                <a:gd name="T16" fmla="*/ 7666 w 2041"/>
                <a:gd name="T17" fmla="*/ 83666 h 862"/>
                <a:gd name="T18" fmla="*/ 6596 w 2041"/>
                <a:gd name="T19" fmla="*/ 49164 h 862"/>
                <a:gd name="T20" fmla="*/ 4501 w 2041"/>
                <a:gd name="T21" fmla="*/ 49164 h 862"/>
                <a:gd name="T22" fmla="*/ 4501 w 2041"/>
                <a:gd name="T23" fmla="*/ 68887 h 862"/>
                <a:gd name="T24" fmla="*/ 3442 w 2041"/>
                <a:gd name="T25" fmla="*/ 68887 h 862"/>
                <a:gd name="T26" fmla="*/ 3442 w 2041"/>
                <a:gd name="T27" fmla="*/ 93515 h 862"/>
                <a:gd name="T28" fmla="*/ 2125 w 2041"/>
                <a:gd name="T29" fmla="*/ 93515 h 862"/>
                <a:gd name="T30" fmla="*/ 2125 w 2041"/>
                <a:gd name="T31" fmla="*/ 49164 h 862"/>
                <a:gd name="T32" fmla="*/ 1058 w 2041"/>
                <a:gd name="T33" fmla="*/ 68887 h 862"/>
                <a:gd name="T34" fmla="*/ 1058 w 2041"/>
                <a:gd name="T35" fmla="*/ 49164 h 862"/>
                <a:gd name="T36" fmla="*/ 0 w 2041"/>
                <a:gd name="T37" fmla="*/ 49164 h 862"/>
                <a:gd name="T38" fmla="*/ 0 w 2041"/>
                <a:gd name="T39" fmla="*/ 0 h 862"/>
                <a:gd name="T40" fmla="*/ 11914 w 2041"/>
                <a:gd name="T41" fmla="*/ 0 h 862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2041"/>
                <a:gd name="T64" fmla="*/ 0 h 862"/>
                <a:gd name="T65" fmla="*/ 2041 w 2041"/>
                <a:gd name="T66" fmla="*/ 862 h 862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2041" h="862">
                  <a:moveTo>
                    <a:pt x="2041" y="0"/>
                  </a:moveTo>
                  <a:lnTo>
                    <a:pt x="2041" y="453"/>
                  </a:lnTo>
                  <a:lnTo>
                    <a:pt x="1905" y="453"/>
                  </a:lnTo>
                  <a:lnTo>
                    <a:pt x="1905" y="589"/>
                  </a:lnTo>
                  <a:lnTo>
                    <a:pt x="1769" y="589"/>
                  </a:lnTo>
                  <a:lnTo>
                    <a:pt x="1690" y="726"/>
                  </a:lnTo>
                  <a:lnTo>
                    <a:pt x="1690" y="453"/>
                  </a:lnTo>
                  <a:lnTo>
                    <a:pt x="1497" y="453"/>
                  </a:lnTo>
                  <a:lnTo>
                    <a:pt x="1313" y="771"/>
                  </a:lnTo>
                  <a:lnTo>
                    <a:pt x="1130" y="453"/>
                  </a:lnTo>
                  <a:lnTo>
                    <a:pt x="771" y="453"/>
                  </a:lnTo>
                  <a:lnTo>
                    <a:pt x="771" y="635"/>
                  </a:lnTo>
                  <a:lnTo>
                    <a:pt x="589" y="635"/>
                  </a:lnTo>
                  <a:lnTo>
                    <a:pt x="589" y="862"/>
                  </a:lnTo>
                  <a:lnTo>
                    <a:pt x="363" y="862"/>
                  </a:lnTo>
                  <a:lnTo>
                    <a:pt x="363" y="453"/>
                  </a:lnTo>
                  <a:lnTo>
                    <a:pt x="181" y="635"/>
                  </a:lnTo>
                  <a:lnTo>
                    <a:pt x="181" y="453"/>
                  </a:lnTo>
                  <a:lnTo>
                    <a:pt x="0" y="453"/>
                  </a:lnTo>
                  <a:lnTo>
                    <a:pt x="0" y="0"/>
                  </a:lnTo>
                  <a:lnTo>
                    <a:pt x="2041" y="0"/>
                  </a:lnTo>
                  <a:close/>
                </a:path>
              </a:pathLst>
            </a:custGeom>
            <a:solidFill>
              <a:srgbClr val="FF6699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9463" name="Text Box 41"/>
            <p:cNvSpPr txBox="1">
              <a:spLocks noChangeArrowheads="1"/>
            </p:cNvSpPr>
            <p:nvPr/>
          </p:nvSpPr>
          <p:spPr bwMode="auto">
            <a:xfrm>
              <a:off x="1837" y="1764"/>
              <a:ext cx="1709" cy="5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b="1">
                  <a:solidFill>
                    <a:srgbClr val="000000"/>
                  </a:solidFill>
                </a:rPr>
                <a:t> Субстрат- вещество</a:t>
              </a:r>
            </a:p>
            <a:p>
              <a:r>
                <a:rPr lang="ru-RU" b="1">
                  <a:solidFill>
                    <a:srgbClr val="000000"/>
                  </a:solidFill>
                </a:rPr>
                <a:t> на которое действует</a:t>
              </a:r>
            </a:p>
            <a:p>
              <a:r>
                <a:rPr lang="ru-RU" b="1">
                  <a:solidFill>
                    <a:srgbClr val="000000"/>
                  </a:solidFill>
                </a:rPr>
                <a:t> фермент</a:t>
              </a:r>
            </a:p>
          </p:txBody>
        </p:sp>
      </p:grpSp>
      <p:sp>
        <p:nvSpPr>
          <p:cNvPr id="19461" name="Freeform 42"/>
          <p:cNvSpPr>
            <a:spLocks/>
          </p:cNvSpPr>
          <p:nvPr/>
        </p:nvSpPr>
        <p:spPr bwMode="auto">
          <a:xfrm>
            <a:off x="1547813" y="4652963"/>
            <a:ext cx="5795962" cy="2016125"/>
          </a:xfrm>
          <a:custGeom>
            <a:avLst/>
            <a:gdLst>
              <a:gd name="T0" fmla="*/ 0 w 2858"/>
              <a:gd name="T1" fmla="*/ 0 h 726"/>
              <a:gd name="T2" fmla="*/ 0 w 2858"/>
              <a:gd name="T3" fmla="*/ 2147483647 h 726"/>
              <a:gd name="T4" fmla="*/ 2147483647 w 2858"/>
              <a:gd name="T5" fmla="*/ 2147483647 h 726"/>
              <a:gd name="T6" fmla="*/ 2147483647 w 2858"/>
              <a:gd name="T7" fmla="*/ 0 h 726"/>
              <a:gd name="T8" fmla="*/ 2147483647 w 2858"/>
              <a:gd name="T9" fmla="*/ 0 h 726"/>
              <a:gd name="T10" fmla="*/ 2147483647 w 2858"/>
              <a:gd name="T11" fmla="*/ 2147483647 h 726"/>
              <a:gd name="T12" fmla="*/ 2147483647 w 2858"/>
              <a:gd name="T13" fmla="*/ 2147483647 h 726"/>
              <a:gd name="T14" fmla="*/ 2147483647 w 2858"/>
              <a:gd name="T15" fmla="*/ 2147483647 h 726"/>
              <a:gd name="T16" fmla="*/ 2147483647 w 2858"/>
              <a:gd name="T17" fmla="*/ 0 h 726"/>
              <a:gd name="T18" fmla="*/ 2147483647 w 2858"/>
              <a:gd name="T19" fmla="*/ 0 h 726"/>
              <a:gd name="T20" fmla="*/ 2147483647 w 2858"/>
              <a:gd name="T21" fmla="*/ 2147483647 h 726"/>
              <a:gd name="T22" fmla="*/ 2147483647 w 2858"/>
              <a:gd name="T23" fmla="*/ 0 h 726"/>
              <a:gd name="T24" fmla="*/ 2147483647 w 2858"/>
              <a:gd name="T25" fmla="*/ 0 h 726"/>
              <a:gd name="T26" fmla="*/ 2147483647 w 2858"/>
              <a:gd name="T27" fmla="*/ 2147483647 h 726"/>
              <a:gd name="T28" fmla="*/ 2147483647 w 2858"/>
              <a:gd name="T29" fmla="*/ 2147483647 h 726"/>
              <a:gd name="T30" fmla="*/ 2147483647 w 2858"/>
              <a:gd name="T31" fmla="*/ 2147483647 h 726"/>
              <a:gd name="T32" fmla="*/ 2147483647 w 2858"/>
              <a:gd name="T33" fmla="*/ 2147483647 h 726"/>
              <a:gd name="T34" fmla="*/ 2147483647 w 2858"/>
              <a:gd name="T35" fmla="*/ 0 h 726"/>
              <a:gd name="T36" fmla="*/ 2147483647 w 2858"/>
              <a:gd name="T37" fmla="*/ 2147483647 h 726"/>
              <a:gd name="T38" fmla="*/ 2147483647 w 2858"/>
              <a:gd name="T39" fmla="*/ 0 h 726"/>
              <a:gd name="T40" fmla="*/ 0 w 2858"/>
              <a:gd name="T41" fmla="*/ 0 h 72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w 2858"/>
              <a:gd name="T64" fmla="*/ 0 h 726"/>
              <a:gd name="T65" fmla="*/ 2858 w 2858"/>
              <a:gd name="T66" fmla="*/ 726 h 726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T63" t="T64" r="T65" b="T66"/>
            <a:pathLst>
              <a:path w="2858" h="726">
                <a:moveTo>
                  <a:pt x="0" y="0"/>
                </a:moveTo>
                <a:lnTo>
                  <a:pt x="0" y="726"/>
                </a:lnTo>
                <a:lnTo>
                  <a:pt x="2858" y="726"/>
                </a:lnTo>
                <a:lnTo>
                  <a:pt x="2858" y="0"/>
                </a:lnTo>
                <a:lnTo>
                  <a:pt x="2223" y="0"/>
                </a:lnTo>
                <a:lnTo>
                  <a:pt x="2223" y="136"/>
                </a:lnTo>
                <a:lnTo>
                  <a:pt x="2086" y="136"/>
                </a:lnTo>
                <a:lnTo>
                  <a:pt x="2007" y="272"/>
                </a:lnTo>
                <a:lnTo>
                  <a:pt x="2007" y="0"/>
                </a:lnTo>
                <a:lnTo>
                  <a:pt x="1814" y="0"/>
                </a:lnTo>
                <a:lnTo>
                  <a:pt x="1631" y="317"/>
                </a:lnTo>
                <a:lnTo>
                  <a:pt x="1448" y="0"/>
                </a:lnTo>
                <a:lnTo>
                  <a:pt x="1089" y="0"/>
                </a:lnTo>
                <a:lnTo>
                  <a:pt x="1089" y="181"/>
                </a:lnTo>
                <a:lnTo>
                  <a:pt x="907" y="181"/>
                </a:lnTo>
                <a:lnTo>
                  <a:pt x="907" y="408"/>
                </a:lnTo>
                <a:lnTo>
                  <a:pt x="680" y="408"/>
                </a:lnTo>
                <a:lnTo>
                  <a:pt x="680" y="0"/>
                </a:lnTo>
                <a:lnTo>
                  <a:pt x="499" y="181"/>
                </a:lnTo>
                <a:lnTo>
                  <a:pt x="499" y="0"/>
                </a:lnTo>
                <a:lnTo>
                  <a:pt x="0" y="0"/>
                </a:lnTo>
                <a:close/>
              </a:path>
            </a:pathLst>
          </a:custGeom>
          <a:solidFill>
            <a:srgbClr val="00008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ransition>
    <p:split orient="vert" dir="in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Похожее изображени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62289"/>
          </a:xfrm>
          <a:prstGeom prst="rect">
            <a:avLst/>
          </a:prstGeom>
          <a:noFill/>
        </p:spPr>
      </p:pic>
      <p:sp>
        <p:nvSpPr>
          <p:cNvPr id="20482" name="Прямоугольник 1"/>
          <p:cNvSpPr>
            <a:spLocks noChangeArrowheads="1"/>
          </p:cNvSpPr>
          <p:nvPr/>
        </p:nvSpPr>
        <p:spPr bwMode="auto">
          <a:xfrm>
            <a:off x="214313" y="1428750"/>
            <a:ext cx="8501062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/>
              <a:t>Э. Фишер (гипотеза «ключ-замок»)</a:t>
            </a:r>
            <a:r>
              <a:rPr lang="ru-RU"/>
              <a:t> предположил, что пространственные конфигурации активного центра фермента и субстрата должны точно соответствовать друг другу. Субстрат сравнивается с «ключом», фермент — с «замком».</a:t>
            </a:r>
          </a:p>
        </p:txBody>
      </p:sp>
      <p:pic>
        <p:nvPicPr>
          <p:cNvPr id="20483" name="Picture 2" descr="фермент и субстрат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2774950"/>
            <a:ext cx="4572000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4" name="Прямоугольник 3"/>
          <p:cNvSpPr>
            <a:spLocks noChangeArrowheads="1"/>
          </p:cNvSpPr>
          <p:nvPr/>
        </p:nvSpPr>
        <p:spPr bwMode="auto">
          <a:xfrm>
            <a:off x="285750" y="3357563"/>
            <a:ext cx="4572000" cy="230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 dirty="0"/>
              <a:t>Д. </a:t>
            </a:r>
            <a:r>
              <a:rPr lang="ru-RU" b="1" dirty="0" err="1"/>
              <a:t>Кошланд</a:t>
            </a:r>
            <a:r>
              <a:rPr lang="ru-RU" b="1" dirty="0"/>
              <a:t> (гипотеза «рука-перчатка»)</a:t>
            </a:r>
            <a:r>
              <a:rPr lang="ru-RU" dirty="0"/>
              <a:t> предположил, что пространственное соответствие структуры субстрата и активного центра фермента создается лишь в момент их взаимодействия друг с другом. Эту гипотезу еще называют </a:t>
            </a:r>
            <a:r>
              <a:rPr lang="ru-RU" b="1" dirty="0"/>
              <a:t>гипотезой индуцированного соответствия</a:t>
            </a:r>
            <a:r>
              <a:rPr lang="ru-RU" dirty="0"/>
              <a:t>.</a:t>
            </a:r>
          </a:p>
        </p:txBody>
      </p:sp>
      <p:sp>
        <p:nvSpPr>
          <p:cNvPr id="20485" name="Прямоугольник 4"/>
          <p:cNvSpPr>
            <a:spLocks noChangeArrowheads="1"/>
          </p:cNvSpPr>
          <p:nvPr/>
        </p:nvSpPr>
        <p:spPr bwMode="auto">
          <a:xfrm>
            <a:off x="500034" y="642918"/>
            <a:ext cx="828675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Субстратную и реакционную специфичность реакций ферментативного катализа объясняют гипотезы Э. Фишера (1890 г.) и Д. </a:t>
            </a:r>
            <a:r>
              <a:rPr lang="ru-RU" b="1" spc="50" dirty="0" err="1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Кошланда</a:t>
            </a:r>
            <a:r>
              <a:rPr lang="ru-RU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(1959 г.).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 l="8203" r="8007"/>
          <a:stretch>
            <a:fillRect/>
          </a:stretch>
        </p:blipFill>
        <p:spPr bwMode="auto">
          <a:xfrm>
            <a:off x="0" y="0"/>
            <a:ext cx="9144000" cy="6820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Картинка 9 из 26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-1"/>
            <a:ext cx="8501122" cy="686454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Рисунок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3010" name="Rectangle 2"/>
          <p:cNvSpPr>
            <a:spLocks noGrp="1" noChangeArrowheads="1"/>
          </p:cNvSpPr>
          <p:nvPr>
            <p:ph type="title"/>
          </p:nvPr>
        </p:nvSpPr>
        <p:spPr>
          <a:xfrm>
            <a:off x="1857356" y="0"/>
            <a:ext cx="7286644" cy="642918"/>
          </a:xfrm>
        </p:spPr>
        <p:txBody>
          <a:bodyPr>
            <a:normAutofit fontScale="90000"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r>
              <a:rPr lang="ru-RU" sz="40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ОСНОВНЫЕ </a:t>
            </a:r>
            <a:r>
              <a:rPr lang="ru-RU" sz="40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СВОЙСТВА ФЕРМЕНТОВ </a:t>
            </a:r>
          </a:p>
        </p:txBody>
      </p:sp>
      <p:sp>
        <p:nvSpPr>
          <p:cNvPr id="430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500166" y="642918"/>
            <a:ext cx="7500990" cy="5429288"/>
          </a:xfrm>
        </p:spPr>
        <p:txBody>
          <a:bodyPr>
            <a:noAutofit/>
          </a:bodyPr>
          <a:lstStyle/>
          <a:p>
            <a:pPr>
              <a:lnSpc>
                <a:spcPct val="80000"/>
              </a:lnSpc>
              <a:buFontTx/>
              <a:buNone/>
            </a:pPr>
            <a:r>
              <a:rPr lang="ru-RU" sz="2000" dirty="0"/>
              <a:t>      К ферментам применимы </a:t>
            </a:r>
            <a:r>
              <a:rPr lang="ru-RU" sz="2000" b="1" dirty="0">
                <a:solidFill>
                  <a:srgbClr val="0070C0"/>
                </a:solidFill>
              </a:rPr>
              <a:t>три основных критерия</a:t>
            </a:r>
            <a:r>
              <a:rPr lang="ru-RU" sz="2000" dirty="0"/>
              <a:t>, характерных и для неорганических катализаторов. В частности, они </a:t>
            </a:r>
            <a:r>
              <a:rPr lang="ru-RU" sz="2000" b="1" dirty="0">
                <a:solidFill>
                  <a:srgbClr val="C00000"/>
                </a:solidFill>
              </a:rPr>
              <a:t>остаются неизмененными после реакции,</a:t>
            </a:r>
            <a:r>
              <a:rPr lang="ru-RU" sz="2000" dirty="0"/>
              <a:t> т.е. освобождаясь, могут вновь реагировать с новыми молекулами субстрата (хотя нельзя исключить побочных влияний условий среды на активность фермента). Ферменты способны </a:t>
            </a:r>
            <a:r>
              <a:rPr lang="ru-RU" sz="2000" b="1" dirty="0">
                <a:solidFill>
                  <a:srgbClr val="C00000"/>
                </a:solidFill>
              </a:rPr>
              <a:t>оказывать действие в ничтожно малых концентрациях </a:t>
            </a:r>
            <a:r>
              <a:rPr lang="ru-RU" sz="2000" dirty="0"/>
              <a:t>(например, одна молекула фермента </a:t>
            </a:r>
            <a:r>
              <a:rPr lang="ru-RU" sz="2000" dirty="0" err="1"/>
              <a:t>реннина</a:t>
            </a:r>
            <a:r>
              <a:rPr lang="ru-RU" sz="2000" dirty="0"/>
              <a:t>, содержащегося в слизистой оболочке желудка теленка, створаживает около 106 молекул казеиногена молока за 10 мин при температуре 37°С). </a:t>
            </a:r>
            <a:r>
              <a:rPr lang="ru-RU" sz="2000" b="1" dirty="0">
                <a:solidFill>
                  <a:srgbClr val="C00000"/>
                </a:solidFill>
              </a:rPr>
              <a:t>Наличие либо отсутствие фермента или любого другого катализатора не оказывает влияния на величину константы равновесия и свободной энергии (ΔG). </a:t>
            </a:r>
            <a:r>
              <a:rPr lang="ru-RU" sz="2000" dirty="0"/>
              <a:t>Катализаторы лишь повышают скорость, с которой система приближается к термодинамическому равновесию, не сдвигая точки равновесия. Химические реакции с высокой константой равновесия и отрицательной величиной ΔG принято называть </a:t>
            </a:r>
            <a:r>
              <a:rPr lang="ru-RU" sz="2000" dirty="0" err="1"/>
              <a:t>экзергоническими</a:t>
            </a:r>
            <a:r>
              <a:rPr lang="ru-RU" sz="2000" dirty="0"/>
              <a:t>. Реакции с низкой константой равновесия и соответственно положительной величиной ΔG (они обычно не протекают спонтанно) называются </a:t>
            </a:r>
            <a:r>
              <a:rPr lang="ru-RU" sz="2000" dirty="0" err="1" smtClean="0"/>
              <a:t>эндергоническими</a:t>
            </a:r>
            <a:r>
              <a:rPr lang="ru-RU" sz="2000" dirty="0"/>
              <a:t>. Для начала и завершения этих реакций необходим приток энергии извне. В живых системах </a:t>
            </a:r>
            <a:r>
              <a:rPr lang="ru-RU" sz="2000" dirty="0" err="1"/>
              <a:t>экзергонические</a:t>
            </a:r>
            <a:r>
              <a:rPr lang="ru-RU" sz="2000" dirty="0"/>
              <a:t> процессы обычно сопряжены с </a:t>
            </a:r>
            <a:r>
              <a:rPr lang="ru-RU" sz="2000" dirty="0" err="1"/>
              <a:t>эндергоническими</a:t>
            </a:r>
            <a:r>
              <a:rPr lang="ru-RU" sz="2000" dirty="0"/>
              <a:t> реакциями, обеспечивая последние необходимым количеством энергии.</a:t>
            </a:r>
          </a:p>
        </p:txBody>
      </p:sp>
    </p:spTree>
  </p:cSld>
  <p:clrMapOvr>
    <a:masterClrMapping/>
  </p:clrMapOvr>
  <p:transition advTm="10000"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Рисунок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500034" y="863765"/>
            <a:ext cx="8358246" cy="52322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228600" algn="l"/>
                <a:tab pos="449263" algn="l"/>
              </a:tabLst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Молекулы белков могут принимать различные пространственные формы — </a:t>
            </a:r>
            <a:r>
              <a:rPr kumimoji="0" lang="ru-RU" sz="14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конформации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, которые представляют собой четыре уровня их организации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714480" y="214290"/>
            <a:ext cx="6286544" cy="369332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  <a:tabLst>
                <a:tab pos="228600" algn="l"/>
                <a:tab pos="449263" algn="l"/>
              </a:tabLst>
            </a:pPr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Уровни организации белковой молекулы</a:t>
            </a:r>
            <a:endParaRPr lang="ru-RU" sz="1600" b="1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 pitchFamily="34" charset="0"/>
              <a:ea typeface="Times New Roman" pitchFamily="18" charset="0"/>
              <a:cs typeface="Arial" pitchFamily="34" charset="0"/>
            </a:endParaRPr>
          </a:p>
        </p:txBody>
      </p:sp>
      <p:pic>
        <p:nvPicPr>
          <p:cNvPr id="1026" name="Рисунок 3" descr="Белковая молекула"/>
          <p:cNvPicPr>
            <a:picLocks noChangeAspect="1" noChangeArrowheads="1"/>
          </p:cNvPicPr>
          <p:nvPr/>
        </p:nvPicPr>
        <p:blipFill>
          <a:blip r:embed="rId3" cstate="print">
            <a:lum bright="-20000" contrast="40000"/>
          </a:blip>
          <a:srcRect b="10098"/>
          <a:stretch>
            <a:fillRect/>
          </a:stretch>
        </p:blipFill>
        <p:spPr bwMode="auto">
          <a:xfrm>
            <a:off x="1214414" y="1428736"/>
            <a:ext cx="6357982" cy="5190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Рисунок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5057" name="Rectangle 1"/>
          <p:cNvSpPr>
            <a:spLocks noChangeArrowheads="1"/>
          </p:cNvSpPr>
          <p:nvPr/>
        </p:nvSpPr>
        <p:spPr bwMode="auto">
          <a:xfrm>
            <a:off x="357158" y="479147"/>
            <a:ext cx="8286808" cy="92333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228600" algn="l"/>
                <a:tab pos="449263" algn="l"/>
              </a:tabLst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Линейная последовательность аминокислот в составе полипептидной цепи представляет первичную структуру белка. Она уникальна для любого белка и определяет его форму, свойства и функции.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57158" y="1785926"/>
            <a:ext cx="8286808" cy="1477328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228600" algn="l"/>
                <a:tab pos="449263" algn="l"/>
              </a:tabLst>
            </a:pPr>
            <a:r>
              <a:rPr lang="ru-RU" dirty="0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Вторичная структура белков возникает в результате образования водородных связей между группами —СООН и —NH2 разных аминокислотных остатков полипептидной цепи. Хотя водородные связи </a:t>
            </a:r>
            <a:r>
              <a:rPr lang="ru-RU" dirty="0" err="1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малопрочные</a:t>
            </a:r>
            <a:r>
              <a:rPr lang="ru-RU" dirty="0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, но благодаря их значительному количеству в комплексе они обеспечивают довольно прочную структуру.</a:t>
            </a:r>
            <a:endParaRPr lang="ru-RU" sz="1600" dirty="0" smtClean="0">
              <a:latin typeface="Arial" pitchFamily="34" charset="0"/>
              <a:ea typeface="Times New Roman" pitchFamily="18" charset="0"/>
              <a:cs typeface="Arial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57158" y="3429000"/>
            <a:ext cx="8286808" cy="1477328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228600" algn="l"/>
                <a:tab pos="449263" algn="l"/>
              </a:tabLst>
            </a:pPr>
            <a:r>
              <a:rPr lang="ru-RU" dirty="0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Третичная структура представляет собой причудливую, но для каждого белка специфическую конфигурацию, имеющую вид клубка (глобулу). Прочность третичной структуры обеспечивается ионными, водородными и </a:t>
            </a:r>
            <a:r>
              <a:rPr lang="ru-RU" dirty="0" err="1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дисульфидными</a:t>
            </a:r>
            <a:r>
              <a:rPr lang="ru-RU" dirty="0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( - S-S-) связями между остатками цистеина, а также гидрофобным взаимодействием.</a:t>
            </a:r>
            <a:endParaRPr lang="ru-RU" sz="1600" dirty="0" smtClean="0">
              <a:latin typeface="Arial" pitchFamily="34" charset="0"/>
              <a:ea typeface="Times New Roman" pitchFamily="18" charset="0"/>
              <a:cs typeface="Arial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57158" y="5286388"/>
            <a:ext cx="8358246" cy="1200329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228600" algn="l"/>
                <a:tab pos="449263" algn="l"/>
              </a:tabLst>
            </a:pPr>
            <a:r>
              <a:rPr lang="ru-RU" b="1" dirty="0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Четвертичная структура характерна не для всех белков.</a:t>
            </a:r>
            <a:r>
              <a:rPr lang="ru-RU" b="1" dirty="0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Times New Roman" pitchFamily="18" charset="0"/>
              </a:rPr>
              <a:t> </a:t>
            </a:r>
            <a:endParaRPr lang="ru-RU" sz="1600" dirty="0" smtClean="0"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49263" algn="l"/>
              </a:tabLst>
            </a:pPr>
            <a:r>
              <a:rPr lang="ru-RU" dirty="0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Она возникает в результате соединения нескольких глобул в сложный комплекс. Например, гемоглобин крови человека представляет комплекс из четырех таких субъединиц.</a:t>
            </a:r>
            <a:endParaRPr lang="ru-RU" sz="2400" dirty="0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Рисунок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>
          <a:xfrm>
            <a:off x="500034" y="0"/>
            <a:ext cx="8229600" cy="642918"/>
          </a:xfrm>
        </p:spPr>
        <p:txBody>
          <a:bodyPr>
            <a:normAutofit fontScale="900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Активный </a:t>
            </a:r>
            <a:r>
              <a:rPr lang="ru-RU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центр ферментов </a:t>
            </a:r>
          </a:p>
        </p:txBody>
      </p:sp>
      <p:sp>
        <p:nvSpPr>
          <p:cNvPr id="337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00034" y="785794"/>
            <a:ext cx="8229600" cy="5572164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>
              <a:lnSpc>
                <a:spcPct val="80000"/>
              </a:lnSpc>
              <a:buFontTx/>
              <a:buNone/>
            </a:pPr>
            <a:r>
              <a:rPr lang="ru-RU" sz="2000" dirty="0"/>
              <a:t>      При изучении механизма химической реакции, катализируемой ферментами, исследователя всегда интересует не только определение промежуточных и конечных продуктов и выяснение отдельных стадий реакции, но и природа тех функциональных групп в молекуле фермента, которые обеспечивают специфичность действия фермента на данный субстрат (субстраты) и высокую </a:t>
            </a:r>
            <a:r>
              <a:rPr lang="ru-RU" sz="2000" b="1" dirty="0">
                <a:solidFill>
                  <a:srgbClr val="C00000"/>
                </a:solidFill>
              </a:rPr>
              <a:t>каталитическую активность.</a:t>
            </a:r>
            <a:r>
              <a:rPr lang="ru-RU" sz="2000" dirty="0"/>
              <a:t> Речь идет, следовательно, о точном знании </a:t>
            </a:r>
            <a:r>
              <a:rPr lang="ru-RU" sz="2000" b="1" dirty="0">
                <a:solidFill>
                  <a:srgbClr val="0070C0"/>
                </a:solidFill>
              </a:rPr>
              <a:t>геометрии и третичной структуры фермента, а также химической природы того участка (участков) молекулы фермента</a:t>
            </a:r>
            <a:r>
              <a:rPr lang="ru-RU" sz="2000" dirty="0"/>
              <a:t>, который обеспечивает высокую скорость каталитической реакции. Участвующие в ферментативных реакциях молекулы </a:t>
            </a:r>
            <a:r>
              <a:rPr lang="ru-RU" sz="2000" b="1" dirty="0">
                <a:solidFill>
                  <a:srgbClr val="0070C0"/>
                </a:solidFill>
              </a:rPr>
              <a:t>субстратов </a:t>
            </a:r>
            <a:r>
              <a:rPr lang="ru-RU" sz="2000" dirty="0"/>
              <a:t>часто имеют </a:t>
            </a:r>
            <a:r>
              <a:rPr lang="ru-RU" sz="2000" b="1" dirty="0">
                <a:solidFill>
                  <a:srgbClr val="0070C0"/>
                </a:solidFill>
              </a:rPr>
              <a:t>небольшие размеры </a:t>
            </a:r>
            <a:r>
              <a:rPr lang="ru-RU" sz="2000" dirty="0"/>
              <a:t>по сравнению с молекулами ферментов, поэтому было высказано предположение, что при образовании фермент-субстратных комплексов в непосредственный контакт с молекулой субстрата, очевидно, вступает </a:t>
            </a:r>
            <a:r>
              <a:rPr lang="ru-RU" sz="2000" b="1" dirty="0">
                <a:solidFill>
                  <a:srgbClr val="C00000"/>
                </a:solidFill>
              </a:rPr>
              <a:t>ограниченная часть аминокислот пептидной цепи.</a:t>
            </a:r>
            <a:r>
              <a:rPr lang="ru-RU" sz="2000" dirty="0"/>
              <a:t> Отсюда возникло представление об активном центре фермента. </a:t>
            </a:r>
            <a:r>
              <a:rPr lang="ru-RU" sz="2000" b="1" dirty="0">
                <a:solidFill>
                  <a:srgbClr val="C00000"/>
                </a:solidFill>
              </a:rPr>
              <a:t>Под активным центром подразумевают уникальную комбинацию аминокислотных остатков в молекуле фермента, обеспечивающую непосредственное связывание ее с молекулой субстрата и прямое участие в акте </a:t>
            </a:r>
            <a:r>
              <a:rPr lang="ru-RU" sz="2000" b="1" dirty="0" smtClean="0">
                <a:solidFill>
                  <a:srgbClr val="C00000"/>
                </a:solidFill>
              </a:rPr>
              <a:t>катализа. </a:t>
            </a:r>
            <a:r>
              <a:rPr lang="ru-RU" sz="2000" dirty="0"/>
              <a:t>Установлено, что у сложных ферментов в состав активного центра входят также </a:t>
            </a:r>
            <a:r>
              <a:rPr lang="ru-RU" sz="2000" dirty="0" err="1" smtClean="0"/>
              <a:t>простетические</a:t>
            </a:r>
            <a:r>
              <a:rPr lang="ru-RU" sz="2000" dirty="0" smtClean="0"/>
              <a:t> </a:t>
            </a:r>
            <a:r>
              <a:rPr lang="ru-RU" sz="2000" dirty="0"/>
              <a:t>группы </a:t>
            </a:r>
          </a:p>
        </p:txBody>
      </p:sp>
    </p:spTree>
  </p:cSld>
  <p:clrMapOvr>
    <a:masterClrMapping/>
  </p:clrMapOvr>
  <p:transition advTm="10000"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88640"/>
            <a:ext cx="9144000" cy="3384376"/>
          </a:xfrm>
        </p:spPr>
        <p:txBody>
          <a:bodyPr>
            <a:normAutofit fontScale="92500" lnSpcReduction="20000"/>
          </a:bodyPr>
          <a:lstStyle/>
          <a:p>
            <a:r>
              <a:rPr lang="ru-RU" dirty="0" smtClean="0"/>
              <a:t>В процессе реакции катализа в контакт с субстратом вступает не вся молекула фермента, а определенный ее участок, который называется </a:t>
            </a:r>
            <a:r>
              <a:rPr lang="ru-RU" u="sng" dirty="0" smtClean="0"/>
              <a:t>активным центром</a:t>
            </a:r>
            <a:r>
              <a:rPr lang="ru-RU" dirty="0" smtClean="0"/>
              <a:t>. Эта зона молекулы не состоит из последовательности аминокислот, а формируется при скручивании белковой молекулы в третичную структуру. Отдельные участки аминокислот сближаются между собой, образуя определенную конфигурацию активного центра. </a:t>
            </a:r>
          </a:p>
        </p:txBody>
      </p:sp>
      <p:pic>
        <p:nvPicPr>
          <p:cNvPr id="25602" name="Picture 2" descr="Картинка 2 из 11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14546" y="3617346"/>
            <a:ext cx="4716016" cy="324065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2" name="Picture 2" descr="http://www.sliderpoint.org/images/referats/898b/(15)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Рисунок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68610" name="Picture 2" descr="Похожее изображение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2910" y="857231"/>
            <a:ext cx="7786742" cy="562097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Рисунок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64514" name="Picture 2" descr="Картинки по запросу строение ферментов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5984" y="0"/>
            <a:ext cx="6181498" cy="668157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1378" name="Picture 2" descr="Картинки по запросу активный центр фермент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AutoShape 2" descr="Картинки по запросу строение фермента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2531" name="AutoShape 4" descr="Картинки по запросу строение фермента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pic>
        <p:nvPicPr>
          <p:cNvPr id="22532" name="Picture 6" descr="Картинки по запросу строение фермент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65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Похожее изображени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62289"/>
          </a:xfrm>
          <a:prstGeom prst="rect">
            <a:avLst/>
          </a:prstGeom>
          <a:noFill/>
        </p:spPr>
      </p:pic>
      <p:pic>
        <p:nvPicPr>
          <p:cNvPr id="23554" name="Picture 4" descr="Схема аллостерического фермента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82738" y="1357313"/>
            <a:ext cx="5083175" cy="3500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5" name="Прямоугольник 2"/>
          <p:cNvSpPr>
            <a:spLocks noChangeArrowheads="1"/>
          </p:cNvSpPr>
          <p:nvPr/>
        </p:nvSpPr>
        <p:spPr bwMode="auto">
          <a:xfrm>
            <a:off x="2000250" y="5357813"/>
            <a:ext cx="52149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/>
              <a:t>Схема строения аллостерического фермента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Рисунок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0482" name="Picture 2" descr="http://vmede.org/sait/content/Biohimija_severin_2011/5_files/mb4_005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06753" y="0"/>
            <a:ext cx="4037247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428596" y="1142984"/>
            <a:ext cx="4572000" cy="3693319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r>
              <a:rPr lang="ru-RU" b="1" dirty="0" smtClean="0"/>
              <a:t>Связывание в активном центре АХЭ конкурентных ингибиторов</a:t>
            </a:r>
            <a:endParaRPr lang="ru-RU" dirty="0" smtClean="0"/>
          </a:p>
          <a:p>
            <a:r>
              <a:rPr lang="ru-RU" dirty="0" smtClean="0"/>
              <a:t>А - присоединение субстрата (ацетилхолина) в активном центре фермента.</a:t>
            </a:r>
          </a:p>
          <a:p>
            <a:r>
              <a:rPr lang="ru-RU" dirty="0" smtClean="0"/>
              <a:t>Стрелкой указано место гидролиза ацетилхолина; Б - присоединение конкурентного ингибитора </a:t>
            </a:r>
            <a:r>
              <a:rPr lang="ru-RU" dirty="0" err="1" smtClean="0"/>
              <a:t>прозерина</a:t>
            </a:r>
            <a:r>
              <a:rPr lang="ru-RU" dirty="0" smtClean="0"/>
              <a:t> в активный центр фермента. Реакция не идет; В - присоединение конкурентного ингибитора </a:t>
            </a:r>
            <a:r>
              <a:rPr lang="ru-RU" dirty="0" err="1" smtClean="0"/>
              <a:t>эндрофония</a:t>
            </a:r>
            <a:r>
              <a:rPr lang="ru-RU" dirty="0" smtClean="0"/>
              <a:t> в активный центр фермента. Присоединение ингибиторов к активному центру АХЭ препятствует присоединению ацетилхолина</a:t>
            </a:r>
            <a:endParaRPr lang="ru-RU" dirty="0"/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562" name="Picture 2" descr="Похожее изображени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142852"/>
            <a:ext cx="5257800" cy="5629276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5572132" y="357166"/>
            <a:ext cx="3571868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Действие панкреатической липазы.</a:t>
            </a:r>
          </a:p>
          <a:p>
            <a:r>
              <a:rPr lang="ru-RU" dirty="0" smtClean="0"/>
              <a:t>Панкреатическая липаза – гидролаза, отщепляющая с высокой скоростью жирные кислоты из </a:t>
            </a:r>
            <a:r>
              <a:rPr lang="ru-RU" dirty="0" err="1" smtClean="0"/>
              <a:t>α-положения </a:t>
            </a:r>
            <a:r>
              <a:rPr lang="ru-RU" dirty="0" smtClean="0"/>
              <a:t>молекулы, поэтому основными продуктами гидролиза ТАГ являются 2-МАГ и жирные кислоты.</a:t>
            </a:r>
          </a:p>
          <a:p>
            <a:r>
              <a:rPr lang="ru-RU" dirty="0" smtClean="0"/>
              <a:t>Особенностью панкреатической липазы является то, что она действует ступенчато: сначала отщепляет одну ВЖК в </a:t>
            </a:r>
            <a:r>
              <a:rPr lang="ru-RU" dirty="0" err="1" smtClean="0"/>
              <a:t>α-положении</a:t>
            </a:r>
            <a:r>
              <a:rPr lang="ru-RU" dirty="0" smtClean="0"/>
              <a:t>, и из ТАГ образуется ДАГ, затем отщепляет вторую ВЖК в </a:t>
            </a:r>
            <a:r>
              <a:rPr lang="ru-RU" dirty="0" err="1" smtClean="0"/>
              <a:t>α-положении</a:t>
            </a:r>
            <a:r>
              <a:rPr lang="ru-RU" dirty="0" smtClean="0"/>
              <a:t>, и из ДАГ образуется 2-МАГ.</a:t>
            </a:r>
            <a:endParaRPr lang="ru-RU" dirty="0"/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586" name="Picture 2" descr="https://studfiles.net/html/2706/677/html_ymu3541Qvt.IMf6/img-JSQbTh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500041"/>
            <a:ext cx="5072098" cy="4345099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500166" y="5500702"/>
            <a:ext cx="457574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Расщепление ТАГ панкреатической липазой.</a:t>
            </a:r>
            <a:endParaRPr lang="ru-RU" dirty="0"/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Рисунок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1000100" y="5072074"/>
            <a:ext cx="7572428" cy="156966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400" dirty="0" smtClean="0"/>
              <a:t>Помимо активного центра ряд ферментов снабжен </a:t>
            </a:r>
            <a:r>
              <a:rPr lang="ru-RU" sz="2400" b="1" dirty="0" smtClean="0">
                <a:solidFill>
                  <a:srgbClr val="0070C0"/>
                </a:solidFill>
              </a:rPr>
              <a:t>регуляторным (</a:t>
            </a:r>
            <a:r>
              <a:rPr lang="ru-RU" sz="2400" b="1" dirty="0" err="1" smtClean="0">
                <a:solidFill>
                  <a:srgbClr val="0070C0"/>
                </a:solidFill>
              </a:rPr>
              <a:t>аллостерическим</a:t>
            </a:r>
            <a:r>
              <a:rPr lang="ru-RU" sz="2400" b="1" dirty="0" smtClean="0">
                <a:solidFill>
                  <a:srgbClr val="0070C0"/>
                </a:solidFill>
              </a:rPr>
              <a:t>) центром</a:t>
            </a:r>
            <a:r>
              <a:rPr lang="ru-RU" sz="2400" dirty="0" smtClean="0"/>
              <a:t>. С этой зоной фермента взаимодействуют вещества, влияющие на его каталитическую активность.</a:t>
            </a:r>
            <a:endParaRPr lang="ru-RU" sz="24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6" descr="Похожее изображени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3314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28662" y="3643314"/>
            <a:ext cx="7092950" cy="2652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42910" y="2786058"/>
            <a:ext cx="8072494" cy="500066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 fontScale="92500"/>
          </a:bodyPr>
          <a:lstStyle/>
          <a:p>
            <a:pPr eaLnBrk="1" hangingPunct="1">
              <a:buFont typeface="Wingdings" pitchFamily="2" charset="2"/>
              <a:buNone/>
            </a:pPr>
            <a:r>
              <a:rPr lang="ru-RU" sz="2400" dirty="0" smtClean="0"/>
              <a:t>1. Ферменты действуют  на определенные субстраты (вещества).</a:t>
            </a:r>
          </a:p>
          <a:p>
            <a:pPr eaLnBrk="1" hangingPunct="1">
              <a:buFont typeface="Wingdings" pitchFamily="2" charset="2"/>
              <a:buNone/>
            </a:pPr>
            <a:endParaRPr lang="ru-RU" dirty="0" smtClean="0"/>
          </a:p>
        </p:txBody>
      </p:sp>
      <p:sp>
        <p:nvSpPr>
          <p:cNvPr id="52230" name="Rectangle 6"/>
          <p:cNvSpPr>
            <a:spLocks noChangeArrowheads="1"/>
          </p:cNvSpPr>
          <p:nvPr/>
        </p:nvSpPr>
        <p:spPr bwMode="auto">
          <a:xfrm>
            <a:off x="428596" y="357166"/>
            <a:ext cx="8229600" cy="1139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anchor="ctr" anchorCtr="1"/>
          <a:lstStyle/>
          <a:p>
            <a:pPr algn="ctr">
              <a:defRPr/>
            </a:pPr>
            <a:r>
              <a:rPr lang="ru-RU" sz="4400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Свойства ферментов 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42910" y="1714488"/>
            <a:ext cx="757242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/>
              <a:t>Будучи белками, ферменты обладают всеми их свойствами. Наряду с этими свойствами, ферменты обладают еще рядом свойств: </a:t>
            </a:r>
            <a:endParaRPr lang="ru-RU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Похожее изображени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65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Похожее изображени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62289"/>
          </a:xfrm>
          <a:prstGeom prst="rect">
            <a:avLst/>
          </a:prstGeom>
          <a:noFill/>
        </p:spPr>
      </p:pic>
      <p:sp>
        <p:nvSpPr>
          <p:cNvPr id="25602" name="AutoShape 2" descr="Картинки по запросу строение фермента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5603" name="Прямоугольник 2"/>
          <p:cNvSpPr>
            <a:spLocks noChangeArrowheads="1"/>
          </p:cNvSpPr>
          <p:nvPr/>
        </p:nvSpPr>
        <p:spPr bwMode="auto">
          <a:xfrm>
            <a:off x="357188" y="1214438"/>
            <a:ext cx="8786812" cy="230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 dirty="0" err="1"/>
              <a:t>Аллостерический</a:t>
            </a:r>
            <a:r>
              <a:rPr lang="ru-RU" b="1" dirty="0"/>
              <a:t> центр</a:t>
            </a:r>
            <a:r>
              <a:rPr lang="ru-RU" dirty="0"/>
              <a:t> (</a:t>
            </a:r>
            <a:r>
              <a:rPr lang="ru-RU" i="1" dirty="0" err="1"/>
              <a:t>allos</a:t>
            </a:r>
            <a:r>
              <a:rPr lang="ru-RU" dirty="0"/>
              <a:t> – чужой) – центр регуляции активности фермента, имеется </a:t>
            </a:r>
            <a:r>
              <a:rPr lang="ru-RU" dirty="0">
                <a:solidFill>
                  <a:srgbClr val="C00000"/>
                </a:solidFill>
              </a:rPr>
              <a:t>не у всех ферментов</a:t>
            </a:r>
            <a:r>
              <a:rPr lang="ru-RU" dirty="0"/>
              <a:t>. Связывание с </a:t>
            </a:r>
            <a:r>
              <a:rPr lang="ru-RU" dirty="0" err="1"/>
              <a:t>аллостерическим</a:t>
            </a:r>
            <a:r>
              <a:rPr lang="ru-RU" dirty="0"/>
              <a:t> центром какой-либо молекулы (называемой активатором или ингибитором, а также эффектором, модулятором, регулятором) вызывает изменение конфигурации белка-фермента и, как следствие, </a:t>
            </a:r>
            <a:r>
              <a:rPr lang="ru-RU" dirty="0">
                <a:solidFill>
                  <a:srgbClr val="0070C0"/>
                </a:solidFill>
              </a:rPr>
              <a:t>скорости ферментативной реакции</a:t>
            </a:r>
            <a:r>
              <a:rPr lang="ru-RU" dirty="0"/>
              <a:t>.</a:t>
            </a:r>
          </a:p>
          <a:p>
            <a:r>
              <a:rPr lang="ru-RU" dirty="0" err="1"/>
              <a:t>Аллостерические</a:t>
            </a:r>
            <a:r>
              <a:rPr lang="ru-RU" dirty="0"/>
              <a:t> ферменты являются полимерными белками,  активный и регуляторный центры находятся в разных субъединицах.</a:t>
            </a:r>
          </a:p>
        </p:txBody>
      </p:sp>
      <p:sp>
        <p:nvSpPr>
          <p:cNvPr id="25604" name="Прямоугольник 4"/>
          <p:cNvSpPr>
            <a:spLocks noChangeArrowheads="1"/>
          </p:cNvSpPr>
          <p:nvPr/>
        </p:nvSpPr>
        <p:spPr bwMode="auto">
          <a:xfrm>
            <a:off x="214313" y="5572125"/>
            <a:ext cx="8929687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/>
          </a:p>
          <a:p>
            <a:r>
              <a:rPr lang="ru-RU"/>
              <a:t>В качестве такого регулятора может выступать продукт данной или одной из последующих реакций, субстрат реакции или иное вещество</a:t>
            </a:r>
          </a:p>
        </p:txBody>
      </p:sp>
      <p:pic>
        <p:nvPicPr>
          <p:cNvPr id="25605" name="Picture 6" descr="аллостерические фрагменты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43063" y="3643313"/>
            <a:ext cx="5808662" cy="214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02" name="Picture 2" descr="Картинки по запросу активный центр фермент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1571612"/>
            <a:ext cx="8696386" cy="314327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Похожее изображени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65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0354" name="Picture 2" descr="Картинки по запросу активный центр фермент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4907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blipFill dpi="0" rotWithShape="1">
          <a:blip r:embed="rId2" cstate="print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178" name="Rectangle 10"/>
          <p:cNvSpPr>
            <a:spLocks noChangeArrowheads="1"/>
          </p:cNvSpPr>
          <p:nvPr/>
        </p:nvSpPr>
        <p:spPr bwMode="auto">
          <a:xfrm>
            <a:off x="5089525" y="2330450"/>
            <a:ext cx="3800475" cy="18034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35177" name="Rectangle 9"/>
          <p:cNvSpPr>
            <a:spLocks noChangeArrowheads="1"/>
          </p:cNvSpPr>
          <p:nvPr/>
        </p:nvSpPr>
        <p:spPr bwMode="auto">
          <a:xfrm>
            <a:off x="276225" y="2330450"/>
            <a:ext cx="3800475" cy="1803400"/>
          </a:xfrm>
          <a:prstGeom prst="rect">
            <a:avLst/>
          </a:prstGeom>
          <a:solidFill>
            <a:srgbClr val="99FF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35176" name="Oval 8"/>
          <p:cNvSpPr>
            <a:spLocks noChangeArrowheads="1"/>
          </p:cNvSpPr>
          <p:nvPr/>
        </p:nvSpPr>
        <p:spPr bwMode="auto">
          <a:xfrm>
            <a:off x="2901950" y="327025"/>
            <a:ext cx="3278188" cy="1776413"/>
          </a:xfrm>
          <a:prstGeom prst="ellipse">
            <a:avLst/>
          </a:prstGeom>
          <a:solidFill>
            <a:srgbClr val="CCFFCC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3517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56673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sz="2800" b="1" smtClean="0">
                <a:solidFill>
                  <a:srgbClr val="0066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C</a:t>
            </a:r>
            <a:r>
              <a:rPr lang="ru-RU" sz="2800" b="1" smtClean="0">
                <a:solidFill>
                  <a:srgbClr val="0066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корость </a:t>
            </a:r>
            <a:r>
              <a:rPr lang="en-US" sz="2800" b="1" smtClean="0">
                <a:solidFill>
                  <a:srgbClr val="0066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/>
            </a:r>
            <a:br>
              <a:rPr lang="en-US" sz="2800" b="1" smtClean="0">
                <a:solidFill>
                  <a:srgbClr val="0066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ru-RU" sz="2800" b="1" smtClean="0">
                <a:solidFill>
                  <a:srgbClr val="0066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ферментативной </a:t>
            </a:r>
            <a:r>
              <a:rPr lang="en-US" sz="2800" b="1" smtClean="0">
                <a:solidFill>
                  <a:srgbClr val="0066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/>
            </a:r>
            <a:br>
              <a:rPr lang="en-US" sz="2800" b="1" smtClean="0">
                <a:solidFill>
                  <a:srgbClr val="0066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ru-RU" sz="2800" b="1" smtClean="0">
                <a:solidFill>
                  <a:srgbClr val="0066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реакции</a:t>
            </a:r>
          </a:p>
        </p:txBody>
      </p:sp>
      <p:sp>
        <p:nvSpPr>
          <p:cNvPr id="1351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0525" y="4657725"/>
            <a:ext cx="8426450" cy="1327150"/>
          </a:xfrm>
        </p:spPr>
        <p:txBody>
          <a:bodyPr/>
          <a:lstStyle/>
          <a:p>
            <a:pPr>
              <a:buFontTx/>
              <a:buNone/>
            </a:pPr>
            <a:r>
              <a:rPr lang="en-US" smtClean="0"/>
              <a:t>	   </a:t>
            </a:r>
            <a:r>
              <a:rPr lang="ru-RU" sz="2000" i="1" smtClean="0"/>
              <a:t>Взаимодействуя с ферментом, ингибиторы по тому или иному механизму тормозят катализ, и, таким образом, уменьшают скорость ферментативной реакции.</a:t>
            </a:r>
            <a:endParaRPr lang="ru-RU" sz="2000" smtClean="0"/>
          </a:p>
        </p:txBody>
      </p:sp>
      <p:sp>
        <p:nvSpPr>
          <p:cNvPr id="135172" name="Text Box 4"/>
          <p:cNvSpPr txBox="1">
            <a:spLocks noChangeArrowheads="1"/>
          </p:cNvSpPr>
          <p:nvPr/>
        </p:nvSpPr>
        <p:spPr bwMode="auto">
          <a:xfrm>
            <a:off x="336550" y="2435225"/>
            <a:ext cx="3757613" cy="155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n-US" sz="2800">
                <a:latin typeface="Arial" charset="0"/>
              </a:rPr>
              <a:t>v</a:t>
            </a:r>
          </a:p>
          <a:p>
            <a:pPr algn="ctr"/>
            <a:r>
              <a:rPr lang="ru-RU" sz="2800">
                <a:solidFill>
                  <a:srgbClr val="00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Активаторы</a:t>
            </a:r>
            <a:endParaRPr lang="en-US" sz="2800">
              <a:solidFill>
                <a:srgbClr val="0066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endParaRPr>
          </a:p>
          <a:p>
            <a:pPr algn="ctr"/>
            <a:r>
              <a:rPr lang="ru-RU" sz="2000" b="0">
                <a:latin typeface="Arial" charset="0"/>
              </a:rPr>
              <a:t>стимулируют каталитическую </a:t>
            </a:r>
            <a:endParaRPr lang="en-US" sz="2000" b="0">
              <a:latin typeface="Arial" charset="0"/>
            </a:endParaRPr>
          </a:p>
          <a:p>
            <a:pPr algn="ctr"/>
            <a:r>
              <a:rPr lang="ru-RU" sz="2000" b="0">
                <a:latin typeface="Arial" charset="0"/>
              </a:rPr>
              <a:t>активность ферментов</a:t>
            </a:r>
          </a:p>
        </p:txBody>
      </p:sp>
      <p:sp>
        <p:nvSpPr>
          <p:cNvPr id="135173" name="Text Box 5"/>
          <p:cNvSpPr txBox="1">
            <a:spLocks noChangeArrowheads="1"/>
          </p:cNvSpPr>
          <p:nvPr/>
        </p:nvSpPr>
        <p:spPr bwMode="auto">
          <a:xfrm>
            <a:off x="5211763" y="2400300"/>
            <a:ext cx="3433762" cy="155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n-US" sz="2800">
                <a:latin typeface="Arial" charset="0"/>
              </a:rPr>
              <a:t>v</a:t>
            </a:r>
          </a:p>
          <a:p>
            <a:pPr algn="ctr"/>
            <a:r>
              <a:rPr lang="ru-RU" sz="2800">
                <a:solidFill>
                  <a:srgbClr val="00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Ингибиторы</a:t>
            </a:r>
            <a:endParaRPr lang="en-US" sz="2800">
              <a:solidFill>
                <a:srgbClr val="0066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endParaRPr>
          </a:p>
          <a:p>
            <a:pPr algn="ctr"/>
            <a:r>
              <a:rPr lang="ru-RU" sz="2000" b="0">
                <a:latin typeface="Arial" charset="0"/>
              </a:rPr>
              <a:t>подавляют каталитическую</a:t>
            </a:r>
            <a:endParaRPr lang="en-US" sz="2000" b="0">
              <a:latin typeface="Arial" charset="0"/>
            </a:endParaRPr>
          </a:p>
          <a:p>
            <a:pPr algn="ctr"/>
            <a:r>
              <a:rPr lang="ru-RU" sz="2000" b="0">
                <a:latin typeface="Arial" charset="0"/>
              </a:rPr>
              <a:t>активность ферментов</a:t>
            </a:r>
          </a:p>
        </p:txBody>
      </p:sp>
      <p:sp>
        <p:nvSpPr>
          <p:cNvPr id="135174" name="Line 6"/>
          <p:cNvSpPr>
            <a:spLocks noChangeShapeType="1"/>
          </p:cNvSpPr>
          <p:nvPr/>
        </p:nvSpPr>
        <p:spPr bwMode="auto">
          <a:xfrm flipV="1">
            <a:off x="2460625" y="2371725"/>
            <a:ext cx="0" cy="522288"/>
          </a:xfrm>
          <a:prstGeom prst="line">
            <a:avLst/>
          </a:prstGeom>
          <a:noFill/>
          <a:ln w="25400">
            <a:solidFill>
              <a:srgbClr val="993300"/>
            </a:solidFill>
            <a:round/>
            <a:headEnd/>
            <a:tailEnd type="stealth" w="lg" len="lg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35175" name="Line 7"/>
          <p:cNvSpPr>
            <a:spLocks noChangeShapeType="1"/>
          </p:cNvSpPr>
          <p:nvPr/>
        </p:nvSpPr>
        <p:spPr bwMode="auto">
          <a:xfrm flipV="1">
            <a:off x="7158038" y="2379663"/>
            <a:ext cx="0" cy="522287"/>
          </a:xfrm>
          <a:prstGeom prst="line">
            <a:avLst/>
          </a:prstGeom>
          <a:noFill/>
          <a:ln w="25400">
            <a:solidFill>
              <a:srgbClr val="800000"/>
            </a:solidFill>
            <a:round/>
            <a:headEnd type="stealth" w="lg" len="lg"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35179" name="Line 11"/>
          <p:cNvSpPr>
            <a:spLocks noChangeShapeType="1"/>
          </p:cNvSpPr>
          <p:nvPr/>
        </p:nvSpPr>
        <p:spPr bwMode="auto">
          <a:xfrm flipV="1">
            <a:off x="3073400" y="1879600"/>
            <a:ext cx="254000" cy="330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35180" name="Line 12"/>
          <p:cNvSpPr>
            <a:spLocks noChangeShapeType="1"/>
          </p:cNvSpPr>
          <p:nvPr/>
        </p:nvSpPr>
        <p:spPr bwMode="auto">
          <a:xfrm flipH="1" flipV="1">
            <a:off x="5676900" y="1905000"/>
            <a:ext cx="304800" cy="330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Рисунок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74564"/>
          </a:xfrm>
          <a:prstGeom prst="rect">
            <a:avLst/>
          </a:prstGeom>
        </p:spPr>
      </p:pic>
      <p:sp>
        <p:nvSpPr>
          <p:cNvPr id="246788" name="Text Box 4"/>
          <p:cNvSpPr txBox="1">
            <a:spLocks noChangeArrowheads="1"/>
          </p:cNvSpPr>
          <p:nvPr/>
        </p:nvSpPr>
        <p:spPr bwMode="auto">
          <a:xfrm>
            <a:off x="671513" y="4673600"/>
            <a:ext cx="4776787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3200">
                <a:solidFill>
                  <a:srgbClr val="8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Разрушение фермента</a:t>
            </a:r>
          </a:p>
        </p:txBody>
      </p:sp>
      <p:sp>
        <p:nvSpPr>
          <p:cNvPr id="246789" name="Text Box 5"/>
          <p:cNvSpPr txBox="1">
            <a:spLocks noChangeArrowheads="1"/>
          </p:cNvSpPr>
          <p:nvPr/>
        </p:nvSpPr>
        <p:spPr bwMode="auto">
          <a:xfrm>
            <a:off x="6254750" y="1738313"/>
            <a:ext cx="260667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3600">
                <a:solidFill>
                  <a:srgbClr val="00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Ингибитор</a:t>
            </a:r>
          </a:p>
        </p:txBody>
      </p:sp>
      <p:sp>
        <p:nvSpPr>
          <p:cNvPr id="246791" name="Text Box 7"/>
          <p:cNvSpPr txBox="1">
            <a:spLocks noChangeArrowheads="1"/>
          </p:cNvSpPr>
          <p:nvPr/>
        </p:nvSpPr>
        <p:spPr bwMode="auto">
          <a:xfrm>
            <a:off x="339725" y="1671638"/>
            <a:ext cx="5092700" cy="198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ru-RU" sz="320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Различные факторы </a:t>
            </a:r>
          </a:p>
          <a:p>
            <a:pPr algn="ctr"/>
            <a:r>
              <a:rPr lang="ru-RU" sz="320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(высокие температуры, </a:t>
            </a:r>
          </a:p>
          <a:p>
            <a:pPr algn="ctr"/>
            <a:r>
              <a:rPr lang="ru-RU" sz="320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кислоты)</a:t>
            </a:r>
            <a:r>
              <a:rPr lang="ru-RU" sz="2800" b="0">
                <a:latin typeface="Arial" charset="0"/>
              </a:rPr>
              <a:t> </a:t>
            </a:r>
          </a:p>
          <a:p>
            <a:pPr algn="ctr"/>
            <a:endParaRPr lang="ru-RU" sz="2800">
              <a:latin typeface="Arial" charset="0"/>
            </a:endParaRPr>
          </a:p>
        </p:txBody>
      </p:sp>
      <p:sp>
        <p:nvSpPr>
          <p:cNvPr id="246792" name="Text Box 8"/>
          <p:cNvSpPr txBox="1">
            <a:spLocks noChangeArrowheads="1"/>
          </p:cNvSpPr>
          <p:nvPr/>
        </p:nvSpPr>
        <p:spPr bwMode="auto">
          <a:xfrm>
            <a:off x="5383213" y="1576388"/>
            <a:ext cx="628650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6000">
                <a:latin typeface="Arial" charset="0"/>
              </a:rPr>
              <a:t>=</a:t>
            </a:r>
          </a:p>
        </p:txBody>
      </p:sp>
      <p:sp>
        <p:nvSpPr>
          <p:cNvPr id="246795" name="AutoShape 11"/>
          <p:cNvSpPr>
            <a:spLocks noChangeArrowheads="1"/>
          </p:cNvSpPr>
          <p:nvPr/>
        </p:nvSpPr>
        <p:spPr bwMode="auto">
          <a:xfrm>
            <a:off x="2687638" y="3559175"/>
            <a:ext cx="563562" cy="1022350"/>
          </a:xfrm>
          <a:prstGeom prst="downArrow">
            <a:avLst>
              <a:gd name="adj1" fmla="val 50000"/>
              <a:gd name="adj2" fmla="val 45352"/>
            </a:avLst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ru-RU">
              <a:solidFill>
                <a:srgbClr val="FF0000"/>
              </a:solidFill>
            </a:endParaRPr>
          </a:p>
        </p:txBody>
      </p:sp>
      <p:sp>
        <p:nvSpPr>
          <p:cNvPr id="246797" name="Line 13"/>
          <p:cNvSpPr>
            <a:spLocks noChangeShapeType="1"/>
          </p:cNvSpPr>
          <p:nvPr/>
        </p:nvSpPr>
        <p:spPr bwMode="auto">
          <a:xfrm flipH="1">
            <a:off x="5378450" y="1519238"/>
            <a:ext cx="631825" cy="1184275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467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7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467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467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467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7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467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467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467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7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6" dur="500"/>
                                        <p:tgtEl>
                                          <p:spTgt spid="2467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9" dur="500"/>
                                        <p:tgtEl>
                                          <p:spTgt spid="2467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6788" grpId="0"/>
      <p:bldP spid="246789" grpId="0"/>
      <p:bldP spid="246792" grpId="0"/>
      <p:bldP spid="246795" grpId="0" animBg="1"/>
      <p:bldP spid="246797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Рисунок 12" descr="Рисунок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74564"/>
          </a:xfrm>
          <a:prstGeom prst="rect">
            <a:avLst/>
          </a:prstGeom>
        </p:spPr>
      </p:pic>
      <p:sp>
        <p:nvSpPr>
          <p:cNvPr id="247824" name="Rectangle 16"/>
          <p:cNvSpPr>
            <a:spLocks noChangeArrowheads="1"/>
          </p:cNvSpPr>
          <p:nvPr/>
        </p:nvSpPr>
        <p:spPr bwMode="auto">
          <a:xfrm>
            <a:off x="2222500" y="1930400"/>
            <a:ext cx="6781800" cy="33782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47815" name="Rectangle 7"/>
          <p:cNvSpPr>
            <a:spLocks noChangeArrowheads="1"/>
          </p:cNvSpPr>
          <p:nvPr/>
        </p:nvSpPr>
        <p:spPr bwMode="auto">
          <a:xfrm>
            <a:off x="280988" y="1924050"/>
            <a:ext cx="1616075" cy="339407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2478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b="1" smtClean="0">
                <a:solidFill>
                  <a:srgbClr val="0066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Природные ингибиторы – продукты биохимической цепи</a:t>
            </a:r>
          </a:p>
        </p:txBody>
      </p:sp>
      <p:pic>
        <p:nvPicPr>
          <p:cNvPr id="247814" name="Picture 6" descr="malonat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92150" y="2563813"/>
            <a:ext cx="831850" cy="1755775"/>
          </a:xfrm>
          <a:prstGeom prst="rect">
            <a:avLst/>
          </a:prstGeom>
          <a:noFill/>
        </p:spPr>
      </p:pic>
      <p:sp>
        <p:nvSpPr>
          <p:cNvPr id="247817" name="Text Box 9"/>
          <p:cNvSpPr txBox="1">
            <a:spLocks noChangeArrowheads="1"/>
          </p:cNvSpPr>
          <p:nvPr/>
        </p:nvSpPr>
        <p:spPr bwMode="auto">
          <a:xfrm>
            <a:off x="479425" y="4681538"/>
            <a:ext cx="1163638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>
                <a:latin typeface="Arial" charset="0"/>
              </a:rPr>
              <a:t>Малонат</a:t>
            </a:r>
          </a:p>
        </p:txBody>
      </p:sp>
      <p:pic>
        <p:nvPicPr>
          <p:cNvPr id="247812" name="Picture 4" descr="img40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52700" y="2436813"/>
            <a:ext cx="6334125" cy="2714625"/>
          </a:xfrm>
          <a:prstGeom prst="rect">
            <a:avLst/>
          </a:prstGeom>
          <a:noFill/>
        </p:spPr>
      </p:pic>
      <p:sp>
        <p:nvSpPr>
          <p:cNvPr id="247819" name="Rectangle 11"/>
          <p:cNvSpPr>
            <a:spLocks noChangeArrowheads="1"/>
          </p:cNvSpPr>
          <p:nvPr/>
        </p:nvSpPr>
        <p:spPr bwMode="auto">
          <a:xfrm>
            <a:off x="2622550" y="4757738"/>
            <a:ext cx="952500" cy="26193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47818" name="Text Box 10"/>
          <p:cNvSpPr txBox="1">
            <a:spLocks noChangeArrowheads="1"/>
          </p:cNvSpPr>
          <p:nvPr/>
        </p:nvSpPr>
        <p:spPr bwMode="auto">
          <a:xfrm>
            <a:off x="2435225" y="4676775"/>
            <a:ext cx="12763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>
                <a:latin typeface="Arial" charset="0"/>
              </a:rPr>
              <a:t>Сукцинат</a:t>
            </a:r>
          </a:p>
        </p:txBody>
      </p:sp>
      <p:sp>
        <p:nvSpPr>
          <p:cNvPr id="247820" name="Rectangle 12"/>
          <p:cNvSpPr>
            <a:spLocks noChangeArrowheads="1"/>
          </p:cNvSpPr>
          <p:nvPr/>
        </p:nvSpPr>
        <p:spPr bwMode="auto">
          <a:xfrm>
            <a:off x="7797800" y="4711700"/>
            <a:ext cx="9906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47821" name="Rectangle 13"/>
          <p:cNvSpPr>
            <a:spLocks noChangeArrowheads="1"/>
          </p:cNvSpPr>
          <p:nvPr/>
        </p:nvSpPr>
        <p:spPr bwMode="auto">
          <a:xfrm>
            <a:off x="7658100" y="4660900"/>
            <a:ext cx="1016000" cy="3810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>
                <a:latin typeface="Arial" charset="0"/>
              </a:rPr>
              <a:t>Фумарат</a:t>
            </a:r>
          </a:p>
        </p:txBody>
      </p:sp>
      <p:sp>
        <p:nvSpPr>
          <p:cNvPr id="247825" name="Text Box 17"/>
          <p:cNvSpPr txBox="1">
            <a:spLocks noChangeArrowheads="1"/>
          </p:cNvSpPr>
          <p:nvPr/>
        </p:nvSpPr>
        <p:spPr bwMode="auto">
          <a:xfrm>
            <a:off x="390525" y="2017713"/>
            <a:ext cx="1398588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>
                <a:solidFill>
                  <a:srgbClr val="FF0000"/>
                </a:solidFill>
                <a:latin typeface="Arial" charset="0"/>
              </a:rPr>
              <a:t>Ингибитор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88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b="1" smtClean="0">
                <a:solidFill>
                  <a:srgbClr val="0066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Аллостерическое </a:t>
            </a:r>
            <a:r>
              <a:rPr lang="ru-RU" sz="2400" b="1" smtClean="0">
                <a:solidFill>
                  <a:srgbClr val="0066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(</a:t>
            </a:r>
            <a:r>
              <a:rPr lang="ru-RU" sz="2400" b="1" i="1" smtClean="0">
                <a:solidFill>
                  <a:srgbClr val="0066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от греч. "инопространственный"</a:t>
            </a:r>
            <a:r>
              <a:rPr lang="ru-RU" sz="2400" b="1" smtClean="0">
                <a:solidFill>
                  <a:srgbClr val="0066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)</a:t>
            </a:r>
            <a:r>
              <a:rPr lang="ru-RU" sz="2800" b="1" smtClean="0">
                <a:solidFill>
                  <a:srgbClr val="0066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ингибирование</a:t>
            </a:r>
          </a:p>
        </p:txBody>
      </p:sp>
      <p:sp>
        <p:nvSpPr>
          <p:cNvPr id="248837" name="Text Box 5"/>
          <p:cNvSpPr txBox="1">
            <a:spLocks noChangeArrowheads="1"/>
          </p:cNvSpPr>
          <p:nvPr/>
        </p:nvSpPr>
        <p:spPr bwMode="auto">
          <a:xfrm>
            <a:off x="584200" y="1577975"/>
            <a:ext cx="8407400" cy="173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b="0">
                <a:latin typeface="Arial" charset="0"/>
              </a:rPr>
              <a:t>В процессе окисления глюкозы происходит фосфорилирование АDР     АТР, для накопления энергетических запасов клетки в виде АТР. </a:t>
            </a:r>
            <a:endParaRPr lang="en-US" b="0">
              <a:latin typeface="Arial" charset="0"/>
            </a:endParaRPr>
          </a:p>
          <a:p>
            <a:r>
              <a:rPr lang="ru-RU" b="0">
                <a:latin typeface="Arial" charset="0"/>
              </a:rPr>
              <a:t> </a:t>
            </a:r>
          </a:p>
          <a:p>
            <a:r>
              <a:rPr lang="ru-RU" b="0">
                <a:latin typeface="Arial" charset="0"/>
              </a:rPr>
              <a:t>При накоплении в системе достаточного количества АТР процесс целесообразно притормозить:</a:t>
            </a:r>
          </a:p>
          <a:p>
            <a:endParaRPr lang="ru-RU">
              <a:latin typeface="Arial" charset="0"/>
            </a:endParaRPr>
          </a:p>
        </p:txBody>
      </p:sp>
      <p:sp>
        <p:nvSpPr>
          <p:cNvPr id="248836" name="Line 4"/>
          <p:cNvSpPr>
            <a:spLocks noChangeShapeType="1"/>
          </p:cNvSpPr>
          <p:nvPr/>
        </p:nvSpPr>
        <p:spPr bwMode="auto">
          <a:xfrm>
            <a:off x="8001000" y="1790700"/>
            <a:ext cx="304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grpSp>
        <p:nvGrpSpPr>
          <p:cNvPr id="2" name="Group 14"/>
          <p:cNvGrpSpPr>
            <a:grpSpLocks/>
          </p:cNvGrpSpPr>
          <p:nvPr/>
        </p:nvGrpSpPr>
        <p:grpSpPr bwMode="auto">
          <a:xfrm>
            <a:off x="723900" y="3302000"/>
            <a:ext cx="7708900" cy="3035300"/>
            <a:chOff x="456" y="1912"/>
            <a:chExt cx="4856" cy="1912"/>
          </a:xfrm>
        </p:grpSpPr>
        <p:sp>
          <p:nvSpPr>
            <p:cNvPr id="248839" name="Rectangle 7"/>
            <p:cNvSpPr>
              <a:spLocks noChangeArrowheads="1"/>
            </p:cNvSpPr>
            <p:nvPr/>
          </p:nvSpPr>
          <p:spPr bwMode="auto">
            <a:xfrm>
              <a:off x="456" y="1912"/>
              <a:ext cx="4856" cy="1912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pic>
          <p:nvPicPr>
            <p:cNvPr id="248838" name="Picture 6" descr="img364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748" y="2054"/>
              <a:ext cx="4436" cy="1660"/>
            </a:xfrm>
            <a:prstGeom prst="rect">
              <a:avLst/>
            </a:prstGeom>
            <a:noFill/>
          </p:spPr>
        </p:pic>
        <p:sp>
          <p:nvSpPr>
            <p:cNvPr id="248840" name="Rectangle 8"/>
            <p:cNvSpPr>
              <a:spLocks noChangeArrowheads="1"/>
            </p:cNvSpPr>
            <p:nvPr/>
          </p:nvSpPr>
          <p:spPr bwMode="auto">
            <a:xfrm>
              <a:off x="792" y="3376"/>
              <a:ext cx="1280" cy="224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48841" name="Rectangle 9"/>
            <p:cNvSpPr>
              <a:spLocks noChangeArrowheads="1"/>
            </p:cNvSpPr>
            <p:nvPr/>
          </p:nvSpPr>
          <p:spPr bwMode="auto">
            <a:xfrm>
              <a:off x="3496" y="3376"/>
              <a:ext cx="1640" cy="240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48842" name="Text Box 10"/>
            <p:cNvSpPr txBox="1">
              <a:spLocks noChangeArrowheads="1"/>
            </p:cNvSpPr>
            <p:nvPr/>
          </p:nvSpPr>
          <p:spPr bwMode="auto">
            <a:xfrm>
              <a:off x="606" y="3431"/>
              <a:ext cx="1545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ru-RU">
                  <a:latin typeface="Arial" charset="0"/>
                </a:rPr>
                <a:t>Фруктозо-6-фосфат</a:t>
              </a:r>
            </a:p>
          </p:txBody>
        </p:sp>
        <p:sp>
          <p:nvSpPr>
            <p:cNvPr id="248843" name="Text Box 11"/>
            <p:cNvSpPr txBox="1">
              <a:spLocks noChangeArrowheads="1"/>
            </p:cNvSpPr>
            <p:nvPr/>
          </p:nvSpPr>
          <p:spPr bwMode="auto">
            <a:xfrm>
              <a:off x="3278" y="3431"/>
              <a:ext cx="1845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ru-RU">
                  <a:latin typeface="Arial" charset="0"/>
                </a:rPr>
                <a:t>Фруктозо-1,6-дифосфат</a:t>
              </a:r>
            </a:p>
          </p:txBody>
        </p:sp>
        <p:sp>
          <p:nvSpPr>
            <p:cNvPr id="248844" name="Rectangle 12"/>
            <p:cNvSpPr>
              <a:spLocks noChangeArrowheads="1"/>
            </p:cNvSpPr>
            <p:nvPr/>
          </p:nvSpPr>
          <p:spPr bwMode="auto">
            <a:xfrm>
              <a:off x="2144" y="2360"/>
              <a:ext cx="960" cy="184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r>
                <a:rPr lang="ru-RU" b="0">
                  <a:latin typeface="Arial" charset="0"/>
                </a:rPr>
                <a:t>АТР  </a:t>
              </a:r>
              <a:r>
                <a:rPr lang="en-US" b="0">
                  <a:latin typeface="Arial" charset="0"/>
                </a:rPr>
                <a:t>    </a:t>
              </a:r>
              <a:r>
                <a:rPr lang="ru-RU" b="0">
                  <a:latin typeface="Arial" charset="0"/>
                </a:rPr>
                <a:t>    А</a:t>
              </a:r>
              <a:r>
                <a:rPr lang="en-US" b="0">
                  <a:latin typeface="Arial" charset="0"/>
                </a:rPr>
                <a:t>DP</a:t>
              </a:r>
              <a:endParaRPr lang="ru-RU" b="0">
                <a:latin typeface="Arial" charset="0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391" name="Rectangle 7"/>
          <p:cNvSpPr>
            <a:spLocks noChangeArrowheads="1"/>
          </p:cNvSpPr>
          <p:nvPr/>
        </p:nvSpPr>
        <p:spPr bwMode="auto">
          <a:xfrm>
            <a:off x="660400" y="1676400"/>
            <a:ext cx="7962900" cy="4318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2723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b="1" smtClean="0">
                <a:solidFill>
                  <a:srgbClr val="0066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Аллостерическое </a:t>
            </a:r>
            <a:r>
              <a:rPr lang="ru-RU" sz="2800" b="1" smtClean="0">
                <a:solidFill>
                  <a:srgbClr val="0066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(</a:t>
            </a:r>
            <a:r>
              <a:rPr lang="ru-RU" sz="2800" b="1" i="1" smtClean="0">
                <a:solidFill>
                  <a:srgbClr val="0066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от греч. "инопространственный"</a:t>
            </a:r>
            <a:r>
              <a:rPr lang="ru-RU" sz="2800" b="1" smtClean="0">
                <a:solidFill>
                  <a:srgbClr val="0066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)</a:t>
            </a:r>
            <a:r>
              <a:rPr lang="ru-RU" sz="3200" b="1" smtClean="0">
                <a:solidFill>
                  <a:srgbClr val="0066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ингибирование</a:t>
            </a:r>
          </a:p>
        </p:txBody>
      </p:sp>
      <p:graphicFrame>
        <p:nvGraphicFramePr>
          <p:cNvPr id="272412" name="Object 28"/>
          <p:cNvGraphicFramePr>
            <a:graphicFrameLocks noChangeAspect="1"/>
          </p:cNvGraphicFramePr>
          <p:nvPr>
            <p:ph sz="quarter" idx="3"/>
          </p:nvPr>
        </p:nvGraphicFramePr>
        <p:xfrm>
          <a:off x="1382713" y="2508250"/>
          <a:ext cx="1525587" cy="1541463"/>
        </p:xfrm>
        <a:graphic>
          <a:graphicData uri="http://schemas.openxmlformats.org/presentationml/2006/ole">
            <p:oleObj spid="_x0000_s2050" name="CorelDRAW" r:id="rId3" imgW="1801080" imgH="1821240" progId="">
              <p:embed/>
            </p:oleObj>
          </a:graphicData>
        </a:graphic>
      </p:graphicFrame>
      <p:sp>
        <p:nvSpPr>
          <p:cNvPr id="272395" name="Text Box 11"/>
          <p:cNvSpPr txBox="1">
            <a:spLocks noChangeArrowheads="1"/>
          </p:cNvSpPr>
          <p:nvPr/>
        </p:nvSpPr>
        <p:spPr bwMode="auto">
          <a:xfrm>
            <a:off x="911225" y="1958975"/>
            <a:ext cx="277177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>
                <a:solidFill>
                  <a:schemeClr val="accent2"/>
                </a:solidFill>
              </a:rPr>
              <a:t>Каталитический центр</a:t>
            </a:r>
          </a:p>
        </p:txBody>
      </p:sp>
      <p:sp>
        <p:nvSpPr>
          <p:cNvPr id="272397" name="Text Box 13"/>
          <p:cNvSpPr txBox="1">
            <a:spLocks noChangeArrowheads="1"/>
          </p:cNvSpPr>
          <p:nvPr/>
        </p:nvSpPr>
        <p:spPr bwMode="auto">
          <a:xfrm>
            <a:off x="860425" y="4156075"/>
            <a:ext cx="2967038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>
                <a:solidFill>
                  <a:srgbClr val="FF0000"/>
                </a:solidFill>
              </a:rPr>
              <a:t>Аллостерический центр</a:t>
            </a:r>
          </a:p>
        </p:txBody>
      </p:sp>
      <p:sp>
        <p:nvSpPr>
          <p:cNvPr id="272398" name="Line 14"/>
          <p:cNvSpPr>
            <a:spLocks noChangeShapeType="1"/>
          </p:cNvSpPr>
          <p:nvPr/>
        </p:nvSpPr>
        <p:spPr bwMode="auto">
          <a:xfrm flipV="1">
            <a:off x="1473200" y="3797300"/>
            <a:ext cx="88900" cy="4445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72400" name="Line 16"/>
          <p:cNvSpPr>
            <a:spLocks noChangeShapeType="1"/>
          </p:cNvSpPr>
          <p:nvPr/>
        </p:nvSpPr>
        <p:spPr bwMode="auto">
          <a:xfrm flipH="1">
            <a:off x="2654300" y="2324100"/>
            <a:ext cx="63500" cy="330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72402" name="Line 18"/>
          <p:cNvSpPr>
            <a:spLocks noChangeShapeType="1"/>
          </p:cNvSpPr>
          <p:nvPr/>
        </p:nvSpPr>
        <p:spPr bwMode="auto">
          <a:xfrm>
            <a:off x="3390900" y="3352800"/>
            <a:ext cx="22479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lg" len="lg"/>
          </a:ln>
          <a:effectLst/>
        </p:spPr>
        <p:txBody>
          <a:bodyPr/>
          <a:lstStyle/>
          <a:p>
            <a:endParaRPr lang="ru-RU"/>
          </a:p>
        </p:txBody>
      </p:sp>
      <p:graphicFrame>
        <p:nvGraphicFramePr>
          <p:cNvPr id="272415" name="Object 31"/>
          <p:cNvGraphicFramePr>
            <a:graphicFrameLocks noChangeAspect="1"/>
          </p:cNvGraphicFramePr>
          <p:nvPr>
            <p:ph sz="quarter" idx="2"/>
          </p:nvPr>
        </p:nvGraphicFramePr>
        <p:xfrm>
          <a:off x="6132513" y="2519363"/>
          <a:ext cx="1525587" cy="1541462"/>
        </p:xfrm>
        <a:graphic>
          <a:graphicData uri="http://schemas.openxmlformats.org/presentationml/2006/ole">
            <p:oleObj spid="_x0000_s2051" name="CorelDRAW" r:id="rId4" imgW="1801080" imgH="1821240" progId="">
              <p:embed/>
            </p:oleObj>
          </a:graphicData>
        </a:graphic>
      </p:graphicFrame>
      <p:sp>
        <p:nvSpPr>
          <p:cNvPr id="272418" name="Oval 34"/>
          <p:cNvSpPr>
            <a:spLocks noChangeArrowheads="1"/>
          </p:cNvSpPr>
          <p:nvPr/>
        </p:nvSpPr>
        <p:spPr bwMode="auto">
          <a:xfrm>
            <a:off x="2667000" y="2603500"/>
            <a:ext cx="622300" cy="317500"/>
          </a:xfrm>
          <a:prstGeom prst="ellipse">
            <a:avLst/>
          </a:prstGeom>
          <a:solidFill>
            <a:srgbClr val="FF99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72420" name="Oval 36"/>
          <p:cNvSpPr>
            <a:spLocks noChangeArrowheads="1"/>
          </p:cNvSpPr>
          <p:nvPr/>
        </p:nvSpPr>
        <p:spPr bwMode="auto">
          <a:xfrm>
            <a:off x="5753100" y="3632200"/>
            <a:ext cx="622300" cy="317500"/>
          </a:xfrm>
          <a:prstGeom prst="ellipse">
            <a:avLst/>
          </a:prstGeom>
          <a:solidFill>
            <a:srgbClr val="FF99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72417" name="Text Box 33"/>
          <p:cNvSpPr txBox="1">
            <a:spLocks noChangeArrowheads="1"/>
          </p:cNvSpPr>
          <p:nvPr/>
        </p:nvSpPr>
        <p:spPr bwMode="auto">
          <a:xfrm>
            <a:off x="2651125" y="2581275"/>
            <a:ext cx="6413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/>
              <a:t>АТР</a:t>
            </a:r>
          </a:p>
        </p:txBody>
      </p:sp>
      <p:grpSp>
        <p:nvGrpSpPr>
          <p:cNvPr id="2" name="Group 37"/>
          <p:cNvGrpSpPr>
            <a:grpSpLocks/>
          </p:cNvGrpSpPr>
          <p:nvPr/>
        </p:nvGrpSpPr>
        <p:grpSpPr bwMode="auto">
          <a:xfrm>
            <a:off x="7413625" y="2606675"/>
            <a:ext cx="641350" cy="366713"/>
            <a:chOff x="4670" y="1642"/>
            <a:chExt cx="404" cy="231"/>
          </a:xfrm>
        </p:grpSpPr>
        <p:sp>
          <p:nvSpPr>
            <p:cNvPr id="272419" name="Oval 35"/>
            <p:cNvSpPr>
              <a:spLocks noChangeArrowheads="1"/>
            </p:cNvSpPr>
            <p:nvPr/>
          </p:nvSpPr>
          <p:spPr bwMode="auto">
            <a:xfrm>
              <a:off x="4672" y="1656"/>
              <a:ext cx="392" cy="200"/>
            </a:xfrm>
            <a:prstGeom prst="ellipse">
              <a:avLst/>
            </a:prstGeom>
            <a:solidFill>
              <a:srgbClr val="FF99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72404" name="Text Box 20"/>
            <p:cNvSpPr txBox="1">
              <a:spLocks noChangeArrowheads="1"/>
            </p:cNvSpPr>
            <p:nvPr/>
          </p:nvSpPr>
          <p:spPr bwMode="auto">
            <a:xfrm>
              <a:off x="4670" y="1642"/>
              <a:ext cx="404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ru-RU"/>
                <a:t>АТР</a:t>
              </a:r>
            </a:p>
          </p:txBody>
        </p:sp>
      </p:grpSp>
      <p:sp>
        <p:nvSpPr>
          <p:cNvPr id="272411" name="Text Box 27"/>
          <p:cNvSpPr txBox="1">
            <a:spLocks noChangeArrowheads="1"/>
          </p:cNvSpPr>
          <p:nvPr/>
        </p:nvSpPr>
        <p:spPr bwMode="auto">
          <a:xfrm>
            <a:off x="5749925" y="3609975"/>
            <a:ext cx="6413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/>
              <a:t>АТР</a:t>
            </a:r>
          </a:p>
        </p:txBody>
      </p:sp>
      <p:sp>
        <p:nvSpPr>
          <p:cNvPr id="272426" name="Rectangle 42"/>
          <p:cNvSpPr>
            <a:spLocks noChangeArrowheads="1"/>
          </p:cNvSpPr>
          <p:nvPr/>
        </p:nvSpPr>
        <p:spPr bwMode="auto">
          <a:xfrm>
            <a:off x="990600" y="4838700"/>
            <a:ext cx="2590800" cy="6223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grpSp>
        <p:nvGrpSpPr>
          <p:cNvPr id="3" name="Group 38"/>
          <p:cNvGrpSpPr>
            <a:grpSpLocks/>
          </p:cNvGrpSpPr>
          <p:nvPr/>
        </p:nvGrpSpPr>
        <p:grpSpPr bwMode="auto">
          <a:xfrm>
            <a:off x="4403725" y="2936875"/>
            <a:ext cx="641350" cy="366713"/>
            <a:chOff x="4670" y="1642"/>
            <a:chExt cx="404" cy="231"/>
          </a:xfrm>
        </p:grpSpPr>
        <p:sp>
          <p:nvSpPr>
            <p:cNvPr id="272423" name="Oval 39"/>
            <p:cNvSpPr>
              <a:spLocks noChangeArrowheads="1"/>
            </p:cNvSpPr>
            <p:nvPr/>
          </p:nvSpPr>
          <p:spPr bwMode="auto">
            <a:xfrm>
              <a:off x="4672" y="1656"/>
              <a:ext cx="392" cy="200"/>
            </a:xfrm>
            <a:prstGeom prst="ellipse">
              <a:avLst/>
            </a:prstGeom>
            <a:solidFill>
              <a:srgbClr val="FF99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72424" name="Text Box 40"/>
            <p:cNvSpPr txBox="1">
              <a:spLocks noChangeArrowheads="1"/>
            </p:cNvSpPr>
            <p:nvPr/>
          </p:nvSpPr>
          <p:spPr bwMode="auto">
            <a:xfrm>
              <a:off x="4670" y="1642"/>
              <a:ext cx="404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ru-RU"/>
                <a:t>АТР</a:t>
              </a:r>
            </a:p>
          </p:txBody>
        </p:sp>
      </p:grpSp>
      <p:sp>
        <p:nvSpPr>
          <p:cNvPr id="272425" name="AutoShape 41"/>
          <p:cNvSpPr>
            <a:spLocks noChangeArrowheads="1"/>
          </p:cNvSpPr>
          <p:nvPr/>
        </p:nvSpPr>
        <p:spPr bwMode="auto">
          <a:xfrm>
            <a:off x="4165600" y="2844800"/>
            <a:ext cx="203200" cy="431800"/>
          </a:xfrm>
          <a:prstGeom prst="upArrow">
            <a:avLst>
              <a:gd name="adj1" fmla="val 50000"/>
              <a:gd name="adj2" fmla="val 53125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72427" name="Rectangle 43"/>
          <p:cNvSpPr>
            <a:spLocks noChangeArrowheads="1"/>
          </p:cNvSpPr>
          <p:nvPr/>
        </p:nvSpPr>
        <p:spPr bwMode="auto">
          <a:xfrm>
            <a:off x="5638800" y="4800600"/>
            <a:ext cx="2641600" cy="7366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72403" name="Text Box 19"/>
          <p:cNvSpPr txBox="1">
            <a:spLocks noChangeArrowheads="1"/>
          </p:cNvSpPr>
          <p:nvPr/>
        </p:nvSpPr>
        <p:spPr bwMode="auto">
          <a:xfrm>
            <a:off x="1041400" y="4943475"/>
            <a:ext cx="2506663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ru-RU"/>
              <a:t>Фосфорилирование</a:t>
            </a:r>
          </a:p>
        </p:txBody>
      </p:sp>
      <p:sp>
        <p:nvSpPr>
          <p:cNvPr id="272410" name="Text Box 26"/>
          <p:cNvSpPr txBox="1">
            <a:spLocks noChangeArrowheads="1"/>
          </p:cNvSpPr>
          <p:nvPr/>
        </p:nvSpPr>
        <p:spPr bwMode="auto">
          <a:xfrm>
            <a:off x="5729288" y="4829175"/>
            <a:ext cx="251777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ru-RU"/>
              <a:t>Ингибирование</a:t>
            </a:r>
          </a:p>
          <a:p>
            <a:pPr algn="ctr"/>
            <a:r>
              <a:rPr lang="ru-RU"/>
              <a:t>фосфорилирования</a:t>
            </a:r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6" descr="Похожее изображени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Rectangle 6"/>
          <p:cNvSpPr>
            <a:spLocks noChangeArrowheads="1"/>
          </p:cNvSpPr>
          <p:nvPr/>
        </p:nvSpPr>
        <p:spPr bwMode="auto">
          <a:xfrm>
            <a:off x="428596" y="357166"/>
            <a:ext cx="8229600" cy="1139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anchor="ctr" anchorCtr="1"/>
          <a:lstStyle/>
          <a:p>
            <a:pPr algn="ctr">
              <a:defRPr/>
            </a:pPr>
            <a:r>
              <a:rPr lang="ru-RU" sz="4400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Свойства ферментов </a:t>
            </a:r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>
          <a:xfrm>
            <a:off x="571472" y="2000240"/>
            <a:ext cx="8072494" cy="500066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2. Зависимость действия фермента от значения </a:t>
            </a:r>
            <a:r>
              <a:rPr kumimoji="0" lang="ru-RU" sz="2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рН</a:t>
            </a:r>
            <a:r>
              <a:rPr kumimoji="0" lang="ru-RU" sz="2400" b="0" i="0" u="none" strike="noStrike" kern="1200" cap="none" spc="0" normalizeH="0" noProof="0" dirty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среды</a:t>
            </a: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428596" y="3214686"/>
          <a:ext cx="8215371" cy="3249772"/>
        </p:xfrm>
        <a:graphic>
          <a:graphicData uri="http://schemas.openxmlformats.org/drawingml/2006/table">
            <a:tbl>
              <a:tblPr firstRow="1" bandRow="1">
                <a:tableStyleId>{775DCB02-9BB8-47FD-8907-85C794F793BA}</a:tableStyleId>
              </a:tblPr>
              <a:tblGrid>
                <a:gridCol w="2357454"/>
                <a:gridCol w="1750232"/>
                <a:gridCol w="2727807"/>
                <a:gridCol w="1379878"/>
              </a:tblGrid>
              <a:tr h="3930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Фермент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err="1" smtClean="0"/>
                        <a:t>рН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Фермент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err="1" smtClean="0"/>
                        <a:t>рН</a:t>
                      </a:r>
                      <a:endParaRPr lang="ru-RU" dirty="0"/>
                    </a:p>
                  </a:txBody>
                  <a:tcPr/>
                </a:tc>
              </a:tr>
              <a:tr h="535654">
                <a:tc>
                  <a:txBody>
                    <a:bodyPr/>
                    <a:lstStyle/>
                    <a:p>
                      <a:r>
                        <a:rPr lang="ru-RU" dirty="0" smtClean="0"/>
                        <a:t>Пепсин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1,5-2,5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Каталаза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6,8-7,0</a:t>
                      </a:r>
                      <a:endParaRPr lang="ru-RU" dirty="0"/>
                    </a:p>
                  </a:txBody>
                  <a:tcPr/>
                </a:tc>
              </a:tr>
              <a:tr h="571242">
                <a:tc>
                  <a:txBody>
                    <a:bodyPr/>
                    <a:lstStyle/>
                    <a:p>
                      <a:r>
                        <a:rPr lang="ru-RU" dirty="0" err="1" smtClean="0"/>
                        <a:t>Катепсин</a:t>
                      </a:r>
                      <a:r>
                        <a:rPr lang="ru-RU" dirty="0" smtClean="0"/>
                        <a:t> В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4,5-5,0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err="1" smtClean="0"/>
                        <a:t>Уреаза</a:t>
                      </a:r>
                      <a:r>
                        <a:rPr lang="ru-RU" dirty="0" smtClean="0"/>
                        <a:t>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7,0-7,2</a:t>
                      </a:r>
                      <a:endParaRPr lang="ru-RU" dirty="0"/>
                    </a:p>
                  </a:txBody>
                  <a:tcPr/>
                </a:tc>
              </a:tr>
              <a:tr h="678398">
                <a:tc>
                  <a:txBody>
                    <a:bodyPr/>
                    <a:lstStyle/>
                    <a:p>
                      <a:r>
                        <a:rPr lang="ru-RU" dirty="0" smtClean="0"/>
                        <a:t>Амилаза из солода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4,9-5,2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Липаза панкреатическая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7,0-8,5</a:t>
                      </a:r>
                      <a:endParaRPr lang="ru-RU" dirty="0"/>
                    </a:p>
                  </a:txBody>
                  <a:tcPr/>
                </a:tc>
              </a:tr>
              <a:tr h="678398">
                <a:tc>
                  <a:txBody>
                    <a:bodyPr/>
                    <a:lstStyle/>
                    <a:p>
                      <a:r>
                        <a:rPr lang="ru-RU" dirty="0" smtClean="0"/>
                        <a:t>Сахараза кишечная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5,8-6,2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Трипсин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7,5-8,5</a:t>
                      </a:r>
                      <a:endParaRPr lang="ru-RU" dirty="0"/>
                    </a:p>
                  </a:txBody>
                  <a:tcPr/>
                </a:tc>
              </a:tr>
              <a:tr h="393040">
                <a:tc>
                  <a:txBody>
                    <a:bodyPr/>
                    <a:lstStyle/>
                    <a:p>
                      <a:r>
                        <a:rPr lang="ru-RU" dirty="0" smtClean="0"/>
                        <a:t>Амилаза слюны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6,8-7,0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Аргиназа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9,5-10,0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1571604" y="2714620"/>
            <a:ext cx="63579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Оптимальные значение </a:t>
            </a:r>
            <a:r>
              <a:rPr lang="ru-RU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рН</a:t>
            </a:r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для некоторых ферментов</a:t>
            </a:r>
            <a:endParaRPr lang="ru-RU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 descr="Рисунок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50890" name="Rectangle 10"/>
          <p:cNvSpPr>
            <a:spLocks noChangeArrowheads="1"/>
          </p:cNvSpPr>
          <p:nvPr/>
        </p:nvSpPr>
        <p:spPr bwMode="auto">
          <a:xfrm>
            <a:off x="3111500" y="1003300"/>
            <a:ext cx="3187700" cy="1752600"/>
          </a:xfrm>
          <a:prstGeom prst="rect">
            <a:avLst/>
          </a:prstGeom>
          <a:solidFill>
            <a:srgbClr val="CCFF66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50888" name="Oval 8"/>
          <p:cNvSpPr>
            <a:spLocks noChangeArrowheads="1"/>
          </p:cNvSpPr>
          <p:nvPr/>
        </p:nvSpPr>
        <p:spPr bwMode="auto">
          <a:xfrm>
            <a:off x="647700" y="3556000"/>
            <a:ext cx="3187700" cy="1130300"/>
          </a:xfrm>
          <a:prstGeom prst="ellipse">
            <a:avLst/>
          </a:prstGeom>
          <a:solidFill>
            <a:srgbClr val="CCFFCC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50889" name="Oval 9"/>
          <p:cNvSpPr>
            <a:spLocks noChangeArrowheads="1"/>
          </p:cNvSpPr>
          <p:nvPr/>
        </p:nvSpPr>
        <p:spPr bwMode="auto">
          <a:xfrm>
            <a:off x="5461000" y="3581400"/>
            <a:ext cx="3187700" cy="1130300"/>
          </a:xfrm>
          <a:prstGeom prst="ellipse">
            <a:avLst/>
          </a:prstGeom>
          <a:solidFill>
            <a:srgbClr val="99FF99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50884" name="Text Box 4"/>
          <p:cNvSpPr txBox="1">
            <a:spLocks noChangeArrowheads="1"/>
          </p:cNvSpPr>
          <p:nvPr/>
        </p:nvSpPr>
        <p:spPr bwMode="auto">
          <a:xfrm>
            <a:off x="2879725" y="1052513"/>
            <a:ext cx="3716338" cy="1554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ru-RU" sz="3200">
                <a:latin typeface="Arial" charset="0"/>
              </a:rPr>
              <a:t>Связывание </a:t>
            </a:r>
          </a:p>
          <a:p>
            <a:pPr algn="ctr"/>
            <a:r>
              <a:rPr lang="ru-RU" sz="3200">
                <a:latin typeface="Arial" charset="0"/>
              </a:rPr>
              <a:t>ингибитора </a:t>
            </a:r>
          </a:p>
          <a:p>
            <a:pPr algn="ctr"/>
            <a:r>
              <a:rPr lang="ru-RU" sz="3200">
                <a:latin typeface="Arial" charset="0"/>
              </a:rPr>
              <a:t>с ферментом</a:t>
            </a:r>
          </a:p>
        </p:txBody>
      </p:sp>
      <p:sp>
        <p:nvSpPr>
          <p:cNvPr id="250885" name="Text Box 5"/>
          <p:cNvSpPr txBox="1">
            <a:spLocks noChangeArrowheads="1"/>
          </p:cNvSpPr>
          <p:nvPr/>
        </p:nvSpPr>
        <p:spPr bwMode="auto">
          <a:xfrm>
            <a:off x="1038225" y="3736975"/>
            <a:ext cx="244475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3200">
                <a:latin typeface="Arial" charset="0"/>
              </a:rPr>
              <a:t>Обратимое</a:t>
            </a:r>
          </a:p>
        </p:txBody>
      </p:sp>
      <p:sp>
        <p:nvSpPr>
          <p:cNvPr id="250887" name="Text Box 7"/>
          <p:cNvSpPr txBox="1">
            <a:spLocks noChangeArrowheads="1"/>
          </p:cNvSpPr>
          <p:nvPr/>
        </p:nvSpPr>
        <p:spPr bwMode="auto">
          <a:xfrm>
            <a:off x="5667375" y="3783013"/>
            <a:ext cx="316865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200">
                <a:latin typeface="Arial" charset="0"/>
              </a:rPr>
              <a:t>Необратимое</a:t>
            </a:r>
          </a:p>
        </p:txBody>
      </p:sp>
      <p:sp>
        <p:nvSpPr>
          <p:cNvPr id="250893" name="Line 13"/>
          <p:cNvSpPr>
            <a:spLocks noChangeShapeType="1"/>
          </p:cNvSpPr>
          <p:nvPr/>
        </p:nvSpPr>
        <p:spPr bwMode="auto">
          <a:xfrm flipH="1">
            <a:off x="3276600" y="2857500"/>
            <a:ext cx="406400" cy="762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lg" len="lg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50894" name="Line 14"/>
          <p:cNvSpPr>
            <a:spLocks noChangeShapeType="1"/>
          </p:cNvSpPr>
          <p:nvPr/>
        </p:nvSpPr>
        <p:spPr bwMode="auto">
          <a:xfrm>
            <a:off x="5702300" y="2857500"/>
            <a:ext cx="381000" cy="7239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lg" len="lg"/>
          </a:ln>
          <a:effectLst/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Рисунок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69318" name="Rectangle 6"/>
          <p:cNvSpPr>
            <a:spLocks noChangeArrowheads="1"/>
          </p:cNvSpPr>
          <p:nvPr/>
        </p:nvSpPr>
        <p:spPr bwMode="auto">
          <a:xfrm>
            <a:off x="857224" y="2285992"/>
            <a:ext cx="7505700" cy="36195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69314" name="Rectangle 2"/>
          <p:cNvSpPr>
            <a:spLocks noGrp="1" noChangeArrowheads="1"/>
          </p:cNvSpPr>
          <p:nvPr>
            <p:ph type="title"/>
          </p:nvPr>
        </p:nvSpPr>
        <p:spPr>
          <a:xfrm>
            <a:off x="500034" y="1142984"/>
            <a:ext cx="8229600" cy="1143000"/>
          </a:xfrm>
        </p:spPr>
        <p:txBody>
          <a:bodyPr/>
          <a:lstStyle/>
          <a:p>
            <a:r>
              <a:rPr lang="ru-RU" sz="3200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Обратимое связывание ингибитора </a:t>
            </a:r>
            <a:br>
              <a:rPr lang="ru-RU" sz="3200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ru-RU" sz="3200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с ферментом</a:t>
            </a:r>
          </a:p>
        </p:txBody>
      </p:sp>
      <p:pic>
        <p:nvPicPr>
          <p:cNvPr id="269317" name="Picture 5" descr="inhibitor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20813" y="2463800"/>
            <a:ext cx="6234112" cy="2779713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0342" name="Rectangle 6"/>
          <p:cNvSpPr>
            <a:spLocks noChangeArrowheads="1"/>
          </p:cNvSpPr>
          <p:nvPr/>
        </p:nvSpPr>
        <p:spPr bwMode="auto">
          <a:xfrm>
            <a:off x="863600" y="2400300"/>
            <a:ext cx="7505700" cy="30226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7033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592138"/>
            <a:ext cx="8229600" cy="1143000"/>
          </a:xfrm>
        </p:spPr>
        <p:txBody>
          <a:bodyPr/>
          <a:lstStyle/>
          <a:p>
            <a:r>
              <a:rPr lang="ru-RU" sz="3200" b="1" smtClean="0">
                <a:solidFill>
                  <a:srgbClr val="0066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Необратимое связывание ингибитора </a:t>
            </a:r>
            <a:br>
              <a:rPr lang="ru-RU" sz="3200" b="1" smtClean="0">
                <a:solidFill>
                  <a:srgbClr val="0066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ru-RU" sz="3200" b="1" smtClean="0">
                <a:solidFill>
                  <a:srgbClr val="0066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с ферментом</a:t>
            </a:r>
          </a:p>
        </p:txBody>
      </p:sp>
      <p:pic>
        <p:nvPicPr>
          <p:cNvPr id="270341" name="Picture 5" descr="inhibitor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0600" y="2940050"/>
            <a:ext cx="7302500" cy="1951038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5462" name="Rectangle 6"/>
          <p:cNvSpPr>
            <a:spLocks noChangeArrowheads="1"/>
          </p:cNvSpPr>
          <p:nvPr/>
        </p:nvSpPr>
        <p:spPr bwMode="auto">
          <a:xfrm>
            <a:off x="596900" y="1676400"/>
            <a:ext cx="8102600" cy="35179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pic>
        <p:nvPicPr>
          <p:cNvPr id="275461" name="Picture 5" descr="inhibitor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6763" y="2112963"/>
            <a:ext cx="7810500" cy="2493962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2934" name="Rectangle 6"/>
          <p:cNvSpPr>
            <a:spLocks noChangeArrowheads="1"/>
          </p:cNvSpPr>
          <p:nvPr/>
        </p:nvSpPr>
        <p:spPr bwMode="auto">
          <a:xfrm>
            <a:off x="419100" y="2641600"/>
            <a:ext cx="8369300" cy="22733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529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b="1" smtClean="0">
                <a:solidFill>
                  <a:srgbClr val="0066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Пример о</a:t>
            </a:r>
            <a:r>
              <a:rPr lang="ru-RU" sz="2800" b="1" smtClean="0">
                <a:solidFill>
                  <a:srgbClr val="0066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братимого ингибитора</a:t>
            </a:r>
          </a:p>
        </p:txBody>
      </p:sp>
      <p:sp>
        <p:nvSpPr>
          <p:cNvPr id="2529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384300"/>
            <a:ext cx="8229600" cy="1223963"/>
          </a:xfrm>
        </p:spPr>
        <p:txBody>
          <a:bodyPr/>
          <a:lstStyle/>
          <a:p>
            <a:pPr>
              <a:buFontTx/>
              <a:buNone/>
            </a:pPr>
            <a:r>
              <a:rPr lang="ru-RU" sz="2800" smtClean="0"/>
              <a:t>	</a:t>
            </a:r>
            <a:r>
              <a:rPr lang="ru-RU" sz="2400" i="1" smtClean="0"/>
              <a:t>Обратимые ингибиторы, как правило – аналоги субстратов. Например, аналог субстрата:</a:t>
            </a:r>
            <a:r>
              <a:rPr lang="ru-RU" sz="2800" smtClean="0"/>
              <a:t> </a:t>
            </a:r>
          </a:p>
        </p:txBody>
      </p:sp>
      <p:pic>
        <p:nvPicPr>
          <p:cNvPr id="252932" name="Picture 4" descr="Inhib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750" y="3022600"/>
            <a:ext cx="8110538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2933" name="Text Box 5"/>
          <p:cNvSpPr txBox="1">
            <a:spLocks noChangeArrowheads="1"/>
          </p:cNvSpPr>
          <p:nvPr/>
        </p:nvSpPr>
        <p:spPr bwMode="auto">
          <a:xfrm>
            <a:off x="784225" y="5011738"/>
            <a:ext cx="7716865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ru-RU" sz="2400" b="0" i="1" dirty="0"/>
              <a:t>узнается панкреатической </a:t>
            </a:r>
            <a:r>
              <a:rPr lang="ru-RU" sz="2400" b="0" i="1" dirty="0" err="1"/>
              <a:t>рибонуклеазой</a:t>
            </a:r>
            <a:r>
              <a:rPr lang="ru-RU" sz="2400" b="0" i="1" dirty="0"/>
              <a:t>, но </a:t>
            </a:r>
          </a:p>
          <a:p>
            <a:r>
              <a:rPr lang="ru-RU" sz="2400" b="0" i="1" dirty="0"/>
              <a:t>фермент не </a:t>
            </a:r>
            <a:r>
              <a:rPr lang="ru-RU" sz="2400" b="0" i="1" dirty="0" err="1"/>
              <a:t>гидролизует</a:t>
            </a:r>
            <a:r>
              <a:rPr lang="ru-RU" sz="2400" b="0" i="1" dirty="0"/>
              <a:t> такой субстрат, образуя </a:t>
            </a:r>
          </a:p>
          <a:p>
            <a:r>
              <a:rPr lang="ru-RU" sz="2400" b="0" i="1" dirty="0"/>
              <a:t>стабильный комплекс.</a:t>
            </a:r>
          </a:p>
          <a:p>
            <a:r>
              <a:rPr lang="ru-RU" sz="2400" b="0" i="1" dirty="0">
                <a:solidFill>
                  <a:schemeClr val="tx2"/>
                </a:solidFill>
              </a:rPr>
              <a:t>В – пиримидиновое основание.</a:t>
            </a:r>
          </a:p>
        </p:txBody>
      </p:sp>
      <p:sp>
        <p:nvSpPr>
          <p:cNvPr id="7" name="Овал 6"/>
          <p:cNvSpPr/>
          <p:nvPr/>
        </p:nvSpPr>
        <p:spPr>
          <a:xfrm>
            <a:off x="6572264" y="3214686"/>
            <a:ext cx="357190" cy="71438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7031" name="Rectangle 7"/>
          <p:cNvSpPr>
            <a:spLocks noChangeArrowheads="1"/>
          </p:cNvSpPr>
          <p:nvPr/>
        </p:nvSpPr>
        <p:spPr bwMode="auto">
          <a:xfrm>
            <a:off x="2133600" y="3073400"/>
            <a:ext cx="4724400" cy="22479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5702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73038"/>
            <a:ext cx="8229600" cy="812800"/>
          </a:xfrm>
        </p:spPr>
        <p:txBody>
          <a:bodyPr/>
          <a:lstStyle/>
          <a:p>
            <a:r>
              <a:rPr lang="ru-RU" sz="3200" b="1" smtClean="0">
                <a:solidFill>
                  <a:srgbClr val="0066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Типы ингибирования</a:t>
            </a:r>
          </a:p>
        </p:txBody>
      </p:sp>
      <p:sp>
        <p:nvSpPr>
          <p:cNvPr id="25702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15900" y="571500"/>
            <a:ext cx="8928100" cy="2925763"/>
          </a:xfrm>
        </p:spPr>
        <p:txBody>
          <a:bodyPr/>
          <a:lstStyle/>
          <a:p>
            <a:pPr>
              <a:lnSpc>
                <a:spcPct val="80000"/>
              </a:lnSpc>
            </a:pPr>
            <a:endParaRPr lang="ru-RU" sz="1800" smtClean="0"/>
          </a:p>
          <a:p>
            <a:pPr>
              <a:lnSpc>
                <a:spcPct val="80000"/>
              </a:lnSpc>
              <a:buFontTx/>
              <a:buNone/>
            </a:pPr>
            <a:r>
              <a:rPr lang="ru-RU" sz="1800" i="1" smtClean="0">
                <a:solidFill>
                  <a:srgbClr val="0000CC"/>
                </a:solidFill>
              </a:rPr>
              <a:t>	1.	Конкурентное ингибирование,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ru-RU" sz="1800" i="1" smtClean="0">
                <a:solidFill>
                  <a:srgbClr val="0000CC"/>
                </a:solidFill>
              </a:rPr>
              <a:t>	2.	Неконкурентное ингибирование,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ru-RU" sz="1800" i="1" smtClean="0">
                <a:solidFill>
                  <a:srgbClr val="0000CC"/>
                </a:solidFill>
              </a:rPr>
              <a:t>	3.	Бесконкурентное ингибирование,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ru-RU" sz="1800" i="1" smtClean="0">
                <a:solidFill>
                  <a:srgbClr val="0000CC"/>
                </a:solidFill>
              </a:rPr>
              <a:t>	4.	Смешанное ингибирование.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ru-RU" sz="1800" smtClean="0"/>
              <a:t>	</a:t>
            </a:r>
            <a:r>
              <a:rPr lang="en-US" sz="1800" smtClean="0"/>
              <a:t>k</a:t>
            </a:r>
            <a:r>
              <a:rPr lang="ru-RU" sz="1800" baseline="-25000" smtClean="0"/>
              <a:t>1</a:t>
            </a:r>
            <a:r>
              <a:rPr lang="ru-RU" sz="1800" smtClean="0"/>
              <a:t>,</a:t>
            </a:r>
            <a:r>
              <a:rPr lang="ru-RU" sz="1800" baseline="-25000" smtClean="0"/>
              <a:t>,</a:t>
            </a:r>
            <a:r>
              <a:rPr lang="en-US" sz="1800" smtClean="0"/>
              <a:t>k</a:t>
            </a:r>
            <a:r>
              <a:rPr lang="ru-RU" sz="1800" baseline="-25000" smtClean="0"/>
              <a:t>2</a:t>
            </a:r>
            <a:r>
              <a:rPr lang="ru-RU" sz="1800" smtClean="0"/>
              <a:t>,</a:t>
            </a:r>
            <a:r>
              <a:rPr lang="ru-RU" sz="1800" baseline="-25000" smtClean="0"/>
              <a:t>, </a:t>
            </a:r>
            <a:r>
              <a:rPr lang="en-US" sz="1800" smtClean="0"/>
              <a:t>k</a:t>
            </a:r>
            <a:r>
              <a:rPr lang="ru-RU" sz="1800" baseline="-25000" smtClean="0"/>
              <a:t>3</a:t>
            </a:r>
            <a:r>
              <a:rPr lang="ru-RU" sz="1800" smtClean="0"/>
              <a:t>,</a:t>
            </a:r>
            <a:r>
              <a:rPr lang="ru-RU" sz="1800" baseline="-25000" smtClean="0"/>
              <a:t> </a:t>
            </a:r>
            <a:r>
              <a:rPr lang="en-US" sz="1800" smtClean="0"/>
              <a:t>k</a:t>
            </a:r>
            <a:r>
              <a:rPr lang="ru-RU" sz="1800" baseline="-25000" smtClean="0"/>
              <a:t>4</a:t>
            </a:r>
            <a:r>
              <a:rPr lang="ru-RU" sz="1800" smtClean="0"/>
              <a:t>,</a:t>
            </a:r>
            <a:r>
              <a:rPr lang="ru-RU" sz="1800" baseline="-25000" smtClean="0"/>
              <a:t> </a:t>
            </a:r>
            <a:r>
              <a:rPr lang="en-US" sz="1800" smtClean="0"/>
              <a:t>k</a:t>
            </a:r>
            <a:r>
              <a:rPr lang="ru-RU" sz="1800" baseline="-25000" smtClean="0"/>
              <a:t>-1</a:t>
            </a:r>
            <a:r>
              <a:rPr lang="ru-RU" sz="1800" smtClean="0"/>
              <a:t>, </a:t>
            </a:r>
            <a:r>
              <a:rPr lang="en-US" sz="1800" smtClean="0"/>
              <a:t>k</a:t>
            </a:r>
            <a:r>
              <a:rPr lang="ru-RU" sz="1800" baseline="-25000" smtClean="0"/>
              <a:t>-2</a:t>
            </a:r>
            <a:r>
              <a:rPr lang="ru-RU" sz="1800" smtClean="0"/>
              <a:t>, </a:t>
            </a:r>
            <a:r>
              <a:rPr lang="en-US" sz="1800" smtClean="0"/>
              <a:t>k</a:t>
            </a:r>
            <a:r>
              <a:rPr lang="ru-RU" sz="1800" baseline="-25000" smtClean="0"/>
              <a:t>-3</a:t>
            </a:r>
            <a:r>
              <a:rPr lang="ru-RU" sz="1800" smtClean="0"/>
              <a:t>, </a:t>
            </a:r>
            <a:r>
              <a:rPr lang="en-US" sz="1800" smtClean="0"/>
              <a:t>k</a:t>
            </a:r>
            <a:r>
              <a:rPr lang="ru-RU" sz="1800" baseline="-25000" smtClean="0"/>
              <a:t>-4</a:t>
            </a:r>
            <a:r>
              <a:rPr lang="ru-RU" sz="1800" smtClean="0"/>
              <a:t> – константы скорости соответствующих реакций, 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ru-RU" sz="1800" smtClean="0"/>
              <a:t>	</a:t>
            </a:r>
            <a:r>
              <a:rPr lang="en-US" sz="1800" smtClean="0"/>
              <a:t>K</a:t>
            </a:r>
            <a:r>
              <a:rPr lang="en-US" sz="1800" baseline="-25000" smtClean="0"/>
              <a:t>S</a:t>
            </a:r>
            <a:r>
              <a:rPr lang="ru-RU" sz="1800" smtClean="0"/>
              <a:t>, </a:t>
            </a:r>
            <a:r>
              <a:rPr lang="en-US" sz="1800" smtClean="0"/>
              <a:t>K</a:t>
            </a:r>
            <a:r>
              <a:rPr lang="en-US" sz="1800" baseline="-25000" smtClean="0"/>
              <a:t>S</a:t>
            </a:r>
            <a:r>
              <a:rPr lang="ru-RU" sz="1800" baseline="30000" smtClean="0"/>
              <a:t>'</a:t>
            </a:r>
            <a:r>
              <a:rPr lang="ru-RU" sz="1800" smtClean="0"/>
              <a:t>, </a:t>
            </a:r>
            <a:r>
              <a:rPr lang="en-US" sz="1800" smtClean="0"/>
              <a:t>K</a:t>
            </a:r>
            <a:r>
              <a:rPr lang="en-US" sz="1800" baseline="-25000" smtClean="0"/>
              <a:t>I</a:t>
            </a:r>
            <a:r>
              <a:rPr lang="ru-RU" sz="1800" smtClean="0"/>
              <a:t>, </a:t>
            </a:r>
            <a:r>
              <a:rPr lang="en-US" sz="1800" smtClean="0"/>
              <a:t>K</a:t>
            </a:r>
            <a:r>
              <a:rPr lang="en-US" sz="1800" baseline="-25000" smtClean="0"/>
              <a:t>I</a:t>
            </a:r>
            <a:r>
              <a:rPr lang="ru-RU" sz="1800" smtClean="0"/>
              <a:t>' – константы диссоциации комплексов фермента с субстратом и/или ингибитором, 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ru-RU" sz="1800" smtClean="0"/>
              <a:t>	γ, γ', δ – численные коэффициенты. </a:t>
            </a:r>
          </a:p>
        </p:txBody>
      </p:sp>
      <p:pic>
        <p:nvPicPr>
          <p:cNvPr id="257028" name="Picture 4" descr="typesI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08250" y="3206750"/>
            <a:ext cx="3978275" cy="203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7030" name="Text Box 6"/>
          <p:cNvSpPr txBox="1">
            <a:spLocks noChangeArrowheads="1"/>
          </p:cNvSpPr>
          <p:nvPr/>
        </p:nvSpPr>
        <p:spPr bwMode="auto">
          <a:xfrm>
            <a:off x="669925" y="5376863"/>
            <a:ext cx="7429500" cy="1135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>
              <a:lnSpc>
                <a:spcPct val="80000"/>
              </a:lnSpc>
              <a:spcBef>
                <a:spcPct val="20000"/>
              </a:spcBef>
            </a:pPr>
            <a:r>
              <a:rPr lang="ru-RU" b="0">
                <a:latin typeface="Arial" charset="0"/>
              </a:rPr>
              <a:t>Рассмотрен случай </a:t>
            </a:r>
            <a:r>
              <a:rPr lang="en-US" b="0">
                <a:latin typeface="Arial" charset="0"/>
              </a:rPr>
              <a:t>k</a:t>
            </a:r>
            <a:r>
              <a:rPr lang="en-US" b="0" baseline="-25000">
                <a:latin typeface="Arial" charset="0"/>
              </a:rPr>
              <a:t>β</a:t>
            </a:r>
            <a:r>
              <a:rPr lang="en-US" b="0">
                <a:latin typeface="Arial" charset="0"/>
              </a:rPr>
              <a:t> </a:t>
            </a:r>
            <a:r>
              <a:rPr lang="ru-RU" b="0">
                <a:latin typeface="Arial" charset="0"/>
              </a:rPr>
              <a:t>= 0, то есть когда тройной комплекс </a:t>
            </a:r>
            <a:r>
              <a:rPr lang="en-US" b="0">
                <a:latin typeface="Arial" charset="0"/>
              </a:rPr>
              <a:t>ESI</a:t>
            </a:r>
            <a:r>
              <a:rPr lang="ru-RU" b="0">
                <a:latin typeface="Arial" charset="0"/>
              </a:rPr>
              <a:t> не </a:t>
            </a:r>
          </a:p>
          <a:p>
            <a:pPr eaLnBrk="0" hangingPunct="0">
              <a:lnSpc>
                <a:spcPct val="80000"/>
              </a:lnSpc>
              <a:spcBef>
                <a:spcPct val="20000"/>
              </a:spcBef>
            </a:pPr>
            <a:r>
              <a:rPr lang="ru-RU" b="0">
                <a:latin typeface="Arial" charset="0"/>
              </a:rPr>
              <a:t>распадается с образованием продукта. При этом скорость реакции </a:t>
            </a:r>
          </a:p>
          <a:p>
            <a:pPr eaLnBrk="0" hangingPunct="0">
              <a:lnSpc>
                <a:spcPct val="80000"/>
              </a:lnSpc>
              <a:spcBef>
                <a:spcPct val="20000"/>
              </a:spcBef>
            </a:pPr>
            <a:r>
              <a:rPr lang="ru-RU" b="0">
                <a:latin typeface="Arial" charset="0"/>
              </a:rPr>
              <a:t>образования продукта равна:</a:t>
            </a:r>
          </a:p>
          <a:p>
            <a:pPr eaLnBrk="0" hangingPunct="0">
              <a:lnSpc>
                <a:spcPct val="80000"/>
              </a:lnSpc>
              <a:spcBef>
                <a:spcPct val="20000"/>
              </a:spcBef>
            </a:pPr>
            <a:r>
              <a:rPr lang="ru-RU" b="0">
                <a:latin typeface="Arial" charset="0"/>
              </a:rPr>
              <a:t> </a:t>
            </a:r>
            <a:r>
              <a:rPr lang="en-US" i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v</a:t>
            </a:r>
            <a:r>
              <a:rPr lang="ru-RU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 = </a:t>
            </a:r>
            <a:r>
              <a:rPr lang="en-US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k</a:t>
            </a:r>
            <a:r>
              <a:rPr lang="en-US" baseline="-2500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α</a:t>
            </a:r>
            <a:r>
              <a:rPr lang="ru-RU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[</a:t>
            </a:r>
            <a:r>
              <a:rPr lang="en-US" i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ES</a:t>
            </a:r>
            <a:r>
              <a:rPr lang="ru-RU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]</a:t>
            </a:r>
            <a:r>
              <a:rPr lang="ru-RU" b="0">
                <a:latin typeface="Arial" charset="0"/>
              </a:rPr>
              <a:t> (при [S]</a:t>
            </a:r>
            <a:r>
              <a:rPr lang="ru-RU" b="0" baseline="-25000">
                <a:latin typeface="Arial" charset="0"/>
              </a:rPr>
              <a:t>0</a:t>
            </a:r>
            <a:r>
              <a:rPr lang="ru-RU" b="0">
                <a:latin typeface="Arial" charset="0"/>
              </a:rPr>
              <a:t>, [</a:t>
            </a:r>
            <a:r>
              <a:rPr lang="en-US" b="0">
                <a:latin typeface="Arial" charset="0"/>
              </a:rPr>
              <a:t>I</a:t>
            </a:r>
            <a:r>
              <a:rPr lang="ru-RU" b="0">
                <a:latin typeface="Arial" charset="0"/>
              </a:rPr>
              <a:t>]</a:t>
            </a:r>
            <a:r>
              <a:rPr lang="ru-RU" b="0" baseline="-25000">
                <a:latin typeface="Arial" charset="0"/>
              </a:rPr>
              <a:t>0</a:t>
            </a:r>
            <a:r>
              <a:rPr lang="ru-RU" b="0">
                <a:latin typeface="Arial" charset="0"/>
              </a:rPr>
              <a:t> &gt;&gt; [E]</a:t>
            </a:r>
            <a:r>
              <a:rPr lang="ru-RU" b="0" baseline="-25000">
                <a:latin typeface="Arial" charset="0"/>
              </a:rPr>
              <a:t>0</a:t>
            </a:r>
            <a:r>
              <a:rPr lang="ru-RU" b="0">
                <a:latin typeface="Arial" charset="0"/>
              </a:rPr>
              <a:t>).</a:t>
            </a:r>
            <a:r>
              <a:rPr lang="ru-RU" b="0"/>
              <a:t> </a:t>
            </a:r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802" name="Picture 2" descr="Похожее изображение"/>
          <p:cNvPicPr>
            <a:picLocks noChangeAspect="1" noChangeArrowheads="1"/>
          </p:cNvPicPr>
          <p:nvPr/>
        </p:nvPicPr>
        <p:blipFill>
          <a:blip r:embed="rId2" cstate="print"/>
          <a:srcRect l="2197" b="17861"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Картинки по запросу активный центр фермент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7826" name="Picture 2" descr="Картинки по запросу ингибиторы ферментов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214289"/>
            <a:ext cx="8929718" cy="603003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730" name="Picture 2" descr="Похожее изображени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71438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Похожее изображени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sp>
        <p:nvSpPr>
          <p:cNvPr id="14338" name="Заголовок 1"/>
          <p:cNvSpPr>
            <a:spLocks noGrp="1"/>
          </p:cNvSpPr>
          <p:nvPr>
            <p:ph type="title"/>
          </p:nvPr>
        </p:nvSpPr>
        <p:spPr>
          <a:xfrm>
            <a:off x="642910" y="0"/>
            <a:ext cx="8001056" cy="785818"/>
          </a:xfrm>
        </p:spPr>
        <p:txBody>
          <a:bodyPr/>
          <a:lstStyle/>
          <a:p>
            <a:pPr eaLnBrk="1" hangingPunct="1"/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Свойства ферментов</a:t>
            </a:r>
          </a:p>
        </p:txBody>
      </p:sp>
      <p:sp>
        <p:nvSpPr>
          <p:cNvPr id="9219" name="Содержимое 2"/>
          <p:cNvSpPr>
            <a:spLocks noGrp="1"/>
          </p:cNvSpPr>
          <p:nvPr>
            <p:ph idx="1"/>
          </p:nvPr>
        </p:nvSpPr>
        <p:spPr>
          <a:xfrm>
            <a:off x="214282" y="785794"/>
            <a:ext cx="8786813" cy="5572127"/>
          </a:xfrm>
        </p:spPr>
        <p:txBody>
          <a:bodyPr/>
          <a:lstStyle/>
          <a:p>
            <a:pPr eaLnBrk="1" hangingPunct="1">
              <a:buFontTx/>
              <a:buNone/>
              <a:defRPr/>
            </a:pPr>
            <a:r>
              <a:rPr lang="ru-RU" sz="2400" dirty="0" smtClean="0"/>
              <a:t>3. Важнейшим свойством ферментов является </a:t>
            </a:r>
            <a:r>
              <a:rPr lang="ru-RU" sz="2400" dirty="0" smtClean="0">
                <a:solidFill>
                  <a:srgbClr val="C00000"/>
                </a:solidFill>
              </a:rPr>
              <a:t>преимущественное течение  одной </a:t>
            </a:r>
            <a:r>
              <a:rPr lang="ru-RU" sz="2400" dirty="0" smtClean="0"/>
              <a:t>из нескольких теоретически возможных реакций. (</a:t>
            </a:r>
            <a:r>
              <a:rPr lang="ru-RU" sz="2400" b="1" i="1" dirty="0" smtClean="0">
                <a:solidFill>
                  <a:srgbClr val="FF0000"/>
                </a:solidFill>
              </a:rPr>
              <a:t>специфичность</a:t>
            </a:r>
            <a:r>
              <a:rPr lang="ru-RU" sz="2400" dirty="0" smtClean="0"/>
              <a:t>) В зависимости от условий ферменты способны катализировать как прямую так и обратную реакцию. (</a:t>
            </a:r>
            <a:r>
              <a:rPr lang="ru-RU" sz="2400" i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</a:rPr>
              <a:t>ими катализируется около 4000 </a:t>
            </a:r>
            <a:r>
              <a:rPr lang="ru-RU" sz="2400" i="1" dirty="0" err="1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</a:rPr>
              <a:t>биореакций</a:t>
            </a:r>
            <a:r>
              <a:rPr lang="ru-RU" sz="2400" i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</a:rPr>
              <a:t>). </a:t>
            </a:r>
            <a:r>
              <a:rPr lang="ru-RU" sz="2400" dirty="0" smtClean="0"/>
              <a:t>Это свойство ферментов имеет большое практическое значение. </a:t>
            </a:r>
            <a:endParaRPr lang="ru-RU" sz="2400" dirty="0" smtClean="0">
              <a:solidFill>
                <a:schemeClr val="accent6">
                  <a:lumMod val="75000"/>
                </a:schemeClr>
              </a:solidFill>
            </a:endParaRPr>
          </a:p>
          <a:p>
            <a:pPr eaLnBrk="1" hangingPunct="1">
              <a:buFontTx/>
              <a:buNone/>
              <a:defRPr/>
            </a:pPr>
            <a:r>
              <a:rPr lang="ru-RU" sz="2400" dirty="0" smtClean="0"/>
              <a:t>4. Другое важнейшее свойство ферментов - </a:t>
            </a:r>
            <a:r>
              <a:rPr lang="ru-RU" sz="2400" dirty="0" err="1" smtClean="0">
                <a:solidFill>
                  <a:srgbClr val="C00000"/>
                </a:solidFill>
              </a:rPr>
              <a:t>термолабильность</a:t>
            </a:r>
            <a:r>
              <a:rPr lang="ru-RU" sz="2400" dirty="0" smtClean="0"/>
              <a:t>, т. е. высокая чувствительность к изменениям температуры. Так как ферменты являются белками, то для большинства из них температура свыше 70 </a:t>
            </a:r>
            <a:r>
              <a:rPr lang="ru-RU" sz="2400" dirty="0" smtClean="0">
                <a:latin typeface="Calibri"/>
                <a:cs typeface="Calibri"/>
              </a:rPr>
              <a:t>°</a:t>
            </a:r>
            <a:r>
              <a:rPr lang="ru-RU" sz="2400" dirty="0" smtClean="0"/>
              <a:t>C приводит к денатурации и потере активности. При увеличении температуры до 10 </a:t>
            </a:r>
            <a:r>
              <a:rPr lang="ru-RU" sz="2400" dirty="0" smtClean="0">
                <a:latin typeface="Calibri"/>
                <a:cs typeface="Calibri"/>
              </a:rPr>
              <a:t>°</a:t>
            </a:r>
            <a:r>
              <a:rPr lang="ru-RU" sz="2400" dirty="0" smtClean="0"/>
              <a:t>С реакция ускоряется в 2-3 раза, а при температурах близких к 0 </a:t>
            </a:r>
            <a:r>
              <a:rPr lang="ru-RU" sz="2400" dirty="0" smtClean="0">
                <a:latin typeface="Calibri"/>
                <a:cs typeface="Calibri"/>
              </a:rPr>
              <a:t>°</a:t>
            </a:r>
            <a:r>
              <a:rPr lang="ru-RU" sz="2400" dirty="0" smtClean="0"/>
              <a:t>С скорость ферментативных реакций замедляется до минимума.</a:t>
            </a:r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Картинки по запросу ингибиторы ферментов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142852"/>
            <a:ext cx="8572507" cy="642938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754" name="Picture 2" descr="Похожее изображени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0898" name="Picture 2" descr="Похожее изображени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14480" y="0"/>
            <a:ext cx="5786478" cy="654785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22" name="Picture 2" descr="Картинки по запросу ингибиторы ферментов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9874" name="Picture 2" descr="Картинки по запросу ингибиторы ферментов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10" y="428604"/>
            <a:ext cx="2357454" cy="6115202"/>
          </a:xfrm>
          <a:prstGeom prst="rect">
            <a:avLst/>
          </a:prstGeom>
          <a:noFill/>
        </p:spPr>
      </p:pic>
      <p:pic>
        <p:nvPicPr>
          <p:cNvPr id="79876" name="Picture 4" descr="Похожее изображение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72132" y="285728"/>
            <a:ext cx="2919424" cy="618743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8850" name="Picture 2" descr="Похожее изображени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3970" name="Picture 2" descr="Картинки по запросу ингибиторы ферментов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001156" cy="675086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785918" y="571480"/>
            <a:ext cx="492922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Активаторы ферментов</a:t>
            </a:r>
            <a:endParaRPr lang="ru-RU" sz="32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714348" y="1785926"/>
          <a:ext cx="7643866" cy="2133600"/>
        </p:xfrm>
        <a:graphic>
          <a:graphicData uri="http://schemas.openxmlformats.org/drawingml/2006/table">
            <a:tbl>
              <a:tblPr firstRow="1" bandRow="1">
                <a:tableStyleId>{EB9631B5-78F2-41C9-869B-9F39066F8104}</a:tableStyleId>
              </a:tblPr>
              <a:tblGrid>
                <a:gridCol w="7643866"/>
              </a:tblGrid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3200" dirty="0" smtClean="0"/>
                        <a:t>Соединения, которые приводят фермент в каталитически активное состояние</a:t>
                      </a:r>
                      <a:endParaRPr lang="ru-RU" sz="32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3200" dirty="0" smtClean="0"/>
                        <a:t>Ионы двухвалентных металлов: </a:t>
                      </a:r>
                      <a:r>
                        <a:rPr lang="en-US" sz="3200" dirty="0" smtClean="0"/>
                        <a:t>Zn</a:t>
                      </a:r>
                      <a:r>
                        <a:rPr lang="en-US" sz="3200" baseline="30000" dirty="0" smtClean="0"/>
                        <a:t>2+</a:t>
                      </a:r>
                      <a:r>
                        <a:rPr lang="en-US" sz="3200" dirty="0" smtClean="0"/>
                        <a:t>,</a:t>
                      </a:r>
                      <a:r>
                        <a:rPr lang="en-US" sz="3200" baseline="0" dirty="0" smtClean="0"/>
                        <a:t> Ca</a:t>
                      </a:r>
                      <a:r>
                        <a:rPr lang="en-US" sz="3200" baseline="30000" dirty="0" smtClean="0"/>
                        <a:t>2+</a:t>
                      </a:r>
                      <a:r>
                        <a:rPr lang="en-US" sz="3200" baseline="0" dirty="0" smtClean="0"/>
                        <a:t>, Mg</a:t>
                      </a:r>
                      <a:r>
                        <a:rPr lang="en-US" sz="3200" baseline="30000" dirty="0" smtClean="0"/>
                        <a:t>2+</a:t>
                      </a:r>
                      <a:r>
                        <a:rPr lang="en-US" sz="3200" baseline="0" dirty="0" smtClean="0"/>
                        <a:t>, Cu</a:t>
                      </a:r>
                      <a:r>
                        <a:rPr lang="en-US" sz="3200" baseline="30000" dirty="0" smtClean="0"/>
                        <a:t>2+</a:t>
                      </a:r>
                      <a:endParaRPr lang="ru-RU" sz="3200" baseline="30000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4994" name="Picture 2" descr="Похожее изображени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6018" name="Picture 2" descr="Похожее изображени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5786" y="357166"/>
            <a:ext cx="7620000" cy="5715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Картинки по запросу фон для презентаци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3"/>
          </a:xfrm>
          <a:prstGeom prst="rect">
            <a:avLst/>
          </a:prstGeom>
          <a:noFill/>
        </p:spPr>
      </p:pic>
      <p:sp>
        <p:nvSpPr>
          <p:cNvPr id="1536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>
                <a:solidFill>
                  <a:schemeClr val="bg1"/>
                </a:solidFill>
              </a:rPr>
              <a:t>Свойства ферментов</a:t>
            </a:r>
            <a:endParaRPr lang="ru-RU" smtClean="0"/>
          </a:p>
        </p:txBody>
      </p:sp>
      <p:sp>
        <p:nvSpPr>
          <p:cNvPr id="15363" name="Содержимое 2"/>
          <p:cNvSpPr>
            <a:spLocks noGrp="1"/>
          </p:cNvSpPr>
          <p:nvPr>
            <p:ph idx="1"/>
          </p:nvPr>
        </p:nvSpPr>
        <p:spPr>
          <a:xfrm>
            <a:off x="1714480" y="1643050"/>
            <a:ext cx="6929486" cy="4500593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ru-RU" sz="2400" dirty="0" smtClean="0"/>
              <a:t>5. Следующим важным свойством является то, что ферменты находятся в </a:t>
            </a:r>
            <a:r>
              <a:rPr lang="ru-RU" sz="2400" dirty="0" smtClean="0">
                <a:solidFill>
                  <a:srgbClr val="C00000"/>
                </a:solidFill>
              </a:rPr>
              <a:t>тканях и клетках в неактивной форме</a:t>
            </a:r>
            <a:r>
              <a:rPr lang="ru-RU" sz="2400" dirty="0" smtClean="0"/>
              <a:t> (проферменте).</a:t>
            </a:r>
          </a:p>
          <a:p>
            <a:pPr eaLnBrk="1" hangingPunct="1">
              <a:buFontTx/>
              <a:buNone/>
            </a:pPr>
            <a:r>
              <a:rPr lang="ru-RU" sz="2400" dirty="0" smtClean="0"/>
              <a:t> Классическими его примерами являются неактивные формы пепсина и трипсина. Существование неактивных форм ферментов имеет большое биологическое значение. Если бы пепсин вырабатывался сразу в активной форме, то пепсин "переваривал" стенку желудка, т. е. желудок "переваривал" сам себя. </a:t>
            </a:r>
          </a:p>
          <a:p>
            <a:pPr eaLnBrk="1" hangingPunct="1">
              <a:buFontTx/>
              <a:buNone/>
            </a:pPr>
            <a:endParaRPr lang="ru-RU" sz="24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7042" name="Picture 2" descr="Картинки по запросу ингибиторы ферментов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654032"/>
          </a:xfrm>
        </p:spPr>
        <p:txBody>
          <a:bodyPr>
            <a:normAutofit fontScale="900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4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МУЛЬТИМОЛЕКУЛЯРНЫЕ </a:t>
            </a:r>
            <a:r>
              <a:rPr lang="ru-RU" sz="40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ФЕРМЕНТНЫЕ СИСТЕМЫ </a:t>
            </a:r>
          </a:p>
        </p:txBody>
      </p:sp>
      <p:sp>
        <p:nvSpPr>
          <p:cNvPr id="440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142984"/>
            <a:ext cx="8929718" cy="5357850"/>
          </a:xfrm>
        </p:spPr>
        <p:txBody>
          <a:bodyPr>
            <a:noAutofit/>
          </a:bodyPr>
          <a:lstStyle/>
          <a:p>
            <a:pPr>
              <a:lnSpc>
                <a:spcPct val="80000"/>
              </a:lnSpc>
              <a:buFontTx/>
              <a:buNone/>
            </a:pPr>
            <a:r>
              <a:rPr lang="ru-RU" sz="1800" dirty="0"/>
              <a:t>       Особую группу ферментов составляют </a:t>
            </a:r>
            <a:r>
              <a:rPr lang="ru-RU" sz="1800" b="1" dirty="0">
                <a:solidFill>
                  <a:srgbClr val="0070C0"/>
                </a:solidFill>
              </a:rPr>
              <a:t>надмолекулярные (или </a:t>
            </a:r>
            <a:r>
              <a:rPr lang="ru-RU" sz="1800" b="1" dirty="0" err="1" smtClean="0">
                <a:solidFill>
                  <a:srgbClr val="0070C0"/>
                </a:solidFill>
              </a:rPr>
              <a:t>мультимолекулярные</a:t>
            </a:r>
            <a:r>
              <a:rPr lang="ru-RU" sz="1800" b="1" dirty="0">
                <a:solidFill>
                  <a:srgbClr val="0070C0"/>
                </a:solidFill>
              </a:rPr>
              <a:t>) ферментные комплексы</a:t>
            </a:r>
            <a:r>
              <a:rPr lang="ru-RU" sz="1800" dirty="0"/>
              <a:t>, в состав которых входят не субъединицы (в каталитическом отношении однотипные </a:t>
            </a:r>
            <a:r>
              <a:rPr lang="ru-RU" sz="1800" dirty="0" err="1"/>
              <a:t>протомеры</a:t>
            </a:r>
            <a:r>
              <a:rPr lang="ru-RU" sz="1800" dirty="0"/>
              <a:t>), а разные ферменты, катализирующие последовательные ступени превращения какого-либо субстрата. Отличительными особенностями подобных </a:t>
            </a:r>
            <a:r>
              <a:rPr lang="ru-RU" sz="1800" dirty="0" err="1" smtClean="0"/>
              <a:t>мультиферментных</a:t>
            </a:r>
            <a:r>
              <a:rPr lang="ru-RU" sz="1800" dirty="0" smtClean="0"/>
              <a:t> </a:t>
            </a:r>
            <a:r>
              <a:rPr lang="ru-RU" sz="1800" dirty="0"/>
              <a:t>комплексов являются прочность ассоциации ферментов и определенная последовательность прохождения промежуточных стадий во времени, обусловленная порядком расположения каталитически активных (различных) белков в пространстве («путь» превращения в пространстве и времени). Типичными примерами подобных </a:t>
            </a:r>
            <a:r>
              <a:rPr lang="ru-RU" sz="1800" dirty="0" err="1"/>
              <a:t>мультиферментных</a:t>
            </a:r>
            <a:r>
              <a:rPr lang="ru-RU" sz="1800" dirty="0"/>
              <a:t> комплексов являются </a:t>
            </a:r>
            <a:r>
              <a:rPr lang="ru-RU" sz="1800" dirty="0" err="1"/>
              <a:t>пируватдегидрогеназа</a:t>
            </a:r>
            <a:r>
              <a:rPr lang="ru-RU" sz="1800" dirty="0"/>
              <a:t> и </a:t>
            </a:r>
            <a:r>
              <a:rPr lang="ru-RU" sz="1800" dirty="0" err="1"/>
              <a:t>α-кетоглутаратдегидрогеназа</a:t>
            </a:r>
            <a:r>
              <a:rPr lang="ru-RU" sz="1800" dirty="0"/>
              <a:t>, катализирующие соответственно окислительное </a:t>
            </a:r>
            <a:r>
              <a:rPr lang="ru-RU" sz="1800" dirty="0" err="1">
                <a:hlinkClick r:id="rId2"/>
              </a:rPr>
              <a:t>декарбоксилирование</a:t>
            </a:r>
            <a:r>
              <a:rPr lang="ru-RU" sz="1800" dirty="0"/>
              <a:t> </a:t>
            </a:r>
            <a:r>
              <a:rPr lang="ru-RU" sz="1800" dirty="0" smtClean="0"/>
              <a:t>пировиноградной </a:t>
            </a:r>
            <a:r>
              <a:rPr lang="ru-RU" sz="1800" dirty="0"/>
              <a:t>и </a:t>
            </a:r>
            <a:r>
              <a:rPr lang="ru-RU" sz="1800" dirty="0" err="1"/>
              <a:t>α-кетоглутаровой </a:t>
            </a:r>
            <a:r>
              <a:rPr lang="ru-RU" sz="1800" dirty="0"/>
              <a:t>кислот в животных тканях </a:t>
            </a:r>
            <a:r>
              <a:rPr lang="ru-RU" sz="1800" dirty="0" smtClean="0"/>
              <a:t>, </a:t>
            </a:r>
            <a:r>
              <a:rPr lang="ru-RU" sz="1800" dirty="0"/>
              <a:t>и </a:t>
            </a:r>
            <a:r>
              <a:rPr lang="ru-RU" sz="1800" dirty="0" err="1">
                <a:hlinkClick r:id="rId3"/>
              </a:rPr>
              <a:t>синтетаза</a:t>
            </a:r>
            <a:r>
              <a:rPr lang="ru-RU" sz="1800" dirty="0"/>
              <a:t> высших жирных кислот . Молекулярные массы этих комплексов в зависимости от источника их происхождения варьируют от 2,3•106 до 10•106. Ассоциация отдельных ферментов в единый </a:t>
            </a:r>
            <a:r>
              <a:rPr lang="ru-RU" sz="1800" dirty="0" err="1" smtClean="0"/>
              <a:t>недиссоциирующий</a:t>
            </a:r>
            <a:r>
              <a:rPr lang="ru-RU" sz="1800" dirty="0" smtClean="0"/>
              <a:t> </a:t>
            </a:r>
            <a:r>
              <a:rPr lang="ru-RU" sz="1800" dirty="0"/>
              <a:t>комплекс имеет определенный биологический смысл и ряд преимуществ. В частности, при этом резко сокращаются расстояния, на которые молекулы промежуточных продуктов должны перемещаться при действии изолированных ферментов. Ряд таких </a:t>
            </a:r>
            <a:r>
              <a:rPr lang="ru-RU" sz="1800" dirty="0" err="1"/>
              <a:t>мультиферментных</a:t>
            </a:r>
            <a:r>
              <a:rPr lang="ru-RU" sz="1800" dirty="0"/>
              <a:t> комплексов, иногда называемых ферментными ансамблями, структурно связан с какой-либо органеллой (рибосомы, митохондрии) или с </a:t>
            </a:r>
            <a:r>
              <a:rPr lang="ru-RU" sz="1800" dirty="0" err="1"/>
              <a:t>биомембраной</a:t>
            </a:r>
            <a:r>
              <a:rPr lang="ru-RU" sz="1800" dirty="0"/>
              <a:t> и составляет высокоорганизованные надмолекулярные системы, обеспечивающие жизненно важные функции, например тканевое дыхание (перенос электронов от субстратов к кислороду через систему дыхательных ферментов).</a:t>
            </a:r>
          </a:p>
        </p:txBody>
      </p:sp>
    </p:spTree>
  </p:cSld>
  <p:clrMapOvr>
    <a:masterClrMapping/>
  </p:clrMapOvr>
  <p:transition advTm="10000"/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2" name="Picture 2" descr="http://www.sliderpoint.org/images/referats/898b/(18)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346" name="Picture 2" descr="http://www.sliderpoint.org/images/referats/898b/(19)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946" name="Picture 2" descr="Похожее изображени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0"/>
            <a:ext cx="7858180" cy="678503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370" name="Picture 2" descr="http://www.sliderpoint.org/images/referats/898b/(20)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394" name="Picture 2" descr="http://www.sliderpoint.org/images/referats/898b/(21)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298" name="Picture 2" descr="http://www.sliderpoint.org/images/referats/898b/(17)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418" name="Picture 2" descr="http://www.sliderpoint.org/images/referats/898b/(22)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2" descr="Картинки по запросу роль ферментов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1" y="857232"/>
            <a:ext cx="8968957" cy="421484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42" name="Picture 2" descr="http://www.sliderpoint.org/images/referats/898b/(23)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66" name="Picture 2" descr="http://www.sliderpoint.org/images/referats/898b/(24)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490" name="Picture 2" descr="http://www.sliderpoint.org/images/referats/898b/(25)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658" name="Picture 2" descr="Картинки по запросу строение ферментов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1000108"/>
            <a:ext cx="7620000" cy="5715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82" name="Picture 2" descr="Похожее изображени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48" y="357166"/>
            <a:ext cx="7620000" cy="5715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706" name="Picture 2" descr="Похожее изображени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48" y="571480"/>
            <a:ext cx="7620000" cy="5715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6" descr="Похожее изображени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Rectangle 6"/>
          <p:cNvSpPr>
            <a:spLocks noChangeArrowheads="1"/>
          </p:cNvSpPr>
          <p:nvPr/>
        </p:nvSpPr>
        <p:spPr bwMode="auto">
          <a:xfrm>
            <a:off x="428596" y="357166"/>
            <a:ext cx="8229600" cy="1139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anchor="ctr" anchorCtr="1"/>
          <a:lstStyle/>
          <a:p>
            <a:pPr algn="ctr">
              <a:defRPr/>
            </a:pPr>
            <a:r>
              <a:rPr lang="ru-RU" sz="4400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Свойства ферментов </a:t>
            </a:r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>
          <a:xfrm>
            <a:off x="571472" y="2000240"/>
            <a:ext cx="8072494" cy="500066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6. Подверженность влиянию активаторов и ингибиторов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216</TotalTime>
  <Words>1843</Words>
  <Application>Microsoft Office PowerPoint</Application>
  <PresentationFormat>Экран (4:3)</PresentationFormat>
  <Paragraphs>177</Paragraphs>
  <Slides>85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85</vt:i4>
      </vt:variant>
    </vt:vector>
  </HeadingPairs>
  <TitlesOfParts>
    <vt:vector size="87" baseType="lpstr">
      <vt:lpstr>Тема Office</vt:lpstr>
      <vt:lpstr>CorelDRAW</vt:lpstr>
      <vt:lpstr>Современные представления о строении ферментов.  Свойства ферментов </vt:lpstr>
      <vt:lpstr>Слайд 2</vt:lpstr>
      <vt:lpstr>Слайд 3</vt:lpstr>
      <vt:lpstr>Слайд 4</vt:lpstr>
      <vt:lpstr>Слайд 5</vt:lpstr>
      <vt:lpstr>Свойства ферментов</vt:lpstr>
      <vt:lpstr>Свойства ферментов</vt:lpstr>
      <vt:lpstr>Слайд 8</vt:lpstr>
      <vt:lpstr>Слайд 9</vt:lpstr>
      <vt:lpstr>Слайд 10</vt:lpstr>
      <vt:lpstr>Слайд 11</vt:lpstr>
      <vt:lpstr>Слайд 12</vt:lpstr>
      <vt:lpstr>Ферменты</vt:lpstr>
      <vt:lpstr>Размеры ферментов и их строение</vt:lpstr>
      <vt:lpstr>Слайд 15</vt:lpstr>
      <vt:lpstr>Ферменты</vt:lpstr>
      <vt:lpstr>Слайд 17</vt:lpstr>
      <vt:lpstr>Слайд 18</vt:lpstr>
      <vt:lpstr>Слайд 19</vt:lpstr>
      <vt:lpstr>Слайд 20</vt:lpstr>
      <vt:lpstr>Принцип действия ферментов </vt:lpstr>
      <vt:lpstr>Слайд 22</vt:lpstr>
      <vt:lpstr>Слайд 23</vt:lpstr>
      <vt:lpstr>Слайд 24</vt:lpstr>
      <vt:lpstr>ОСНОВНЫЕ СВОЙСТВА ФЕРМЕНТОВ </vt:lpstr>
      <vt:lpstr>Слайд 26</vt:lpstr>
      <vt:lpstr>Слайд 27</vt:lpstr>
      <vt:lpstr>Активный центр ферментов 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  <vt:lpstr>Слайд 41</vt:lpstr>
      <vt:lpstr>Слайд 42</vt:lpstr>
      <vt:lpstr>Слайд 43</vt:lpstr>
      <vt:lpstr>Слайд 44</vt:lpstr>
      <vt:lpstr>Cкорость  ферментативной  реакции</vt:lpstr>
      <vt:lpstr>Слайд 46</vt:lpstr>
      <vt:lpstr>Природные ингибиторы – продукты биохимической цепи</vt:lpstr>
      <vt:lpstr>Аллостерическое (от греч. "инопространственный") ингибирование</vt:lpstr>
      <vt:lpstr>Аллостерическое (от греч. "инопространственный") ингибирование</vt:lpstr>
      <vt:lpstr>Слайд 50</vt:lpstr>
      <vt:lpstr>Обратимое связывание ингибитора  с ферментом</vt:lpstr>
      <vt:lpstr>Необратимое связывание ингибитора  с ферментом</vt:lpstr>
      <vt:lpstr>Слайд 53</vt:lpstr>
      <vt:lpstr>Пример обратимого ингибитора</vt:lpstr>
      <vt:lpstr>Типы ингибирования</vt:lpstr>
      <vt:lpstr>Слайд 56</vt:lpstr>
      <vt:lpstr>Слайд 57</vt:lpstr>
      <vt:lpstr>Слайд 58</vt:lpstr>
      <vt:lpstr>Слайд 59</vt:lpstr>
      <vt:lpstr>Слайд 60</vt:lpstr>
      <vt:lpstr>Слайд 61</vt:lpstr>
      <vt:lpstr>Слайд 62</vt:lpstr>
      <vt:lpstr>Слайд 63</vt:lpstr>
      <vt:lpstr>Слайд 64</vt:lpstr>
      <vt:lpstr>Слайд 65</vt:lpstr>
      <vt:lpstr>Слайд 66</vt:lpstr>
      <vt:lpstr>Слайд 67</vt:lpstr>
      <vt:lpstr>Слайд 68</vt:lpstr>
      <vt:lpstr>Слайд 69</vt:lpstr>
      <vt:lpstr>Слайд 70</vt:lpstr>
      <vt:lpstr>Слайд 71</vt:lpstr>
      <vt:lpstr>МУЛЬТИМОЛЕКУЛЯРНЫЕ ФЕРМЕНТНЫЕ СИСТЕМЫ </vt:lpstr>
      <vt:lpstr>Слайд 73</vt:lpstr>
      <vt:lpstr>Слайд 74</vt:lpstr>
      <vt:lpstr>Слайд 75</vt:lpstr>
      <vt:lpstr>Слайд 76</vt:lpstr>
      <vt:lpstr>Слайд 77</vt:lpstr>
      <vt:lpstr>Слайд 78</vt:lpstr>
      <vt:lpstr>Слайд 79</vt:lpstr>
      <vt:lpstr>Слайд 80</vt:lpstr>
      <vt:lpstr>Слайд 81</vt:lpstr>
      <vt:lpstr>Слайд 82</vt:lpstr>
      <vt:lpstr>Слайд 83</vt:lpstr>
      <vt:lpstr>Слайд 84</vt:lpstr>
      <vt:lpstr>Слайд 85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Наталья</dc:creator>
  <cp:lastModifiedBy>Наталья</cp:lastModifiedBy>
  <cp:revision>61</cp:revision>
  <dcterms:created xsi:type="dcterms:W3CDTF">2017-09-22T11:53:35Z</dcterms:created>
  <dcterms:modified xsi:type="dcterms:W3CDTF">2017-11-06T02:57:14Z</dcterms:modified>
</cp:coreProperties>
</file>