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1" r:id="rId4"/>
    <p:sldId id="257" r:id="rId5"/>
    <p:sldId id="258" r:id="rId6"/>
    <p:sldId id="272" r:id="rId7"/>
    <p:sldId id="273" r:id="rId8"/>
    <p:sldId id="259" r:id="rId9"/>
    <p:sldId id="260" r:id="rId10"/>
    <p:sldId id="261" r:id="rId11"/>
    <p:sldId id="262" r:id="rId12"/>
    <p:sldId id="274" r:id="rId13"/>
    <p:sldId id="263" r:id="rId14"/>
    <p:sldId id="264" r:id="rId15"/>
    <p:sldId id="275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A7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89D7B-2112-4705-91AF-032E13C83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A6AC2-832C-4BB5-8E99-687F24961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A858E-D170-4408-94DD-544DBD9BC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E553E-C06B-40CF-B1EC-61B76AC0158A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917FD-5831-40AA-837F-F68DF0271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8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736"/>
            <a:ext cx="7772400" cy="1857388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ФУНДАМЕНТАЛЬНАЯ РОЛЬ БЕЛКОВ В ФОРМИРОВАНИИ И ПОДДЕРЖАНИИ ЖИЗНИ</a:t>
            </a: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357694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Цели, задачи, методы энзимологии. История развития.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Области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применения и использования ферментов.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1214438"/>
            <a:ext cx="8610600" cy="19812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 В середине 19 в. разгорелась дискуссия о природе брожения. Пастер считал, что брожение вызывается лишь живыми микроорганизмами и что процесс брожения неразрывно связан с их жизнедеятельностью. А Либих и его сторонники, отстаивая химическую природу брожения, считали, что оно является следствием образования в клетках микроорганизмов растворимых ферментов.</a:t>
            </a:r>
          </a:p>
        </p:txBody>
      </p:sp>
      <p:pic>
        <p:nvPicPr>
          <p:cNvPr id="7171" name="Picture 18" descr="пастер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3714750"/>
            <a:ext cx="2070100" cy="2743200"/>
          </a:xfrm>
          <a:noFill/>
        </p:spPr>
      </p:pic>
      <p:sp>
        <p:nvSpPr>
          <p:cNvPr id="7172" name="Text Box 19"/>
          <p:cNvSpPr txBox="1">
            <a:spLocks noChangeArrowheads="1"/>
          </p:cNvSpPr>
          <p:nvPr/>
        </p:nvSpPr>
        <p:spPr bwMode="auto">
          <a:xfrm>
            <a:off x="714375" y="6491288"/>
            <a:ext cx="137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Times New Roman" pitchFamily="18" charset="0"/>
              </a:rPr>
              <a:t>Луи Пастер</a:t>
            </a:r>
          </a:p>
        </p:txBody>
      </p:sp>
      <p:pic>
        <p:nvPicPr>
          <p:cNvPr id="7173" name="Picture 20" descr="2284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14625" y="3714750"/>
            <a:ext cx="1849438" cy="2773363"/>
          </a:xfrm>
          <a:noFill/>
        </p:spPr>
      </p:pic>
      <p:sp>
        <p:nvSpPr>
          <p:cNvPr id="7174" name="Text Box 21"/>
          <p:cNvSpPr txBox="1">
            <a:spLocks noChangeArrowheads="1"/>
          </p:cNvSpPr>
          <p:nvPr/>
        </p:nvSpPr>
        <p:spPr bwMode="auto">
          <a:xfrm>
            <a:off x="2857500" y="6491288"/>
            <a:ext cx="1560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Times New Roman" pitchFamily="18" charset="0"/>
              </a:rPr>
              <a:t>Юстас Либих</a:t>
            </a:r>
          </a:p>
        </p:txBody>
      </p:sp>
      <p:pic>
        <p:nvPicPr>
          <p:cNvPr id="7175" name="Picture 22" descr="ori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86313" y="3786188"/>
            <a:ext cx="1922462" cy="2667000"/>
          </a:xfrm>
          <a:noFill/>
        </p:spPr>
      </p:pic>
      <p:sp>
        <p:nvSpPr>
          <p:cNvPr id="7176" name="Text Box 23"/>
          <p:cNvSpPr txBox="1">
            <a:spLocks noChangeArrowheads="1"/>
          </p:cNvSpPr>
          <p:nvPr/>
        </p:nvSpPr>
        <p:spPr bwMode="auto">
          <a:xfrm>
            <a:off x="4857750" y="6491288"/>
            <a:ext cx="190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Times New Roman" pitchFamily="18" charset="0"/>
              </a:rPr>
              <a:t>Марселен Бертло</a:t>
            </a:r>
          </a:p>
        </p:txBody>
      </p:sp>
      <p:pic>
        <p:nvPicPr>
          <p:cNvPr id="7177" name="Picture 24" descr="15654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929438" y="3857625"/>
            <a:ext cx="2020887" cy="2590800"/>
          </a:xfrm>
          <a:noFill/>
        </p:spPr>
      </p:pic>
      <p:sp>
        <p:nvSpPr>
          <p:cNvPr id="7178" name="Text Box 25"/>
          <p:cNvSpPr txBox="1">
            <a:spLocks noChangeArrowheads="1"/>
          </p:cNvSpPr>
          <p:nvPr/>
        </p:nvSpPr>
        <p:spPr bwMode="auto">
          <a:xfrm>
            <a:off x="7143750" y="6491288"/>
            <a:ext cx="1416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Times New Roman" pitchFamily="18" charset="0"/>
              </a:rPr>
              <a:t>Клод Бернар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214438"/>
            <a:ext cx="8458200" cy="2971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Дискуссия Либиха и Пастера о природе брожения была разрешена в 1897 г.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Э.Бухнером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, который, растирая дрожжи с песком и землёй, выделил из них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бесклеточный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растворимый ферментный препарат (зимазу), вызывавший спиртовое брожение. Открытие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Бухнера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утвердило материалистическое понимание природы брожения.</a:t>
            </a:r>
          </a:p>
        </p:txBody>
      </p:sp>
      <p:pic>
        <p:nvPicPr>
          <p:cNvPr id="8195" name="Picture 11" descr="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88" y="3857625"/>
            <a:ext cx="6248400" cy="2670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4" y="285728"/>
            <a:ext cx="807249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кон. 19 в. Э. Фишер предложил первую теорию специфичности Ф. В 1913 Л.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Михаэлис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сформулировал общую теорию кинетики ферментативных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р-ций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кристаллич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виде первые Ф. были получены Дж.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Самнером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1926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уреаза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и Дж.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Нортропом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1930 (пепсин). Впервые первичная структура (аминокислотная последовательность) Ф. была установлена У.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Стейном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С. Муром в 1960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рибонуклеазы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А, а в 1969 P.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Меррифилдом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осуществлен хим. синтез этого Ф. Пространственное строение (третичная структура) Ф. впервые установлено Д.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Филлипсом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1965 для лизоцима. Во 2-й пол. 20 в.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каталитич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активность была открыта также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нек-рых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РНК (их наз.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рибозимы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9" name="Picture 3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946251"/>
            <a:ext cx="4357718" cy="2911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7325" cy="6858000"/>
          </a:xfrm>
          <a:prstGeom prst="rect">
            <a:avLst/>
          </a:prstGeom>
          <a:noFill/>
        </p:spPr>
      </p:pic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57188" y="1714500"/>
            <a:ext cx="8572500" cy="6906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Впервые высокоочищенный кристаллический фермент </a:t>
            </a:r>
            <a:r>
              <a:rPr lang="ru-RU" sz="2400" dirty="0">
                <a:solidFill>
                  <a:srgbClr val="FF0000"/>
                </a:solidFill>
              </a:rPr>
              <a:t>(</a:t>
            </a:r>
            <a:r>
              <a:rPr lang="ru-RU" sz="2400" dirty="0" err="1">
                <a:solidFill>
                  <a:srgbClr val="FF0000"/>
                </a:solidFill>
              </a:rPr>
              <a:t>уреаза</a:t>
            </a:r>
            <a:r>
              <a:rPr lang="ru-RU" sz="2400" dirty="0">
                <a:solidFill>
                  <a:srgbClr val="FF0000"/>
                </a:solidFill>
              </a:rPr>
              <a:t>) </a:t>
            </a:r>
            <a:r>
              <a:rPr lang="ru-RU" sz="2400" dirty="0"/>
              <a:t>был выделен в 1926 году Дж. </a:t>
            </a:r>
            <a:r>
              <a:rPr lang="ru-RU" sz="2400" dirty="0" err="1"/>
              <a:t>Самнером</a:t>
            </a:r>
            <a:r>
              <a:rPr lang="ru-RU" sz="2400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857496"/>
            <a:ext cx="8429684" cy="9861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В течение последующих 10 лет было выделено еще несколько ферментов, и белковая природа ферментов была окончательно доказана.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14818"/>
            <a:ext cx="8501122" cy="9861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Сейчас химикам известно более </a:t>
            </a:r>
            <a:r>
              <a:rPr lang="ru-RU" sz="2400" dirty="0" smtClean="0">
                <a:solidFill>
                  <a:srgbClr val="FF0000"/>
                </a:solidFill>
              </a:rPr>
              <a:t>2000</a:t>
            </a:r>
            <a:r>
              <a:rPr lang="ru-RU" sz="2400" dirty="0" smtClean="0"/>
              <a:t> ферментов. Все они обладают рядом специфических свойств, отличающих их от неорганических катализаторов.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ttps://upload.wikimedia.org/wikipedia/commons/c/c9/H_pylori_virulence_ru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957263"/>
            <a:ext cx="9144000" cy="590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358246" cy="1015663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Прикрепляясь </a:t>
            </a:r>
            <a:r>
              <a:rPr lang="ru-RU" sz="2000" dirty="0" err="1"/>
              <a:t>хеликобактерия</a:t>
            </a:r>
            <a:r>
              <a:rPr lang="ru-RU" sz="2000" dirty="0"/>
              <a:t> начинает выделять другой фермент - </a:t>
            </a:r>
            <a:r>
              <a:rPr lang="ru-RU" sz="2000" dirty="0" err="1"/>
              <a:t>уреаза</a:t>
            </a:r>
            <a:r>
              <a:rPr lang="ru-RU" sz="2000" dirty="0"/>
              <a:t>. Этот фермент расщепляет мочевину до углекислого газа и аммиака.</a:t>
            </a:r>
          </a:p>
        </p:txBody>
      </p:sp>
      <p:pic>
        <p:nvPicPr>
          <p:cNvPr id="69638" name="Picture 6" descr="https://upload.wikimedia.org/wikipedia/commons/f/f4/H_pylori_ulcer_ru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85750" y="1114425"/>
            <a:ext cx="7858125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5" y="0"/>
            <a:ext cx="9133585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571480"/>
            <a:ext cx="4572000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Ферменты, или энзимы, представляют собой высокоспециализированный класс веществ белковой природы, используемый живыми организмами для осуществления с высокой скоростью многих тысяч взаимосвязанных химических реакций, включая синтез, распад и взаимопревращение огромного множества разнообразных химических соединений.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6248" y="4714884"/>
            <a:ext cx="4572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Ферменты обеспечивают осуществление таких важнейших процессов жизнедеятельности, как экспрессия (реализация) наследственной информации, биоэнергетика, синтез и распад </a:t>
            </a:r>
            <a:r>
              <a:rPr lang="ru-RU" dirty="0" err="1"/>
              <a:t>биомолекул</a:t>
            </a:r>
            <a:r>
              <a:rPr lang="ru-RU" dirty="0"/>
              <a:t> (обмен веществ).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00034" y="357660"/>
            <a:ext cx="828680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Наука о ферментах интенсивно развивается в тесной связи со многими науками, в частности с органической, неорганической и физической химией, физиологией, токсикологией, микробиологией, генетикой, фармакологией и др. Таким образом, эта область знаний находится на стыке химических, биологических и медицинских наук. Энзимология в ее современном физико-химическом и молекулярном понимании решает две главные, неразрывно связанные между собой проблемы: определение структурной макромолекулярной организации ферментов и изучение природы химических взаимодействий, лежащих в основе ферментативного катализа.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643314"/>
            <a:ext cx="5629275" cy="2809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643157"/>
            <a:ext cx="5786478" cy="421484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571480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Важно подчеркнуть, что изучение ферментов имеет огромное значение для любой фундаментальной и прикладной области биологии, а также для многих практических отраслей химической, пищевой и фармацевтической индустрии, занятых приготовлением катализаторов, антибиотиков, витаминов и многих других биологически активных веществ, используемых в народном хозяйстве и медицине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роль фермен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08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14649" r="1445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597739"/>
            <a:ext cx="7786742" cy="4832092"/>
          </a:xfrm>
          <a:prstGeom prst="rect">
            <a:avLst/>
          </a:prstGeom>
          <a:ln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ФЕРМЕНТЫ (от лат.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fermentum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закваска) (энзимы), белки, выполняющие роль катализаторов в живых организмах.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</a:t>
            </a: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овные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функции ферментов - ускорять превращение веществ, поступающих в организм и образующихся при метаболизме (для обновления клеточных структур, для обеспечения его энергией и др.), а также регулировать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биохим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процессы (напр., реализацию генетической информации), в т. ч. в ответ на изменяющиеся условия.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chemeClr val="bg1"/>
                </a:solidFill>
                <a:latin typeface="Times New Roman" pitchFamily="18" charset="0"/>
              </a:rPr>
              <a:t>Что такое ферменты?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828800"/>
            <a:ext cx="4343400" cy="4648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</a:rPr>
              <a:t>   </a:t>
            </a:r>
            <a:r>
              <a:rPr lang="ru-RU" sz="2400" b="1" i="1" smtClean="0">
                <a:latin typeface="Times New Roman" pitchFamily="18" charset="0"/>
              </a:rPr>
              <a:t>ФЕРМЕНТЫ (от лат. fermentum — брожение, закваска)</a:t>
            </a:r>
            <a:r>
              <a:rPr lang="en-US" sz="2400" b="1" i="1" smtClean="0">
                <a:latin typeface="Times New Roman" pitchFamily="18" charset="0"/>
              </a:rPr>
              <a:t> – </a:t>
            </a:r>
            <a:r>
              <a:rPr lang="ru-RU" sz="2400" b="1" i="1" smtClean="0">
                <a:latin typeface="Times New Roman" pitchFamily="18" charset="0"/>
              </a:rPr>
              <a:t>это энзимы, специфические белки, увеличивающие скорость протекания химических реакций в клетках всех живых организмов.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2400" b="1" i="1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b="1" i="1" smtClean="0">
                <a:solidFill>
                  <a:srgbClr val="FF0000"/>
                </a:solidFill>
                <a:latin typeface="Times New Roman" pitchFamily="18" charset="0"/>
              </a:rPr>
              <a:t>Наука о ферментах называется энзимологией</a:t>
            </a:r>
            <a:r>
              <a:rPr lang="ru-RU" sz="2400" b="1" i="1" smtClean="0">
                <a:latin typeface="Times New Roman" pitchFamily="18" charset="0"/>
              </a:rPr>
              <a:t>.</a:t>
            </a:r>
          </a:p>
        </p:txBody>
      </p:sp>
      <p:pic>
        <p:nvPicPr>
          <p:cNvPr id="3076" name="Picture 6" descr="ENZIM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828800"/>
            <a:ext cx="3895725" cy="3860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Ферменты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967287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Ферменты</a:t>
            </a:r>
            <a:r>
              <a:rPr lang="ru-RU" sz="2400" dirty="0" smtClean="0"/>
              <a:t> - это белковые вещества, играющие очень важную роль в различных биохимических процессах в организме. 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/>
              <a:t>Они необходимы для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переваривания</a:t>
            </a:r>
            <a:r>
              <a:rPr lang="ru-RU" sz="2400" dirty="0" smtClean="0"/>
              <a:t> пищевых продуктов,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стимуляции</a:t>
            </a:r>
            <a:r>
              <a:rPr lang="ru-RU" sz="2400" dirty="0" smtClean="0"/>
              <a:t> деятельности головного мозга, процессов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энергообеспечения</a:t>
            </a:r>
            <a:r>
              <a:rPr lang="ru-RU" sz="2400" dirty="0" smtClean="0"/>
              <a:t> клеток,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восстановления</a:t>
            </a:r>
            <a:r>
              <a:rPr lang="ru-RU" sz="2400" dirty="0" smtClean="0"/>
              <a:t> органов и тканей. </a:t>
            </a:r>
            <a:endParaRPr lang="ru-RU" dirty="0" smtClean="0"/>
          </a:p>
          <a:p>
            <a:pPr eaLnBrk="1" hangingPunct="1">
              <a:buFontTx/>
              <a:buNone/>
              <a:defRPr/>
            </a:pPr>
            <a:r>
              <a:rPr lang="ru-RU" sz="2400" dirty="0" smtClean="0"/>
              <a:t>Функция каждого из ферментов уникальна, т.е. каждый </a:t>
            </a:r>
            <a:r>
              <a:rPr lang="ru-RU" sz="2400" dirty="0" smtClean="0">
                <a:solidFill>
                  <a:srgbClr val="00FF00"/>
                </a:solidFill>
              </a:rPr>
              <a:t>фермент</a:t>
            </a:r>
            <a:r>
              <a:rPr lang="ru-RU" sz="2400" dirty="0" smtClean="0"/>
              <a:t> активизирует только </a:t>
            </a:r>
            <a:r>
              <a:rPr lang="ru-RU" sz="2400" dirty="0" smtClean="0">
                <a:solidFill>
                  <a:srgbClr val="00FF00"/>
                </a:solidFill>
              </a:rPr>
              <a:t>один биохимический процесс. 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/>
              <a:t>В связи с этим в организме существует огромное количество </a:t>
            </a:r>
            <a:r>
              <a:rPr lang="ru-RU" sz="2400" i="1" dirty="0" err="1" smtClean="0">
                <a:solidFill>
                  <a:srgbClr val="C00000"/>
                </a:solidFill>
              </a:rPr>
              <a:t>энзимов</a:t>
            </a:r>
            <a:r>
              <a:rPr lang="ru-RU" sz="2400" dirty="0" smtClean="0">
                <a:solidFill>
                  <a:srgbClr val="C00000"/>
                </a:solidFill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14348" y="357166"/>
            <a:ext cx="77153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Структуру Ф. изучают методами хим. модификации, рентгеновского структурного анализа, спектроскопии. Ценные результаты получены методом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сайт-специфичного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мутагенеза, основанного на направленной замене аминокислот в белковой молекуле методами генетической инженерии. К кон. 20 в. известно и охарактеризовано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3000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428868"/>
            <a:ext cx="7269698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571480"/>
            <a:ext cx="82868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Начало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науки о Ф. (энзимологии) связывают с открытием в 1814 К. Кирхгофом превращения крахмала в сахар под действием водных вытяжек из проростков ячменя. Действующее начало из этих вытяжек было выделено в 1833 А.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Пайеном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Персо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Им оказался Ф. амилаза. В 1836 T. Шванн обнаружил и описал пепсин, в том же году 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Пуркин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Паппенгейм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охарактеризовали трипсин. В 1897 братья Г. и Э.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Бухнеры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выделили из дрожжей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р-римый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препарат (т. наз. зимазу), вызывавший спиртовое брожение.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0"/>
            <a:ext cx="436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Исторический очерк. </a:t>
            </a:r>
          </a:p>
        </p:txBody>
      </p:sp>
      <p:pic>
        <p:nvPicPr>
          <p:cNvPr id="33795" name="Picture 3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101231"/>
            <a:ext cx="6067416" cy="3756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>
                <a:solidFill>
                  <a:schemeClr val="bg1"/>
                </a:solidFill>
                <a:latin typeface="Times New Roman" pitchFamily="18" charset="0"/>
              </a:rPr>
              <a:t>История изучения</a:t>
            </a:r>
          </a:p>
        </p:txBody>
      </p:sp>
      <p:sp>
        <p:nvSpPr>
          <p:cNvPr id="4099" name="Rectangle 1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1600200"/>
            <a:ext cx="40386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  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Термин «фермент» был предложен в XVII веке химиком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ван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Гельмонтом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при обсуждении механизмов пищеварения.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5124" name="Picture 16" descr="123624069643a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1447800"/>
            <a:ext cx="3092450" cy="3890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42938" y="1714500"/>
            <a:ext cx="40386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В 1833 французскими химиками А. 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Пайеном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и Ж. 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Персо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впервые из прорастающих зерен ячменя было выделено активное вещество, осуществляющее превращение крахмала в сахар и получившее название диастазы(амилазы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 eaLnBrk="1" hangingPunct="1">
              <a:lnSpc>
                <a:spcPct val="90000"/>
              </a:lnSpc>
              <a:defRPr/>
            </a:pPr>
            <a:endParaRPr lang="ru-RU" sz="28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6147" name="Picture 14" descr="87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914400"/>
            <a:ext cx="33940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920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ФУНДАМЕНТАЛЬНАЯ РОЛЬ БЕЛКОВ В ФОРМИРОВАНИИ И ПОДДЕРЖАНИИ ЖИЗНИ</vt:lpstr>
      <vt:lpstr>Слайд 2</vt:lpstr>
      <vt:lpstr>Слайд 3</vt:lpstr>
      <vt:lpstr>Что такое ферменты?</vt:lpstr>
      <vt:lpstr>Ферменты</vt:lpstr>
      <vt:lpstr>Слайд 6</vt:lpstr>
      <vt:lpstr>Слайд 7</vt:lpstr>
      <vt:lpstr>История изучения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ФУНДАМЕНТАЛЬНАЯ РОЛЬ БЕЛКОВ В ФОРМИРОВАНИИ И ПОДДЕРЖАНИИ ЖИЗНИ</dc:title>
  <dc:creator>Наталья</dc:creator>
  <cp:lastModifiedBy>Наталья</cp:lastModifiedBy>
  <cp:revision>23</cp:revision>
  <dcterms:created xsi:type="dcterms:W3CDTF">2017-09-02T16:07:41Z</dcterms:created>
  <dcterms:modified xsi:type="dcterms:W3CDTF">2017-09-22T11:55:34Z</dcterms:modified>
</cp:coreProperties>
</file>