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8" r:id="rId3"/>
    <p:sldId id="257" r:id="rId4"/>
    <p:sldId id="278" r:id="rId5"/>
    <p:sldId id="259" r:id="rId6"/>
    <p:sldId id="260" r:id="rId7"/>
    <p:sldId id="263" r:id="rId8"/>
    <p:sldId id="280" r:id="rId9"/>
    <p:sldId id="262" r:id="rId10"/>
    <p:sldId id="264" r:id="rId11"/>
    <p:sldId id="267" r:id="rId12"/>
    <p:sldId id="268" r:id="rId13"/>
    <p:sldId id="270" r:id="rId14"/>
    <p:sldId id="271" r:id="rId15"/>
    <p:sldId id="269" r:id="rId16"/>
    <p:sldId id="272" r:id="rId17"/>
    <p:sldId id="282" r:id="rId18"/>
    <p:sldId id="283" r:id="rId19"/>
    <p:sldId id="284"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838" autoAdjust="0"/>
    <p:restoredTop sz="94624" autoAdjust="0"/>
  </p:normalViewPr>
  <p:slideViewPr>
    <p:cSldViewPr>
      <p:cViewPr>
        <p:scale>
          <a:sx n="66" d="100"/>
          <a:sy n="66" d="100"/>
        </p:scale>
        <p:origin x="-1452" y="-258"/>
      </p:cViewPr>
      <p:guideLst>
        <p:guide orient="horz" pos="2160"/>
        <p:guide pos="2880"/>
      </p:guideLst>
    </p:cSldViewPr>
  </p:slideViewPr>
  <p:outlineViewPr>
    <p:cViewPr>
      <p:scale>
        <a:sx n="33" d="100"/>
        <a:sy n="33" d="100"/>
      </p:scale>
      <p:origin x="0" y="592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754AC8-F4E1-4E5E-AC75-26148BB5A625}" type="datetimeFigureOut">
              <a:rPr lang="ru-RU" smtClean="0"/>
              <a:pPr/>
              <a:t>08.11.2014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51A883-2E4D-44BB-B59B-449DA3D846E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08.11.2014</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08.11.2014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08.11.2014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08.11.2014</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08.11.2014</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transition>
    <p:strips dir="ru"/>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08.11.2014</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08.11.2014</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trips dir="ru"/>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08.11.2014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08.11.2014</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transition>
    <p:strips dir="ru"/>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08.11.2014</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trips dir="ru"/>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08.11.2014</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strips dir="ru"/>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08.11.2014</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trips dir="ru"/>
    <p:sndAc>
      <p:stSnd>
        <p:snd r:embed="rId13" name="chimes.wav" builtIn="1"/>
      </p:stSnd>
    </p:sndAc>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kk.wikipedia.org/w/index.php?title=%D0%90%D0%BD%D0%B0%D1%8D%D1%80%D0%BE%D0%B1_%D0%B8%D0%BD%D1%84%D0%B5%D0%BA%D1%86%D0%B8%D1%8F%D0%BB%D0%B0%D1%80%D1%8B&amp;action=edit&amp;redlink=1" TargetMode="External"/><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hyperlink" Target="http://kk.wikipedia.org/wiki/%D0%90%D1%83%D1%80%D1%83"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kk.wikipedia.org/wiki/%D0%90%D1%81%D1%82%D1%8B%D2%9B_%D0%B4%D3%99%D0%BD%D0%B4%D1%96_%D0%B4%D0%B0%D2%9B%D1%8B%D0%BB#.D0.94.D3.99.D0.BD.D0.B4.D1.96_.D0.B4.D0.B0.D2.9B.D1.8B.D0.BB.D0.B4.D0.B0.D1.80.D0.B4.D1.8B.D2.A3_.D3.A9.D1.81.D1.96.D0.BF-.D0.B4.D0.B0.D0.BC.D1.83.D1.8B"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kk.wikipedia.org/wiki/%D0%93%D1%80%D0%B5%D0%BA_%D1%82%D1%96%D0%BB%D1%96"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hyperlink" Target="http://kk.wikipedia.org/wiki/%D0%92%D0%B8%D1%80%D1%83%D1%81" TargetMode="External"/><Relationship Id="rId4" Type="http://schemas.openxmlformats.org/officeDocument/2006/relationships/hyperlink" Target="http://kk.wikipedia.org/w/index.php?title=%D0%9C%D0%B8%D0%BA%D1%80%D0%BE%D0%BE%D1%80%D0%B3%D0%B0%D0%BD%D0%B8%D0%B7%D0%BC&amp;action=edit&amp;redlink=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kk.wikipedia.org/w/index.php?title=%D0%90%D0%BB%D2%93%D0%B0%D1%88&amp;action=edit&amp;redlink=1"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hyperlink" Target="http://kk.wikipedia.org/wiki/%D0%A4%D1%80%D0%B0%D0%BD%D1%86%D1%83%D0%B7" TargetMode="External"/><Relationship Id="rId4" Type="http://schemas.openxmlformats.org/officeDocument/2006/relationships/hyperlink" Target="http://kk.wikipedia.org/w/index.php?title=%D0%93%D0%B0%D0%BC%D0%B0%D0%BB%D0%B5%D1%8F&amp;action=edit&amp;redlink=1"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kk.wikipedia.org/wiki/%D0%93%D0%B5%D0%BD%D0%B5%D1%82%D0%B8%D0%BA%D0%B0" TargetMode="External"/><Relationship Id="rId3" Type="http://schemas.openxmlformats.org/officeDocument/2006/relationships/hyperlink" Target="http://kk.wikipedia.org/wiki/%D0%90%D1%82%D0%BC%D0%BE%D1%81%D1%84%D0%B5%D1%80%D0%B0" TargetMode="External"/><Relationship Id="rId7" Type="http://schemas.openxmlformats.org/officeDocument/2006/relationships/hyperlink" Target="http://kk.wikipedia.org/wiki/%D0%90%D1%83%D1%80%D1%83"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kk.wikipedia.org/w/index.php?title=%D0%90%D0%BD%D0%B0%D1%8D%D1%80%D0%BE%D0%B1_%D0%B8%D0%BD%D1%84%D0%B5%D0%BA%D1%86%D0%B8%D1%8F%D0%BB%D0%B0%D1%80%D1%8B&amp;action=edit&amp;redlink=1" TargetMode="External"/><Relationship Id="rId5" Type="http://schemas.openxmlformats.org/officeDocument/2006/relationships/hyperlink" Target="http://kk.wikipedia.org/wiki/%D0%90%D0%B7%D0%BE%D1%82%D0%BE%D0%B1%D0%B0%D0%BA%D1%82%D0%B5%D1%80" TargetMode="External"/><Relationship Id="rId4" Type="http://schemas.openxmlformats.org/officeDocument/2006/relationships/hyperlink" Target="http://kk.wikipedia.org/wiki/%D0%90%D0%B7%D0%BE%D1%82"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kk.wikipedia.org/w/index.php?title=%D0%9D%D0%BC&amp;action=edit&amp;redlink=1"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357158" y="2214554"/>
            <a:ext cx="842965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7200" b="1" i="1" u="none" strike="noStrike" cap="none" normalizeH="0" baseline="0" dirty="0" smtClean="0">
                <a:ln>
                  <a:noFill/>
                </a:ln>
                <a:solidFill>
                  <a:schemeClr val="accent5">
                    <a:lumMod val="60000"/>
                    <a:lumOff val="40000"/>
                  </a:schemeClr>
                </a:solidFill>
                <a:effectLst/>
                <a:latin typeface="Times New Roman" pitchFamily="18" charset="0"/>
                <a:ea typeface="Times New Roman" pitchFamily="18" charset="0"/>
                <a:cs typeface="Times New Roman" pitchFamily="18" charset="0"/>
              </a:rPr>
              <a:t>Астық дәнді дақыл</a:t>
            </a:r>
            <a:endParaRPr kumimoji="0" lang="kk-KZ" sz="7200" b="0" i="1" u="none" strike="noStrike" cap="none" normalizeH="0" baseline="0" dirty="0" smtClean="0">
              <a:ln>
                <a:noFill/>
              </a:ln>
              <a:solidFill>
                <a:schemeClr val="accent5">
                  <a:lumMod val="60000"/>
                  <a:lumOff val="40000"/>
                </a:schemeClr>
              </a:solidFill>
              <a:effectLst/>
              <a:latin typeface="Times New Roman" pitchFamily="18" charset="0"/>
              <a:cs typeface="Times New Roman" pitchFamily="18" charset="0"/>
            </a:endParaRPr>
          </a:p>
        </p:txBody>
      </p:sp>
      <p:sp>
        <p:nvSpPr>
          <p:cNvPr id="8" name="Rectangle 1"/>
          <p:cNvSpPr>
            <a:spLocks noChangeArrowheads="1"/>
          </p:cNvSpPr>
          <p:nvPr/>
        </p:nvSpPr>
        <p:spPr bwMode="auto">
          <a:xfrm>
            <a:off x="672692" y="4599148"/>
            <a:ext cx="842965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kk-KZ" sz="3600" b="1" i="1" dirty="0" smtClean="0">
                <a:solidFill>
                  <a:srgbClr val="FF0000"/>
                </a:solidFill>
                <a:latin typeface="Times New Roman" pitchFamily="18" charset="0"/>
                <a:cs typeface="Times New Roman" pitchFamily="18" charset="0"/>
              </a:rPr>
              <a:t>Дайындаған: Сакауова Назгуль </a:t>
            </a:r>
          </a:p>
          <a:p>
            <a:pPr marL="0" marR="0" lvl="0" indent="0" algn="r" defTabSz="914400" rtl="0" eaLnBrk="1" fontAlgn="base" latinLnBrk="0" hangingPunct="1">
              <a:lnSpc>
                <a:spcPct val="100000"/>
              </a:lnSpc>
              <a:spcBef>
                <a:spcPct val="0"/>
              </a:spcBef>
              <a:spcAft>
                <a:spcPct val="0"/>
              </a:spcAft>
              <a:buClrTx/>
              <a:buSzTx/>
              <a:buFontTx/>
              <a:buNone/>
              <a:tabLst/>
            </a:pPr>
            <a:r>
              <a:rPr kumimoji="0" lang="kk-KZ" sz="3600" b="1" i="1" u="none" strike="noStrike" cap="none" normalizeH="0" baseline="0" dirty="0" smtClean="0">
                <a:ln>
                  <a:noFill/>
                </a:ln>
                <a:solidFill>
                  <a:srgbClr val="FF0000"/>
                </a:solidFill>
                <a:effectLst/>
                <a:latin typeface="Times New Roman" pitchFamily="18" charset="0"/>
                <a:cs typeface="Times New Roman" pitchFamily="18" charset="0"/>
              </a:rPr>
              <a:t>Вет.мед. 13-700-11</a:t>
            </a:r>
            <a:endParaRPr kumimoji="0" lang="kk-KZ" sz="3600" b="0" i="1" u="none" strike="noStrike" cap="none" normalizeH="0" baseline="0" dirty="0" smtClean="0">
              <a:ln>
                <a:noFill/>
              </a:ln>
              <a:solidFill>
                <a:srgbClr val="FF0000"/>
              </a:solidFill>
              <a:effectLst/>
              <a:latin typeface="Times New Roman" pitchFamily="18" charset="0"/>
              <a:cs typeface="Times New Roman" pitchFamily="18" charset="0"/>
            </a:endParaRPr>
          </a:p>
        </p:txBody>
      </p:sp>
      <p:pic>
        <p:nvPicPr>
          <p:cNvPr id="9" name="Рисунок 8"/>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0" name="Rectangle 1"/>
          <p:cNvSpPr>
            <a:spLocks noChangeArrowheads="1"/>
          </p:cNvSpPr>
          <p:nvPr/>
        </p:nvSpPr>
        <p:spPr bwMode="auto">
          <a:xfrm>
            <a:off x="500034" y="4857760"/>
            <a:ext cx="842965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kk-KZ" sz="3600" b="1" i="1" dirty="0" smtClean="0">
                <a:solidFill>
                  <a:schemeClr val="tx1">
                    <a:lumMod val="75000"/>
                  </a:schemeClr>
                </a:solidFill>
                <a:latin typeface="Times New Roman" pitchFamily="18" charset="0"/>
                <a:cs typeface="Times New Roman" pitchFamily="18" charset="0"/>
              </a:rPr>
              <a:t>Дайындаған: Сакауова Назгуль </a:t>
            </a:r>
          </a:p>
          <a:p>
            <a:pPr marL="0" marR="0" lvl="0" indent="0" algn="r" defTabSz="914400" rtl="0" eaLnBrk="1" fontAlgn="base" latinLnBrk="0" hangingPunct="1">
              <a:lnSpc>
                <a:spcPct val="100000"/>
              </a:lnSpc>
              <a:spcBef>
                <a:spcPct val="0"/>
              </a:spcBef>
              <a:spcAft>
                <a:spcPct val="0"/>
              </a:spcAft>
              <a:buClrTx/>
              <a:buSzTx/>
              <a:buFontTx/>
              <a:buNone/>
              <a:tabLst/>
            </a:pPr>
            <a:r>
              <a:rPr kumimoji="0" lang="kk-KZ" sz="3600" b="1" i="1" u="none" strike="noStrike" cap="none" normalizeH="0" baseline="0" dirty="0" smtClean="0">
                <a:ln>
                  <a:noFill/>
                </a:ln>
                <a:solidFill>
                  <a:schemeClr val="tx1">
                    <a:lumMod val="75000"/>
                  </a:schemeClr>
                </a:solidFill>
                <a:effectLst/>
                <a:latin typeface="Times New Roman" pitchFamily="18" charset="0"/>
                <a:cs typeface="Times New Roman" pitchFamily="18" charset="0"/>
              </a:rPr>
              <a:t>Вет.мед. 13-700-11</a:t>
            </a:r>
            <a:endParaRPr kumimoji="0" lang="kk-KZ" sz="3600" b="0" i="1" u="none" strike="noStrike" cap="none" normalizeH="0" baseline="0" dirty="0" smtClean="0">
              <a:ln>
                <a:noFill/>
              </a:ln>
              <a:solidFill>
                <a:schemeClr val="tx1">
                  <a:lumMod val="75000"/>
                </a:schemeClr>
              </a:solidFill>
              <a:effectLst/>
              <a:latin typeface="Times New Roman" pitchFamily="18" charset="0"/>
              <a:cs typeface="Times New Roman" pitchFamily="18" charset="0"/>
            </a:endParaRPr>
          </a:p>
        </p:txBody>
      </p:sp>
      <p:sp>
        <p:nvSpPr>
          <p:cNvPr id="11" name="Rectangle 1"/>
          <p:cNvSpPr>
            <a:spLocks noChangeArrowheads="1"/>
          </p:cNvSpPr>
          <p:nvPr/>
        </p:nvSpPr>
        <p:spPr bwMode="auto">
          <a:xfrm>
            <a:off x="928662" y="2285992"/>
            <a:ext cx="685804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kk-KZ" sz="4800" b="1" i="1" dirty="0" smtClean="0">
                <a:solidFill>
                  <a:schemeClr val="bg2">
                    <a:lumMod val="20000"/>
                    <a:lumOff val="80000"/>
                  </a:schemeClr>
                </a:solidFill>
                <a:latin typeface="Times New Roman" pitchFamily="18" charset="0"/>
                <a:cs typeface="Times New Roman" pitchFamily="18" charset="0"/>
              </a:rPr>
              <a:t>БАКТЕРИОФАГТАР</a:t>
            </a:r>
            <a:endParaRPr kumimoji="0" lang="kk-KZ" sz="4800" b="0" i="1" u="none" strike="noStrike" cap="none" normalizeH="0" baseline="0" dirty="0" smtClean="0">
              <a:ln>
                <a:noFill/>
              </a:ln>
              <a:solidFill>
                <a:schemeClr val="bg2">
                  <a:lumMod val="20000"/>
                  <a:lumOff val="80000"/>
                </a:schemeClr>
              </a:solidFill>
              <a:effectLst/>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9144000" cy="1071570"/>
          </a:xfrm>
        </p:spPr>
        <p:txBody>
          <a:bodyPr>
            <a:normAutofit fontScale="90000"/>
          </a:bodyPr>
          <a:lstStyle/>
          <a:p>
            <a:r>
              <a:rPr lang="kk-KZ" b="1" dirty="0" smtClean="0">
                <a:latin typeface="Times New Roman" pitchFamily="18" charset="0"/>
                <a:cs typeface="Times New Roman" pitchFamily="18" charset="0"/>
              </a:rPr>
              <a:t>Химиялық құрылымы</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285720" y="1071546"/>
            <a:ext cx="8429684" cy="5572164"/>
          </a:xfrm>
        </p:spPr>
        <p:txBody>
          <a:bodyPr>
            <a:normAutofit lnSpcReduction="10000"/>
          </a:bodyPr>
          <a:lstStyle/>
          <a:p>
            <a:r>
              <a:rPr lang="kk-KZ" dirty="0" smtClean="0">
                <a:latin typeface="Times New Roman" pitchFamily="18" charset="0"/>
                <a:cs typeface="Times New Roman" pitchFamily="18" charset="0"/>
              </a:rPr>
              <a:t>Фагтар екі негізгі химиялық копоненттерден тұрады – нуклеин қышқылдары (ДНҚ немесе РНҚ) және ақуыз. Сперматазоид пішінді фагтарда екі жіпшелі ДНҚ бастың ішінде спираль түрінде тығыз орналасқан. </a:t>
            </a:r>
          </a:p>
          <a:p>
            <a:r>
              <a:rPr lang="kk-KZ" dirty="0" smtClean="0">
                <a:latin typeface="Times New Roman" pitchFamily="18" charset="0"/>
                <a:cs typeface="Times New Roman" pitchFamily="18" charset="0"/>
              </a:rPr>
              <a:t>Ақуыздар нуклеин қышқылын қаптайтын капсидтің және құйрықты өсіндінің барлық құрылымдық элементтерінің құрамына кіреді. Фагтың құрылымдық ақуыздары полипептид құрамы бойынша бөлінеді және спиральды немесе кубты симметрия типі бойынша орналасқан көптеген біркелкі суббірліктерден тұрады.</a:t>
            </a:r>
            <a:endParaRPr lang="ru-RU"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3"/>
          <a:srcRect/>
          <a:stretch>
            <a:fillRect/>
          </a:stretch>
        </p:blipFill>
        <p:spPr bwMode="auto">
          <a:xfrm>
            <a:off x="642910" y="428604"/>
            <a:ext cx="7715304" cy="60007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875490"/>
          </a:xfrm>
        </p:spPr>
        <p:txBody>
          <a:bodyPr>
            <a:normAutofit fontScale="90000"/>
          </a:bodyPr>
          <a:lstStyle/>
          <a:p>
            <a:r>
              <a:rPr lang="kk-KZ" sz="3600" b="1" dirty="0" smtClean="0">
                <a:latin typeface="Times New Roman" pitchFamily="18" charset="0"/>
                <a:cs typeface="Times New Roman" pitchFamily="18" charset="0"/>
              </a:rPr>
              <a:t>Тұрақтылығы (резистенттілігі)</a:t>
            </a: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285720" y="1000108"/>
            <a:ext cx="8572560" cy="5643602"/>
          </a:xfrm>
        </p:spPr>
        <p:txBody>
          <a:bodyPr>
            <a:normAutofit/>
          </a:bodyPr>
          <a:lstStyle/>
          <a:p>
            <a:r>
              <a:rPr lang="kk-KZ" dirty="0" smtClean="0">
                <a:latin typeface="Times New Roman" pitchFamily="18" charset="0"/>
                <a:cs typeface="Times New Roman" pitchFamily="18" charset="0"/>
              </a:rPr>
              <a:t>Фагтар бактерияларға қарағанда химиялық және физикалық факторларға әсеріне тұрақтырақ. Бірқатар дезинфекциялық заттар (фенол, этил спирті, эфир және хлороформ) фагтарға соншалықты әсер етпейді. Фагтар формалин мен қышқылға жоғары сезімтал. Көптеген фагтардың белсенділігінің жойылуы (инактивация) 65-70</a:t>
            </a:r>
            <a:r>
              <a:rPr lang="en-US" dirty="0" smtClean="0">
                <a:latin typeface="Times New Roman" pitchFamily="18" charset="0"/>
                <a:cs typeface="Times New Roman" pitchFamily="18" charset="0"/>
              </a:rPr>
              <a:t>ᵒ</a:t>
            </a:r>
            <a:r>
              <a:rPr lang="kk-KZ" dirty="0" smtClean="0">
                <a:latin typeface="Times New Roman" pitchFamily="18" charset="0"/>
                <a:cs typeface="Times New Roman" pitchFamily="18" charset="0"/>
              </a:rPr>
              <a:t>С жүреді. Олар жыбық ампулада кептірілген жағдайда, 185</a:t>
            </a:r>
            <a:r>
              <a:rPr lang="en-US" dirty="0" smtClean="0">
                <a:latin typeface="Times New Roman" pitchFamily="18" charset="0"/>
                <a:cs typeface="Times New Roman" pitchFamily="18" charset="0"/>
              </a:rPr>
              <a:t>ᵒ</a:t>
            </a:r>
            <a:r>
              <a:rPr lang="kk-KZ" dirty="0" smtClean="0">
                <a:latin typeface="Times New Roman" pitchFamily="18" charset="0"/>
                <a:cs typeface="Times New Roman" pitchFamily="18" charset="0"/>
              </a:rPr>
              <a:t>С глицеринде мұздатқанда ұзақ сақталынады.</a:t>
            </a:r>
            <a:endParaRPr lang="ru-RU"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00042"/>
            <a:ext cx="8643998" cy="1071570"/>
          </a:xfrm>
        </p:spPr>
        <p:txBody>
          <a:bodyPr>
            <a:normAutofit fontScale="90000"/>
          </a:bodyPr>
          <a:lstStyle/>
          <a:p>
            <a:pPr lvl="0" algn="ctr"/>
            <a:r>
              <a:rPr lang="kk-KZ" sz="4400" b="1" dirty="0" smtClean="0">
                <a:solidFill>
                  <a:schemeClr val="accent1"/>
                </a:solidFill>
                <a:latin typeface="Times New Roman" pitchFamily="18" charset="0"/>
                <a:cs typeface="Times New Roman" pitchFamily="18" charset="0"/>
              </a:rPr>
              <a:t>Фагтың бактериалды жасушамен өзара байланысы</a:t>
            </a:r>
            <a:r>
              <a:rPr lang="ru-RU" sz="4000" b="1" dirty="0" smtClean="0">
                <a:solidFill>
                  <a:schemeClr val="accent1"/>
                </a:solidFill>
                <a:latin typeface="Times New Roman" pitchFamily="18" charset="0"/>
                <a:cs typeface="Times New Roman" pitchFamily="18" charset="0"/>
              </a:rPr>
              <a:t/>
            </a:r>
            <a:br>
              <a:rPr lang="ru-RU" sz="4000" b="1" dirty="0" smtClean="0">
                <a:solidFill>
                  <a:schemeClr val="accent1"/>
                </a:solidFill>
                <a:latin typeface="Times New Roman" pitchFamily="18" charset="0"/>
                <a:cs typeface="Times New Roman" pitchFamily="18" charset="0"/>
              </a:rPr>
            </a:br>
            <a:endParaRPr lang="ru-RU" b="1" dirty="0">
              <a:solidFill>
                <a:schemeClr val="accent1"/>
              </a:solidFill>
            </a:endParaRPr>
          </a:p>
        </p:txBody>
      </p:sp>
      <p:sp>
        <p:nvSpPr>
          <p:cNvPr id="4" name="Овал 3"/>
          <p:cNvSpPr/>
          <p:nvPr/>
        </p:nvSpPr>
        <p:spPr>
          <a:xfrm>
            <a:off x="285720" y="4214818"/>
            <a:ext cx="3714776" cy="2357454"/>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kk-KZ" sz="3800" b="1" dirty="0" smtClean="0">
                <a:solidFill>
                  <a:srgbClr val="FFFF00"/>
                </a:solidFill>
                <a:latin typeface="Times New Roman" pitchFamily="18" charset="0"/>
                <a:cs typeface="Times New Roman" pitchFamily="18" charset="0"/>
              </a:rPr>
              <a:t>вирулентті</a:t>
            </a:r>
            <a:endParaRPr lang="ru-RU" sz="3800" dirty="0">
              <a:solidFill>
                <a:srgbClr val="FFFF00"/>
              </a:solidFill>
            </a:endParaRPr>
          </a:p>
        </p:txBody>
      </p:sp>
      <p:sp>
        <p:nvSpPr>
          <p:cNvPr id="5" name="Овал 4"/>
          <p:cNvSpPr/>
          <p:nvPr/>
        </p:nvSpPr>
        <p:spPr>
          <a:xfrm>
            <a:off x="4857752" y="4286256"/>
            <a:ext cx="3786214" cy="228601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kk-KZ" sz="3800" b="1" dirty="0" smtClean="0">
                <a:solidFill>
                  <a:srgbClr val="FFFF00"/>
                </a:solidFill>
                <a:latin typeface="Times New Roman" pitchFamily="18" charset="0"/>
                <a:cs typeface="Times New Roman" pitchFamily="18" charset="0"/>
              </a:rPr>
              <a:t>әлсіз</a:t>
            </a:r>
            <a:endParaRPr lang="ru-RU" sz="3800" dirty="0">
              <a:solidFill>
                <a:srgbClr val="FFFF00"/>
              </a:solidFill>
            </a:endParaRPr>
          </a:p>
        </p:txBody>
      </p:sp>
      <p:sp>
        <p:nvSpPr>
          <p:cNvPr id="7" name="Прямоугольник 6"/>
          <p:cNvSpPr/>
          <p:nvPr/>
        </p:nvSpPr>
        <p:spPr>
          <a:xfrm>
            <a:off x="571472" y="1500174"/>
            <a:ext cx="8072494" cy="1143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kk-KZ" sz="3600" dirty="0" smtClean="0">
                <a:latin typeface="Times New Roman" pitchFamily="18" charset="0"/>
                <a:cs typeface="Times New Roman" pitchFamily="18" charset="0"/>
              </a:rPr>
              <a:t>Өзара байланысу механизмі бойынша фагтар  бөлінеді:</a:t>
            </a:r>
            <a:endParaRPr lang="ru-RU" sz="3600" dirty="0">
              <a:latin typeface="Times New Roman" pitchFamily="18" charset="0"/>
              <a:cs typeface="Times New Roman" pitchFamily="18" charset="0"/>
            </a:endParaRPr>
          </a:p>
        </p:txBody>
      </p:sp>
      <p:sp>
        <p:nvSpPr>
          <p:cNvPr id="9" name="Стрелка вниз 8"/>
          <p:cNvSpPr/>
          <p:nvPr/>
        </p:nvSpPr>
        <p:spPr>
          <a:xfrm>
            <a:off x="6357950" y="3000372"/>
            <a:ext cx="714380"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низ 9"/>
          <p:cNvSpPr/>
          <p:nvPr/>
        </p:nvSpPr>
        <p:spPr>
          <a:xfrm>
            <a:off x="2285984" y="3000372"/>
            <a:ext cx="714380"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2852"/>
            <a:ext cx="9144000" cy="6715148"/>
          </a:xfrm>
        </p:spPr>
        <p:txBody>
          <a:bodyPr>
            <a:normAutofit lnSpcReduction="10000"/>
          </a:bodyPr>
          <a:lstStyle/>
          <a:p>
            <a:r>
              <a:rPr lang="kk-KZ" i="1" dirty="0" smtClean="0">
                <a:solidFill>
                  <a:srgbClr val="00B0F0"/>
                </a:solidFill>
                <a:latin typeface="Times New Roman" pitchFamily="18" charset="0"/>
                <a:cs typeface="Times New Roman" pitchFamily="18" charset="0"/>
              </a:rPr>
              <a:t>Вирулентті фагтар </a:t>
            </a:r>
            <a:r>
              <a:rPr lang="kk-KZ" dirty="0" smtClean="0">
                <a:latin typeface="Times New Roman" pitchFamily="18" charset="0"/>
                <a:cs typeface="Times New Roman" pitchFamily="18" charset="0"/>
              </a:rPr>
              <a:t>бактериалды жасушаға еніп онда автономды түрде көбееді және бактерияны лизиске ұшыратады. Вирулентті фагтың бактериямен өзара байланысу процесі бірнеше кезеңнен тұрады және адам мен жануар вирустарының иесінің жасушамен байланысына өте ұқсас. </a:t>
            </a:r>
            <a:r>
              <a:rPr lang="kk-KZ" dirty="0" smtClean="0">
                <a:latin typeface="Times New Roman" pitchFamily="18" charset="0"/>
                <a:cs typeface="Times New Roman" pitchFamily="18" charset="0"/>
              </a:rPr>
              <a:t>Д</a:t>
            </a:r>
            <a:r>
              <a:rPr lang="kk-KZ" dirty="0" smtClean="0">
                <a:latin typeface="Times New Roman" pitchFamily="18" charset="0"/>
                <a:cs typeface="Times New Roman" pitchFamily="18" charset="0"/>
              </a:rPr>
              <a:t>егенмен, жиырылатын қапты құйрықты өсіндісі бар фагтардың өз ерекшелігі бар. Бұл фагтар бактериалды жасуша беткейіне құйрықты өсіндінің фибриллалары көмегімен жабысады. Фагты фермент АТФ белсенділігінің нәтижесінде құйрықты өсінді қабының жиырылуы және өзекшенің жасушаға енуі жүреді. Бактериофагия процесі бірнеше айналымнан тұрады, бұл осы фагқа сезімтал барлық бактериялардың </a:t>
            </a:r>
            <a:r>
              <a:rPr lang="kk-KZ" b="1" dirty="0" smtClean="0">
                <a:solidFill>
                  <a:srgbClr val="FFFF00"/>
                </a:solidFill>
                <a:latin typeface="Times New Roman" pitchFamily="18" charset="0"/>
                <a:cs typeface="Times New Roman" pitchFamily="18" charset="0"/>
              </a:rPr>
              <a:t>лизиске</a:t>
            </a:r>
            <a:r>
              <a:rPr lang="kk-KZ" dirty="0" smtClean="0">
                <a:latin typeface="Times New Roman" pitchFamily="18" charset="0"/>
                <a:cs typeface="Times New Roman" pitchFamily="18" charset="0"/>
              </a:rPr>
              <a:t> </a:t>
            </a:r>
            <a:r>
              <a:rPr lang="kk-KZ" b="1" dirty="0" smtClean="0">
                <a:solidFill>
                  <a:srgbClr val="FFFF00"/>
                </a:solidFill>
                <a:latin typeface="Times New Roman" pitchFamily="18" charset="0"/>
                <a:cs typeface="Times New Roman" pitchFamily="18" charset="0"/>
              </a:rPr>
              <a:t>ұшырамайынша тоқталмайды</a:t>
            </a:r>
            <a:r>
              <a:rPr lang="kk-KZ"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42910" y="285728"/>
            <a:ext cx="7715304" cy="157163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kk-KZ" sz="4000" dirty="0" smtClean="0">
                <a:latin typeface="Times New Roman" pitchFamily="18" charset="0"/>
                <a:cs typeface="Times New Roman" pitchFamily="18" charset="0"/>
              </a:rPr>
              <a:t>Талғамдылық әсеріне байланыты фагтарды бөледі:</a:t>
            </a:r>
            <a:endParaRPr lang="ru-RU" sz="4000" dirty="0">
              <a:latin typeface="Times New Roman" pitchFamily="18" charset="0"/>
              <a:cs typeface="Times New Roman" pitchFamily="18" charset="0"/>
            </a:endParaRPr>
          </a:p>
        </p:txBody>
      </p:sp>
      <p:sp>
        <p:nvSpPr>
          <p:cNvPr id="7" name="Скругленный прямоугольник 6"/>
          <p:cNvSpPr/>
          <p:nvPr/>
        </p:nvSpPr>
        <p:spPr>
          <a:xfrm>
            <a:off x="4786314" y="2857496"/>
            <a:ext cx="3286148" cy="164307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b="1" dirty="0" smtClean="0">
                <a:solidFill>
                  <a:srgbClr val="FF0000"/>
                </a:solidFill>
                <a:latin typeface="Times New Roman" pitchFamily="18" charset="0"/>
                <a:cs typeface="Times New Roman" pitchFamily="18" charset="0"/>
              </a:rPr>
              <a:t>Моновалентті</a:t>
            </a:r>
            <a:r>
              <a:rPr lang="kk-KZ" dirty="0" smtClean="0">
                <a:latin typeface="Times New Roman" pitchFamily="18" charset="0"/>
                <a:cs typeface="Times New Roman" pitchFamily="18" charset="0"/>
              </a:rPr>
              <a:t> – бактериялардың белгілі бір түрімен өзара байланысты</a:t>
            </a:r>
            <a:endParaRPr lang="ru-RU" dirty="0">
              <a:latin typeface="Times New Roman" pitchFamily="18" charset="0"/>
              <a:cs typeface="Times New Roman" pitchFamily="18" charset="0"/>
            </a:endParaRPr>
          </a:p>
        </p:txBody>
      </p:sp>
      <p:sp>
        <p:nvSpPr>
          <p:cNvPr id="8" name="Скругленный прямоугольник 7"/>
          <p:cNvSpPr/>
          <p:nvPr/>
        </p:nvSpPr>
        <p:spPr>
          <a:xfrm>
            <a:off x="2643174" y="5000636"/>
            <a:ext cx="3286148" cy="164307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b="1" dirty="0" smtClean="0">
                <a:solidFill>
                  <a:srgbClr val="FF0000"/>
                </a:solidFill>
                <a:latin typeface="Times New Roman" pitchFamily="18" charset="0"/>
                <a:cs typeface="Times New Roman" pitchFamily="18" charset="0"/>
              </a:rPr>
              <a:t>Типті</a:t>
            </a:r>
            <a:r>
              <a:rPr lang="kk-KZ" dirty="0" smtClean="0">
                <a:latin typeface="Times New Roman" pitchFamily="18" charset="0"/>
                <a:cs typeface="Times New Roman" pitchFamily="18" charset="0"/>
              </a:rPr>
              <a:t> – осы түрге жататын бактериялардың жекелеген варианттарымен өзара байланысты</a:t>
            </a:r>
            <a:endParaRPr lang="ru-RU" dirty="0">
              <a:latin typeface="Times New Roman" pitchFamily="18" charset="0"/>
              <a:cs typeface="Times New Roman" pitchFamily="18" charset="0"/>
            </a:endParaRPr>
          </a:p>
        </p:txBody>
      </p:sp>
      <p:sp>
        <p:nvSpPr>
          <p:cNvPr id="9" name="Скругленный прямоугольник 8"/>
          <p:cNvSpPr/>
          <p:nvPr/>
        </p:nvSpPr>
        <p:spPr>
          <a:xfrm>
            <a:off x="428596" y="2857496"/>
            <a:ext cx="3286148" cy="164307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kk-KZ" b="1" dirty="0" smtClean="0">
                <a:solidFill>
                  <a:srgbClr val="FF0000"/>
                </a:solidFill>
                <a:latin typeface="Times New Roman" pitchFamily="18" charset="0"/>
                <a:cs typeface="Times New Roman" pitchFamily="18" charset="0"/>
              </a:rPr>
              <a:t>П</a:t>
            </a:r>
            <a:r>
              <a:rPr lang="kk-KZ" b="1" dirty="0" smtClean="0">
                <a:solidFill>
                  <a:srgbClr val="FF0000"/>
                </a:solidFill>
                <a:latin typeface="Times New Roman" pitchFamily="18" charset="0"/>
                <a:cs typeface="Times New Roman" pitchFamily="18" charset="0"/>
              </a:rPr>
              <a:t>оливалентті</a:t>
            </a:r>
            <a:r>
              <a:rPr lang="kk-KZ" dirty="0" smtClean="0">
                <a:latin typeface="Times New Roman" pitchFamily="18" charset="0"/>
                <a:cs typeface="Times New Roman" pitchFamily="18" charset="0"/>
              </a:rPr>
              <a:t> – бактериялардың туыстас түрлерімен өзара байланысына қабілеттілі </a:t>
            </a:r>
            <a:endParaRPr lang="ru-RU" dirty="0">
              <a:latin typeface="Times New Roman" pitchFamily="18" charset="0"/>
              <a:cs typeface="Times New Roman" pitchFamily="18" charset="0"/>
            </a:endParaRPr>
          </a:p>
        </p:txBody>
      </p:sp>
      <p:cxnSp>
        <p:nvCxnSpPr>
          <p:cNvPr id="11" name="Прямая со стрелкой 10"/>
          <p:cNvCxnSpPr/>
          <p:nvPr/>
        </p:nvCxnSpPr>
        <p:spPr>
          <a:xfrm rot="5400000">
            <a:off x="3143240" y="2071678"/>
            <a:ext cx="428628"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Прямая со стрелкой 14"/>
          <p:cNvCxnSpPr/>
          <p:nvPr/>
        </p:nvCxnSpPr>
        <p:spPr>
          <a:xfrm rot="5400000">
            <a:off x="3214678" y="3500438"/>
            <a:ext cx="2000264"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Прямая со стрелкой 15"/>
          <p:cNvCxnSpPr/>
          <p:nvPr/>
        </p:nvCxnSpPr>
        <p:spPr>
          <a:xfrm rot="16200000" flipH="1">
            <a:off x="4750595" y="2107397"/>
            <a:ext cx="500066"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0" y="285728"/>
            <a:ext cx="8929718" cy="6572271"/>
          </a:xfrm>
        </p:spPr>
        <p:txBody>
          <a:bodyPr>
            <a:normAutofit/>
          </a:bodyPr>
          <a:lstStyle/>
          <a:p>
            <a:r>
              <a:rPr lang="kk-KZ" sz="2900" i="1" dirty="0" smtClean="0">
                <a:solidFill>
                  <a:srgbClr val="00B0F0"/>
                </a:solidFill>
                <a:latin typeface="Times New Roman" pitchFamily="18" charset="0"/>
                <a:cs typeface="Times New Roman" pitchFamily="18" charset="0"/>
              </a:rPr>
              <a:t>Әлсіз фагтар </a:t>
            </a:r>
            <a:r>
              <a:rPr lang="kk-KZ" sz="2900" dirty="0" smtClean="0">
                <a:latin typeface="Times New Roman" pitchFamily="18" charset="0"/>
                <a:cs typeface="Times New Roman" pitchFamily="18" charset="0"/>
              </a:rPr>
              <a:t>популяциядағы  жасушаның бәрін лизиске ұшырытпайды, кейбірімен олар симбиозды қарым-қатынасқа түседі, осының нәтижесінде фагтың ДНҚ бактерия хромосомасына тіркеледі. Мұндай жағдайда фаг геномы </a:t>
            </a:r>
            <a:r>
              <a:rPr lang="kk-KZ" sz="2900" b="1" dirty="0" smtClean="0">
                <a:solidFill>
                  <a:srgbClr val="FFFF00"/>
                </a:solidFill>
                <a:latin typeface="Times New Roman" pitchFamily="18" charset="0"/>
                <a:cs typeface="Times New Roman" pitchFamily="18" charset="0"/>
              </a:rPr>
              <a:t>профаг</a:t>
            </a:r>
            <a:r>
              <a:rPr lang="kk-KZ" sz="2900" dirty="0" smtClean="0">
                <a:latin typeface="Times New Roman" pitchFamily="18" charset="0"/>
                <a:cs typeface="Times New Roman" pitchFamily="18" charset="0"/>
              </a:rPr>
              <a:t> деп аталады. Профаг жасуша хромосомасының бөлігі бола отырып бактерия геномымен синхронды көбейеді, оны лизиске ұшыратпайды және жасушадан жасушаға ұрпақтарының шектеусіз санымен тұқым қуалау жолымен беріледі.  Микробты жасушаның әлсіз фагпен (профаг) симбиозды биологиялық құбылысы </a:t>
            </a:r>
            <a:r>
              <a:rPr lang="kk-KZ" sz="2900" b="1" dirty="0" smtClean="0">
                <a:solidFill>
                  <a:srgbClr val="FFFF00"/>
                </a:solidFill>
                <a:latin typeface="Times New Roman" pitchFamily="18" charset="0"/>
                <a:cs typeface="Times New Roman" pitchFamily="18" charset="0"/>
              </a:rPr>
              <a:t>лизогения</a:t>
            </a:r>
            <a:r>
              <a:rPr lang="kk-KZ" sz="2900" dirty="0" smtClean="0">
                <a:latin typeface="Times New Roman" pitchFamily="18" charset="0"/>
                <a:cs typeface="Times New Roman" pitchFamily="18" charset="0"/>
              </a:rPr>
              <a:t> деп аталады, ал профагы бар бактерия дақылы лизогенді деп аталады.</a:t>
            </a:r>
            <a:endParaRPr lang="ru-RU" sz="2900"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p:cNvPicPr>
            <a:picLocks noGrp="1"/>
          </p:cNvPicPr>
          <p:nvPr>
            <p:ph sz="half" idx="1"/>
          </p:nvPr>
        </p:nvPicPr>
        <p:blipFill>
          <a:blip r:embed="rId3"/>
          <a:srcRect/>
          <a:stretch>
            <a:fillRect/>
          </a:stretch>
        </p:blipFill>
        <p:spPr bwMode="auto">
          <a:xfrm>
            <a:off x="642910" y="428604"/>
            <a:ext cx="7858180" cy="607223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67494"/>
            <a:ext cx="8643998" cy="1399032"/>
          </a:xfrm>
        </p:spPr>
        <p:txBody>
          <a:bodyPr>
            <a:normAutofit/>
          </a:bodyPr>
          <a:lstStyle/>
          <a:p>
            <a:pPr algn="ctr"/>
            <a:r>
              <a:rPr lang="kk-KZ" sz="4000" b="1" dirty="0" smtClean="0">
                <a:effectLst>
                  <a:outerShdw blurRad="38100" dist="38100" dir="2700000" algn="tl">
                    <a:srgbClr val="000000">
                      <a:alpha val="43137"/>
                    </a:srgbClr>
                  </a:outerShdw>
                </a:effectLst>
                <a:latin typeface="Times New Roman" pitchFamily="18" charset="0"/>
                <a:cs typeface="Times New Roman" pitchFamily="18" charset="0"/>
              </a:rPr>
              <a:t>Фагтардың тәжірибелік қолданылуы</a:t>
            </a:r>
            <a:endParaRPr lang="ru-RU" sz="4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half" idx="1"/>
          </p:nvPr>
        </p:nvSpPr>
        <p:spPr>
          <a:xfrm>
            <a:off x="0" y="1722437"/>
            <a:ext cx="4495800" cy="4525963"/>
          </a:xfrm>
        </p:spPr>
        <p:txBody>
          <a:bodyPr>
            <a:normAutofit lnSpcReduction="10000"/>
          </a:bodyPr>
          <a:lstStyle/>
          <a:p>
            <a:r>
              <a:rPr lang="kk-KZ" dirty="0" smtClean="0">
                <a:latin typeface="Times New Roman" pitchFamily="18" charset="0"/>
                <a:cs typeface="Times New Roman" pitchFamily="18" charset="0"/>
              </a:rPr>
              <a:t>Белгілі (диагностикалық) фагтардың көмегімен микроорганизмдердің бөлінген дақылының идентификациясы жүргізіледі. Фагтардың жоғары талғамдылығы нәтижесінде қоздырғыштың түрін немесе түр ішіндегі вариантын анықтауға болады. </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xfrm>
            <a:off x="4648200" y="1722437"/>
            <a:ext cx="4281518" cy="4525963"/>
          </a:xfrm>
        </p:spPr>
        <p:txBody>
          <a:bodyPr>
            <a:normAutofit lnSpcReduction="10000"/>
          </a:bodyPr>
          <a:lstStyle/>
          <a:p>
            <a:r>
              <a:rPr lang="kk-KZ" dirty="0" smtClean="0">
                <a:latin typeface="Times New Roman" pitchFamily="18" charset="0"/>
                <a:cs typeface="Times New Roman" pitchFamily="18" charset="0"/>
              </a:rPr>
              <a:t>Тест – дақылдың көмегімен зерттелетін материалдағы белгісіз фагты анықтауға болады, бұл онда сәйкес қоздырғыштың бар екендігін көрсетеді</a:t>
            </a:r>
            <a:endParaRPr lang="ru-RU"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285720" y="357166"/>
            <a:ext cx="8572560" cy="6215105"/>
          </a:xfrm>
        </p:spPr>
        <p:txBody>
          <a:bodyPr>
            <a:noAutofit/>
          </a:bodyPr>
          <a:lstStyle/>
          <a:p>
            <a:r>
              <a:rPr lang="ru-RU" sz="3200" dirty="0" err="1" smtClean="0">
                <a:latin typeface="Times New Roman" pitchFamily="18" charset="0"/>
                <a:cs typeface="Times New Roman" pitchFamily="18" charset="0"/>
              </a:rPr>
              <a:t>Бактериофагтар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микробтарды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жүйелеу саласында</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микробиологиялық </a:t>
            </a:r>
            <a:r>
              <a:rPr lang="ru-RU" sz="3200" dirty="0" err="1" smtClean="0">
                <a:latin typeface="Times New Roman" pitchFamily="18" charset="0"/>
                <a:cs typeface="Times New Roman" pitchFamily="18" charset="0"/>
              </a:rPr>
              <a:t>синтездеуде</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антибиотиктерді</a:t>
            </a:r>
            <a:r>
              <a:rPr lang="ru-RU" sz="3200" dirty="0" smtClean="0">
                <a:latin typeface="Times New Roman" pitchFamily="18" charset="0"/>
                <a:cs typeface="Times New Roman" pitchFamily="18" charset="0"/>
              </a:rPr>
              <a:t>, амин </a:t>
            </a:r>
            <a:r>
              <a:rPr lang="ru-RU" sz="3200" dirty="0" err="1" smtClean="0">
                <a:latin typeface="Times New Roman" pitchFamily="18" charset="0"/>
                <a:cs typeface="Times New Roman" pitchFamily="18" charset="0"/>
              </a:rPr>
              <a:t>қышқылдарын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сүт өнімдерін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бактериялық тыңайтқыштарды </a:t>
            </a:r>
            <a:r>
              <a:rPr lang="ru-RU" sz="3200" dirty="0" err="1" smtClean="0">
                <a:latin typeface="Times New Roman" pitchFamily="18" charset="0"/>
                <a:cs typeface="Times New Roman" pitchFamily="18" charset="0"/>
              </a:rPr>
              <a:t>даярлауда</a:t>
            </a:r>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т.б.), </a:t>
            </a:r>
            <a:r>
              <a:rPr lang="ru-RU" sz="3200" dirty="0" err="1" smtClean="0">
                <a:latin typeface="Times New Roman" pitchFamily="18" charset="0"/>
                <a:cs typeface="Times New Roman" pitchFamily="18" charset="0"/>
              </a:rPr>
              <a:t>сонымен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қатар адамдар</a:t>
            </a:r>
            <a:r>
              <a:rPr lang="ru-RU" sz="3200" dirty="0" smtClean="0">
                <a:latin typeface="Times New Roman" pitchFamily="18" charset="0"/>
                <a:cs typeface="Times New Roman" pitchFamily="18" charset="0"/>
              </a:rPr>
              <a:t> мен </a:t>
            </a:r>
            <a:r>
              <a:rPr lang="ru-RU" sz="3200" dirty="0" err="1" smtClean="0">
                <a:latin typeface="Times New Roman" pitchFamily="18" charset="0"/>
                <a:cs typeface="Times New Roman" pitchFamily="18" charset="0"/>
              </a:rPr>
              <a:t>жануарларда</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кездесетін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бірқатар жұқпалы </a:t>
            </a:r>
            <a:r>
              <a:rPr lang="ru-RU" sz="3200" dirty="0" smtClean="0">
                <a:latin typeface="Times New Roman" pitchFamily="18" charset="0"/>
                <a:cs typeface="Times New Roman" pitchFamily="18" charset="0"/>
              </a:rPr>
              <a:t>(оба, </a:t>
            </a:r>
            <a:r>
              <a:rPr lang="ru-RU" sz="3200" dirty="0" err="1" smtClean="0">
                <a:latin typeface="Times New Roman" pitchFamily="18" charset="0"/>
                <a:cs typeface="Times New Roman" pitchFamily="18" charset="0"/>
              </a:rPr>
              <a:t>іріңдеткіш стафилакоктар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тырысқақ, іш</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сүзегі және </a:t>
            </a:r>
            <a:r>
              <a:rPr lang="ru-RU" sz="3200" dirty="0" smtClean="0">
                <a:latin typeface="Times New Roman" pitchFamily="18" charset="0"/>
                <a:cs typeface="Times New Roman" pitchFamily="18" charset="0"/>
                <a:hlinkClick r:id="rId3" tooltip="Анаэроб инфекциялары (мұндай бет жоқ)"/>
              </a:rPr>
              <a:t>анаэроб </a:t>
            </a:r>
            <a:r>
              <a:rPr lang="ru-RU" sz="3200" dirty="0" err="1" smtClean="0">
                <a:latin typeface="Times New Roman" pitchFamily="18" charset="0"/>
                <a:cs typeface="Times New Roman" pitchFamily="18" charset="0"/>
                <a:hlinkClick r:id="rId3" tooltip="Анаэроб инфекциялары (мұндай бет жоқ)"/>
              </a:rPr>
              <a:t>инфекциялары</a:t>
            </a:r>
            <a:r>
              <a:rPr lang="ru-RU" sz="3200" dirty="0" smtClean="0">
                <a:latin typeface="Times New Roman" pitchFamily="18" charset="0"/>
                <a:cs typeface="Times New Roman" pitchFamily="18" charset="0"/>
              </a:rPr>
              <a:t>) </a:t>
            </a:r>
            <a:r>
              <a:rPr lang="ru-RU" sz="3200" u="sng" dirty="0" err="1" smtClean="0">
                <a:latin typeface="Times New Roman" pitchFamily="18" charset="0"/>
                <a:cs typeface="Times New Roman" pitchFamily="18" charset="0"/>
                <a:hlinkClick r:id="rId4" tooltip="Ауру"/>
              </a:rPr>
              <a:t>ауруларды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қоздыратын бактериялардан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алдын</a:t>
            </a:r>
            <a:r>
              <a:rPr lang="ru-RU" sz="3200" dirty="0" smtClean="0">
                <a:latin typeface="Times New Roman" pitchFamily="18" charset="0"/>
                <a:cs typeface="Times New Roman" pitchFamily="18" charset="0"/>
              </a:rPr>
              <a:t> – ала </a:t>
            </a:r>
            <a:r>
              <a:rPr lang="ru-RU" sz="3200" dirty="0" err="1" smtClean="0">
                <a:latin typeface="Times New Roman" pitchFamily="18" charset="0"/>
                <a:cs typeface="Times New Roman" pitchFamily="18" charset="0"/>
              </a:rPr>
              <a:t>сақтандыру </a:t>
            </a:r>
            <a:r>
              <a:rPr lang="ru-RU" sz="3200" dirty="0" err="1" smtClean="0">
                <a:latin typeface="Times New Roman" pitchFamily="18" charset="0"/>
                <a:cs typeface="Times New Roman" pitchFamily="18" charset="0"/>
              </a:rPr>
              <a:t>және емдеу</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мақсатында қолданылады</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946928"/>
          </a:xfrm>
        </p:spPr>
        <p:txBody>
          <a:bodyPr/>
          <a:lstStyle/>
          <a:p>
            <a:r>
              <a:rPr lang="kk-KZ" dirty="0" smtClean="0">
                <a:latin typeface="Times New Roman" pitchFamily="18" charset="0"/>
                <a:cs typeface="Times New Roman" pitchFamily="18" charset="0"/>
              </a:rPr>
              <a:t>Жопары:</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5168948"/>
          </a:xfrm>
        </p:spPr>
        <p:txBody>
          <a:bodyPr>
            <a:normAutofit/>
          </a:bodyPr>
          <a:lstStyle/>
          <a:p>
            <a:pPr lvl="0"/>
            <a:r>
              <a:rPr lang="kk-KZ" sz="3200" dirty="0" smtClean="0">
                <a:solidFill>
                  <a:srgbClr val="00B0F0"/>
                </a:solidFill>
                <a:latin typeface="Times New Roman" pitchFamily="18" charset="0"/>
                <a:cs typeface="Times New Roman" pitchFamily="18" charset="0"/>
              </a:rPr>
              <a:t>Бактериофагтардың ашылу тарихы</a:t>
            </a:r>
            <a:r>
              <a:rPr lang="ru-RU" sz="3200" dirty="0" smtClean="0">
                <a:solidFill>
                  <a:srgbClr val="00B0F0"/>
                </a:solidFill>
                <a:latin typeface="Times New Roman" pitchFamily="18" charset="0"/>
                <a:cs typeface="Times New Roman" pitchFamily="18" charset="0"/>
              </a:rPr>
              <a:t> </a:t>
            </a:r>
            <a:endParaRPr lang="ru-RU" sz="2800" dirty="0" smtClean="0">
              <a:solidFill>
                <a:srgbClr val="00B0F0"/>
              </a:solidFill>
              <a:latin typeface="Times New Roman" pitchFamily="18" charset="0"/>
              <a:cs typeface="Times New Roman" pitchFamily="18" charset="0"/>
            </a:endParaRPr>
          </a:p>
          <a:p>
            <a:pPr lvl="0"/>
            <a:r>
              <a:rPr lang="kk-KZ" sz="3200" dirty="0" smtClean="0">
                <a:solidFill>
                  <a:srgbClr val="00B0F0"/>
                </a:solidFill>
                <a:latin typeface="Times New Roman" pitchFamily="18" charset="0"/>
                <a:cs typeface="Times New Roman" pitchFamily="18" charset="0"/>
              </a:rPr>
              <a:t>Морфологиясы</a:t>
            </a:r>
            <a:endParaRPr lang="ru-RU" sz="2800" dirty="0" smtClean="0">
              <a:solidFill>
                <a:srgbClr val="00B0F0"/>
              </a:solidFill>
              <a:latin typeface="Times New Roman" pitchFamily="18" charset="0"/>
              <a:cs typeface="Times New Roman" pitchFamily="18" charset="0"/>
            </a:endParaRPr>
          </a:p>
          <a:p>
            <a:pPr lvl="0"/>
            <a:r>
              <a:rPr lang="kk-KZ" sz="3200" dirty="0" smtClean="0">
                <a:latin typeface="Times New Roman" pitchFamily="18" charset="0"/>
                <a:cs typeface="Times New Roman" pitchFamily="18" charset="0"/>
                <a:hlinkClick r:id="rId3"/>
              </a:rPr>
              <a:t>Химиялық құрамы</a:t>
            </a:r>
          </a:p>
          <a:p>
            <a:pPr lvl="0"/>
            <a:r>
              <a:rPr lang="kk-KZ" sz="3200" dirty="0" smtClean="0">
                <a:latin typeface="Times New Roman" pitchFamily="18" charset="0"/>
                <a:cs typeface="Times New Roman" pitchFamily="18" charset="0"/>
                <a:hlinkClick r:id="rId3"/>
              </a:rPr>
              <a:t>Тұрақтылығы (резистенттілігі)</a:t>
            </a:r>
          </a:p>
          <a:p>
            <a:pPr lvl="0"/>
            <a:r>
              <a:rPr lang="kk-KZ" sz="3200" dirty="0" smtClean="0">
                <a:solidFill>
                  <a:srgbClr val="00B0F0"/>
                </a:solidFill>
                <a:latin typeface="Times New Roman" pitchFamily="18" charset="0"/>
                <a:cs typeface="Times New Roman" pitchFamily="18" charset="0"/>
              </a:rPr>
              <a:t>Фагтың бактериалды жасушамен өзара байланысы</a:t>
            </a:r>
            <a:endParaRPr lang="ru-RU" sz="2800" dirty="0" smtClean="0">
              <a:solidFill>
                <a:srgbClr val="00B0F0"/>
              </a:solidFill>
              <a:latin typeface="Times New Roman" pitchFamily="18" charset="0"/>
              <a:cs typeface="Times New Roman" pitchFamily="18" charset="0"/>
            </a:endParaRPr>
          </a:p>
          <a:p>
            <a:pPr lvl="0"/>
            <a:r>
              <a:rPr lang="kk-KZ" sz="3200" dirty="0" smtClean="0">
                <a:solidFill>
                  <a:srgbClr val="00B0F0"/>
                </a:solidFill>
                <a:latin typeface="Times New Roman" pitchFamily="18" charset="0"/>
                <a:cs typeface="Times New Roman" pitchFamily="18" charset="0"/>
              </a:rPr>
              <a:t>Фагтардың тәжрибелік қолданылуы</a:t>
            </a:r>
            <a:endParaRPr lang="ru-RU" sz="2800" dirty="0" smtClean="0">
              <a:solidFill>
                <a:srgbClr val="00B0F0"/>
              </a:solidFill>
              <a:latin typeface="Times New Roman" pitchFamily="18" charset="0"/>
              <a:cs typeface="Times New Roman" pitchFamily="18" charset="0"/>
            </a:endParaRPr>
          </a:p>
          <a:p>
            <a:pPr>
              <a:buNone/>
            </a:pPr>
            <a:endParaRPr lang="ru-RU"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rot="20726860">
            <a:off x="710348" y="969107"/>
            <a:ext cx="4738461"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kk-KZ" sz="7200" b="1" i="1" dirty="0" smtClean="0">
                <a:solidFill>
                  <a:schemeClr val="accent4">
                    <a:lumMod val="40000"/>
                    <a:lumOff val="60000"/>
                  </a:schemeClr>
                </a:solidFill>
                <a:latin typeface="Times New Roman" pitchFamily="18" charset="0"/>
                <a:cs typeface="Times New Roman" pitchFamily="18" charset="0"/>
              </a:rPr>
              <a:t>Назарларыңызға рахмет!!!</a:t>
            </a:r>
            <a:endParaRPr kumimoji="0" lang="kk-KZ" sz="7200" b="0" i="1" u="none" strike="noStrike" cap="none" normalizeH="0" baseline="0" dirty="0" smtClean="0">
              <a:ln>
                <a:noFill/>
              </a:ln>
              <a:solidFill>
                <a:schemeClr val="accent4">
                  <a:lumMod val="40000"/>
                  <a:lumOff val="60000"/>
                </a:schemeClr>
              </a:solidFill>
              <a:effectLst/>
              <a:latin typeface="Times New Roman" pitchFamily="18" charset="0"/>
              <a:cs typeface="Times New Roman" pitchFamily="18" charset="0"/>
            </a:endParaRPr>
          </a:p>
        </p:txBody>
      </p:sp>
      <p:pic>
        <p:nvPicPr>
          <p:cNvPr id="6" name="Рисунок 5"/>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7" name="Прямоугольник 6"/>
          <p:cNvSpPr/>
          <p:nvPr/>
        </p:nvSpPr>
        <p:spPr>
          <a:xfrm rot="20253925">
            <a:off x="-195812" y="2921169"/>
            <a:ext cx="9535624" cy="1015663"/>
          </a:xfrm>
          <a:prstGeom prst="rect">
            <a:avLst/>
          </a:prstGeom>
        </p:spPr>
        <p:txBody>
          <a:bodyPr wrap="none">
            <a:spAutoFit/>
          </a:bodyPr>
          <a:lstStyle/>
          <a:p>
            <a:pPr lvl="0" fontAlgn="base">
              <a:spcBef>
                <a:spcPct val="0"/>
              </a:spcBef>
              <a:spcAft>
                <a:spcPct val="0"/>
              </a:spcAft>
            </a:pPr>
            <a:r>
              <a:rPr lang="kk-KZ" sz="6000" b="1" i="1" dirty="0" smtClean="0">
                <a:solidFill>
                  <a:srgbClr val="FF0000"/>
                </a:solidFill>
                <a:latin typeface="Times New Roman" pitchFamily="18" charset="0"/>
                <a:cs typeface="Times New Roman" pitchFamily="18" charset="0"/>
              </a:rPr>
              <a:t>Назарларыңызға рахмет!!!</a:t>
            </a:r>
            <a:endParaRPr lang="kk-KZ" sz="6000" i="1" dirty="0" smtClean="0">
              <a:solidFill>
                <a:srgbClr val="FF0000"/>
              </a:solidFill>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883328"/>
          </a:xfrm>
        </p:spPr>
        <p:txBody>
          <a:bodyPr>
            <a:normAutofit/>
          </a:bodyPr>
          <a:lstStyle/>
          <a:p>
            <a:r>
              <a:rPr lang="ru-RU" sz="4000" b="1" dirty="0" err="1" smtClean="0">
                <a:solidFill>
                  <a:srgbClr val="00B0F0"/>
                </a:solidFill>
                <a:latin typeface="Times New Roman" pitchFamily="18" charset="0"/>
                <a:cs typeface="Times New Roman" pitchFamily="18" charset="0"/>
              </a:rPr>
              <a:t>Бактериофагтар</a:t>
            </a:r>
            <a:r>
              <a:rPr lang="ru-RU" sz="4000" dirty="0" smtClean="0">
                <a:latin typeface="Times New Roman" pitchFamily="18" charset="0"/>
                <a:cs typeface="Times New Roman" pitchFamily="18" charset="0"/>
              </a:rPr>
              <a:t> (бактерия </a:t>
            </a:r>
            <a:r>
              <a:rPr lang="ru-RU" sz="4000" dirty="0" err="1" smtClean="0">
                <a:latin typeface="Times New Roman" pitchFamily="18" charset="0"/>
                <a:cs typeface="Times New Roman" pitchFamily="18" charset="0"/>
              </a:rPr>
              <a:t>және </a:t>
            </a:r>
            <a:r>
              <a:rPr lang="ru-RU" sz="4000" u="sng" dirty="0" smtClean="0">
                <a:latin typeface="Times New Roman" pitchFamily="18" charset="0"/>
                <a:cs typeface="Times New Roman" pitchFamily="18" charset="0"/>
                <a:hlinkClick r:id="rId3" tooltip="Грек тілі"/>
              </a:rPr>
              <a:t>гр.</a:t>
            </a:r>
            <a:r>
              <a:rPr lang="ru-RU" sz="4000" dirty="0" smtClean="0">
                <a:latin typeface="Times New Roman" pitchFamily="18" charset="0"/>
                <a:cs typeface="Times New Roman" pitchFamily="18" charset="0"/>
              </a:rPr>
              <a:t> </a:t>
            </a:r>
            <a:r>
              <a:rPr lang="el-GR" sz="4000" i="1" dirty="0" smtClean="0">
                <a:latin typeface="Times New Roman" pitchFamily="18" charset="0"/>
                <a:cs typeface="Times New Roman" pitchFamily="18" charset="0"/>
              </a:rPr>
              <a:t>phagos</a:t>
            </a:r>
            <a:r>
              <a:rPr lang="ru-RU" sz="4000" dirty="0" smtClean="0">
                <a:latin typeface="Times New Roman" pitchFamily="18" charset="0"/>
                <a:cs typeface="Times New Roman" pitchFamily="18" charset="0"/>
              </a:rPr>
              <a:t> — </a:t>
            </a:r>
            <a:r>
              <a:rPr lang="ru-RU" sz="4000" dirty="0" err="1" smtClean="0">
                <a:latin typeface="Times New Roman" pitchFamily="18" charset="0"/>
                <a:cs typeface="Times New Roman" pitchFamily="18" charset="0"/>
              </a:rPr>
              <a:t>жалмау</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жеу</a:t>
            </a:r>
            <a:r>
              <a:rPr lang="ru-RU" sz="4000" dirty="0" smtClean="0">
                <a:latin typeface="Times New Roman" pitchFamily="18" charset="0"/>
                <a:cs typeface="Times New Roman" pitchFamily="18" charset="0"/>
              </a:rPr>
              <a:t>), бактерия </a:t>
            </a:r>
            <a:r>
              <a:rPr lang="ru-RU" sz="4000" dirty="0" err="1" smtClean="0">
                <a:latin typeface="Times New Roman" pitchFamily="18" charset="0"/>
                <a:cs typeface="Times New Roman" pitchFamily="18" charset="0"/>
              </a:rPr>
              <a:t>жалмаушылары</a:t>
            </a:r>
            <a:r>
              <a:rPr lang="ru-RU" sz="4000" dirty="0" smtClean="0">
                <a:latin typeface="Times New Roman" pitchFamily="18" charset="0"/>
                <a:cs typeface="Times New Roman" pitchFamily="18" charset="0"/>
              </a:rPr>
              <a:t> — </a:t>
            </a:r>
            <a:r>
              <a:rPr lang="ru-RU" sz="4000" dirty="0" err="1" smtClean="0">
                <a:latin typeface="Times New Roman" pitchFamily="18" charset="0"/>
                <a:cs typeface="Times New Roman" pitchFamily="18" charset="0"/>
              </a:rPr>
              <a:t>бактерияларды</a:t>
            </a:r>
            <a:r>
              <a:rPr lang="ru-RU" sz="4000" dirty="0" smtClean="0">
                <a:latin typeface="Times New Roman" pitchFamily="18" charset="0"/>
                <a:cs typeface="Times New Roman" pitchFamily="18" charset="0"/>
              </a:rPr>
              <a:t>, т.б. </a:t>
            </a:r>
            <a:r>
              <a:rPr lang="ru-RU" sz="4000" u="sng" dirty="0" err="1" smtClean="0">
                <a:latin typeface="Times New Roman" pitchFamily="18" charset="0"/>
                <a:cs typeface="Times New Roman" pitchFamily="18" charset="0"/>
                <a:hlinkClick r:id="rId4" tooltip="Микроорганизм (мұндай бет жоқ)"/>
              </a:rPr>
              <a:t>микроорганизмдерді</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ыдырататын</a:t>
            </a:r>
            <a:r>
              <a:rPr lang="ru-RU" sz="4000" dirty="0" smtClean="0">
                <a:latin typeface="Times New Roman" pitchFamily="18" charset="0"/>
                <a:cs typeface="Times New Roman" pitchFamily="18" charset="0"/>
              </a:rPr>
              <a:t> </a:t>
            </a:r>
            <a:r>
              <a:rPr lang="ru-RU" sz="4000" u="sng" dirty="0" err="1" smtClean="0">
                <a:latin typeface="Times New Roman" pitchFamily="18" charset="0"/>
                <a:cs typeface="Times New Roman" pitchFamily="18" charset="0"/>
                <a:hlinkClick r:id="rId5" tooltip="Вирус"/>
              </a:rPr>
              <a:t>вирустар</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бактериялар</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жасушасын</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зақымдайтын және олардың еруін</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тудыратын</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вирустар</a:t>
            </a:r>
            <a:endParaRPr lang="ru-RU" sz="4000"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poznavayka.org/wp-content/uploads/2013/12/bakteriofag3.jpg"/>
          <p:cNvPicPr/>
          <p:nvPr/>
        </p:nvPicPr>
        <p:blipFill>
          <a:blip r:embed="rId3"/>
          <a:srcRect/>
          <a:stretch>
            <a:fillRect/>
          </a:stretch>
        </p:blipFill>
        <p:spPr bwMode="auto">
          <a:xfrm>
            <a:off x="1500166" y="928670"/>
            <a:ext cx="6000792" cy="486507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714356"/>
            <a:ext cx="8643998" cy="5929354"/>
          </a:xfrm>
        </p:spPr>
        <p:txBody>
          <a:bodyPr>
            <a:normAutofit/>
          </a:bodyPr>
          <a:lstStyle/>
          <a:p>
            <a:r>
              <a:rPr lang="ru-RU" sz="4000" dirty="0" err="1" smtClean="0">
                <a:latin typeface="Times New Roman" pitchFamily="18" charset="0"/>
                <a:cs typeface="Times New Roman" pitchFamily="18" charset="0"/>
              </a:rPr>
              <a:t>Оларды</a:t>
            </a:r>
            <a:r>
              <a:rPr lang="ru-RU" sz="4000" dirty="0" smtClean="0">
                <a:latin typeface="Times New Roman" pitchFamily="18" charset="0"/>
                <a:cs typeface="Times New Roman" pitchFamily="18" charset="0"/>
              </a:rPr>
              <a:t> </a:t>
            </a:r>
            <a:r>
              <a:rPr lang="ru-RU" sz="4000" u="sng" dirty="0" err="1" smtClean="0">
                <a:latin typeface="Times New Roman" pitchFamily="18" charset="0"/>
                <a:cs typeface="Times New Roman" pitchFamily="18" charset="0"/>
                <a:hlinkClick r:id="rId3" tooltip="Алғаш (мұндай бет жоқ)"/>
              </a:rPr>
              <a:t>алғаш</a:t>
            </a:r>
            <a:r>
              <a:rPr lang="ru-RU" sz="4000" dirty="0" err="1" smtClean="0">
                <a:latin typeface="Times New Roman" pitchFamily="18" charset="0"/>
                <a:cs typeface="Times New Roman" pitchFamily="18" charset="0"/>
              </a:rPr>
              <a:t> рет</a:t>
            </a:r>
            <a:r>
              <a:rPr lang="ru-RU" sz="4000" dirty="0" smtClean="0">
                <a:latin typeface="Times New Roman" pitchFamily="18" charset="0"/>
                <a:cs typeface="Times New Roman" pitchFamily="18" charset="0"/>
              </a:rPr>
              <a:t> 1898 </a:t>
            </a:r>
            <a:r>
              <a:rPr lang="ru-RU" sz="4000" dirty="0" err="1" smtClean="0">
                <a:latin typeface="Times New Roman" pitchFamily="18" charset="0"/>
                <a:cs typeface="Times New Roman" pitchFamily="18" charset="0"/>
              </a:rPr>
              <a:t>жылы</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орыс</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ғалымы </a:t>
            </a:r>
            <a:r>
              <a:rPr lang="ru-RU" sz="4000" dirty="0" smtClean="0">
                <a:latin typeface="Times New Roman" pitchFamily="18" charset="0"/>
                <a:cs typeface="Times New Roman" pitchFamily="18" charset="0"/>
              </a:rPr>
              <a:t>Н.Ф. </a:t>
            </a:r>
            <a:r>
              <a:rPr lang="ru-RU" sz="4000" u="sng" dirty="0" err="1" smtClean="0">
                <a:latin typeface="Times New Roman" pitchFamily="18" charset="0"/>
                <a:cs typeface="Times New Roman" pitchFamily="18" charset="0"/>
                <a:hlinkClick r:id="rId4" tooltip="Гамалея (мұндай бет жоқ)"/>
              </a:rPr>
              <a:t>Гамалея</a:t>
            </a:r>
            <a:r>
              <a:rPr lang="ru-RU" sz="4000" dirty="0" smtClean="0">
                <a:latin typeface="Times New Roman" pitchFamily="18" charset="0"/>
                <a:cs typeface="Times New Roman" pitchFamily="18" charset="0"/>
              </a:rPr>
              <a:t> (1859 — 1949) </a:t>
            </a:r>
            <a:r>
              <a:rPr lang="ru-RU" sz="4000" dirty="0" err="1" smtClean="0">
                <a:latin typeface="Times New Roman" pitchFamily="18" charset="0"/>
                <a:cs typeface="Times New Roman" pitchFamily="18" charset="0"/>
              </a:rPr>
              <a:t>байқаған</a:t>
            </a:r>
            <a:r>
              <a:rPr lang="ru-RU" sz="4000" dirty="0" smtClean="0">
                <a:latin typeface="Times New Roman" pitchFamily="18" charset="0"/>
                <a:cs typeface="Times New Roman" pitchFamily="18" charset="0"/>
              </a:rPr>
              <a:t>, 1915 </a:t>
            </a:r>
            <a:r>
              <a:rPr lang="ru-RU" sz="4000" dirty="0" err="1" smtClean="0">
                <a:latin typeface="Times New Roman" pitchFamily="18" charset="0"/>
                <a:cs typeface="Times New Roman" pitchFamily="18" charset="0"/>
              </a:rPr>
              <a:t>жылы</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ағылшын ғалымы </a:t>
            </a:r>
            <a:r>
              <a:rPr lang="ru-RU" sz="4000" dirty="0" smtClean="0">
                <a:latin typeface="Times New Roman" pitchFamily="18" charset="0"/>
                <a:cs typeface="Times New Roman" pitchFamily="18" charset="0"/>
              </a:rPr>
              <a:t>Ф. </a:t>
            </a:r>
            <a:r>
              <a:rPr lang="ru-RU" sz="4000" dirty="0" err="1" smtClean="0">
                <a:latin typeface="Times New Roman" pitchFamily="18" charset="0"/>
                <a:cs typeface="Times New Roman" pitchFamily="18" charset="0"/>
              </a:rPr>
              <a:t>Туорт</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ашқан.</a:t>
            </a:r>
            <a:r>
              <a:rPr lang="ru-RU" sz="4000" dirty="0" smtClean="0">
                <a:latin typeface="Times New Roman" pitchFamily="18" charset="0"/>
                <a:cs typeface="Times New Roman" pitchFamily="18" charset="0"/>
              </a:rPr>
              <a:t> Ал </a:t>
            </a:r>
            <a:r>
              <a:rPr lang="ru-RU" sz="4000" dirty="0" err="1" smtClean="0">
                <a:latin typeface="Times New Roman" pitchFamily="18" charset="0"/>
                <a:cs typeface="Times New Roman" pitchFamily="18" charset="0"/>
              </a:rPr>
              <a:t>Бактериофагтар</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терминін</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ғылымға </a:t>
            </a:r>
            <a:r>
              <a:rPr lang="ru-RU" sz="4000" dirty="0" smtClean="0">
                <a:latin typeface="Times New Roman" pitchFamily="18" charset="0"/>
                <a:cs typeface="Times New Roman" pitchFamily="18" charset="0"/>
              </a:rPr>
              <a:t>1917 </a:t>
            </a:r>
            <a:r>
              <a:rPr lang="ru-RU" sz="4000" dirty="0" err="1" smtClean="0">
                <a:latin typeface="Times New Roman" pitchFamily="18" charset="0"/>
                <a:cs typeface="Times New Roman" pitchFamily="18" charset="0"/>
              </a:rPr>
              <a:t>жылы</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алғаш рет</a:t>
            </a:r>
            <a:r>
              <a:rPr lang="ru-RU" sz="4000" dirty="0" smtClean="0">
                <a:latin typeface="Times New Roman" pitchFamily="18" charset="0"/>
                <a:cs typeface="Times New Roman" pitchFamily="18" charset="0"/>
              </a:rPr>
              <a:t> </a:t>
            </a:r>
            <a:r>
              <a:rPr lang="ru-RU" sz="4000" u="sng" dirty="0" smtClean="0">
                <a:latin typeface="Times New Roman" pitchFamily="18" charset="0"/>
                <a:cs typeface="Times New Roman" pitchFamily="18" charset="0"/>
                <a:hlinkClick r:id="rId5" tooltip="Француз"/>
              </a:rPr>
              <a:t>француз</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ғалымы </a:t>
            </a:r>
            <a:r>
              <a:rPr lang="ru-RU" sz="4000" dirty="0" smtClean="0">
                <a:latin typeface="Times New Roman" pitchFamily="18" charset="0"/>
                <a:cs typeface="Times New Roman" pitchFamily="18" charset="0"/>
              </a:rPr>
              <a:t>Ф. </a:t>
            </a:r>
            <a:r>
              <a:rPr lang="ru-RU" sz="4000" dirty="0" err="1" smtClean="0">
                <a:latin typeface="Times New Roman" pitchFamily="18" charset="0"/>
                <a:cs typeface="Times New Roman" pitchFamily="18" charset="0"/>
              </a:rPr>
              <a:t>д’Эрелль</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енгізген</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Бактериофагтар</a:t>
            </a:r>
            <a:r>
              <a:rPr lang="ru-RU" sz="4000" dirty="0" smtClean="0">
                <a:latin typeface="Times New Roman" pitchFamily="18" charset="0"/>
                <a:cs typeface="Times New Roman" pitchFamily="18" charset="0"/>
              </a:rPr>
              <a:t> тек </a:t>
            </a:r>
            <a:r>
              <a:rPr lang="ru-RU" sz="4000" dirty="0" err="1" smtClean="0">
                <a:latin typeface="Times New Roman" pitchFamily="18" charset="0"/>
                <a:cs typeface="Times New Roman" pitchFamily="18" charset="0"/>
              </a:rPr>
              <a:t>тірі</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клеткада</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ғана тіршілік</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ете</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алады</a:t>
            </a:r>
            <a:r>
              <a:rPr lang="ru-RU" sz="4000" dirty="0" smtClean="0">
                <a:latin typeface="Times New Roman" pitchFamily="18" charset="0"/>
                <a:cs typeface="Times New Roman" pitchFamily="18" charset="0"/>
              </a:rPr>
              <a:t>.</a:t>
            </a:r>
            <a:endParaRPr lang="ru-RU" sz="4000"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214290"/>
            <a:ext cx="8715436" cy="6555641"/>
          </a:xfrm>
          <a:prstGeom prst="rect">
            <a:avLst/>
          </a:prstGeom>
        </p:spPr>
        <p:txBody>
          <a:bodyPr wrap="square">
            <a:spAutoFit/>
          </a:bodyPr>
          <a:lstStyle/>
          <a:p>
            <a:r>
              <a:rPr lang="ru-RU" sz="2800" dirty="0" err="1" smtClean="0">
                <a:latin typeface="Times New Roman" pitchFamily="18" charset="0"/>
                <a:cs typeface="Times New Roman" pitchFamily="18" charset="0"/>
              </a:rPr>
              <a:t>Бактериофагтар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топырақтағы микроорганизмдерге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зиянды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әсер етіп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ондағы пайдалы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процестердің </a:t>
            </a:r>
            <a:r>
              <a:rPr lang="ru-RU" sz="2800" dirty="0" smtClean="0">
                <a:latin typeface="Times New Roman" pitchFamily="18" charset="0"/>
                <a:cs typeface="Times New Roman" pitchFamily="18" charset="0"/>
              </a:rPr>
              <a:t>(</a:t>
            </a:r>
            <a:r>
              <a:rPr lang="ru-RU" sz="2800" dirty="0" err="1" smtClean="0">
                <a:latin typeface="Times New Roman" pitchFamily="18" charset="0"/>
                <a:cs typeface="Times New Roman" pitchFamily="18" charset="0"/>
              </a:rPr>
              <a:t>аммонилану</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нитрлену</a:t>
            </a:r>
            <a:r>
              <a:rPr lang="ru-RU" sz="2800" dirty="0" smtClean="0">
                <a:latin typeface="Times New Roman" pitchFamily="18" charset="0"/>
                <a:cs typeface="Times New Roman" pitchFamily="18" charset="0"/>
              </a:rPr>
              <a:t>, </a:t>
            </a:r>
            <a:r>
              <a:rPr lang="ru-RU" sz="2800" u="sng" dirty="0" smtClean="0">
                <a:latin typeface="Times New Roman" pitchFamily="18" charset="0"/>
                <a:cs typeface="Times New Roman" pitchFamily="18" charset="0"/>
                <a:hlinkClick r:id="rId3" tooltip="Атмосфера"/>
              </a:rPr>
              <a:t>атмосфера</a:t>
            </a:r>
            <a:r>
              <a:rPr lang="ru-RU" sz="2800" dirty="0" smtClean="0">
                <a:latin typeface="Times New Roman" pitchFamily="18" charset="0"/>
                <a:cs typeface="Times New Roman" pitchFamily="18" charset="0"/>
              </a:rPr>
              <a:t> </a:t>
            </a:r>
            <a:r>
              <a:rPr lang="ru-RU" sz="2800" u="sng" dirty="0" err="1" smtClean="0">
                <a:latin typeface="Times New Roman" pitchFamily="18" charset="0"/>
                <a:cs typeface="Times New Roman" pitchFamily="18" charset="0"/>
                <a:hlinkClick r:id="rId4" tooltip="Азот"/>
              </a:rPr>
              <a:t>азотын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тұту</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қалыпты жүруіне кесірін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тигізеді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Сондай-ақ, Бактериофагтар</a:t>
            </a:r>
            <a:r>
              <a:rPr lang="ru-RU" sz="2800" dirty="0" smtClean="0">
                <a:latin typeface="Times New Roman" pitchFamily="18" charset="0"/>
                <a:cs typeface="Times New Roman" pitchFamily="18" charset="0"/>
              </a:rPr>
              <a:t> </a:t>
            </a:r>
            <a:r>
              <a:rPr lang="ru-RU" sz="2800" u="sng" dirty="0" err="1" smtClean="0">
                <a:latin typeface="Times New Roman" pitchFamily="18" charset="0"/>
                <a:cs typeface="Times New Roman" pitchFamily="18" charset="0"/>
                <a:hlinkClick r:id="rId5" tooltip="Азотобактер"/>
              </a:rPr>
              <a:t>азотобактердің</a:t>
            </a:r>
            <a:r>
              <a:rPr lang="ru-RU" sz="2800" dirty="0" err="1" smtClean="0">
                <a:latin typeface="Times New Roman" pitchFamily="18" charset="0"/>
                <a:cs typeface="Times New Roman" pitchFamily="18" charset="0"/>
              </a:rPr>
              <a:t> </a:t>
            </a:r>
            <a:r>
              <a:rPr lang="ru-RU" sz="2800" u="sng" dirty="0" smtClean="0">
                <a:latin typeface="Times New Roman" pitchFamily="18" charset="0"/>
                <a:cs typeface="Times New Roman" pitchFamily="18" charset="0"/>
                <a:hlinkClick r:id="rId4" tooltip="Азот"/>
              </a:rPr>
              <a:t>азот</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тұтушы қабілетін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патоген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бактериялардың улылық және антигендік</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қасиеттерін өзгерте алады</a:t>
            </a:r>
            <a:r>
              <a:rPr lang="ru-RU" sz="2800" dirty="0" smtClean="0">
                <a:latin typeface="Times New Roman" pitchFamily="18" charset="0"/>
                <a:cs typeface="Times New Roman" pitchFamily="18" charset="0"/>
              </a:rPr>
              <a:t>. Ал </a:t>
            </a:r>
            <a:r>
              <a:rPr lang="ru-RU" sz="2800" dirty="0" err="1" smtClean="0">
                <a:latin typeface="Times New Roman" pitchFamily="18" charset="0"/>
                <a:cs typeface="Times New Roman" pitchFamily="18" charset="0"/>
              </a:rPr>
              <a:t>кейбір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Бактериофагтар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микробтарды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жүйелеу саласында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сонымен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қатар адамдар</a:t>
            </a:r>
            <a:r>
              <a:rPr lang="ru-RU" sz="2800" dirty="0" smtClean="0">
                <a:latin typeface="Times New Roman" pitchFamily="18" charset="0"/>
                <a:cs typeface="Times New Roman" pitchFamily="18" charset="0"/>
              </a:rPr>
              <a:t> мен </a:t>
            </a:r>
            <a:r>
              <a:rPr lang="ru-RU" sz="2800" dirty="0" err="1" smtClean="0">
                <a:latin typeface="Times New Roman" pitchFamily="18" charset="0"/>
                <a:cs typeface="Times New Roman" pitchFamily="18" charset="0"/>
              </a:rPr>
              <a:t>жануарларда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кездесетін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бірқатар жұқпалы </a:t>
            </a:r>
            <a:r>
              <a:rPr lang="ru-RU" sz="2800" dirty="0" smtClean="0">
                <a:latin typeface="Times New Roman" pitchFamily="18" charset="0"/>
                <a:cs typeface="Times New Roman" pitchFamily="18" charset="0"/>
              </a:rPr>
              <a:t>(оба, </a:t>
            </a:r>
            <a:r>
              <a:rPr lang="ru-RU" sz="2800" dirty="0" err="1" smtClean="0">
                <a:latin typeface="Times New Roman" pitchFamily="18" charset="0"/>
                <a:cs typeface="Times New Roman" pitchFamily="18" charset="0"/>
              </a:rPr>
              <a:t>іріңдеткіш стафилакоктар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тырысқақ, іш</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сүзегі және </a:t>
            </a:r>
            <a:r>
              <a:rPr lang="ru-RU" sz="2800" u="sng" dirty="0" smtClean="0">
                <a:latin typeface="Times New Roman" pitchFamily="18" charset="0"/>
                <a:cs typeface="Times New Roman" pitchFamily="18" charset="0"/>
                <a:hlinkClick r:id="rId6" tooltip="Анаэроб инфекциялары (мұндай бет жоқ)"/>
              </a:rPr>
              <a:t>анаэроб </a:t>
            </a:r>
            <a:r>
              <a:rPr lang="ru-RU" sz="2800" u="sng" dirty="0" err="1" smtClean="0">
                <a:latin typeface="Times New Roman" pitchFamily="18" charset="0"/>
                <a:cs typeface="Times New Roman" pitchFamily="18" charset="0"/>
                <a:hlinkClick r:id="rId6" tooltip="Анаэроб инфекциялары (мұндай бет жоқ)"/>
              </a:rPr>
              <a:t>инфекциялары</a:t>
            </a:r>
            <a:r>
              <a:rPr lang="ru-RU" sz="2800" dirty="0" smtClean="0">
                <a:latin typeface="Times New Roman" pitchFamily="18" charset="0"/>
                <a:cs typeface="Times New Roman" pitchFamily="18" charset="0"/>
              </a:rPr>
              <a:t>) </a:t>
            </a:r>
            <a:r>
              <a:rPr lang="ru-RU" sz="2800" u="sng" dirty="0" err="1" smtClean="0">
                <a:latin typeface="Times New Roman" pitchFamily="18" charset="0"/>
                <a:cs typeface="Times New Roman" pitchFamily="18" charset="0"/>
                <a:hlinkClick r:id="rId7" tooltip="Ауру"/>
              </a:rPr>
              <a:t>ауруларды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қоздыратын бактериялардан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алдын-ала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сақтандыру және емдеу</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мақсатында қолданылады</a:t>
            </a:r>
            <a:r>
              <a:rPr lang="ru-RU" sz="2800" dirty="0" smtClean="0">
                <a:latin typeface="Times New Roman" pitchFamily="18" charset="0"/>
                <a:cs typeface="Times New Roman" pitchFamily="18" charset="0"/>
              </a:rPr>
              <a:t>. </a:t>
            </a:r>
            <a:r>
              <a:rPr lang="ru-RU" sz="2800" u="sng" dirty="0" smtClean="0">
                <a:latin typeface="Times New Roman" pitchFamily="18" charset="0"/>
                <a:cs typeface="Times New Roman" pitchFamily="18" charset="0"/>
                <a:hlinkClick r:id="rId8" tooltip="Генетика"/>
              </a:rPr>
              <a:t>Генетика</a:t>
            </a:r>
            <a:r>
              <a:rPr lang="ru-RU" sz="2800" dirty="0" smtClean="0">
                <a:latin typeface="Times New Roman" pitchFamily="18" charset="0"/>
                <a:cs typeface="Times New Roman" pitchFamily="18" charset="0"/>
              </a:rPr>
              <a:t> мен </a:t>
            </a:r>
            <a:r>
              <a:rPr lang="ru-RU" sz="2800" dirty="0" err="1" smtClean="0">
                <a:latin typeface="Times New Roman" pitchFamily="18" charset="0"/>
                <a:cs typeface="Times New Roman" pitchFamily="18" charset="0"/>
              </a:rPr>
              <a:t>молекулялық биологияның теориялық мәселелерін анықтап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шешуде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Бактериофагтардың маңызы зор</a:t>
            </a:r>
            <a:endParaRPr lang="ru-RU" sz="2800" dirty="0">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14282" y="214290"/>
            <a:ext cx="8229600" cy="1018366"/>
          </a:xfrm>
        </p:spPr>
        <p:txBody>
          <a:bodyPr/>
          <a:lstStyle/>
          <a:p>
            <a:r>
              <a:rPr lang="kk-KZ" b="1" dirty="0" smtClean="0">
                <a:latin typeface="Times New Roman" pitchFamily="18" charset="0"/>
                <a:cs typeface="Times New Roman" pitchFamily="18" charset="0"/>
              </a:rPr>
              <a:t>Морфологиясы</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5168948"/>
          </a:xfrm>
        </p:spPr>
        <p:txBody>
          <a:bodyPr>
            <a:normAutofit fontScale="92500" lnSpcReduction="10000"/>
          </a:bodyPr>
          <a:lstStyle/>
          <a:p>
            <a:r>
              <a:rPr lang="ru-RU" dirty="0" err="1" smtClean="0">
                <a:latin typeface="Times New Roman" pitchFamily="18" charset="0"/>
                <a:cs typeface="Times New Roman" pitchFamily="18" charset="0"/>
              </a:rPr>
              <a:t>Бактериофагтар</a:t>
            </a:r>
            <a:r>
              <a:rPr lang="ru-RU" dirty="0" smtClean="0">
                <a:latin typeface="Times New Roman" pitchFamily="18" charset="0"/>
                <a:cs typeface="Times New Roman" pitchFamily="18" charset="0"/>
              </a:rPr>
              <a:t> тек </a:t>
            </a:r>
            <a:r>
              <a:rPr lang="ru-RU" dirty="0" err="1" smtClean="0">
                <a:latin typeface="Times New Roman" pitchFamily="18" charset="0"/>
                <a:cs typeface="Times New Roman" pitchFamily="18" charset="0"/>
              </a:rPr>
              <a:t>тірі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клеткада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ғана тіршілік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ете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ұзындығы </a:t>
            </a:r>
            <a:r>
              <a:rPr lang="ru-RU" dirty="0" smtClean="0">
                <a:latin typeface="Times New Roman" pitchFamily="18" charset="0"/>
                <a:cs typeface="Times New Roman" pitchFamily="18" charset="0"/>
              </a:rPr>
              <a:t>60 — 100 </a:t>
            </a:r>
            <a:r>
              <a:rPr lang="ru-RU" u="sng" dirty="0" smtClean="0">
                <a:latin typeface="Times New Roman" pitchFamily="18" charset="0"/>
                <a:cs typeface="Times New Roman" pitchFamily="18" charset="0"/>
                <a:hlinkClick r:id="rId3" tooltip="Нм (мұндай бет жоқ)"/>
              </a:rPr>
              <a:t>нм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болатын</a:t>
            </a:r>
            <a:r>
              <a:rPr lang="ru-RU" dirty="0" smtClean="0">
                <a:latin typeface="Times New Roman" pitchFamily="18" charset="0"/>
                <a:cs typeface="Times New Roman" pitchFamily="18" charset="0"/>
              </a:rPr>
              <a:t> бас </a:t>
            </a:r>
            <a:r>
              <a:rPr lang="ru-RU" dirty="0" err="1" smtClean="0">
                <a:latin typeface="Times New Roman" pitchFamily="18" charset="0"/>
                <a:cs typeface="Times New Roman" pitchFamily="18" charset="0"/>
              </a:rPr>
              <a:t>бөлігінен және </a:t>
            </a:r>
            <a:r>
              <a:rPr lang="ru-RU" dirty="0" smtClean="0">
                <a:latin typeface="Times New Roman" pitchFamily="18" charset="0"/>
                <a:cs typeface="Times New Roman" pitchFamily="18" charset="0"/>
              </a:rPr>
              <a:t>100—200 нм </a:t>
            </a:r>
            <a:r>
              <a:rPr lang="ru-RU" dirty="0" err="1" smtClean="0">
                <a:latin typeface="Times New Roman" pitchFamily="18" charset="0"/>
                <a:cs typeface="Times New Roman" pitchFamily="18" charset="0"/>
              </a:rPr>
              <a:t>таяқша тәрізді құйрықшадан тұрады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Көптеген фагтар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электронды</a:t>
            </a:r>
            <a:r>
              <a:rPr lang="ru-RU" dirty="0" smtClean="0">
                <a:latin typeface="Times New Roman" pitchFamily="18" charset="0"/>
                <a:cs typeface="Times New Roman" pitchFamily="18" charset="0"/>
              </a:rPr>
              <a:t> микроскоп </a:t>
            </a:r>
            <a:r>
              <a:rPr lang="ru-RU" dirty="0" err="1" smtClean="0">
                <a:latin typeface="Times New Roman" pitchFamily="18" charset="0"/>
                <a:cs typeface="Times New Roman" pitchFamily="18" charset="0"/>
              </a:rPr>
              <a:t>астында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сперматазоид</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пішініне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кейбірі</a:t>
            </a:r>
            <a:r>
              <a:rPr lang="ru-RU" dirty="0" smtClean="0">
                <a:latin typeface="Times New Roman" pitchFamily="18" charset="0"/>
                <a:cs typeface="Times New Roman" pitchFamily="18" charset="0"/>
              </a:rPr>
              <a:t> куб </a:t>
            </a:r>
            <a:r>
              <a:rPr lang="ru-RU" dirty="0" err="1" smtClean="0">
                <a:latin typeface="Times New Roman" pitchFamily="18" charset="0"/>
                <a:cs typeface="Times New Roman" pitchFamily="18" charset="0"/>
              </a:rPr>
              <a:t>тәрізді және жіпше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тәрізді пішініне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ие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Құйрықты өсіндінің ішінде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бастың тесігімен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хабарласатын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қуыстық цилиндрлік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өзекше, </a:t>
            </a:r>
            <a:r>
              <a:rPr lang="ru-RU" dirty="0" smtClean="0">
                <a:latin typeface="Times New Roman" pitchFamily="18" charset="0"/>
                <a:cs typeface="Times New Roman" pitchFamily="18" charset="0"/>
              </a:rPr>
              <a:t>ал </a:t>
            </a:r>
            <a:r>
              <a:rPr lang="ru-RU" dirty="0" err="1" smtClean="0">
                <a:latin typeface="Times New Roman" pitchFamily="18" charset="0"/>
                <a:cs typeface="Times New Roman" pitchFamily="18" charset="0"/>
              </a:rPr>
              <a:t>сыртында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бұлшық 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тәрізді жиырылуға қабілетті қап </a:t>
            </a:r>
            <a:r>
              <a:rPr lang="ru-RU" dirty="0" smtClean="0">
                <a:latin typeface="Times New Roman" pitchFamily="18" charset="0"/>
                <a:cs typeface="Times New Roman" pitchFamily="18" charset="0"/>
              </a:rPr>
              <a:t>бар. </a:t>
            </a:r>
            <a:r>
              <a:rPr lang="ru-RU" dirty="0" err="1" smtClean="0">
                <a:latin typeface="Times New Roman" pitchFamily="18" charset="0"/>
                <a:cs typeface="Times New Roman" pitchFamily="18" charset="0"/>
              </a:rPr>
              <a:t>Құйрықты өсінді қысқа тікендері</a:t>
            </a:r>
            <a:r>
              <a:rPr lang="ru-RU" dirty="0" smtClean="0">
                <a:latin typeface="Times New Roman" pitchFamily="18" charset="0"/>
                <a:cs typeface="Times New Roman" pitchFamily="18" charset="0"/>
              </a:rPr>
              <a:t> бар </a:t>
            </a:r>
            <a:r>
              <a:rPr lang="ru-RU" b="1" u="sng" dirty="0" smtClean="0">
                <a:solidFill>
                  <a:srgbClr val="00B0F0"/>
                </a:solidFill>
                <a:latin typeface="Times New Roman" pitchFamily="18" charset="0"/>
                <a:cs typeface="Times New Roman" pitchFamily="18" charset="0"/>
              </a:rPr>
              <a:t>6 </a:t>
            </a:r>
            <a:r>
              <a:rPr lang="ru-RU" dirty="0" err="1" smtClean="0">
                <a:solidFill>
                  <a:schemeClr val="tx1">
                    <a:lumMod val="95000"/>
                  </a:schemeClr>
                </a:solidFill>
                <a:latin typeface="Times New Roman" pitchFamily="18" charset="0"/>
                <a:cs typeface="Times New Roman" pitchFamily="18" charset="0"/>
              </a:rPr>
              <a:t>бұрыштық базальды</a:t>
            </a:r>
            <a:r>
              <a:rPr lang="ru-RU" dirty="0" smtClean="0">
                <a:solidFill>
                  <a:schemeClr val="tx1">
                    <a:lumMod val="95000"/>
                  </a:schemeClr>
                </a:solidFill>
                <a:latin typeface="Times New Roman" pitchFamily="18" charset="0"/>
                <a:cs typeface="Times New Roman" pitchFamily="18" charset="0"/>
              </a:rPr>
              <a:t> </a:t>
            </a:r>
            <a:r>
              <a:rPr lang="ru-RU" dirty="0" err="1" smtClean="0">
                <a:solidFill>
                  <a:schemeClr val="tx1">
                    <a:lumMod val="95000"/>
                  </a:schemeClr>
                </a:solidFill>
                <a:latin typeface="Times New Roman" pitchFamily="18" charset="0"/>
                <a:cs typeface="Times New Roman" pitchFamily="18" charset="0"/>
              </a:rPr>
              <a:t>табақшамен аяқталады</a:t>
            </a:r>
            <a:r>
              <a:rPr lang="ru-RU" dirty="0" smtClean="0">
                <a:solidFill>
                  <a:schemeClr val="tx1">
                    <a:lumMod val="95000"/>
                  </a:schemeClr>
                </a:solidFill>
                <a:latin typeface="Times New Roman" pitchFamily="18" charset="0"/>
                <a:cs typeface="Times New Roman" pitchFamily="18" charset="0"/>
              </a:rPr>
              <a:t>, </a:t>
            </a:r>
            <a:r>
              <a:rPr lang="ru-RU" dirty="0" err="1" smtClean="0">
                <a:solidFill>
                  <a:schemeClr val="tx1">
                    <a:lumMod val="95000"/>
                  </a:schemeClr>
                </a:solidFill>
                <a:latin typeface="Times New Roman" pitchFamily="18" charset="0"/>
                <a:cs typeface="Times New Roman" pitchFamily="18" charset="0"/>
              </a:rPr>
              <a:t>одан</a:t>
            </a:r>
            <a:r>
              <a:rPr lang="ru-RU" dirty="0" smtClean="0">
                <a:solidFill>
                  <a:schemeClr val="tx1">
                    <a:lumMod val="95000"/>
                  </a:schemeClr>
                </a:solidFill>
                <a:latin typeface="Times New Roman" pitchFamily="18" charset="0"/>
                <a:cs typeface="Times New Roman" pitchFamily="18" charset="0"/>
              </a:rPr>
              <a:t> </a:t>
            </a:r>
            <a:r>
              <a:rPr lang="ru-RU" dirty="0" err="1" smtClean="0">
                <a:solidFill>
                  <a:schemeClr val="tx1">
                    <a:lumMod val="95000"/>
                  </a:schemeClr>
                </a:solidFill>
                <a:latin typeface="Times New Roman" pitchFamily="18" charset="0"/>
                <a:cs typeface="Times New Roman" pitchFamily="18" charset="0"/>
              </a:rPr>
              <a:t>жіп</a:t>
            </a:r>
            <a:r>
              <a:rPr lang="ru-RU" dirty="0" smtClean="0">
                <a:solidFill>
                  <a:schemeClr val="tx1">
                    <a:lumMod val="95000"/>
                  </a:schemeClr>
                </a:solidFill>
                <a:latin typeface="Times New Roman" pitchFamily="18" charset="0"/>
                <a:cs typeface="Times New Roman" pitchFamily="18" charset="0"/>
              </a:rPr>
              <a:t> </a:t>
            </a:r>
            <a:r>
              <a:rPr lang="ru-RU" dirty="0" err="1" smtClean="0">
                <a:solidFill>
                  <a:schemeClr val="tx1">
                    <a:lumMod val="95000"/>
                  </a:schemeClr>
                </a:solidFill>
                <a:latin typeface="Times New Roman" pitchFamily="18" charset="0"/>
                <a:cs typeface="Times New Roman" pitchFamily="18" charset="0"/>
              </a:rPr>
              <a:t>тәрізді құрылым </a:t>
            </a:r>
            <a:r>
              <a:rPr lang="ru-RU" dirty="0" smtClean="0">
                <a:solidFill>
                  <a:schemeClr val="tx1">
                    <a:lumMod val="95000"/>
                  </a:schemeClr>
                </a:solidFill>
                <a:latin typeface="Times New Roman" pitchFamily="18" charset="0"/>
                <a:cs typeface="Times New Roman" pitchFamily="18" charset="0"/>
              </a:rPr>
              <a:t>– </a:t>
            </a:r>
            <a:r>
              <a:rPr lang="ru-RU" b="1" dirty="0" err="1" smtClean="0">
                <a:solidFill>
                  <a:srgbClr val="00B0F0"/>
                </a:solidFill>
                <a:latin typeface="Times New Roman" pitchFamily="18" charset="0"/>
                <a:cs typeface="Times New Roman" pitchFamily="18" charset="0"/>
              </a:rPr>
              <a:t>фибриллалар</a:t>
            </a:r>
            <a:r>
              <a:rPr lang="ru-RU" dirty="0" smtClean="0">
                <a:solidFill>
                  <a:schemeClr val="tx1">
                    <a:lumMod val="95000"/>
                  </a:schemeClr>
                </a:solidFill>
                <a:latin typeface="Times New Roman" pitchFamily="18" charset="0"/>
                <a:cs typeface="Times New Roman" pitchFamily="18" charset="0"/>
              </a:rPr>
              <a:t> </a:t>
            </a:r>
            <a:r>
              <a:rPr lang="ru-RU" dirty="0" err="1" smtClean="0">
                <a:solidFill>
                  <a:schemeClr val="tx1">
                    <a:lumMod val="95000"/>
                  </a:schemeClr>
                </a:solidFill>
                <a:latin typeface="Times New Roman" pitchFamily="18" charset="0"/>
                <a:cs typeface="Times New Roman" pitchFamily="18" charset="0"/>
              </a:rPr>
              <a:t>шығады</a:t>
            </a:r>
            <a:r>
              <a:rPr lang="ru-RU" dirty="0" smtClean="0">
                <a:solidFill>
                  <a:schemeClr val="tx1">
                    <a:lumMod val="95000"/>
                  </a:schemeClr>
                </a:solidFill>
                <a:latin typeface="Times New Roman" pitchFamily="18" charset="0"/>
                <a:cs typeface="Times New Roman" pitchFamily="18" charset="0"/>
              </a:rPr>
              <a:t>. </a:t>
            </a:r>
            <a:endParaRPr lang="ru-RU" b="1" u="sng" dirty="0">
              <a:solidFill>
                <a:schemeClr val="tx1">
                  <a:lumMod val="95000"/>
                </a:schemeClr>
              </a:solidFill>
              <a:latin typeface="Times New Roman" pitchFamily="18" charset="0"/>
              <a:cs typeface="Times New Roman" pitchFamily="18" charset="0"/>
            </a:endParaRPr>
          </a:p>
        </p:txBody>
      </p:sp>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http://festival.1september.ru/articles/585817/presentation/11.JPG"/>
          <p:cNvPicPr>
            <a:picLocks noGrp="1"/>
          </p:cNvPicPr>
          <p:nvPr>
            <p:ph sz="half" idx="1"/>
          </p:nvPr>
        </p:nvPicPr>
        <p:blipFill>
          <a:blip r:embed="rId3"/>
          <a:srcRect/>
          <a:stretch>
            <a:fillRect/>
          </a:stretch>
        </p:blipFill>
        <p:spPr bwMode="auto">
          <a:xfrm>
            <a:off x="285720" y="285728"/>
            <a:ext cx="8642380" cy="62151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wheel spokes="8"/>
    <p:sndAc>
      <p:stSnd>
        <p:snd r:embed="rId2" name="chimes.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sz="half" idx="1"/>
          </p:nvPr>
        </p:nvSpPr>
        <p:spPr>
          <a:xfrm>
            <a:off x="500034" y="4643446"/>
            <a:ext cx="8427304" cy="1857388"/>
          </a:xfrm>
        </p:spPr>
        <p:txBody>
          <a:bodyPr/>
          <a:lstStyle/>
          <a:p>
            <a:r>
              <a:rPr lang="kk-KZ" dirty="0" smtClean="0">
                <a:solidFill>
                  <a:srgbClr val="00B0F0"/>
                </a:solidFill>
                <a:latin typeface="Times New Roman" pitchFamily="18" charset="0"/>
                <a:cs typeface="Times New Roman" pitchFamily="18" charset="0"/>
              </a:rPr>
              <a:t>Фагтардың түрлері: жиырылмайтын қаптан </a:t>
            </a:r>
            <a:r>
              <a:rPr lang="kk-KZ" dirty="0" smtClean="0">
                <a:solidFill>
                  <a:srgbClr val="00B0F0"/>
                </a:solidFill>
                <a:latin typeface="Times New Roman" pitchFamily="18" charset="0"/>
                <a:cs typeface="Times New Roman" pitchFamily="18" charset="0"/>
              </a:rPr>
              <a:t>тұратын, </a:t>
            </a:r>
            <a:r>
              <a:rPr lang="kk-KZ" dirty="0" smtClean="0">
                <a:solidFill>
                  <a:srgbClr val="00B0F0"/>
                </a:solidFill>
                <a:latin typeface="Times New Roman" pitchFamily="18" charset="0"/>
                <a:cs typeface="Times New Roman" pitchFamily="18" charset="0"/>
              </a:rPr>
              <a:t>ұзын өсіндісі бар, қысқа өсінділі фаг, өсіндінің аналогы бар, өсіндісі жоқ.</a:t>
            </a:r>
            <a:endParaRPr lang="ru-RU" dirty="0">
              <a:solidFill>
                <a:srgbClr val="00B0F0"/>
              </a:solidFill>
              <a:latin typeface="Times New Roman" pitchFamily="18" charset="0"/>
              <a:cs typeface="Times New Roman" pitchFamily="18" charset="0"/>
            </a:endParaRPr>
          </a:p>
        </p:txBody>
      </p:sp>
      <p:pic>
        <p:nvPicPr>
          <p:cNvPr id="4" name="Рисунок 3" descr="http://visualrheumatology.ru/wp-content/uploads/2012/09/mob.jpg"/>
          <p:cNvPicPr/>
          <p:nvPr/>
        </p:nvPicPr>
        <p:blipFill>
          <a:blip r:embed="rId3"/>
          <a:srcRect/>
          <a:stretch>
            <a:fillRect/>
          </a:stretch>
        </p:blipFill>
        <p:spPr bwMode="auto">
          <a:xfrm>
            <a:off x="1785918" y="142852"/>
            <a:ext cx="5500726" cy="4397398"/>
          </a:xfrm>
          <a:prstGeom prst="rect">
            <a:avLst/>
          </a:prstGeom>
          <a:noFill/>
          <a:ln w="9525">
            <a:noFill/>
            <a:miter lim="800000"/>
            <a:headEnd/>
            <a:tailEnd/>
          </a:ln>
        </p:spPr>
      </p:pic>
    </p:spTree>
  </p:cSld>
  <p:clrMapOvr>
    <a:masterClrMapping/>
  </p:clrMapOvr>
  <p:transition>
    <p:wheel spokes="8"/>
    <p:sndAc>
      <p:stSnd>
        <p:snd r:embed="rId2" name="chimes.wav" builtIn="1"/>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284</TotalTime>
  <Words>766</Words>
  <PresentationFormat>Экран (4:3)</PresentationFormat>
  <Paragraphs>40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Яркая</vt:lpstr>
      <vt:lpstr>Слайд 1</vt:lpstr>
      <vt:lpstr>Жопары:</vt:lpstr>
      <vt:lpstr>Слайд 3</vt:lpstr>
      <vt:lpstr>Слайд 4</vt:lpstr>
      <vt:lpstr>Слайд 5</vt:lpstr>
      <vt:lpstr>Слайд 6</vt:lpstr>
      <vt:lpstr>Морфологиясы</vt:lpstr>
      <vt:lpstr>Слайд 8</vt:lpstr>
      <vt:lpstr>Слайд 9</vt:lpstr>
      <vt:lpstr>Химиялық құрылымы </vt:lpstr>
      <vt:lpstr>Слайд 11</vt:lpstr>
      <vt:lpstr>Тұрақтылығы (резистенттілігі) </vt:lpstr>
      <vt:lpstr>Фагтың бактериалды жасушамен өзара байланысы </vt:lpstr>
      <vt:lpstr>Слайд 14</vt:lpstr>
      <vt:lpstr>Слайд 15</vt:lpstr>
      <vt:lpstr>Слайд 16</vt:lpstr>
      <vt:lpstr>Слайд 17</vt:lpstr>
      <vt:lpstr>Фагтардың тәжірибелік қолданылуы</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53</cp:revision>
  <dcterms:created xsi:type="dcterms:W3CDTF">2014-10-15T16:33:37Z</dcterms:created>
  <dcterms:modified xsi:type="dcterms:W3CDTF">2014-11-08T19:26:14Z</dcterms:modified>
</cp:coreProperties>
</file>