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60" r:id="rId5"/>
    <p:sldId id="261" r:id="rId6"/>
    <p:sldId id="262" r:id="rId7"/>
    <p:sldId id="263" r:id="rId8"/>
    <p:sldId id="266" r:id="rId9"/>
    <p:sldId id="259" r:id="rId10"/>
    <p:sldId id="264" r:id="rId11"/>
    <p:sldId id="265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60" d="100"/>
          <a:sy n="60" d="100"/>
        </p:scale>
        <p:origin x="-1656" y="-25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5" name="Подзаголовок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1" name="Дата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15.09.2014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15.09.2014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15.09.2014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15.09.2014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15.09.2014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15.09.2014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15.09.2014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15.09.2014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15.09.2014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15.09.2014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15.09.2014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Рисунок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1" name="Текст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7" name="Дата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15.09.2014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714744" y="4643446"/>
            <a:ext cx="5114778" cy="1101248"/>
          </a:xfrm>
        </p:spPr>
        <p:txBody>
          <a:bodyPr/>
          <a:lstStyle/>
          <a:p>
            <a:r>
              <a:rPr lang="kk-KZ" sz="2400" dirty="0" smtClean="0">
                <a:latin typeface="+mj-lt"/>
              </a:rPr>
              <a:t>Дайындаған: Сакауова Назгуль</a:t>
            </a:r>
          </a:p>
          <a:p>
            <a:r>
              <a:rPr lang="kk-KZ" sz="2400" dirty="0" smtClean="0">
                <a:latin typeface="+mj-lt"/>
              </a:rPr>
              <a:t>13-700-11 вет.мед</a:t>
            </a:r>
            <a:r>
              <a:rPr lang="kk-KZ" dirty="0" smtClean="0"/>
              <a:t>.</a:t>
            </a:r>
            <a:endParaRPr lang="ru-RU" dirty="0"/>
          </a:p>
        </p:txBody>
      </p:sp>
      <p:pic>
        <p:nvPicPr>
          <p:cNvPr id="4" name="Рисунок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Заголовок 1"/>
          <p:cNvSpPr>
            <a:spLocks noGrp="1"/>
          </p:cNvSpPr>
          <p:nvPr>
            <p:ph type="ctrTitle"/>
          </p:nvPr>
        </p:nvSpPr>
        <p:spPr>
          <a:xfrm>
            <a:off x="0" y="714356"/>
            <a:ext cx="7786742" cy="1609740"/>
          </a:xfrm>
        </p:spPr>
        <p:txBody>
          <a:bodyPr/>
          <a:lstStyle/>
          <a:p>
            <a:r>
              <a:rPr lang="kk-KZ" sz="4800" i="1" dirty="0" smtClean="0">
                <a:solidFill>
                  <a:schemeClr val="accent5">
                    <a:lumMod val="60000"/>
                    <a:lumOff val="40000"/>
                  </a:schemeClr>
                </a:solidFill>
              </a:rPr>
              <a:t>Зең заңрауқұлақтар</a:t>
            </a:r>
            <a:endParaRPr lang="ru-RU" sz="4800" i="1" dirty="0">
              <a:solidFill>
                <a:schemeClr val="accent5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7" name="Подзаголовок 2"/>
          <p:cNvSpPr txBox="1">
            <a:spLocks/>
          </p:cNvSpPr>
          <p:nvPr/>
        </p:nvSpPr>
        <p:spPr>
          <a:xfrm>
            <a:off x="2162310" y="5286388"/>
            <a:ext cx="6981690" cy="1101248"/>
          </a:xfrm>
          <a:prstGeom prst="rect">
            <a:avLst/>
          </a:prstGeom>
        </p:spPr>
        <p:txBody>
          <a:bodyPr vert="horz" lIns="45720" tIns="0" rIns="45720" bIns="0">
            <a:norm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tx2"/>
              </a:buClr>
              <a:buSzPct val="73000"/>
              <a:buFont typeface="Wingdings 2"/>
              <a:buNone/>
              <a:tabLst/>
              <a:defRPr/>
            </a:pPr>
            <a:r>
              <a:rPr kumimoji="0" lang="kk-KZ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Дайындаған: Сакауова Назгуль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tx2"/>
              </a:buClr>
              <a:buSzPct val="73000"/>
              <a:buFont typeface="Wingdings 2"/>
              <a:buNone/>
              <a:tabLst/>
              <a:defRPr/>
            </a:pPr>
            <a:r>
              <a:rPr kumimoji="0" lang="kk-KZ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13-700-11 вет.мед</a:t>
            </a:r>
            <a:r>
              <a:rPr kumimoji="0" lang="kk-KZ" sz="2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</a:t>
            </a:r>
            <a:endParaRPr kumimoji="0" lang="ru-RU" sz="22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357166"/>
            <a:ext cx="8358246" cy="6286544"/>
          </a:xfrm>
          <a:prstGeom prst="rect">
            <a:avLst/>
          </a:prstGeom>
          <a:noFill/>
          <a:ln w="9525">
            <a:solidFill>
              <a:schemeClr val="accent1">
                <a:lumMod val="60000"/>
                <a:lumOff val="40000"/>
              </a:schemeClr>
            </a:solidFill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 rot="20102541">
            <a:off x="357158" y="1857364"/>
            <a:ext cx="8115110" cy="1785950"/>
          </a:xfrm>
        </p:spPr>
        <p:txBody>
          <a:bodyPr/>
          <a:lstStyle/>
          <a:p>
            <a:pPr algn="ctr"/>
            <a:r>
              <a:rPr lang="kk-KZ" sz="4000" dirty="0" smtClean="0"/>
              <a:t>Назарларыңызға рахмет!!! </a:t>
            </a:r>
            <a:endParaRPr lang="ru-RU" sz="4000" dirty="0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5786" y="285728"/>
            <a:ext cx="5757874" cy="857256"/>
          </a:xfrm>
        </p:spPr>
        <p:txBody>
          <a:bodyPr>
            <a:normAutofit/>
          </a:bodyPr>
          <a:lstStyle/>
          <a:p>
            <a:r>
              <a:rPr lang="ru-RU" sz="3600" i="1" dirty="0" err="1" smtClean="0"/>
              <a:t>Саңырауқұлақтар</a:t>
            </a:r>
            <a:endParaRPr lang="ru-RU" sz="3600" i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428736"/>
            <a:ext cx="7615262" cy="5027000"/>
          </a:xfrm>
        </p:spPr>
        <p:txBody>
          <a:bodyPr>
            <a:normAutofit/>
          </a:bodyPr>
          <a:lstStyle/>
          <a:p>
            <a:r>
              <a:rPr lang="ru-RU" dirty="0" smtClean="0"/>
              <a:t>Саңыраукұлақтар микроорганизмдер </a:t>
            </a:r>
            <a:r>
              <a:rPr lang="ru-RU" dirty="0" err="1" smtClean="0"/>
              <a:t>ішіндегі</a:t>
            </a:r>
            <a:r>
              <a:rPr lang="ru-RU" dirty="0" smtClean="0"/>
              <a:t> </a:t>
            </a:r>
            <a:r>
              <a:rPr lang="ru-RU" dirty="0" err="1" smtClean="0"/>
              <a:t>ең үлкен </a:t>
            </a:r>
            <a:r>
              <a:rPr lang="ru-RU" dirty="0" smtClean="0"/>
              <a:t>топ. </a:t>
            </a:r>
            <a:r>
              <a:rPr lang="ru-RU" dirty="0" err="1" smtClean="0"/>
              <a:t>Олар</a:t>
            </a:r>
            <a:r>
              <a:rPr lang="ru-RU" dirty="0" smtClean="0"/>
              <a:t> </a:t>
            </a:r>
            <a:r>
              <a:rPr lang="ru-RU" dirty="0" err="1" smtClean="0"/>
              <a:t>төменгі сатыдағы есімдіктерге</a:t>
            </a:r>
            <a:r>
              <a:rPr lang="ru-RU" dirty="0" smtClean="0"/>
              <a:t> </a:t>
            </a:r>
            <a:r>
              <a:rPr lang="ru-RU" dirty="0" err="1" smtClean="0"/>
              <a:t>жатады</a:t>
            </a:r>
            <a:r>
              <a:rPr lang="ru-RU" dirty="0" smtClean="0"/>
              <a:t>, </a:t>
            </a:r>
            <a:r>
              <a:rPr lang="ru-RU" dirty="0" err="1" smtClean="0"/>
              <a:t>клеткасында</a:t>
            </a:r>
            <a:r>
              <a:rPr lang="ru-RU" dirty="0" smtClean="0"/>
              <a:t> хлорофилл </a:t>
            </a:r>
            <a:r>
              <a:rPr lang="ru-RU" dirty="0" err="1" smtClean="0"/>
              <a:t>болмайды</a:t>
            </a:r>
            <a:r>
              <a:rPr lang="ru-RU" dirty="0" smtClean="0"/>
              <a:t>, </a:t>
            </a:r>
            <a:r>
              <a:rPr lang="ru-RU" dirty="0" err="1" smtClean="0"/>
              <a:t>дайын</a:t>
            </a:r>
            <a:r>
              <a:rPr lang="ru-RU" dirty="0" smtClean="0"/>
              <a:t> </a:t>
            </a:r>
            <a:r>
              <a:rPr lang="ru-RU" dirty="0" err="1" smtClean="0"/>
              <a:t>органикалық заттармен</a:t>
            </a:r>
            <a:r>
              <a:rPr lang="ru-RU" dirty="0" smtClean="0"/>
              <a:t> </a:t>
            </a:r>
            <a:r>
              <a:rPr lang="ru-RU" dirty="0" err="1" smtClean="0"/>
              <a:t>қоректенеді</a:t>
            </a:r>
            <a:r>
              <a:rPr lang="ru-RU" dirty="0" smtClean="0"/>
              <a:t>. Саңырауқұлақтар </a:t>
            </a:r>
            <a:r>
              <a:rPr lang="ru-RU" dirty="0" err="1" smtClean="0"/>
              <a:t>аэробты</a:t>
            </a:r>
            <a:r>
              <a:rPr lang="ru-RU" dirty="0" smtClean="0"/>
              <a:t> </a:t>
            </a:r>
            <a:r>
              <a:rPr lang="ru-RU" dirty="0" err="1" smtClean="0"/>
              <a:t>организмдер</a:t>
            </a:r>
            <a:r>
              <a:rPr lang="ru-RU" dirty="0" smtClean="0"/>
              <a:t>. </a:t>
            </a:r>
            <a:r>
              <a:rPr lang="ru-RU" dirty="0" err="1" smtClean="0"/>
              <a:t>Сондықтан олар</a:t>
            </a:r>
            <a:r>
              <a:rPr lang="ru-RU" dirty="0" smtClean="0"/>
              <a:t> қоректік </a:t>
            </a:r>
            <a:r>
              <a:rPr lang="ru-RU" dirty="0" err="1" smtClean="0"/>
              <a:t>заттардың бетінде</a:t>
            </a:r>
            <a:r>
              <a:rPr lang="ru-RU" dirty="0" smtClean="0"/>
              <a:t> колония </a:t>
            </a:r>
            <a:r>
              <a:rPr lang="ru-RU" dirty="0" err="1" smtClean="0"/>
              <a:t>құрып тіршілік</a:t>
            </a:r>
            <a:r>
              <a:rPr lang="ru-RU" dirty="0" smtClean="0"/>
              <a:t> </a:t>
            </a:r>
            <a:r>
              <a:rPr lang="ru-RU" dirty="0" err="1" smtClean="0"/>
              <a:t>етеді</a:t>
            </a:r>
            <a:r>
              <a:rPr lang="ru-RU" dirty="0" smtClean="0"/>
              <a:t>. </a:t>
            </a:r>
            <a:r>
              <a:rPr lang="ru-RU" dirty="0" err="1" smtClean="0"/>
              <a:t>Сыртқы </a:t>
            </a:r>
            <a:r>
              <a:rPr lang="ru-RU" dirty="0" smtClean="0"/>
              <a:t>орта </a:t>
            </a:r>
            <a:r>
              <a:rPr lang="ru-RU" dirty="0" err="1" smtClean="0"/>
              <a:t>жағдайларына саңырауқұлақтар төзімді организмдер</a:t>
            </a:r>
            <a:r>
              <a:rPr lang="ru-RU" dirty="0" smtClean="0"/>
              <a:t>. </a:t>
            </a:r>
            <a:r>
              <a:rPr lang="ru-RU" dirty="0" err="1" smtClean="0"/>
              <a:t>Төменгі </a:t>
            </a:r>
            <a:r>
              <a:rPr lang="ru-RU" dirty="0" smtClean="0"/>
              <a:t>температура, </a:t>
            </a:r>
            <a:r>
              <a:rPr lang="ru-RU" dirty="0" err="1" smtClean="0"/>
              <a:t>түздың едәуір концентрациясы</a:t>
            </a:r>
            <a:r>
              <a:rPr lang="ru-RU" dirty="0" smtClean="0"/>
              <a:t> </a:t>
            </a:r>
            <a:r>
              <a:rPr lang="ru-RU" dirty="0" err="1" smtClean="0"/>
              <a:t>және ортаның қышқылдығы </a:t>
            </a:r>
            <a:r>
              <a:rPr lang="ru-RU" dirty="0" smtClean="0"/>
              <a:t>аса </a:t>
            </a:r>
            <a:r>
              <a:rPr lang="ru-RU" dirty="0" err="1" smtClean="0"/>
              <a:t>әсер ете</a:t>
            </a:r>
            <a:r>
              <a:rPr lang="ru-RU" dirty="0" smtClean="0"/>
              <a:t> </a:t>
            </a:r>
            <a:r>
              <a:rPr lang="ru-RU" dirty="0" err="1" smtClean="0"/>
              <a:t>қоймайды</a:t>
            </a:r>
            <a:r>
              <a:rPr lang="ru-RU" dirty="0" smtClean="0"/>
              <a:t>. </a:t>
            </a:r>
            <a:r>
              <a:rPr lang="ru-RU" dirty="0" err="1" smtClean="0"/>
              <a:t>Сондықтан саңырауқұлақтар іс</a:t>
            </a:r>
            <a:r>
              <a:rPr lang="ru-RU" dirty="0" smtClean="0"/>
              <a:t> </a:t>
            </a:r>
            <a:r>
              <a:rPr lang="ru-RU" dirty="0" err="1" smtClean="0"/>
              <a:t>жүзінде барлық жерлерде</a:t>
            </a:r>
            <a:r>
              <a:rPr lang="ru-RU" dirty="0" smtClean="0"/>
              <a:t> </a:t>
            </a:r>
            <a:r>
              <a:rPr lang="ru-RU" dirty="0" err="1" smtClean="0"/>
              <a:t>кездеседі</a:t>
            </a:r>
            <a:r>
              <a:rPr lang="ru-RU" dirty="0" smtClean="0"/>
              <a:t>. </a:t>
            </a:r>
            <a:endParaRPr lang="ru-RU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81439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57166"/>
            <a:ext cx="7239000" cy="6098570"/>
          </a:xfrm>
        </p:spPr>
        <p:txBody>
          <a:bodyPr>
            <a:normAutofit/>
          </a:bodyPr>
          <a:lstStyle/>
          <a:p>
            <a:r>
              <a:rPr lang="ru-RU" sz="3200" b="1" i="1" dirty="0" err="1" smtClean="0">
                <a:solidFill>
                  <a:schemeClr val="tx2">
                    <a:lumMod val="75000"/>
                  </a:schemeClr>
                </a:solidFill>
              </a:rPr>
              <a:t>Зең саңырауқұлақтары</a:t>
            </a:r>
            <a:r>
              <a:rPr lang="ru-RU" sz="3200" dirty="0" err="1" smtClean="0">
                <a:solidFill>
                  <a:schemeClr val="accent4">
                    <a:lumMod val="75000"/>
                  </a:schemeClr>
                </a:solidFill>
              </a:rPr>
              <a:t>– </a:t>
            </a:r>
            <a:r>
              <a:rPr lang="ru-RU" sz="3200" dirty="0" smtClean="0">
                <a:solidFill>
                  <a:schemeClr val="accent4">
                    <a:lumMod val="75000"/>
                  </a:schemeClr>
                </a:solidFill>
              </a:rPr>
              <a:t>аскомицет, гифомицет, фикомицет </a:t>
            </a:r>
            <a:r>
              <a:rPr lang="ru-RU" sz="3200" dirty="0" err="1" smtClean="0">
                <a:solidFill>
                  <a:schemeClr val="accent4">
                    <a:lumMod val="75000"/>
                  </a:schemeClr>
                </a:solidFill>
              </a:rPr>
              <a:t>тобына</a:t>
            </a:r>
            <a:r>
              <a:rPr lang="ru-RU" sz="3200" dirty="0" smtClean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ru-RU" sz="3200" dirty="0" err="1" smtClean="0">
                <a:solidFill>
                  <a:schemeClr val="accent4">
                    <a:lumMod val="75000"/>
                  </a:schemeClr>
                </a:solidFill>
              </a:rPr>
              <a:t>бірігетін</a:t>
            </a:r>
            <a:r>
              <a:rPr lang="ru-RU" sz="3200" dirty="0" smtClean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ru-RU" sz="3200" dirty="0" err="1" smtClean="0">
                <a:solidFill>
                  <a:schemeClr val="accent4">
                    <a:lumMod val="75000"/>
                  </a:schemeClr>
                </a:solidFill>
              </a:rPr>
              <a:t>жетілмеген</a:t>
            </a:r>
            <a:r>
              <a:rPr lang="ru-RU" sz="3200" dirty="0" smtClean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ru-RU" sz="3200" dirty="0" err="1" smtClean="0">
                <a:solidFill>
                  <a:schemeClr val="accent4">
                    <a:lumMod val="75000"/>
                  </a:schemeClr>
                </a:solidFill>
              </a:rPr>
              <a:t>саңырауқұлақтар қатарына жататын</a:t>
            </a:r>
            <a:r>
              <a:rPr lang="ru-RU" sz="3200" dirty="0" smtClean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ru-RU" sz="3200" dirty="0" err="1" smtClean="0">
                <a:solidFill>
                  <a:schemeClr val="accent4">
                    <a:lumMod val="75000"/>
                  </a:schemeClr>
                </a:solidFill>
              </a:rPr>
              <a:t>төменгі сатыдағы өсімдіктер</a:t>
            </a:r>
            <a:r>
              <a:rPr lang="ru-RU" sz="3200" dirty="0" smtClean="0">
                <a:solidFill>
                  <a:schemeClr val="accent4">
                    <a:lumMod val="75000"/>
                  </a:schemeClr>
                </a:solidFill>
              </a:rPr>
              <a:t>. </a:t>
            </a:r>
            <a:r>
              <a:rPr lang="ru-RU" sz="3200" dirty="0" err="1" smtClean="0">
                <a:solidFill>
                  <a:schemeClr val="accent4">
                    <a:lumMod val="75000"/>
                  </a:schemeClr>
                </a:solidFill>
              </a:rPr>
              <a:t>Бұларға тән ерекшелік</a:t>
            </a:r>
            <a:r>
              <a:rPr lang="ru-RU" sz="3200" dirty="0" smtClean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ru-RU" sz="3200" dirty="0" err="1" smtClean="0">
                <a:solidFill>
                  <a:schemeClr val="accent4">
                    <a:lumMod val="75000"/>
                  </a:schemeClr>
                </a:solidFill>
              </a:rPr>
              <a:t>өскен кезде</a:t>
            </a:r>
            <a:r>
              <a:rPr lang="ru-RU" sz="3200" dirty="0" smtClean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ru-RU" sz="3200" dirty="0" err="1" smtClean="0">
                <a:solidFill>
                  <a:schemeClr val="accent4">
                    <a:lumMod val="75000"/>
                  </a:schemeClr>
                </a:solidFill>
              </a:rPr>
              <a:t>үлпілдек, мамық тәрізді, түсі әр түрлі зең қабатын түзеді.</a:t>
            </a:r>
            <a:r>
              <a:rPr lang="ru-RU" sz="3200" dirty="0" smtClean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ru-RU" sz="3200" dirty="0" err="1" smtClean="0">
                <a:solidFill>
                  <a:schemeClr val="accent4">
                    <a:lumMod val="75000"/>
                  </a:schemeClr>
                </a:solidFill>
              </a:rPr>
              <a:t>Бұл қабат саңырауқұлақтың </a:t>
            </a:r>
            <a:r>
              <a:rPr lang="ru-RU" sz="3200" dirty="0" smtClean="0">
                <a:solidFill>
                  <a:schemeClr val="accent4">
                    <a:lumMod val="75000"/>
                  </a:schemeClr>
                </a:solidFill>
              </a:rPr>
              <a:t>субстрат </a:t>
            </a:r>
            <a:r>
              <a:rPr lang="ru-RU" sz="3200" dirty="0" err="1" smtClean="0">
                <a:solidFill>
                  <a:schemeClr val="accent4">
                    <a:lumMod val="75000"/>
                  </a:schemeClr>
                </a:solidFill>
              </a:rPr>
              <a:t>бетінде</a:t>
            </a:r>
            <a:r>
              <a:rPr lang="ru-RU" sz="3200" dirty="0" smtClean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ru-RU" sz="3200" dirty="0" err="1" smtClean="0">
                <a:solidFill>
                  <a:schemeClr val="accent4">
                    <a:lumMod val="75000"/>
                  </a:schemeClr>
                </a:solidFill>
              </a:rPr>
              <a:t>пайда</a:t>
            </a:r>
            <a:r>
              <a:rPr lang="ru-RU" sz="3200" dirty="0" smtClean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ru-RU" sz="3200" dirty="0" err="1" smtClean="0">
                <a:solidFill>
                  <a:schemeClr val="accent4">
                    <a:lumMod val="75000"/>
                  </a:schemeClr>
                </a:solidFill>
              </a:rPr>
              <a:t>болатын</a:t>
            </a:r>
            <a:r>
              <a:rPr lang="ru-RU" sz="3200" dirty="0" smtClean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ru-RU" sz="3200" dirty="0" err="1" smtClean="0">
                <a:solidFill>
                  <a:schemeClr val="accent4">
                    <a:lumMod val="75000"/>
                  </a:schemeClr>
                </a:solidFill>
              </a:rPr>
              <a:t>мицелийлерінен</a:t>
            </a:r>
            <a:r>
              <a:rPr lang="ru-RU" sz="3200" dirty="0" smtClean="0">
                <a:solidFill>
                  <a:schemeClr val="accent4">
                    <a:lumMod val="75000"/>
                  </a:schemeClr>
                </a:solidFill>
              </a:rPr>
              <a:t>, спора </a:t>
            </a:r>
            <a:r>
              <a:rPr lang="ru-RU" sz="3200" dirty="0" err="1" smtClean="0">
                <a:solidFill>
                  <a:schemeClr val="accent4">
                    <a:lumMod val="75000"/>
                  </a:schemeClr>
                </a:solidFill>
              </a:rPr>
              <a:t>түзгіш жіпшелерінен</a:t>
            </a:r>
            <a:r>
              <a:rPr lang="ru-RU" sz="3200" dirty="0" smtClean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ru-RU" sz="3200" dirty="0" err="1" smtClean="0">
                <a:solidFill>
                  <a:schemeClr val="accent4">
                    <a:lumMod val="75000"/>
                  </a:schemeClr>
                </a:solidFill>
              </a:rPr>
              <a:t>және спораларынан</a:t>
            </a:r>
            <a:r>
              <a:rPr lang="ru-RU" sz="3200" dirty="0" smtClean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ru-RU" sz="3200" dirty="0" err="1" smtClean="0">
                <a:solidFill>
                  <a:schemeClr val="accent4">
                    <a:lumMod val="75000"/>
                  </a:schemeClr>
                </a:solidFill>
              </a:rPr>
              <a:t>тұрады</a:t>
            </a:r>
            <a:r>
              <a:rPr lang="ru-RU" sz="3200" dirty="0" smtClean="0">
                <a:solidFill>
                  <a:schemeClr val="accent4">
                    <a:lumMod val="75000"/>
                  </a:schemeClr>
                </a:solidFill>
              </a:rPr>
              <a:t>. </a:t>
            </a:r>
            <a:endParaRPr lang="ru-RU" sz="3200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sz="half" idx="2"/>
          </p:nvPr>
        </p:nvSpPr>
        <p:spPr>
          <a:xfrm>
            <a:off x="5000628" y="357166"/>
            <a:ext cx="4143372" cy="6000792"/>
          </a:xfrm>
        </p:spPr>
        <p:txBody>
          <a:bodyPr>
            <a:noAutofit/>
          </a:bodyPr>
          <a:lstStyle/>
          <a:p>
            <a:r>
              <a:rPr lang="ru-RU" sz="2800" b="1" i="1" dirty="0" err="1" smtClean="0">
                <a:solidFill>
                  <a:schemeClr val="accent4">
                    <a:lumMod val="40000"/>
                    <a:lumOff val="60000"/>
                  </a:schemeClr>
                </a:solidFill>
              </a:rPr>
              <a:t>Зең саңырауқұлақтарының </a:t>
            </a:r>
            <a:r>
              <a:rPr lang="ru-RU" sz="2800" dirty="0" err="1" smtClean="0">
                <a:solidFill>
                  <a:schemeClr val="accent4">
                    <a:lumMod val="40000"/>
                    <a:lumOff val="60000"/>
                  </a:schemeClr>
                </a:solidFill>
              </a:rPr>
              <a:t>түсі түріне байланысты</a:t>
            </a:r>
            <a:r>
              <a:rPr lang="ru-RU" sz="2800" dirty="0" smtClean="0">
                <a:solidFill>
                  <a:schemeClr val="accent4">
                    <a:lumMod val="40000"/>
                    <a:lumOff val="60000"/>
                  </a:schemeClr>
                </a:solidFill>
              </a:rPr>
              <a:t> </a:t>
            </a:r>
            <a:r>
              <a:rPr lang="ru-RU" sz="2800" dirty="0" err="1" smtClean="0">
                <a:solidFill>
                  <a:schemeClr val="accent4">
                    <a:lumMod val="40000"/>
                    <a:lumOff val="60000"/>
                  </a:schemeClr>
                </a:solidFill>
              </a:rPr>
              <a:t>ақ, сұр, қара, көкшіл, жасыл</a:t>
            </a:r>
            <a:r>
              <a:rPr lang="ru-RU" sz="2800" dirty="0" smtClean="0">
                <a:solidFill>
                  <a:schemeClr val="accent4">
                    <a:lumMod val="40000"/>
                    <a:lumOff val="60000"/>
                  </a:schemeClr>
                </a:solidFill>
              </a:rPr>
              <a:t>, </a:t>
            </a:r>
            <a:r>
              <a:rPr lang="ru-RU" sz="2800" dirty="0" err="1" smtClean="0">
                <a:solidFill>
                  <a:schemeClr val="accent4">
                    <a:lumMod val="40000"/>
                    <a:lumOff val="60000"/>
                  </a:schemeClr>
                </a:solidFill>
              </a:rPr>
              <a:t>тағы басқа болып</a:t>
            </a:r>
            <a:r>
              <a:rPr lang="ru-RU" sz="2800" dirty="0" smtClean="0">
                <a:solidFill>
                  <a:schemeClr val="accent4">
                    <a:lumMod val="40000"/>
                    <a:lumOff val="60000"/>
                  </a:schemeClr>
                </a:solidFill>
              </a:rPr>
              <a:t> </a:t>
            </a:r>
            <a:r>
              <a:rPr lang="ru-RU" sz="2800" dirty="0" err="1" smtClean="0">
                <a:solidFill>
                  <a:schemeClr val="accent4">
                    <a:lumMod val="40000"/>
                    <a:lumOff val="60000"/>
                  </a:schemeClr>
                </a:solidFill>
              </a:rPr>
              <a:t>келеді</a:t>
            </a:r>
            <a:r>
              <a:rPr lang="ru-RU" sz="2800" dirty="0" smtClean="0">
                <a:solidFill>
                  <a:schemeClr val="accent4">
                    <a:lumMod val="40000"/>
                    <a:lumOff val="60000"/>
                  </a:schemeClr>
                </a:solidFill>
              </a:rPr>
              <a:t>. </a:t>
            </a:r>
            <a:r>
              <a:rPr lang="ru-RU" sz="2800" dirty="0" err="1" smtClean="0">
                <a:solidFill>
                  <a:schemeClr val="accent4">
                    <a:lumMod val="40000"/>
                    <a:lumOff val="60000"/>
                  </a:schemeClr>
                </a:solidFill>
              </a:rPr>
              <a:t>Өте ылғалды жерлерде</a:t>
            </a:r>
            <a:r>
              <a:rPr lang="ru-RU" sz="2800" dirty="0" smtClean="0">
                <a:solidFill>
                  <a:schemeClr val="accent4">
                    <a:lumMod val="40000"/>
                    <a:lumOff val="60000"/>
                  </a:schemeClr>
                </a:solidFill>
              </a:rPr>
              <a:t> </a:t>
            </a:r>
            <a:r>
              <a:rPr lang="ru-RU" sz="2800" dirty="0" err="1" smtClean="0">
                <a:solidFill>
                  <a:schemeClr val="accent4">
                    <a:lumMod val="40000"/>
                    <a:lumOff val="60000"/>
                  </a:schemeClr>
                </a:solidFill>
              </a:rPr>
              <a:t>және қолайлы температурада</a:t>
            </a:r>
            <a:r>
              <a:rPr lang="ru-RU" sz="2800" dirty="0" smtClean="0">
                <a:solidFill>
                  <a:schemeClr val="accent4">
                    <a:lumMod val="40000"/>
                    <a:lumOff val="60000"/>
                  </a:schemeClr>
                </a:solidFill>
              </a:rPr>
              <a:t> </a:t>
            </a:r>
            <a:r>
              <a:rPr lang="ru-RU" sz="2800" dirty="0" err="1" smtClean="0">
                <a:solidFill>
                  <a:schemeClr val="accent4">
                    <a:lumMod val="40000"/>
                    <a:lumOff val="60000"/>
                  </a:schemeClr>
                </a:solidFill>
              </a:rPr>
              <a:t>жақсы әрі </a:t>
            </a:r>
            <a:r>
              <a:rPr lang="ru-RU" sz="2800" dirty="0" smtClean="0">
                <a:solidFill>
                  <a:schemeClr val="accent4">
                    <a:lumMod val="40000"/>
                    <a:lumOff val="60000"/>
                  </a:schemeClr>
                </a:solidFill>
              </a:rPr>
              <a:t>тез </a:t>
            </a:r>
            <a:r>
              <a:rPr lang="ru-RU" sz="2800" dirty="0" err="1" smtClean="0">
                <a:solidFill>
                  <a:schemeClr val="accent4">
                    <a:lumMod val="40000"/>
                    <a:lumOff val="60000"/>
                  </a:schemeClr>
                </a:solidFill>
              </a:rPr>
              <a:t>өседі</a:t>
            </a:r>
            <a:r>
              <a:rPr lang="ru-RU" sz="2800" dirty="0" smtClean="0">
                <a:solidFill>
                  <a:schemeClr val="accent4">
                    <a:lumMod val="40000"/>
                    <a:lumOff val="60000"/>
                  </a:schemeClr>
                </a:solidFill>
              </a:rPr>
              <a:t>. </a:t>
            </a:r>
            <a:r>
              <a:rPr lang="ru-RU" sz="2800" dirty="0" err="1" smtClean="0">
                <a:solidFill>
                  <a:schemeClr val="accent4">
                    <a:lumMod val="40000"/>
                    <a:lumOff val="60000"/>
                  </a:schemeClr>
                </a:solidFill>
              </a:rPr>
              <a:t>Споралары</a:t>
            </a:r>
            <a:r>
              <a:rPr lang="ru-RU" sz="2800" dirty="0" smtClean="0">
                <a:solidFill>
                  <a:schemeClr val="accent4">
                    <a:lumMod val="40000"/>
                    <a:lumOff val="60000"/>
                  </a:schemeClr>
                </a:solidFill>
              </a:rPr>
              <a:t>, мицелий </a:t>
            </a:r>
            <a:r>
              <a:rPr lang="ru-RU" sz="2800" dirty="0" err="1" smtClean="0">
                <a:solidFill>
                  <a:schemeClr val="accent4">
                    <a:lumMod val="40000"/>
                    <a:lumOff val="60000"/>
                  </a:schemeClr>
                </a:solidFill>
              </a:rPr>
              <a:t>бөліктері</a:t>
            </a:r>
            <a:r>
              <a:rPr lang="ru-RU" sz="2800" dirty="0" smtClean="0">
                <a:solidFill>
                  <a:schemeClr val="accent4">
                    <a:lumMod val="40000"/>
                    <a:lumOff val="60000"/>
                  </a:schemeClr>
                </a:solidFill>
              </a:rPr>
              <a:t>, </a:t>
            </a:r>
            <a:r>
              <a:rPr lang="ru-RU" sz="2800" dirty="0" err="1" smtClean="0">
                <a:solidFill>
                  <a:schemeClr val="accent4">
                    <a:lumMod val="40000"/>
                    <a:lumOff val="60000"/>
                  </a:schemeClr>
                </a:solidFill>
              </a:rPr>
              <a:t>кейде</a:t>
            </a:r>
            <a:r>
              <a:rPr lang="ru-RU" sz="2800" dirty="0" smtClean="0">
                <a:solidFill>
                  <a:schemeClr val="accent4">
                    <a:lumMod val="40000"/>
                    <a:lumOff val="60000"/>
                  </a:schemeClr>
                </a:solidFill>
              </a:rPr>
              <a:t> </a:t>
            </a:r>
            <a:r>
              <a:rPr lang="ru-RU" sz="2800" dirty="0" err="1" smtClean="0">
                <a:solidFill>
                  <a:schemeClr val="accent4">
                    <a:lumMod val="40000"/>
                    <a:lumOff val="60000"/>
                  </a:schemeClr>
                </a:solidFill>
              </a:rPr>
              <a:t>жеке</a:t>
            </a:r>
            <a:r>
              <a:rPr lang="ru-RU" sz="2800" dirty="0" smtClean="0">
                <a:solidFill>
                  <a:schemeClr val="accent4">
                    <a:lumMod val="40000"/>
                    <a:lumOff val="60000"/>
                  </a:schemeClr>
                </a:solidFill>
              </a:rPr>
              <a:t> </a:t>
            </a:r>
            <a:r>
              <a:rPr lang="ru-RU" sz="2800" dirty="0" err="1" smtClean="0">
                <a:solidFill>
                  <a:schemeClr val="accent4">
                    <a:lumMod val="40000"/>
                    <a:lumOff val="60000"/>
                  </a:schemeClr>
                </a:solidFill>
              </a:rPr>
              <a:t>гифтері</a:t>
            </a:r>
            <a:r>
              <a:rPr lang="ru-RU" sz="2800" dirty="0" smtClean="0">
                <a:solidFill>
                  <a:schemeClr val="accent4">
                    <a:lumMod val="40000"/>
                    <a:lumOff val="60000"/>
                  </a:schemeClr>
                </a:solidFill>
              </a:rPr>
              <a:t> (</a:t>
            </a:r>
            <a:r>
              <a:rPr lang="ru-RU" sz="2800" dirty="0" err="1" smtClean="0">
                <a:solidFill>
                  <a:schemeClr val="accent4">
                    <a:lumMod val="40000"/>
                    <a:lumOff val="60000"/>
                  </a:schemeClr>
                </a:solidFill>
              </a:rPr>
              <a:t>жіңішке жіпше</a:t>
            </a:r>
            <a:r>
              <a:rPr lang="ru-RU" sz="2800" dirty="0" smtClean="0">
                <a:solidFill>
                  <a:schemeClr val="accent4">
                    <a:lumMod val="40000"/>
                    <a:lumOff val="60000"/>
                  </a:schemeClr>
                </a:solidFill>
              </a:rPr>
              <a:t>) </a:t>
            </a:r>
            <a:r>
              <a:rPr lang="ru-RU" sz="2800" dirty="0" err="1" smtClean="0">
                <a:solidFill>
                  <a:schemeClr val="accent4">
                    <a:lumMod val="40000"/>
                    <a:lumOff val="60000"/>
                  </a:schemeClr>
                </a:solidFill>
              </a:rPr>
              <a:t>арқылы көбейеді</a:t>
            </a:r>
            <a:r>
              <a:rPr lang="ru-RU" sz="2800" dirty="0" smtClean="0">
                <a:solidFill>
                  <a:schemeClr val="accent4">
                    <a:lumMod val="40000"/>
                    <a:lumOff val="60000"/>
                  </a:schemeClr>
                </a:solidFill>
              </a:rPr>
              <a:t>, </a:t>
            </a:r>
            <a:r>
              <a:rPr lang="ru-RU" sz="2800" dirty="0" err="1" smtClean="0">
                <a:solidFill>
                  <a:schemeClr val="accent4">
                    <a:lumMod val="40000"/>
                    <a:lumOff val="60000"/>
                  </a:schemeClr>
                </a:solidFill>
              </a:rPr>
              <a:t>тарайды</a:t>
            </a:r>
            <a:r>
              <a:rPr lang="ru-RU" sz="2800" dirty="0" smtClean="0">
                <a:solidFill>
                  <a:schemeClr val="accent4">
                    <a:lumMod val="40000"/>
                    <a:lumOff val="60000"/>
                  </a:schemeClr>
                </a:solidFill>
              </a:rPr>
              <a:t>. </a:t>
            </a:r>
            <a:endParaRPr lang="ru-RU" sz="2800" dirty="0">
              <a:solidFill>
                <a:schemeClr val="accent4">
                  <a:lumMod val="40000"/>
                  <a:lumOff val="60000"/>
                </a:schemeClr>
              </a:solidFill>
            </a:endParaRPr>
          </a:p>
        </p:txBody>
      </p:sp>
      <p:pic>
        <p:nvPicPr>
          <p:cNvPr id="7" name="Рисунок 6"/>
          <p:cNvPicPr>
            <a:picLocks noGrp="1"/>
          </p:cNvPicPr>
          <p:nvPr>
            <p:ph type="pic" idx="1"/>
          </p:nvPr>
        </p:nvPicPr>
        <p:blipFill>
          <a:blip r:embed="rId2" cstate="print"/>
          <a:srcRect l="12500" r="12500"/>
          <a:stretch>
            <a:fillRect/>
          </a:stretch>
        </p:blipFill>
        <p:spPr bwMode="auto">
          <a:xfrm>
            <a:off x="500063" y="1071563"/>
            <a:ext cx="4206875" cy="420687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28604"/>
            <a:ext cx="7239000" cy="6027132"/>
          </a:xfrm>
        </p:spPr>
        <p:txBody>
          <a:bodyPr/>
          <a:lstStyle/>
          <a:p>
            <a:r>
              <a:rPr lang="ru-RU" sz="3600" b="1" i="1" dirty="0" err="1" smtClean="0"/>
              <a:t>Зең саңырауқұлақтары </a:t>
            </a:r>
            <a:r>
              <a:rPr lang="ru-RU" sz="3600" dirty="0" err="1" smtClean="0"/>
              <a:t>тағамда, өсімдік қалдықтарында, үйдің қабырғаларында </a:t>
            </a:r>
            <a:r>
              <a:rPr lang="ru-RU" sz="3600" dirty="0" smtClean="0"/>
              <a:t>(</a:t>
            </a:r>
            <a:r>
              <a:rPr lang="ru-RU" sz="3600" dirty="0" err="1" smtClean="0"/>
              <a:t>жабысып</a:t>
            </a:r>
            <a:r>
              <a:rPr lang="ru-RU" sz="3600" dirty="0" smtClean="0"/>
              <a:t>), </a:t>
            </a:r>
            <a:r>
              <a:rPr lang="ru-RU" sz="3600" dirty="0" err="1" smtClean="0"/>
              <a:t>көкөністе, тағы басқа жерлерде</a:t>
            </a:r>
            <a:r>
              <a:rPr lang="ru-RU" sz="3600" dirty="0" smtClean="0"/>
              <a:t> </a:t>
            </a:r>
            <a:r>
              <a:rPr lang="ru-RU" sz="3600" dirty="0" err="1" smtClean="0"/>
              <a:t>өсіп дамиды</a:t>
            </a:r>
            <a:r>
              <a:rPr lang="ru-RU" sz="3600" dirty="0" smtClean="0"/>
              <a:t>. </a:t>
            </a:r>
            <a:r>
              <a:rPr lang="ru-RU" sz="3600" dirty="0" err="1" smtClean="0"/>
              <a:t>Органикалық қалдықтарды ыдырату</a:t>
            </a:r>
            <a:r>
              <a:rPr lang="ru-RU" sz="3600" dirty="0" smtClean="0"/>
              <a:t>, </a:t>
            </a:r>
            <a:r>
              <a:rPr lang="ru-RU" sz="3600" dirty="0" err="1" smtClean="0"/>
              <a:t>шіріту</a:t>
            </a:r>
            <a:r>
              <a:rPr lang="ru-RU" sz="3600" dirty="0" smtClean="0"/>
              <a:t> </a:t>
            </a:r>
            <a:r>
              <a:rPr lang="ru-RU" sz="3600" dirty="0" err="1" smtClean="0"/>
              <a:t>және зат</a:t>
            </a:r>
            <a:r>
              <a:rPr lang="ru-RU" sz="3600" dirty="0" smtClean="0"/>
              <a:t> </a:t>
            </a:r>
            <a:r>
              <a:rPr lang="ru-RU" sz="3600" dirty="0" err="1" smtClean="0"/>
              <a:t>алмасу</a:t>
            </a:r>
            <a:r>
              <a:rPr lang="ru-RU" sz="3600" dirty="0" smtClean="0"/>
              <a:t> </a:t>
            </a:r>
            <a:r>
              <a:rPr lang="ru-RU" sz="3600" dirty="0" err="1" smtClean="0"/>
              <a:t>процесіне</a:t>
            </a:r>
            <a:r>
              <a:rPr lang="ru-RU" sz="3600" dirty="0" smtClean="0"/>
              <a:t> </a:t>
            </a:r>
            <a:r>
              <a:rPr lang="ru-RU" sz="3600" dirty="0" err="1" smtClean="0"/>
              <a:t>қатысады.Зең саңырауқұлақтары табиғатта кең тараған, кез</a:t>
            </a:r>
            <a:r>
              <a:rPr lang="ru-RU" sz="3600" dirty="0" smtClean="0"/>
              <a:t> </a:t>
            </a:r>
            <a:r>
              <a:rPr lang="ru-RU" sz="3600" dirty="0" err="1" smtClean="0"/>
              <a:t>келген</a:t>
            </a:r>
            <a:r>
              <a:rPr lang="ru-RU" sz="3600" dirty="0" smtClean="0"/>
              <a:t> </a:t>
            </a:r>
            <a:r>
              <a:rPr lang="ru-RU" sz="3600" dirty="0" err="1" smtClean="0"/>
              <a:t>тіршілік</a:t>
            </a:r>
            <a:r>
              <a:rPr lang="ru-RU" sz="3600" dirty="0" smtClean="0"/>
              <a:t> </a:t>
            </a:r>
            <a:r>
              <a:rPr lang="ru-RU" sz="3600" dirty="0" err="1" smtClean="0"/>
              <a:t>ортасында</a:t>
            </a:r>
            <a:r>
              <a:rPr lang="ru-RU" sz="3600" dirty="0" smtClean="0"/>
              <a:t> </a:t>
            </a:r>
            <a:r>
              <a:rPr lang="ru-RU" sz="3600" dirty="0" err="1" smtClean="0"/>
              <a:t>кездеседі</a:t>
            </a:r>
            <a:r>
              <a:rPr lang="ru-RU" dirty="0" smtClean="0"/>
              <a:t>. </a:t>
            </a:r>
          </a:p>
          <a:p>
            <a:endParaRPr lang="ru-RU" dirty="0"/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57356" y="1000108"/>
            <a:ext cx="6929486" cy="478634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  <a:reflection blurRad="6350" stA="50000" endA="300" endPos="55000" dir="5400000" sy="-100000" algn="bl" rotWithShape="0"/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type="body" sz="half" idx="2"/>
          </p:nvPr>
        </p:nvSpPr>
        <p:spPr>
          <a:xfrm>
            <a:off x="5000628" y="500042"/>
            <a:ext cx="3929090" cy="5786478"/>
          </a:xfrm>
        </p:spPr>
        <p:txBody>
          <a:bodyPr>
            <a:noAutofit/>
          </a:bodyPr>
          <a:lstStyle/>
          <a:p>
            <a:r>
              <a:rPr lang="kk-KZ" sz="3000" dirty="0" smtClean="0">
                <a:solidFill>
                  <a:schemeClr val="tx1">
                    <a:lumMod val="85000"/>
                  </a:schemeClr>
                </a:solidFill>
              </a:rPr>
              <a:t>Саңырауқұлақтардың құрамы ферменттерге бай. Ферменттерді әр түрлі салаға пайдаланады, олар: жеміс шырынының түсін өзгертеді; шикізаттарды (мал азығын, қағаз қалдықтарын) өңдейді; нәруыздарды, крахмалды сүйылтады.</a:t>
            </a:r>
            <a:endParaRPr lang="ru-RU" sz="3000" dirty="0" smtClean="0">
              <a:solidFill>
                <a:schemeClr val="tx1">
                  <a:lumMod val="85000"/>
                </a:schemeClr>
              </a:solidFill>
            </a:endParaRPr>
          </a:p>
          <a:p>
            <a:endParaRPr lang="ru-RU" sz="2800" dirty="0">
              <a:solidFill>
                <a:schemeClr val="tx1">
                  <a:lumMod val="85000"/>
                </a:schemeClr>
              </a:solidFill>
            </a:endParaRPr>
          </a:p>
        </p:txBody>
      </p:sp>
      <p:pic>
        <p:nvPicPr>
          <p:cNvPr id="7" name="Рисунок 6"/>
          <p:cNvPicPr>
            <a:picLocks noGrp="1"/>
          </p:cNvPicPr>
          <p:nvPr>
            <p:ph type="pic" idx="1"/>
          </p:nvPr>
        </p:nvPicPr>
        <p:blipFill>
          <a:blip r:embed="rId2" cstate="print"/>
          <a:srcRect l="12486" r="12486"/>
          <a:stretch>
            <a:fillRect/>
          </a:stretch>
        </p:blipFill>
        <p:spPr bwMode="auto"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71480"/>
            <a:ext cx="7239000" cy="5884256"/>
          </a:xfrm>
        </p:spPr>
        <p:txBody>
          <a:bodyPr>
            <a:normAutofit/>
          </a:bodyPr>
          <a:lstStyle/>
          <a:p>
            <a:r>
              <a:rPr lang="ru-RU" sz="3600" dirty="0" err="1" smtClean="0"/>
              <a:t>Зең саңырауқұлағынан </a:t>
            </a:r>
            <a:r>
              <a:rPr lang="ru-RU" sz="3600" b="1" i="1" dirty="0" smtClean="0">
                <a:solidFill>
                  <a:schemeClr val="accent2">
                    <a:lumMod val="75000"/>
                  </a:schemeClr>
                </a:solidFill>
              </a:rPr>
              <a:t>пенициллин</a:t>
            </a:r>
            <a:r>
              <a:rPr lang="ru-RU" sz="3600" i="1" dirty="0" smtClean="0"/>
              <a:t> </a:t>
            </a:r>
            <a:r>
              <a:rPr lang="ru-RU" sz="3600" dirty="0" err="1" smtClean="0"/>
              <a:t>антибиотигі</a:t>
            </a:r>
            <a:r>
              <a:rPr lang="ru-RU" sz="3600" dirty="0" smtClean="0"/>
              <a:t> </a:t>
            </a:r>
            <a:r>
              <a:rPr lang="ru-RU" sz="3600" dirty="0" err="1" smtClean="0"/>
              <a:t>алынады</a:t>
            </a:r>
            <a:r>
              <a:rPr lang="ru-RU" sz="3600" dirty="0" smtClean="0"/>
              <a:t>. </a:t>
            </a:r>
            <a:r>
              <a:rPr lang="ru-RU" sz="3600" dirty="0" err="1" smtClean="0"/>
              <a:t>Аспергилден</a:t>
            </a:r>
            <a:r>
              <a:rPr lang="ru-RU" sz="3600" dirty="0" smtClean="0"/>
              <a:t> </a:t>
            </a:r>
            <a:r>
              <a:rPr lang="ru-RU" sz="3600" b="1" i="1" dirty="0" smtClean="0">
                <a:solidFill>
                  <a:schemeClr val="accent2">
                    <a:lumMod val="75000"/>
                  </a:schemeClr>
                </a:solidFill>
              </a:rPr>
              <a:t>лимон </a:t>
            </a:r>
            <a:r>
              <a:rPr lang="ru-RU" sz="3600" b="1" i="1" dirty="0" err="1" smtClean="0">
                <a:solidFill>
                  <a:schemeClr val="accent2">
                    <a:lumMod val="75000"/>
                  </a:schemeClr>
                </a:solidFill>
              </a:rPr>
              <a:t>қышқылы</a:t>
            </a:r>
            <a:r>
              <a:rPr lang="ru-RU" sz="3600" b="1" i="1" dirty="0" err="1" smtClean="0"/>
              <a:t> </a:t>
            </a:r>
            <a:r>
              <a:rPr lang="ru-RU" sz="3600" dirty="0" err="1" smtClean="0"/>
              <a:t>өндіріліп</a:t>
            </a:r>
            <a:r>
              <a:rPr lang="ru-RU" sz="3600" dirty="0" smtClean="0"/>
              <a:t>, </a:t>
            </a:r>
            <a:r>
              <a:rPr lang="ru-RU" sz="3600" dirty="0" err="1" smtClean="0"/>
              <a:t>медицинада</a:t>
            </a:r>
            <a:r>
              <a:rPr lang="ru-RU" sz="3600" dirty="0" smtClean="0"/>
              <a:t>, </a:t>
            </a:r>
            <a:r>
              <a:rPr lang="ru-RU" sz="3600" dirty="0" err="1" smtClean="0"/>
              <a:t>өнеркәсіпте кеңінен қолданылады</a:t>
            </a:r>
            <a:r>
              <a:rPr lang="ru-RU" sz="3600" dirty="0" smtClean="0"/>
              <a:t>.</a:t>
            </a:r>
          </a:p>
          <a:p>
            <a:r>
              <a:rPr lang="ru-RU" sz="3600" dirty="0" err="1" smtClean="0"/>
              <a:t>Олардың кейбір</a:t>
            </a:r>
            <a:r>
              <a:rPr lang="ru-RU" sz="3600" dirty="0" smtClean="0"/>
              <a:t> </a:t>
            </a:r>
            <a:r>
              <a:rPr lang="ru-RU" sz="3600" dirty="0" err="1" smtClean="0"/>
              <a:t>түрінен адамға қажетті заттар</a:t>
            </a:r>
            <a:r>
              <a:rPr lang="ru-RU" sz="3600" dirty="0" smtClean="0"/>
              <a:t>: </a:t>
            </a:r>
            <a:r>
              <a:rPr lang="ru-RU" sz="3600" b="1" i="1" dirty="0" smtClean="0">
                <a:solidFill>
                  <a:schemeClr val="accent2">
                    <a:lumMod val="75000"/>
                  </a:schemeClr>
                </a:solidFill>
              </a:rPr>
              <a:t>витамин</a:t>
            </a:r>
            <a:r>
              <a:rPr lang="ru-RU" sz="3600" b="1" i="1" dirty="0" smtClean="0"/>
              <a:t>, </a:t>
            </a:r>
            <a:r>
              <a:rPr lang="ru-RU" sz="3600" b="1" i="1" dirty="0" err="1" smtClean="0">
                <a:solidFill>
                  <a:schemeClr val="accent2">
                    <a:lumMod val="75000"/>
                  </a:schemeClr>
                </a:solidFill>
              </a:rPr>
              <a:t>органикалық қышқылдар </a:t>
            </a:r>
            <a:r>
              <a:rPr lang="ru-RU" sz="3600" dirty="0" err="1" smtClean="0"/>
              <a:t>алынады</a:t>
            </a:r>
            <a:r>
              <a:rPr lang="ru-RU" sz="3600" dirty="0" smtClean="0"/>
              <a:t>.</a:t>
            </a:r>
            <a:endParaRPr lang="ru-RU" sz="3600" dirty="0"/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зящная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Яркая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73</TotalTime>
  <Words>288</Words>
  <PresentationFormat>Экран (4:3)</PresentationFormat>
  <Paragraphs>14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Изящная</vt:lpstr>
      <vt:lpstr>Зең заңрауқұлақтар</vt:lpstr>
      <vt:lpstr>Саңырауқұлақтар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Назарларыңызға рахмет!!!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Зең заңрауқұлақтар</dc:title>
  <dc:creator>Admin</dc:creator>
  <cp:lastModifiedBy>Admin</cp:lastModifiedBy>
  <cp:revision>12</cp:revision>
  <dcterms:created xsi:type="dcterms:W3CDTF">2014-09-10T16:59:33Z</dcterms:created>
  <dcterms:modified xsi:type="dcterms:W3CDTF">2014-09-14T18:13:10Z</dcterms:modified>
</cp:coreProperties>
</file>