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6" r:id="rId2"/>
    <p:sldId id="260" r:id="rId3"/>
    <p:sldId id="257" r:id="rId4"/>
    <p:sldId id="258" r:id="rId5"/>
    <p:sldId id="265" r:id="rId6"/>
    <p:sldId id="261" r:id="rId7"/>
    <p:sldId id="262" r:id="rId8"/>
    <p:sldId id="266" r:id="rId9"/>
    <p:sldId id="267" r:id="rId10"/>
    <p:sldId id="268" r:id="rId11"/>
    <p:sldId id="259" r:id="rId12"/>
    <p:sldId id="271" r:id="rId13"/>
    <p:sldId id="269" r:id="rId14"/>
    <p:sldId id="270" r:id="rId15"/>
    <p:sldId id="272" r:id="rId16"/>
    <p:sldId id="273" r:id="rId17"/>
    <p:sldId id="275" r:id="rId18"/>
    <p:sldId id="274" r:id="rId19"/>
    <p:sldId id="26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A9C10-788B-4871-86B6-6502FD106A91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D6FED-5684-4CDF-B130-E10469FB5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29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2%D0%B5%D0%BA%D1%82%D0%BE%D1%80_(%D0%B1%D0%B8%D0%BE%D0%BB%D0%BE%D0%B3%D0%B8%D1%8F)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3%D0%9C%D0%9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E%D0%BB%D0%B5%D0%BA%D1%83%D0%BB%D1%8F%D1%80%D0%BD%D0%B0%D1%8F_%D0%B1%D0%B8%D0%BE%D0%BB%D0%BE%D0%B3%D0%B8%D1%8F" TargetMode="External"/><Relationship Id="rId3" Type="http://schemas.openxmlformats.org/officeDocument/2006/relationships/hyperlink" Target="https://ru.wikipedia.org/wiki/%D0%94%D0%B5%D0%B7%D0%BE%D0%BA%D1%81%D0%B8%D1%80%D0%B8%D0%B1%D0%BE%D0%BD%D1%83%D0%BA%D0%BB%D0%B5%D0%B8%D0%BD%D0%BE%D0%B2%D0%B0%D1%8F_%D0%BA%D0%B8%D1%81%D0%BB%D0%BE%D1%82%D0%B0" TargetMode="External"/><Relationship Id="rId7" Type="http://schemas.openxmlformats.org/officeDocument/2006/relationships/hyperlink" Target="https://ru.wikipedia.org/wiki/%D0%91%D0%B8%D0%BE%D1%82%D0%B5%D1%85%D0%BD%D0%BE%D0%BB%D0%BE%D0%B3%D0%B8%D1%8F" TargetMode="External"/><Relationship Id="rId12" Type="http://schemas.openxmlformats.org/officeDocument/2006/relationships/hyperlink" Target="https://ru.wikipedia.org/wiki/%D0%92%D0%B8%D1%80%D1%83%D1%81%D0%BE%D0%BB%D0%BE%D0%B3%D0%B8%D1%8F" TargetMode="External"/><Relationship Id="rId2" Type="http://schemas.openxmlformats.org/officeDocument/2006/relationships/hyperlink" Target="https://ru.wikipedia.org/wiki/%D0%A0%D0%B8%D0%B1%D0%BE%D0%BD%D1%83%D0%BA%D0%BB%D0%B5%D0%B8%D0%BD%D0%BE%D0%B2%D1%8B%D0%B5_%D0%BA%D0%B8%D1%81%D0%BB%D0%BE%D1%82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D%D0%B0%D1%83%D0%BA%D0%B0" TargetMode="External"/><Relationship Id="rId11" Type="http://schemas.openxmlformats.org/officeDocument/2006/relationships/hyperlink" Target="https://ru.wikipedia.org/wiki/%D0%9C%D0%B8%D0%BA%D1%80%D0%BE%D0%B1%D0%B8%D0%BE%D0%BB%D0%BE%D0%B3%D0%B8%D1%8F" TargetMode="External"/><Relationship Id="rId5" Type="http://schemas.openxmlformats.org/officeDocument/2006/relationships/hyperlink" Target="https://ru.wikipedia.org/wiki/%D0%9E%D1%80%D0%B3%D0%B0%D0%BD%D0%B8%D0%B7%D0%BC" TargetMode="External"/><Relationship Id="rId10" Type="http://schemas.openxmlformats.org/officeDocument/2006/relationships/hyperlink" Target="https://ru.wikipedia.org/wiki/%D0%93%D0%B5%D0%BD%D0%B5%D1%82%D0%B8%D0%BA%D0%B0" TargetMode="External"/><Relationship Id="rId4" Type="http://schemas.openxmlformats.org/officeDocument/2006/relationships/hyperlink" Target="https://ru.wikipedia.org/wiki/%D0%93%D0%B5%D0%BD" TargetMode="External"/><Relationship Id="rId9" Type="http://schemas.openxmlformats.org/officeDocument/2006/relationships/hyperlink" Target="https://ru.wikipedia.org/wiki/%D0%9A%D0%BB%D0%B5%D1%82%D0%BE%D1%87%D0%BD%D0%B0%D1%8F_%D0%B1%D0%B8%D0%BE%D0%BB%D0%BE%D0%B3%D0%B8%D1%8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8%D0%BB%D0%B1%D0%B5%D1%80%D1%82,_%D0%A3%D0%BE%D0%BB%D1%82%D0%B5%D1%80" TargetMode="External"/><Relationship Id="rId2" Type="http://schemas.openxmlformats.org/officeDocument/2006/relationships/hyperlink" Target="https://ru.wikipedia.org/wiki/%D0%A1%D0%B5%D0%BD%D0%B3%D0%B5%D1%80,_%D0%A4%D1%80%D0%B5%D0%B4%D0%B5%D1%80%D0%B8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D%D0%BE%D0%B1%D0%B5%D0%BB%D0%B5%D0%B2%D1%81%D0%BA%D0%B0%D1%8F_%D0%BF%D1%80%D0%B5%D0%BC%D0%B8%D1%8F_%D0%BF%D0%BE_%D1%85%D0%B8%D0%BC%D0%B8%D0%B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D%D1%80%D0%B8%D1%82%D1%80%D0%BE%D0%BF%D0%BE%D1%8D%D1%82%D0%B8%D0%BD" TargetMode="External"/><Relationship Id="rId3" Type="http://schemas.openxmlformats.org/officeDocument/2006/relationships/hyperlink" Target="https://ru.wikipedia.org/wiki/%D0%A1%D0%B5%D0%BB%D0%B5%D0%BA%D1%86%D0%B8%D1%8F" TargetMode="External"/><Relationship Id="rId7" Type="http://schemas.openxmlformats.org/officeDocument/2006/relationships/hyperlink" Target="https://ru.wikipedia.org/wiki/%D0%98%D0%BD%D1%81%D1%83%D0%BB%D0%B8%D0%BD" TargetMode="External"/><Relationship Id="rId2" Type="http://schemas.openxmlformats.org/officeDocument/2006/relationships/hyperlink" Target="https://ru.wikipedia.org/wiki/%D0%93%D0%B5%D0%BD%D0%B5%D1%82%D0%B8%D1%87%D0%B5%D1%81%D0%BA%D0%B8_%D0%BC%D0%BE%D0%B4%D0%B8%D1%84%D0%B8%D1%86%D0%B8%D1%80%D0%BE%D0%B2%D0%B0%D0%BD%D0%BD%D1%8B%D0%B9_%D0%BE%D1%80%D0%B3%D0%B0%D0%BD%D0%B8%D0%B7%D0%B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0%BB%D0%BE%D0%BD%D0%B8%D1%80%D0%BE%D0%B2%D0%B0%D0%BD%D0%B8%D0%B5_(%D0%B1%D0%B8%D0%BE%D1%82%D0%B5%D1%85%D0%BD%D0%BE%D0%BB%D0%BE%D0%B3%D0%B8%D1%8F)" TargetMode="External"/><Relationship Id="rId5" Type="http://schemas.openxmlformats.org/officeDocument/2006/relationships/hyperlink" Target="https://ru.wikipedia.org/wiki/%D0%93%D0%B5%D0%BD" TargetMode="External"/><Relationship Id="rId4" Type="http://schemas.openxmlformats.org/officeDocument/2006/relationships/hyperlink" Target="https://ru.wikipedia.org/wiki/%D0%93%D0%B5%D0%BD%D0%BE%D1%82%D0%B8%D0%B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571612"/>
            <a:ext cx="7406640" cy="1472184"/>
          </a:xfrm>
        </p:spPr>
        <p:txBody>
          <a:bodyPr/>
          <a:lstStyle/>
          <a:p>
            <a:r>
              <a:rPr lang="ru-RU" b="1" dirty="0" smtClean="0"/>
              <a:t>Генетическая инженерия как ветвь прикладной биологии</a:t>
            </a:r>
            <a:endParaRPr lang="ru-RU" b="1" dirty="0"/>
          </a:p>
        </p:txBody>
      </p:sp>
      <p:pic>
        <p:nvPicPr>
          <p:cNvPr id="6" name="Рисунок 5" descr="replikacii-dvojnoj-spirali-dnk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214290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Генетическая инженерия как ветвь прикладной биологии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260350"/>
            <a:ext cx="8353425" cy="3668716"/>
          </a:xfrm>
        </p:spPr>
        <p:txBody>
          <a:bodyPr>
            <a:normAutofit fontScale="700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700" dirty="0" smtClean="0"/>
              <a:t>Некоторые виды терапии, например использование инсулина для лечения сахарного диабета, были доступны уже в течение целого поколения. Однако до разработки </a:t>
            </a:r>
            <a:r>
              <a:rPr lang="ru-RU" sz="3700" dirty="0" err="1" smtClean="0"/>
              <a:t>рДНК-технологии</a:t>
            </a:r>
            <a:r>
              <a:rPr lang="ru-RU" sz="3700" dirty="0" smtClean="0"/>
              <a:t> эти белки получали из источников животного происхождения. В частности, инсулин получали из поджелудочной железы свиней, и объем белка был ограничен. Использование животных белков создавало вероятность развития иммунного ответа на чужеродный белок. Кроме того, существовал риск попадания загрязнения или </a:t>
            </a:r>
            <a:r>
              <a:rPr lang="ru-RU" sz="3700" dirty="0" err="1" smtClean="0"/>
              <a:t>патогенов</a:t>
            </a:r>
            <a:r>
              <a:rPr lang="ru-RU" sz="3700" dirty="0" smtClean="0"/>
              <a:t> в организм реципиента.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  <p:pic>
        <p:nvPicPr>
          <p:cNvPr id="4" name="Рисунок 3" descr="1359982885_capainsulina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4003991"/>
            <a:ext cx="3284562" cy="2592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300662162_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067" y="4143380"/>
            <a:ext cx="3043834" cy="2479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5092" cy="1143000"/>
          </a:xfrm>
        </p:spPr>
        <p:txBody>
          <a:bodyPr/>
          <a:lstStyle/>
          <a:p>
            <a:r>
              <a:rPr lang="ru-RU" b="1" dirty="0" smtClean="0"/>
              <a:t>Этапы получения ГМО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47800"/>
            <a:ext cx="8576530" cy="4800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 изолированного гена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 гена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Вектор (биология)"/>
              </a:rPr>
              <a:t>вектор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переноса в организм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Перенос вектора с геном в модифицируемый организм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Преобразование клеток организма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Отбор генетически модифицированных организмов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ГМО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устранение тех, которые не были успешно модифицированы.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Изображение 00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09"/>
            <a:ext cx="8715436" cy="6750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260350"/>
            <a:ext cx="5176844" cy="6213475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рекомбинантными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понимают ДНК, образованные объединением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(в пробирке) двух или более фрагментов ДНК, выделенных из различных биологических источников.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Ключевыми в этом определении являются слова "фрагмент ДНК" и "объединение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", что указывает на сущность генетической инженерии и ее отличие от всех остальных методов получения гибридных (или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химерных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организмов, таких как генетическая селекция, эмбриональная инженерия и т.д.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66703_1365802095_a8b7_p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581" y="3408357"/>
            <a:ext cx="3510419" cy="3449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33375"/>
            <a:ext cx="8604250" cy="3600450"/>
          </a:xfrm>
        </p:spPr>
        <p:txBody>
          <a:bodyPr>
            <a:normAutofit fontScale="85000" lnSpcReduction="20000"/>
          </a:bodyPr>
          <a:lstStyle/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общем виде процесс встраивания чужеродного фрагмента ДНК связан с использованием генетического материала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реципиентной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клетки, который может быть выделен в чистом виде и после рекомбинации снова возвращен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реципиентную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клетку. Таким образом, основные задачи, которые необходимо решать при встраивании и осуществлении экспрессии чужеродных генетических элементов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реципиентных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клетках сводятся к следующему:</a:t>
            </a:r>
          </a:p>
        </p:txBody>
      </p:sp>
      <p:pic>
        <p:nvPicPr>
          <p:cNvPr id="4" name="Рисунок 3" descr="466372adadfd19da7d323a8c360662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789040"/>
            <a:ext cx="457200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96908"/>
          </a:xfrm>
        </p:spPr>
        <p:txBody>
          <a:bodyPr/>
          <a:lstStyle/>
          <a:p>
            <a:pPr algn="ctr"/>
            <a:r>
              <a:rPr lang="ru-RU" b="1" dirty="0" smtClean="0"/>
              <a:t>Результаты </a:t>
            </a:r>
            <a:r>
              <a:rPr lang="ru-RU" b="1" dirty="0" err="1" smtClean="0"/>
              <a:t>трансгеноза</a:t>
            </a:r>
            <a:endParaRPr lang="ru-RU" b="1" dirty="0"/>
          </a:p>
        </p:txBody>
      </p:sp>
      <p:pic>
        <p:nvPicPr>
          <p:cNvPr id="4" name="Picture 7" descr="Мыши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500174"/>
            <a:ext cx="6274778" cy="51876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69646"/>
            <a:ext cx="8215370" cy="59863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	Постоянно растущие потребности в мясе толкают ученых на дьявольский путь: если невозможно изменить скорость размножения коров (коровы воспроизводят по одному теленку в год), тогда увеличим размер теленка. Этого добились в Бельгии у коров породы "бельгийская </a:t>
            </a:r>
            <a:r>
              <a:rPr lang="ru-RU" sz="2400" dirty="0" err="1" smtClean="0"/>
              <a:t>голубая</a:t>
            </a:r>
            <a:r>
              <a:rPr lang="ru-RU" sz="2400" dirty="0" smtClean="0"/>
              <a:t>" путем введения двойного мускульного гена, который увеличивает мускульный рост в задней части коровы, где лучшее мясо, на продаже которого делают деньги.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	Однако во всех генных играх существует принцип компенсации, который в случае с бельгийскими коровами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выразился в уменьшении размера таза и сужении тазового канала. В результате коровы не могут больше рожать естественным путем и обречены на кесарево сечение на всю жизнь.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	Некоторым коровам приходится делать по 10 кесаревых сечений. Так же как и для людей, постоянные вскрытия брюшной полости становятся болезненным процессом и причиняют страдания. 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3000" y="214290"/>
            <a:ext cx="7786718" cy="3991950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ru-RU" sz="2600" dirty="0" smtClean="0"/>
              <a:t>          Ген «Двойной мускулатуры» (</a:t>
            </a:r>
            <a:r>
              <a:rPr lang="en-US" sz="2600" dirty="0" smtClean="0"/>
              <a:t>double muscling</a:t>
            </a:r>
            <a:r>
              <a:rPr lang="ru-RU" sz="2600" dirty="0" smtClean="0"/>
              <a:t>), вызывающий дополнительное развитие мышечной ткани, хорошо развит у КРС европейского происхождения.</a:t>
            </a:r>
          </a:p>
          <a:p>
            <a:pPr marL="0" indent="0" algn="just">
              <a:buNone/>
            </a:pPr>
            <a:r>
              <a:rPr lang="ru-RU" sz="2600" dirty="0" smtClean="0"/>
              <a:t>        Ген «</a:t>
            </a:r>
            <a:r>
              <a:rPr lang="en-US" sz="2600" dirty="0" smtClean="0"/>
              <a:t>h</a:t>
            </a:r>
            <a:r>
              <a:rPr lang="ru-RU" sz="2600" dirty="0" smtClean="0"/>
              <a:t>» (</a:t>
            </a:r>
            <a:r>
              <a:rPr lang="en-US" sz="2600" dirty="0" smtClean="0"/>
              <a:t>halothane</a:t>
            </a:r>
            <a:r>
              <a:rPr lang="ru-RU" sz="2600" dirty="0" smtClean="0"/>
              <a:t>) у свиней с </a:t>
            </a:r>
            <a:r>
              <a:rPr lang="ru-RU" sz="2600" dirty="0" err="1" smtClean="0"/>
              <a:t>плейотропным</a:t>
            </a:r>
            <a:r>
              <a:rPr lang="ru-RU" sz="2600" dirty="0" smtClean="0"/>
              <a:t> эффектом, так как высокий выход нежирного мяса сопровождается высокой восприимчивостью.</a:t>
            </a:r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0" y="3278742"/>
            <a:ext cx="5058025" cy="343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76056" y="5214950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Бельгийский бык, введен ген «двойной мускулатуры»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18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14282" y="285728"/>
            <a:ext cx="8715436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2400" b="1" dirty="0" smtClean="0"/>
              <a:t>Получение </a:t>
            </a:r>
            <a:r>
              <a:rPr lang="ru-RU" sz="2400" b="1" dirty="0" err="1" smtClean="0"/>
              <a:t>трансгенных</a:t>
            </a:r>
            <a:r>
              <a:rPr lang="ru-RU" sz="2400" b="1" dirty="0" smtClean="0"/>
              <a:t> коз </a:t>
            </a:r>
            <a:r>
              <a:rPr lang="ru-RU" sz="2400" b="1" dirty="0"/>
              <a:t>в составе молока </a:t>
            </a:r>
            <a:r>
              <a:rPr lang="ru-RU" sz="2400" b="1" dirty="0" smtClean="0"/>
              <a:t>которых  содержится биологически активный белок человека – </a:t>
            </a:r>
            <a:r>
              <a:rPr lang="ru-RU" sz="2400" b="1" dirty="0" err="1" smtClean="0"/>
              <a:t>лактоферрин</a:t>
            </a:r>
            <a:r>
              <a:rPr lang="ru-RU" sz="2400" b="1" dirty="0" smtClean="0"/>
              <a:t>. 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endParaRPr lang="ru-RU" sz="2400" dirty="0"/>
          </a:p>
        </p:txBody>
      </p:sp>
      <p:pic>
        <p:nvPicPr>
          <p:cNvPr id="3076" name="Picture 4" descr="http://www.tribuna.ru/upload/iblock/75e/75e84faf151a4717b4fe5b527c984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906" y="2071678"/>
            <a:ext cx="6760470" cy="449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42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7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Генетическая инженерия в Республике Казахстан и России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47968" cy="564357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Отмечается, что после введения государственной регистрации ГМО заметно возросла активность некоторых общественных организаций и отдельных депутатов Государственной думы, пытающихся воспрепятствовать внедрению инновационных биотехнологий в казахстанское и российское сельское хозяйство. Более 350 российских ученых подписали открытое письмо Общества научных работников в поддержку развития генной инженерии. В открытом письме отмечается, что запрет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tooltip="ГМО"/>
              </a:rPr>
              <a:t>ГМО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нанесёт не только ущерб здоровой конкуренции на рынке сельскохозяйственной продукции, но приведёт к значительному отставанию в сфере технологий производства пищевых продуктов, усилению зависимости от импорта продуктов питания, и подорвет престиж России, как государства, в котором официально заявлен курс на инновационное развитие.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>
            <a:normAutofit fontScale="975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Рисунок 3" descr="recombinant-dna-383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8001056" cy="35394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История развития и методы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Экономическое значение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 Применение в научных исследованиях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 Результаты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шенетической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инженерии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Генетическая инженерия в  РК и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14290"/>
            <a:ext cx="8005026" cy="603411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Генетическая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инжене́рия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(генная инженерия)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совокупность приёмов, методов и технологий получения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рекомбинантных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Рибонуклеиновые кислоты"/>
              </a:rPr>
              <a:t>РНК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Дезоксирибонуклеиновая кислота"/>
              </a:rPr>
              <a:t>ДНК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выделения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Ген"/>
              </a:rPr>
              <a:t>генов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Организм"/>
              </a:rPr>
              <a:t>организма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(клеток), осуществления манипуляций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Ген"/>
              </a:rPr>
              <a:t>генами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введения их в другие организмы и выращивания искусственных организмов после удаления выбранных генов из ДНК.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Генетическая инженерия не является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Наука"/>
              </a:rPr>
              <a:t>наукой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широком смысле, но является инструментом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hlinkClick r:id="rId7" tooltip="Биотехнология"/>
              </a:rPr>
              <a:t>биотехнологии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используя методы таких биологических наук, как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tooltip="Молекулярная биология"/>
              </a:rPr>
              <a:t>молекулярная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9" tooltip="Клеточная биология"/>
              </a:rPr>
              <a:t>клеточная биология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0" tooltip="Генетика"/>
              </a:rPr>
              <a:t>генетика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1" tooltip="Микробиология"/>
              </a:rPr>
              <a:t>микробиология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2" tooltip="Вирусология"/>
              </a:rPr>
              <a:t>вирусология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855270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История развития и методы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433654" cy="550072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второй половине XX века было сделано несколько важных открытий и изобретений, лежащих в основе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генной инженерии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Успешно завершились многолетние попытки «прочитать» ту биологическую информацию, которая «записана» в генах. Эта работа была начата английским учёным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Сенгер, Фредерик"/>
              </a:rPr>
              <a:t>Фредериком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" tooltip="Сенгер, Фредерик"/>
              </a:rPr>
              <a:t>Сенгером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американским учёным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3" tooltip="Гилберт, Уолтер"/>
              </a:rPr>
              <a:t>Уолтером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Гилберт, Уолтер"/>
              </a:rPr>
              <a:t> Гилбертом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Нобелевская премия по химии"/>
              </a:rPr>
              <a:t>Нобелевская премия по химии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1980 года). Как известно, в генах содержится информация-инструкция для синтеза в организме молекул РНК и белков, в том числе ферментов. Чтобы заставить клетку синтезировать новые, необычные для неё вещества, надо чтобы в ней синтезировались соответствующие наборы ферментов. А для этого необходимо или целенаправленно изменить находящиеся в ней гены, или ввести в неё новые, ранее отсутствовавшие гены. Изменения генов в живых клетках — это мутации. Они происходят под действием, например, мутагенов — химических ядов или излучений. Но такие изменения нельзя контролировать или направлять. Поэтому учёные сосредоточили усилия на попытках разработать методы введения в клетку новых, совершенно определённых генов, нужных человеку.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0"/>
            <a:ext cx="8497888" cy="3933825"/>
          </a:xfrm>
        </p:spPr>
        <p:txBody>
          <a:bodyPr>
            <a:noAutofit/>
          </a:bodyPr>
          <a:lstStyle/>
          <a:p>
            <a:pPr algn="just" eaLnBrk="1" hangingPunct="1"/>
            <a:r>
              <a:rPr lang="ru-RU" sz="2700" b="1" dirty="0" smtClean="0"/>
              <a:t>Пол Берг (</a:t>
            </a:r>
            <a:r>
              <a:rPr lang="ru-RU" sz="2700" b="1" dirty="0" err="1" smtClean="0"/>
              <a:t>Paul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Berg</a:t>
            </a:r>
            <a:r>
              <a:rPr lang="ru-RU" sz="2700" b="1" dirty="0" smtClean="0"/>
              <a:t>) </a:t>
            </a:r>
            <a:r>
              <a:rPr lang="ru-RU" sz="2700" dirty="0" smtClean="0"/>
              <a:t>из </a:t>
            </a:r>
            <a:r>
              <a:rPr lang="ru-RU" sz="2700" dirty="0" err="1" smtClean="0"/>
              <a:t>Стэнфордского</a:t>
            </a:r>
            <a:r>
              <a:rPr lang="ru-RU" sz="2700" dirty="0" smtClean="0"/>
              <a:t> университета впервые получил </a:t>
            </a:r>
            <a:r>
              <a:rPr lang="ru-RU" sz="2700" dirty="0" err="1" smtClean="0"/>
              <a:t>рДНК</a:t>
            </a:r>
            <a:r>
              <a:rPr lang="ru-RU" sz="2700" dirty="0" smtClean="0"/>
              <a:t> в 1972 году. Первым человеческим </a:t>
            </a:r>
            <a:r>
              <a:rPr lang="ru-RU" sz="2700" dirty="0" err="1" smtClean="0"/>
              <a:t>рекомбинантным</a:t>
            </a:r>
            <a:r>
              <a:rPr lang="ru-RU" sz="2700" dirty="0" smtClean="0"/>
              <a:t> белком был инсулин, полученный десять лет спустя Эли Лили (</a:t>
            </a:r>
            <a:r>
              <a:rPr lang="ru-RU" sz="2700" dirty="0" err="1" smtClean="0"/>
              <a:t>Eli</a:t>
            </a:r>
            <a:r>
              <a:rPr lang="ru-RU" sz="2700" dirty="0" smtClean="0"/>
              <a:t> </a:t>
            </a:r>
            <a:r>
              <a:rPr lang="ru-RU" sz="2700" dirty="0" err="1" smtClean="0"/>
              <a:t>Lily</a:t>
            </a:r>
            <a:r>
              <a:rPr lang="ru-RU" sz="2700" dirty="0" smtClean="0"/>
              <a:t>). За последующие 20 лет технология </a:t>
            </a:r>
            <a:r>
              <a:rPr lang="ru-RU" sz="2700" dirty="0" err="1" smtClean="0"/>
              <a:t>рДНК</a:t>
            </a:r>
            <a:r>
              <a:rPr lang="ru-RU" sz="2700" dirty="0" smtClean="0"/>
              <a:t> продвинулась до такой степени, что </a:t>
            </a:r>
            <a:r>
              <a:rPr lang="ru-RU" sz="2700" dirty="0" err="1" smtClean="0"/>
              <a:t>рДНК-продукты</a:t>
            </a:r>
            <a:r>
              <a:rPr lang="ru-RU" sz="2700" dirty="0" smtClean="0"/>
              <a:t> повседневно используются для лечения различных человеческих болезней. Сектор </a:t>
            </a:r>
            <a:r>
              <a:rPr lang="ru-RU" sz="2700" dirty="0" err="1" smtClean="0"/>
              <a:t>рДНК</a:t>
            </a:r>
            <a:r>
              <a:rPr lang="ru-RU" sz="2700" dirty="0" smtClean="0"/>
              <a:t> стоил примерно 32 биллиона долларов США в 2003 году. и с тех пор ежегодно увеличивается</a:t>
            </a:r>
          </a:p>
        </p:txBody>
      </p:sp>
      <p:pic>
        <p:nvPicPr>
          <p:cNvPr id="4" name="Рисунок 3" descr="165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958390"/>
            <a:ext cx="3466330" cy="2899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321469363_6-popup-l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2790" y="4071942"/>
            <a:ext cx="2865153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5092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Экономическое значение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576530" cy="553404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Генная инженерия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служит для получения желаемых качеств изменяемого 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Генетически модифицированный организм"/>
              </a:rPr>
              <a:t>генетически модифицированного организма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отличие от традиционной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Селекция"/>
              </a:rPr>
              <a:t>селекции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ходе которой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Генотип"/>
              </a:rPr>
              <a:t>генотип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подвергается изменениям лишь косвенно, генная инженерия позволяет непосредственно вмешиваться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Ген"/>
              </a:rPr>
              <a:t>генетический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аппарат, применяя технику молекулярного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Клонирование (биотехнология)"/>
              </a:rPr>
              <a:t>клонирования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Примерами применения генной инженерии являются получение новых генетически модифицированных сортов зерновых культур,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Инсулин"/>
              </a:rPr>
              <a:t>производство человеческого инсулина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путём использования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генномодифицированных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бактерий, производство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8" tooltip="Эритропоэтин"/>
              </a:rPr>
              <a:t>эритропоэтина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культуре клеток или новых пород экспериментальных мышей для научных исследований.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482042" cy="642942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Основой микробиологической, биосинтетической промышленности является бактериальная клетка. Необходимые для промышленного производства клетки подбираются по определённым признакам, самый главный из которых — способность производить, синтезировать, при этом в максимально возможных количествах, определённое соединение — аминокислоту или антибиотик,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стероидный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гормон или органическую кислоту.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Иногда надо иметь микроорганизм, способный, например, использовать в качестве «пищи» нефть или сточные воды и перерабатывать их в биомассу или даже вполне пригодный для кормовых добавок белок. Иногда нужны организмы, способные развиваться при повышенных температурах или в присутствии веществ, безусловно смертельных для других видов микроорганизмов.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0"/>
            <a:ext cx="8424863" cy="4076700"/>
          </a:xfrm>
        </p:spPr>
        <p:txBody>
          <a:bodyPr>
            <a:normAutofit fontScale="92500" lnSpcReduction="20000"/>
          </a:bodyPr>
          <a:lstStyle/>
          <a:p>
            <a:pPr algn="just" eaLnBrk="1" hangingPunct="1"/>
            <a:r>
              <a:rPr lang="ru-RU" b="1" dirty="0" err="1" smtClean="0"/>
              <a:t>Рекомбинантная</a:t>
            </a:r>
            <a:r>
              <a:rPr lang="ru-RU" b="1" dirty="0" smtClean="0"/>
              <a:t> ДНК</a:t>
            </a:r>
            <a:r>
              <a:rPr lang="ru-RU" dirty="0" smtClean="0"/>
              <a:t> — искусственно созданная человеком последовательность ДНК, части которой могут быть синтезированы химическим путём, с помощью ПЦР (</a:t>
            </a:r>
            <a:r>
              <a:rPr lang="ru-RU" dirty="0" err="1" smtClean="0"/>
              <a:t>полимеразная</a:t>
            </a:r>
            <a:r>
              <a:rPr lang="ru-RU" dirty="0" smtClean="0"/>
              <a:t> цепная реакция) или клонированы из ДНК различных организмов. </a:t>
            </a:r>
            <a:r>
              <a:rPr lang="ru-RU" dirty="0" err="1" smtClean="0"/>
              <a:t>Рекомбинантные</a:t>
            </a:r>
            <a:r>
              <a:rPr lang="ru-RU" dirty="0" smtClean="0"/>
              <a:t> ДНК могут быть трансформированы в клетки живых организмов в составе </a:t>
            </a:r>
            <a:r>
              <a:rPr lang="ru-RU" dirty="0" err="1" smtClean="0"/>
              <a:t>плазмид</a:t>
            </a:r>
            <a:r>
              <a:rPr lang="ru-RU" dirty="0" smtClean="0"/>
              <a:t> или вирусных векторов. </a:t>
            </a:r>
          </a:p>
        </p:txBody>
      </p:sp>
      <p:pic>
        <p:nvPicPr>
          <p:cNvPr id="4" name="Рисунок 3" descr="300px-Myob-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9582" y="4000504"/>
            <a:ext cx="2928361" cy="2596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0_7d366_183c57f6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951222"/>
            <a:ext cx="3084956" cy="2646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93175" cy="3141663"/>
          </a:xfrm>
        </p:spPr>
        <p:txBody>
          <a:bodyPr>
            <a:normAutofit fontScale="85000" lnSpcReduction="10000"/>
          </a:bodyPr>
          <a:lstStyle/>
          <a:p>
            <a:pPr algn="ctr" eaLnBrk="1" hangingPunct="1"/>
            <a:r>
              <a:rPr lang="ru-RU" smtClean="0"/>
              <a:t>Генетически модифицированные животные и растения обычно содержат рекомбинантные гены, встроенные в их хромосомы. В то время как генетически модифицированные бактерии и дрожжи используются для производства рекомбинантных белков, животные используются в медицинских исследованиях, а растения с улучшенными пищевыми качествами — в сельском хозяйстве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Рисунок 3" descr="230_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05672"/>
            <a:ext cx="341987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81366_91756-700x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3136" y="3933056"/>
            <a:ext cx="3220864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56877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996952"/>
            <a:ext cx="367240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99</TotalTime>
  <Words>797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Генетическая инженерия как ветвь прикладной биологии</vt:lpstr>
      <vt:lpstr>План:</vt:lpstr>
      <vt:lpstr>Презентация PowerPoint</vt:lpstr>
      <vt:lpstr>История развития и методы </vt:lpstr>
      <vt:lpstr>Презентация PowerPoint</vt:lpstr>
      <vt:lpstr>Экономическое значение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получения ГМО</vt:lpstr>
      <vt:lpstr>Презентация PowerPoint</vt:lpstr>
      <vt:lpstr>Презентация PowerPoint</vt:lpstr>
      <vt:lpstr>Презентация PowerPoint</vt:lpstr>
      <vt:lpstr>Результаты трансгеноза</vt:lpstr>
      <vt:lpstr>Презентация PowerPoint</vt:lpstr>
      <vt:lpstr>Презентация PowerPoint</vt:lpstr>
      <vt:lpstr>Презентация PowerPoint</vt:lpstr>
      <vt:lpstr>Генетическая инженерия в Республике Казахстан и России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Генетическая инженерия как ветвь прикладной биологии</dc:title>
  <dc:creator>7</dc:creator>
  <cp:lastModifiedBy>Acer</cp:lastModifiedBy>
  <cp:revision>19</cp:revision>
  <cp:lastPrinted>2018-11-21T11:51:00Z</cp:lastPrinted>
  <dcterms:created xsi:type="dcterms:W3CDTF">2017-11-05T18:38:37Z</dcterms:created>
  <dcterms:modified xsi:type="dcterms:W3CDTF">2018-11-21T11:51:44Z</dcterms:modified>
</cp:coreProperties>
</file>