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44"/>
  </p:notesMasterIdLst>
  <p:sldIdLst>
    <p:sldId id="259" r:id="rId2"/>
    <p:sldId id="274" r:id="rId3"/>
    <p:sldId id="273" r:id="rId4"/>
    <p:sldId id="272" r:id="rId5"/>
    <p:sldId id="271" r:id="rId6"/>
    <p:sldId id="270" r:id="rId7"/>
    <p:sldId id="263" r:id="rId8"/>
    <p:sldId id="262" r:id="rId9"/>
    <p:sldId id="286" r:id="rId10"/>
    <p:sldId id="285" r:id="rId11"/>
    <p:sldId id="284" r:id="rId12"/>
    <p:sldId id="261" r:id="rId13"/>
    <p:sldId id="260" r:id="rId14"/>
    <p:sldId id="309" r:id="rId15"/>
    <p:sldId id="307" r:id="rId16"/>
    <p:sldId id="283" r:id="rId17"/>
    <p:sldId id="282" r:id="rId18"/>
    <p:sldId id="281" r:id="rId19"/>
    <p:sldId id="280" r:id="rId20"/>
    <p:sldId id="306" r:id="rId21"/>
    <p:sldId id="279" r:id="rId22"/>
    <p:sldId id="278" r:id="rId23"/>
    <p:sldId id="258" r:id="rId24"/>
    <p:sldId id="303" r:id="rId25"/>
    <p:sldId id="302" r:id="rId26"/>
    <p:sldId id="287" r:id="rId27"/>
    <p:sldId id="304" r:id="rId28"/>
    <p:sldId id="301" r:id="rId29"/>
    <p:sldId id="305" r:id="rId30"/>
    <p:sldId id="314" r:id="rId31"/>
    <p:sldId id="316" r:id="rId32"/>
    <p:sldId id="317" r:id="rId33"/>
    <p:sldId id="318" r:id="rId34"/>
    <p:sldId id="319" r:id="rId35"/>
    <p:sldId id="320" r:id="rId36"/>
    <p:sldId id="321" r:id="rId37"/>
    <p:sldId id="322" r:id="rId38"/>
    <p:sldId id="323" r:id="rId39"/>
    <p:sldId id="324" r:id="rId40"/>
    <p:sldId id="325" r:id="rId41"/>
    <p:sldId id="326" r:id="rId42"/>
    <p:sldId id="330" r:id="rId4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66A0B6-01CB-4862-9283-2E91BA9E8160}" type="datetimeFigureOut">
              <a:rPr lang="ru-RU" smtClean="0"/>
              <a:pPr/>
              <a:t>29.08.2018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B49AFF-507A-4725-9FAF-5DCE9B0CD1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35355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29.08.2018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29.08.2018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29.08.2018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29.08.2018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29.08.2018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29.08.2018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29.08.2018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29.08.2018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29.08.2018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29.08.2018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29.08.2018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29.08.2018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sz="1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Методы определения биологической ценности и доброкачественности продуктов питания</a:t>
            </a:r>
            <a:endParaRPr lang="ru-RU" sz="4000" dirty="0" smtClean="0"/>
          </a:p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ru-RU" b="1" dirty="0" smtClean="0"/>
              <a:t> 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	.</a:t>
            </a:r>
          </a:p>
          <a:p>
            <a:pPr>
              <a:buNone/>
            </a:pPr>
            <a:r>
              <a:rPr lang="ru-RU" dirty="0" smtClean="0"/>
              <a:t>	</a:t>
            </a:r>
            <a:endParaRPr lang="ru-RU" sz="8000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8000" b="1" i="1" dirty="0" smtClean="0">
                <a:latin typeface="Times New Roman" pitchFamily="18" charset="0"/>
                <a:cs typeface="Times New Roman" pitchFamily="18" charset="0"/>
              </a:rPr>
              <a:t>патогенны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е – сальмонеллы, </a:t>
            </a:r>
            <a:r>
              <a:rPr lang="en-US" sz="8000" dirty="0" err="1" smtClean="0">
                <a:latin typeface="Times New Roman" pitchFamily="18" charset="0"/>
                <a:cs typeface="Times New Roman" pitchFamily="18" charset="0"/>
              </a:rPr>
              <a:t>Listeria</a:t>
            </a:r>
            <a:r>
              <a:rPr lang="en-US" sz="8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000" dirty="0" err="1" smtClean="0">
                <a:latin typeface="Times New Roman" pitchFamily="18" charset="0"/>
                <a:cs typeface="Times New Roman" pitchFamily="18" charset="0"/>
              </a:rPr>
              <a:t>monocytogenes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, бактерии рода </a:t>
            </a:r>
            <a:r>
              <a:rPr lang="en-US" sz="8000" dirty="0" err="1" smtClean="0">
                <a:latin typeface="Times New Roman" pitchFamily="18" charset="0"/>
                <a:cs typeface="Times New Roman" pitchFamily="18" charset="0"/>
              </a:rPr>
              <a:t>Yersinia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lvl="0"/>
            <a:r>
              <a:rPr lang="ru-RU" sz="8000" b="1" i="1" dirty="0" smtClean="0">
                <a:latin typeface="Times New Roman" pitchFamily="18" charset="0"/>
                <a:cs typeface="Times New Roman" pitchFamily="18" charset="0"/>
              </a:rPr>
              <a:t>условно-патогенные 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en-US" sz="8000" dirty="0" smtClean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8000" dirty="0" smtClean="0">
                <a:latin typeface="Times New Roman" pitchFamily="18" charset="0"/>
                <a:cs typeface="Times New Roman" pitchFamily="18" charset="0"/>
              </a:rPr>
              <a:t>Coli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8000" dirty="0" smtClean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8000" dirty="0" err="1" smtClean="0">
                <a:latin typeface="Times New Roman" pitchFamily="18" charset="0"/>
                <a:cs typeface="Times New Roman" pitchFamily="18" charset="0"/>
              </a:rPr>
              <a:t>aureus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, бактерии рода </a:t>
            </a:r>
            <a:r>
              <a:rPr lang="en-US" sz="8000" dirty="0" smtClean="0">
                <a:latin typeface="Times New Roman" pitchFamily="18" charset="0"/>
                <a:cs typeface="Times New Roman" pitchFamily="18" charset="0"/>
              </a:rPr>
              <a:t>Proteus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8000" dirty="0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8000" dirty="0" smtClean="0">
                <a:latin typeface="Times New Roman" pitchFamily="18" charset="0"/>
                <a:cs typeface="Times New Roman" pitchFamily="18" charset="0"/>
              </a:rPr>
              <a:t>Cereus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8000" dirty="0" err="1" smtClean="0">
                <a:latin typeface="Times New Roman" pitchFamily="18" charset="0"/>
                <a:cs typeface="Times New Roman" pitchFamily="18" charset="0"/>
              </a:rPr>
              <a:t>сульфидредуцирующие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dirty="0" err="1" smtClean="0">
                <a:latin typeface="Times New Roman" pitchFamily="18" charset="0"/>
                <a:cs typeface="Times New Roman" pitchFamily="18" charset="0"/>
              </a:rPr>
              <a:t>клостридии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8000" dirty="0" err="1" smtClean="0">
                <a:latin typeface="Times New Roman" pitchFamily="18" charset="0"/>
                <a:cs typeface="Times New Roman" pitchFamily="18" charset="0"/>
              </a:rPr>
              <a:t>Vibrio</a:t>
            </a:r>
            <a:r>
              <a:rPr lang="en-US" sz="8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000" dirty="0" err="1" smtClean="0">
                <a:latin typeface="Times New Roman" pitchFamily="18" charset="0"/>
                <a:cs typeface="Times New Roman" pitchFamily="18" charset="0"/>
              </a:rPr>
              <a:t>parahaemolyticys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lvl="0"/>
            <a:r>
              <a:rPr lang="ru-RU" sz="8000" b="1" i="1" dirty="0" smtClean="0">
                <a:latin typeface="Times New Roman" pitchFamily="18" charset="0"/>
                <a:cs typeface="Times New Roman" pitchFamily="18" charset="0"/>
              </a:rPr>
              <a:t>санитарно-показательны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е  - количество </a:t>
            </a:r>
            <a:r>
              <a:rPr lang="ru-RU" sz="8000" dirty="0" err="1" smtClean="0">
                <a:latin typeface="Times New Roman" pitchFamily="18" charset="0"/>
                <a:cs typeface="Times New Roman" pitchFamily="18" charset="0"/>
              </a:rPr>
              <a:t>мезофильных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 аэробных и факультативно-анаэробных микроорганизмов (</a:t>
            </a:r>
            <a:r>
              <a:rPr lang="ru-RU" sz="8000" dirty="0" err="1" smtClean="0">
                <a:latin typeface="Times New Roman" pitchFamily="18" charset="0"/>
                <a:cs typeface="Times New Roman" pitchFamily="18" charset="0"/>
              </a:rPr>
              <a:t>КМАФАнМ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), </a:t>
            </a:r>
            <a:r>
              <a:rPr lang="ru-RU" sz="8000" dirty="0" err="1" smtClean="0">
                <a:latin typeface="Times New Roman" pitchFamily="18" charset="0"/>
                <a:cs typeface="Times New Roman" pitchFamily="18" charset="0"/>
              </a:rPr>
              <a:t>бакрерии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 группы кишечных палочек – </a:t>
            </a:r>
            <a:r>
              <a:rPr lang="ru-RU" sz="8000" dirty="0" err="1" smtClean="0">
                <a:latin typeface="Times New Roman" pitchFamily="18" charset="0"/>
                <a:cs typeface="Times New Roman" pitchFamily="18" charset="0"/>
              </a:rPr>
              <a:t>БГКп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8000" dirty="0" err="1" smtClean="0">
                <a:latin typeface="Times New Roman" pitchFamily="18" charset="0"/>
                <a:cs typeface="Times New Roman" pitchFamily="18" charset="0"/>
              </a:rPr>
              <a:t>колиформы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), семейства </a:t>
            </a:r>
            <a:r>
              <a:rPr lang="en-US" sz="8000" dirty="0" err="1" smtClean="0">
                <a:latin typeface="Times New Roman" pitchFamily="18" charset="0"/>
                <a:cs typeface="Times New Roman" pitchFamily="18" charset="0"/>
              </a:rPr>
              <a:t>Enterobacteri</a:t>
            </a:r>
            <a:r>
              <a:rPr lang="en-US" sz="8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8000" dirty="0" err="1" smtClean="0">
                <a:latin typeface="Times New Roman" pitchFamily="18" charset="0"/>
                <a:cs typeface="Times New Roman" pitchFamily="18" charset="0"/>
              </a:rPr>
              <a:t>ceae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, энтерококки;</a:t>
            </a:r>
          </a:p>
          <a:p>
            <a:pPr lvl="0"/>
            <a:r>
              <a:rPr lang="ru-RU" sz="8000" b="1" i="1" dirty="0" smtClean="0">
                <a:latin typeface="Times New Roman" pitchFamily="18" charset="0"/>
                <a:cs typeface="Times New Roman" pitchFamily="18" charset="0"/>
              </a:rPr>
              <a:t>порчи – 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дрожжи и плесневые грибы, </a:t>
            </a:r>
            <a:r>
              <a:rPr lang="ru-RU" sz="8000" dirty="0" err="1" smtClean="0">
                <a:latin typeface="Times New Roman" pitchFamily="18" charset="0"/>
                <a:cs typeface="Times New Roman" pitchFamily="18" charset="0"/>
              </a:rPr>
              <a:t>молочно-кислые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 микроорганизмы;</a:t>
            </a:r>
          </a:p>
          <a:p>
            <a:pPr lvl="0"/>
            <a:r>
              <a:rPr lang="ru-RU" sz="8000" b="1" i="1" dirty="0" smtClean="0">
                <a:latin typeface="Times New Roman" pitchFamily="18" charset="0"/>
                <a:cs typeface="Times New Roman" pitchFamily="18" charset="0"/>
              </a:rPr>
              <a:t>заквасочной микрофлоры и </a:t>
            </a:r>
            <a:r>
              <a:rPr lang="ru-RU" sz="8000" b="1" i="1" dirty="0" err="1" smtClean="0">
                <a:latin typeface="Times New Roman" pitchFamily="18" charset="0"/>
                <a:cs typeface="Times New Roman" pitchFamily="18" charset="0"/>
              </a:rPr>
              <a:t>пробиотические</a:t>
            </a:r>
            <a:r>
              <a:rPr lang="ru-RU" sz="8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8000" dirty="0" err="1" smtClean="0">
                <a:latin typeface="Times New Roman" pitchFamily="18" charset="0"/>
                <a:cs typeface="Times New Roman" pitchFamily="18" charset="0"/>
              </a:rPr>
              <a:t>молочно-кислые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, пропионово-кислые) микроорганизмы, дрожжи, </a:t>
            </a:r>
            <a:r>
              <a:rPr lang="ru-RU" sz="8000" dirty="0" err="1" smtClean="0">
                <a:latin typeface="Times New Roman" pitchFamily="18" charset="0"/>
                <a:cs typeface="Times New Roman" pitchFamily="18" charset="0"/>
              </a:rPr>
              <a:t>бифидобактерии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, ацидофильные бактерии и др. – в продуктах с нормируемым уровнем </a:t>
            </a:r>
            <a:r>
              <a:rPr lang="ru-RU" sz="8000" dirty="0" err="1" smtClean="0">
                <a:latin typeface="Times New Roman" pitchFamily="18" charset="0"/>
                <a:cs typeface="Times New Roman" pitchFamily="18" charset="0"/>
              </a:rPr>
              <a:t>биотехнологической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 (в том числе генетически модифицированной) микрофлоры и диетических (</a:t>
            </a:r>
            <a:r>
              <a:rPr lang="ru-RU" sz="8000" dirty="0" err="1" smtClean="0">
                <a:latin typeface="Times New Roman" pitchFamily="18" charset="0"/>
                <a:cs typeface="Times New Roman" pitchFamily="18" charset="0"/>
              </a:rPr>
              <a:t>пробиотических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) продуктах.</a:t>
            </a:r>
          </a:p>
          <a:p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r>
              <a:rPr lang="ru-RU" sz="8000" i="1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8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80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/>
              <a:t> </a:t>
            </a:r>
            <a:endParaRPr lang="ru-RU" dirty="0" smtClean="0"/>
          </a:p>
          <a:p>
            <a:r>
              <a:rPr lang="ru-RU" b="1" dirty="0" smtClean="0"/>
              <a:t> </a:t>
            </a:r>
            <a:endParaRPr lang="ru-RU" dirty="0" smtClean="0"/>
          </a:p>
          <a:p>
            <a:r>
              <a:rPr lang="ru-RU" b="1" i="1" dirty="0" smtClean="0"/>
              <a:t> </a:t>
            </a:r>
            <a:endParaRPr lang="ru-RU" dirty="0" smtClean="0"/>
          </a:p>
          <a:p>
            <a:endParaRPr lang="ru-RU" dirty="0" smtClean="0"/>
          </a:p>
          <a:p>
            <a:r>
              <a:rPr lang="ru-RU" b="1" dirty="0" smtClean="0"/>
              <a:t> 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Группы микроорганизмов</a:t>
            </a:r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endParaRPr lang="ru-RU" dirty="0" smtClean="0"/>
          </a:p>
          <a:p>
            <a:pPr lvl="0"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экологически обусловленные соединения, концентрация которых в биосферных средах и продовольствии растет в результате антропогенной деятельности</a:t>
            </a:r>
          </a:p>
          <a:p>
            <a:pPr lvl="0"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целенаправленно вносимые в процессе продовольственного и пищевого производства </a:t>
            </a:r>
          </a:p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продукты деструкции полимерных материалов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Факторы химической опасности</a:t>
            </a:r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ctr"/>
            <a:r>
              <a:rPr lang="ru-RU" sz="3200" b="1" i="1" dirty="0" smtClean="0"/>
              <a:t>Основная цель</a:t>
            </a:r>
            <a:endParaRPr lang="ru-RU" sz="3200" dirty="0" smtClean="0"/>
          </a:p>
          <a:p>
            <a:pPr algn="ctr">
              <a:buNone/>
            </a:pPr>
            <a:r>
              <a:rPr lang="ru-RU" dirty="0" smtClean="0"/>
              <a:t> контроль за соблюдением гигиенических и санитарно-противоэпидемических правил и норм при изготовлении, выпуске, хранении, транспортировке и реализации продуктов питания.</a:t>
            </a:r>
          </a:p>
          <a:p>
            <a:pPr algn="ctr">
              <a:buNone/>
            </a:pPr>
            <a:endParaRPr lang="ru-RU" dirty="0" smtClean="0"/>
          </a:p>
          <a:p>
            <a:pPr algn="ctr"/>
            <a:r>
              <a:rPr lang="ru-RU" sz="2800" b="1" i="1" dirty="0" smtClean="0"/>
              <a:t>Виды:</a:t>
            </a:r>
          </a:p>
          <a:p>
            <a:r>
              <a:rPr lang="ru-RU" dirty="0" smtClean="0"/>
              <a:t>плановая</a:t>
            </a:r>
          </a:p>
          <a:p>
            <a:r>
              <a:rPr lang="ru-RU" dirty="0" smtClean="0"/>
              <a:t>внеплановая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1429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Санитарно-гигиеническая экспертиза</a:t>
            </a:r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подготовительный; </a:t>
            </a:r>
          </a:p>
          <a:p>
            <a:pPr lvl="0"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изучение данных о продукте;</a:t>
            </a:r>
          </a:p>
          <a:p>
            <a:pPr lvl="0"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осмотр продуктов по месту нахождения</a:t>
            </a:r>
          </a:p>
          <a:p>
            <a:pPr lvl="0"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вскрытие упакованных продуктов и их органолептическая оценка;</a:t>
            </a:r>
          </a:p>
          <a:p>
            <a:pPr lvl="0"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составление акта осмотра партии продуктов;</a:t>
            </a:r>
          </a:p>
          <a:p>
            <a:pPr lvl="0"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отбор и направление образцов продуктов на лабораторные исследования; </a:t>
            </a:r>
          </a:p>
          <a:p>
            <a:pPr lvl="0"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проведение лабораторного исследования</a:t>
            </a:r>
          </a:p>
          <a:p>
            <a:pPr lvl="0"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окончание экспертизы, оформление заключения.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357166"/>
            <a:ext cx="8229600" cy="1143000"/>
          </a:xfrm>
        </p:spPr>
        <p:txBody>
          <a:bodyPr/>
          <a:lstStyle/>
          <a:p>
            <a:pPr algn="ctr"/>
            <a:r>
              <a:rPr lang="ru-RU" dirty="0" smtClean="0"/>
              <a:t>Экспертиза. Этапы</a:t>
            </a:r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Съедобные 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стандартные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пониженной и повышенной пищевой ценности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условно годные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фальсифицированные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/>
              <a:t>суррогаты</a:t>
            </a:r>
          </a:p>
          <a:p>
            <a:r>
              <a:rPr lang="ru-RU" dirty="0" smtClean="0"/>
              <a:t>Несъедобные - недоброкачественные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Классификация продуктов по качеству</a:t>
            </a:r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28596" y="1500174"/>
            <a:ext cx="8229600" cy="4525963"/>
          </a:xfrm>
        </p:spPr>
        <p:txBody>
          <a:bodyPr/>
          <a:lstStyle/>
          <a:p>
            <a:r>
              <a:rPr lang="ru-RU" dirty="0" smtClean="0"/>
              <a:t>ГОСТ  Р 52090 - 2003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Практическое задание – экспертиза молока</a:t>
            </a:r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/>
        <p:txBody>
          <a:bodyPr>
            <a:normAutofit fontScale="55000" lnSpcReduction="20000"/>
          </a:bodyPr>
          <a:lstStyle/>
          <a:p>
            <a:pPr algn="ctr"/>
            <a:r>
              <a:rPr lang="ru-RU" sz="5100" b="1" i="1" dirty="0" smtClean="0"/>
              <a:t>«плюсы»:</a:t>
            </a:r>
            <a:endParaRPr lang="ru-RU" sz="5100" dirty="0" smtClean="0"/>
          </a:p>
          <a:p>
            <a:pPr lvl="0">
              <a:buFont typeface="Wingdings" pitchFamily="2" charset="2"/>
              <a:buChar char="ü"/>
            </a:pPr>
            <a:r>
              <a:rPr lang="ru-RU" sz="5100" dirty="0" smtClean="0">
                <a:latin typeface="Times New Roman" pitchFamily="18" charset="0"/>
                <a:cs typeface="Times New Roman" pitchFamily="18" charset="0"/>
              </a:rPr>
              <a:t>продукт высокой пищевой и биологической ценности</a:t>
            </a:r>
          </a:p>
          <a:p>
            <a:pPr lvl="0">
              <a:buFont typeface="Wingdings" pitchFamily="2" charset="2"/>
              <a:buChar char="ü"/>
            </a:pPr>
            <a:r>
              <a:rPr lang="ru-RU" sz="5100" dirty="0" smtClean="0">
                <a:latin typeface="Times New Roman" pitchFamily="18" charset="0"/>
                <a:cs typeface="Times New Roman" pitchFamily="18" charset="0"/>
              </a:rPr>
              <a:t>входит в состав множества блюд</a:t>
            </a:r>
          </a:p>
          <a:p>
            <a:pPr lvl="0">
              <a:buFont typeface="Wingdings" pitchFamily="2" charset="2"/>
              <a:buChar char="ü"/>
            </a:pPr>
            <a:r>
              <a:rPr lang="ru-RU" sz="5100" dirty="0" smtClean="0">
                <a:latin typeface="Times New Roman" pitchFamily="18" charset="0"/>
                <a:cs typeface="Times New Roman" pitchFamily="18" charset="0"/>
              </a:rPr>
              <a:t>сырье для молочных</a:t>
            </a:r>
          </a:p>
          <a:p>
            <a:pPr>
              <a:buNone/>
            </a:pPr>
            <a:r>
              <a:rPr lang="ru-RU" sz="5100" dirty="0" smtClean="0">
                <a:latin typeface="Times New Roman" pitchFamily="18" charset="0"/>
                <a:cs typeface="Times New Roman" pitchFamily="18" charset="0"/>
              </a:rPr>
              <a:t>   и кисломолочных продуктов.</a:t>
            </a:r>
          </a:p>
          <a:p>
            <a:pPr lvl="0">
              <a:buFont typeface="Wingdings" pitchFamily="2" charset="2"/>
              <a:buChar char="ü"/>
            </a:pPr>
            <a:r>
              <a:rPr lang="ru-RU" sz="5100" dirty="0" smtClean="0">
                <a:latin typeface="Times New Roman" pitchFamily="18" charset="0"/>
                <a:cs typeface="Times New Roman" pitchFamily="18" charset="0"/>
              </a:rPr>
              <a:t>диетологическая </a:t>
            </a:r>
            <a:r>
              <a:rPr lang="ru-RU" sz="5100" dirty="0" err="1" smtClean="0">
                <a:latin typeface="Times New Roman" pitchFamily="18" charset="0"/>
                <a:cs typeface="Times New Roman" pitchFamily="18" charset="0"/>
              </a:rPr>
              <a:t>значи</a:t>
            </a:r>
            <a:endParaRPr lang="ru-RU" sz="51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51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5100" dirty="0" err="1" smtClean="0">
                <a:latin typeface="Times New Roman" pitchFamily="18" charset="0"/>
                <a:cs typeface="Times New Roman" pitchFamily="18" charset="0"/>
              </a:rPr>
              <a:t>мость</a:t>
            </a:r>
            <a:endParaRPr lang="ru-RU" sz="5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714876" y="1500174"/>
            <a:ext cx="4038600" cy="4525963"/>
          </a:xfrm>
        </p:spPr>
        <p:txBody>
          <a:bodyPr>
            <a:normAutofit fontScale="55000" lnSpcReduction="20000"/>
          </a:bodyPr>
          <a:lstStyle/>
          <a:p>
            <a:pPr algn="ctr"/>
            <a:r>
              <a:rPr lang="ru-RU" b="1" i="1" dirty="0" smtClean="0"/>
              <a:t>«</a:t>
            </a:r>
            <a:r>
              <a:rPr lang="ru-RU" sz="5100" b="1" i="1" dirty="0" smtClean="0"/>
              <a:t>минусы»</a:t>
            </a:r>
            <a:r>
              <a:rPr lang="ru-RU" dirty="0" smtClean="0"/>
              <a:t>: </a:t>
            </a:r>
          </a:p>
          <a:p>
            <a:pPr lvl="0">
              <a:buFont typeface="Wingdings" pitchFamily="2" charset="2"/>
              <a:buChar char="ü"/>
            </a:pPr>
            <a:r>
              <a:rPr lang="ru-RU" sz="5100" dirty="0" smtClean="0">
                <a:latin typeface="Times New Roman" pitchFamily="18" charset="0"/>
                <a:cs typeface="Times New Roman" pitchFamily="18" charset="0"/>
              </a:rPr>
              <a:t>ферментопатия  (% …..)</a:t>
            </a:r>
          </a:p>
          <a:p>
            <a:pPr lvl="0">
              <a:buFont typeface="Wingdings" pitchFamily="2" charset="2"/>
              <a:buChar char="ü"/>
            </a:pPr>
            <a:r>
              <a:rPr lang="ru-RU" sz="5100" dirty="0" smtClean="0">
                <a:latin typeface="Times New Roman" pitchFamily="18" charset="0"/>
                <a:cs typeface="Times New Roman" pitchFamily="18" charset="0"/>
              </a:rPr>
              <a:t>скоропортящийся продукт</a:t>
            </a:r>
          </a:p>
          <a:p>
            <a:pPr lvl="0">
              <a:buFont typeface="Wingdings" pitchFamily="2" charset="2"/>
              <a:buChar char="ü"/>
            </a:pPr>
            <a:r>
              <a:rPr lang="ru-RU" sz="5100" dirty="0" smtClean="0">
                <a:latin typeface="Times New Roman" pitchFamily="18" charset="0"/>
                <a:cs typeface="Times New Roman" pitchFamily="18" charset="0"/>
              </a:rPr>
              <a:t> путь передачи инфекционных заболеваний</a:t>
            </a:r>
          </a:p>
          <a:p>
            <a:pPr lvl="0">
              <a:buFont typeface="Wingdings" pitchFamily="2" charset="2"/>
              <a:buChar char="ü"/>
            </a:pPr>
            <a:r>
              <a:rPr lang="ru-RU" sz="5100" dirty="0" smtClean="0">
                <a:latin typeface="Times New Roman" pitchFamily="18" charset="0"/>
                <a:cs typeface="Times New Roman" pitchFamily="18" charset="0"/>
              </a:rPr>
              <a:t>«виновник» пищевых отравлении</a:t>
            </a:r>
          </a:p>
          <a:p>
            <a:pPr lvl="0">
              <a:buFont typeface="Wingdings" pitchFamily="2" charset="2"/>
              <a:buChar char="ü"/>
            </a:pPr>
            <a:r>
              <a:rPr lang="ru-RU" sz="5100" dirty="0" smtClean="0">
                <a:latin typeface="Times New Roman" pitchFamily="18" charset="0"/>
                <a:cs typeface="Times New Roman" pitchFamily="18" charset="0"/>
              </a:rPr>
              <a:t>роль в формировании</a:t>
            </a:r>
          </a:p>
          <a:p>
            <a:pPr>
              <a:buFont typeface="Wingdings" pitchFamily="2" charset="2"/>
              <a:buChar char="ü"/>
            </a:pPr>
            <a:r>
              <a:rPr lang="ru-RU" sz="5100" dirty="0" smtClean="0">
                <a:latin typeface="Times New Roman" pitchFamily="18" charset="0"/>
                <a:cs typeface="Times New Roman" pitchFamily="18" charset="0"/>
              </a:rPr>
              <a:t>  чужеродной нагрузки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Значение молока в питании</a:t>
            </a:r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ctr"/>
            <a:r>
              <a:rPr lang="ru-RU" sz="3200" i="1" dirty="0" smtClean="0"/>
              <a:t>Зараженное животное</a:t>
            </a:r>
          </a:p>
          <a:p>
            <a:pPr>
              <a:buFont typeface="Wingdings" pitchFamily="2" charset="2"/>
              <a:buChar char="ü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Кишечные инфекции (холера, брюшной тиф, паратифы А и В, дизентерия)</a:t>
            </a:r>
          </a:p>
          <a:p>
            <a:pPr>
              <a:buFont typeface="Wingdings" pitchFamily="2" charset="2"/>
              <a:buChar char="ü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Пищевые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токсикоинфекции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E. Coli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Cl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perfringens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Bac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Cereus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>
              <a:buFont typeface="Wingdings" pitchFamily="2" charset="2"/>
              <a:buChar char="ü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Стафилококковый токсикоз</a:t>
            </a:r>
          </a:p>
          <a:p>
            <a:pPr>
              <a:buFont typeface="Wingdings" pitchFamily="2" charset="2"/>
              <a:buChar char="ü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Скарлатина, дифтерия, гепатит, полиомиелит</a:t>
            </a:r>
          </a:p>
          <a:p>
            <a:pPr>
              <a:buFont typeface="Wingdings" pitchFamily="2" charset="2"/>
              <a:buChar char="ü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Туберкулез, бруцеллез, сибирская язва, ящур,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ку-лихорадка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Молоко и заболевания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i="1" dirty="0" smtClean="0"/>
              <a:t>   Больной человек, объекты внешней среды (оборудование, мухи, вода, посуда и т.п</a:t>
            </a:r>
            <a:r>
              <a:rPr lang="ru-RU" dirty="0" smtClean="0"/>
              <a:t>.)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ü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Кишечные инфекции (холера, брюшной тиф, паратифы А и В, дизентерия)</a:t>
            </a:r>
          </a:p>
          <a:p>
            <a:pPr>
              <a:buFont typeface="Wingdings" pitchFamily="2" charset="2"/>
              <a:buChar char="ü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Пищевые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токсикоинфекции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E. Coli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Bac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Cereus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,     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Cl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perfringens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>
              <a:buFont typeface="Wingdings" pitchFamily="2" charset="2"/>
              <a:buChar char="ü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Стафилококковый токсикоз</a:t>
            </a:r>
          </a:p>
          <a:p>
            <a:pPr>
              <a:buFont typeface="Wingdings" pitchFamily="2" charset="2"/>
              <a:buChar char="ü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Скарлатина, дифтерия, гепатит, полиомиелит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Молоко и заболевания. Продолжение</a:t>
            </a:r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algn="ctr">
              <a:buNone/>
            </a:pP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Зараженное животное</a:t>
            </a:r>
          </a:p>
          <a:p>
            <a:pPr algn="ctr">
              <a:buFont typeface="Wingdings" pitchFamily="2" charset="2"/>
              <a:buChar char="ü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Кишечные инфекции (холера, брюшной тиф, паратифы А и В, дизентерия, сальмонеллез)</a:t>
            </a:r>
          </a:p>
          <a:p>
            <a:pPr algn="ctr">
              <a:buFont typeface="Wingdings" pitchFamily="2" charset="2"/>
              <a:buChar char="ü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Пищевые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токсикоинфекции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E. Coli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Bac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Cereus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,     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Cl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Perfringens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тип А,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Pr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Vulgaris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и др.)</a:t>
            </a:r>
          </a:p>
          <a:p>
            <a:pPr algn="ctr">
              <a:buFont typeface="Wingdings" pitchFamily="2" charset="2"/>
              <a:buChar char="ü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Пищевые интоксикации (ботулизм, 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стафилококкоый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токсикоз)</a:t>
            </a:r>
          </a:p>
          <a:p>
            <a:pPr algn="ctr">
              <a:buFont typeface="Wingdings" pitchFamily="2" charset="2"/>
              <a:buChar char="ü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Гельминтозы (тениидоз, трихинеллез эхинококкоз) </a:t>
            </a:r>
          </a:p>
          <a:p>
            <a:pPr algn="ctr">
              <a:buFont typeface="Wingdings" pitchFamily="2" charset="2"/>
              <a:buChar char="ü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Туберкулез, бруцеллез, сибирская язва, ящур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Заболевания, передаваемые через мясо и мясные продукты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>
              <a:buNone/>
            </a:pPr>
            <a:endParaRPr lang="en-US" dirty="0" smtClean="0"/>
          </a:p>
          <a:p>
            <a:pPr lvl="0" algn="ctr">
              <a:buFont typeface="Wingdings" pitchFamily="2" charset="2"/>
              <a:buChar char="ü"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ознакомить студентов с биологической и пищевой ценностью основных продуктов питания</a:t>
            </a:r>
          </a:p>
          <a:p>
            <a:pPr lvl="0" algn="ctr">
              <a:buFont typeface="Wingdings" pitchFamily="2" charset="2"/>
              <a:buChar char="ü"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усвоить общую схему гигиенической экспертизы и оценки качества продуктов </a:t>
            </a:r>
          </a:p>
          <a:p>
            <a:pPr>
              <a:buNone/>
            </a:pPr>
            <a:r>
              <a:rPr lang="ru-RU" b="1" dirty="0" smtClean="0"/>
              <a:t> 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Цель занятия</a:t>
            </a:r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b="1" i="1" dirty="0" smtClean="0"/>
              <a:t>Больной человек, </a:t>
            </a:r>
            <a:r>
              <a:rPr lang="ru-RU" b="1" i="1" dirty="0" err="1" smtClean="0"/>
              <a:t>бактерионоситель</a:t>
            </a:r>
            <a:r>
              <a:rPr lang="ru-RU" b="1" i="1" dirty="0" smtClean="0"/>
              <a:t>, объекты внешней среды</a:t>
            </a:r>
            <a:endParaRPr lang="ru-RU" b="1" i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Мясо и заболевания. Продолжение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285984" y="2571744"/>
            <a:ext cx="4572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buFont typeface="Wingdings" pitchFamily="2" charset="2"/>
              <a:buChar char="ü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Кишечные инфекции (холера, брюшной тиф, паратифы А и В, дизентерия, сальмонеллез)</a:t>
            </a:r>
          </a:p>
          <a:p>
            <a:pPr algn="ctr">
              <a:buFont typeface="Wingdings" pitchFamily="2" charset="2"/>
              <a:buChar char="ü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Пищевые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токсикоинфекции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E. Coli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Bac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Cereus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,     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Cl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Perfringens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тип А,  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Pr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Vulgaris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и др.)</a:t>
            </a:r>
          </a:p>
          <a:p>
            <a:pPr algn="ctr">
              <a:buFont typeface="Wingdings" pitchFamily="2" charset="2"/>
              <a:buChar char="ü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Пищевые интоксикации (ботулизм,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стафилококкоый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токсикоз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ru-RU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r>
              <a:rPr lang="ru-RU" b="1" dirty="0" smtClean="0"/>
              <a:t> </a:t>
            </a:r>
            <a:endParaRPr lang="ru-RU" dirty="0" smtClean="0"/>
          </a:p>
          <a:p>
            <a:endParaRPr lang="ru-RU" sz="12800" dirty="0" smtClean="0"/>
          </a:p>
          <a:p>
            <a:pPr algn="ctr">
              <a:buFont typeface="Wingdings" pitchFamily="2" charset="2"/>
              <a:buChar char="v"/>
            </a:pPr>
            <a:r>
              <a:rPr lang="ru-RU" sz="14400" dirty="0" smtClean="0">
                <a:latin typeface="Times New Roman" pitchFamily="18" charset="0"/>
                <a:cs typeface="Times New Roman" pitchFamily="18" charset="0"/>
              </a:rPr>
              <a:t>Кишечные инфекции:</a:t>
            </a:r>
            <a:br>
              <a:rPr lang="ru-RU" sz="14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400" dirty="0" smtClean="0">
                <a:latin typeface="Times New Roman" pitchFamily="18" charset="0"/>
                <a:cs typeface="Times New Roman" pitchFamily="18" charset="0"/>
              </a:rPr>
              <a:t>   холера, брюшной тиф, паратифы А и Б, дизентерия</a:t>
            </a:r>
          </a:p>
          <a:p>
            <a:pPr algn="ctr">
              <a:buFont typeface="Wingdings" pitchFamily="2" charset="2"/>
              <a:buChar char="v"/>
            </a:pPr>
            <a:r>
              <a:rPr lang="ru-RU" sz="13800" dirty="0" smtClean="0">
                <a:latin typeface="Times New Roman" pitchFamily="18" charset="0"/>
                <a:cs typeface="Times New Roman" pitchFamily="18" charset="0"/>
              </a:rPr>
              <a:t>Пищевые </a:t>
            </a:r>
            <a:r>
              <a:rPr lang="ru-RU" sz="13800" dirty="0" err="1" smtClean="0">
                <a:latin typeface="Times New Roman" pitchFamily="18" charset="0"/>
                <a:cs typeface="Times New Roman" pitchFamily="18" charset="0"/>
              </a:rPr>
              <a:t>токсикоинфекции</a:t>
            </a:r>
            <a:r>
              <a:rPr lang="ru-RU" sz="13800" dirty="0" smtClean="0">
                <a:latin typeface="Times New Roman" pitchFamily="18" charset="0"/>
                <a:cs typeface="Times New Roman" pitchFamily="18" charset="0"/>
              </a:rPr>
              <a:t>:</a:t>
            </a:r>
            <a:br>
              <a:rPr lang="ru-RU" sz="13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3800" dirty="0" smtClean="0">
                <a:latin typeface="Times New Roman" pitchFamily="18" charset="0"/>
                <a:cs typeface="Times New Roman" pitchFamily="18" charset="0"/>
              </a:rPr>
              <a:t>  вызванные сальмонеллами,</a:t>
            </a:r>
            <a:r>
              <a:rPr lang="en-US" sz="13800" dirty="0" smtClean="0">
                <a:latin typeface="Times New Roman" pitchFamily="18" charset="0"/>
                <a:cs typeface="Times New Roman" pitchFamily="18" charset="0"/>
              </a:rPr>
              <a:t>  E. Coli</a:t>
            </a:r>
            <a:r>
              <a:rPr lang="ru-RU" sz="138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sz="1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3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38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sz="13800" dirty="0" err="1" smtClean="0">
                <a:latin typeface="Times New Roman" pitchFamily="18" charset="0"/>
                <a:cs typeface="Times New Roman" pitchFamily="18" charset="0"/>
              </a:rPr>
              <a:t>Cl</a:t>
            </a:r>
            <a:r>
              <a:rPr lang="ru-RU" sz="138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13800" dirty="0" err="1" smtClean="0">
                <a:latin typeface="Times New Roman" pitchFamily="18" charset="0"/>
                <a:cs typeface="Times New Roman" pitchFamily="18" charset="0"/>
              </a:rPr>
              <a:t>perfringens</a:t>
            </a:r>
            <a:r>
              <a:rPr lang="en-US" sz="1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800" dirty="0" smtClean="0">
                <a:latin typeface="Times New Roman" pitchFamily="18" charset="0"/>
                <a:cs typeface="Times New Roman" pitchFamily="18" charset="0"/>
              </a:rPr>
              <a:t>тип А, </a:t>
            </a:r>
            <a:r>
              <a:rPr lang="en-US" sz="13800" dirty="0" err="1" smtClean="0">
                <a:latin typeface="Times New Roman" pitchFamily="18" charset="0"/>
                <a:cs typeface="Times New Roman" pitchFamily="18" charset="0"/>
              </a:rPr>
              <a:t>Bac</a:t>
            </a:r>
            <a:r>
              <a:rPr lang="ru-RU" sz="138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13800" dirty="0" smtClean="0">
                <a:latin typeface="Times New Roman" pitchFamily="18" charset="0"/>
                <a:cs typeface="Times New Roman" pitchFamily="18" charset="0"/>
              </a:rPr>
              <a:t>Cereus,  </a:t>
            </a:r>
            <a:endParaRPr lang="ru-RU" sz="138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en-US" sz="13800" dirty="0" smtClean="0">
                <a:latin typeface="Times New Roman" pitchFamily="18" charset="0"/>
                <a:cs typeface="Times New Roman" pitchFamily="18" charset="0"/>
              </a:rPr>
              <a:t> Pr. </a:t>
            </a:r>
            <a:r>
              <a:rPr lang="en-US" sz="13800" dirty="0" err="1" smtClean="0">
                <a:latin typeface="Times New Roman" pitchFamily="18" charset="0"/>
                <a:cs typeface="Times New Roman" pitchFamily="18" charset="0"/>
              </a:rPr>
              <a:t>Vulgaris</a:t>
            </a:r>
            <a:r>
              <a:rPr lang="ru-RU" sz="13800" dirty="0" smtClean="0">
                <a:latin typeface="Times New Roman" pitchFamily="18" charset="0"/>
                <a:cs typeface="Times New Roman" pitchFamily="18" charset="0"/>
              </a:rPr>
              <a:t>, </a:t>
            </a:r>
            <a:br>
              <a:rPr lang="ru-RU" sz="13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38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sz="13800" dirty="0" smtClean="0">
                <a:latin typeface="Times New Roman" pitchFamily="18" charset="0"/>
                <a:cs typeface="Times New Roman" pitchFamily="18" charset="0"/>
              </a:rPr>
              <a:t>V</a:t>
            </a:r>
            <a:r>
              <a:rPr lang="ru-RU" sz="138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13800" dirty="0" err="1" smtClean="0">
                <a:latin typeface="Times New Roman" pitchFamily="18" charset="0"/>
                <a:cs typeface="Times New Roman" pitchFamily="18" charset="0"/>
              </a:rPr>
              <a:t>paraphaemolyticus</a:t>
            </a:r>
            <a:r>
              <a:rPr lang="ru-RU" sz="13800" dirty="0" smtClean="0">
                <a:latin typeface="Times New Roman" pitchFamily="18" charset="0"/>
                <a:cs typeface="Times New Roman" pitchFamily="18" charset="0"/>
              </a:rPr>
              <a:t> и др.</a:t>
            </a:r>
            <a:r>
              <a:rPr lang="ru-RU" sz="12200" dirty="0" smtClean="0"/>
              <a:t/>
            </a:r>
            <a:br>
              <a:rPr lang="ru-RU" sz="12200" dirty="0" smtClean="0"/>
            </a:br>
            <a:endParaRPr lang="ru-RU" sz="12200" dirty="0" smtClean="0"/>
          </a:p>
          <a:p>
            <a:r>
              <a:rPr lang="ru-RU" sz="12800" b="1" dirty="0" smtClean="0"/>
              <a:t> </a:t>
            </a:r>
            <a:endParaRPr lang="ru-RU" sz="12800" dirty="0" smtClean="0"/>
          </a:p>
          <a:p>
            <a:r>
              <a:rPr lang="ru-RU" b="1" dirty="0" smtClean="0"/>
              <a:t> </a:t>
            </a:r>
            <a:endParaRPr lang="ru-RU" dirty="0" smtClean="0"/>
          </a:p>
          <a:p>
            <a:r>
              <a:rPr lang="ru-RU" b="1" dirty="0" smtClean="0"/>
              <a:t> </a:t>
            </a:r>
            <a:endParaRPr lang="ru-RU" dirty="0" smtClean="0"/>
          </a:p>
          <a:p>
            <a:r>
              <a:rPr lang="ru-RU" b="1" dirty="0" smtClean="0"/>
              <a:t> </a:t>
            </a:r>
            <a:endParaRPr lang="ru-RU" dirty="0" smtClean="0"/>
          </a:p>
          <a:p>
            <a:r>
              <a:rPr lang="ru-RU" b="1" dirty="0" smtClean="0"/>
              <a:t> </a:t>
            </a:r>
            <a:endParaRPr lang="ru-RU" dirty="0" smtClean="0"/>
          </a:p>
          <a:p>
            <a:r>
              <a:rPr lang="ru-RU" b="1" dirty="0" smtClean="0"/>
              <a:t> </a:t>
            </a:r>
            <a:endParaRPr lang="ru-RU" dirty="0" smtClean="0"/>
          </a:p>
          <a:p>
            <a:r>
              <a:rPr lang="ru-RU" b="1" dirty="0" smtClean="0"/>
              <a:t> </a:t>
            </a:r>
            <a:endParaRPr lang="ru-RU" dirty="0" smtClean="0"/>
          </a:p>
          <a:p>
            <a:r>
              <a:rPr lang="ru-RU" b="1" dirty="0" smtClean="0"/>
              <a:t> </a:t>
            </a:r>
            <a:endParaRPr lang="ru-RU" dirty="0" smtClean="0"/>
          </a:p>
          <a:p>
            <a:r>
              <a:rPr lang="ru-RU" b="1" dirty="0" smtClean="0"/>
              <a:t> </a:t>
            </a:r>
            <a:endParaRPr lang="ru-RU" dirty="0" smtClean="0"/>
          </a:p>
          <a:p>
            <a:r>
              <a:rPr lang="ru-RU" b="1" dirty="0" smtClean="0"/>
              <a:t> </a:t>
            </a:r>
            <a:endParaRPr lang="ru-RU" dirty="0" smtClean="0"/>
          </a:p>
          <a:p>
            <a:r>
              <a:rPr lang="ru-RU" b="1" dirty="0" smtClean="0"/>
              <a:t> </a:t>
            </a:r>
            <a:endParaRPr lang="ru-RU" dirty="0" smtClean="0"/>
          </a:p>
          <a:p>
            <a:r>
              <a:rPr lang="ru-RU" b="1" dirty="0" smtClean="0"/>
              <a:t> </a:t>
            </a:r>
            <a:endParaRPr lang="ru-RU" dirty="0" smtClean="0"/>
          </a:p>
          <a:p>
            <a:r>
              <a:rPr lang="ru-RU" b="1" dirty="0" smtClean="0"/>
              <a:t> </a:t>
            </a:r>
            <a:endParaRPr lang="ru-RU" dirty="0" smtClean="0"/>
          </a:p>
          <a:p>
            <a:r>
              <a:rPr lang="ru-RU" b="1" dirty="0" smtClean="0"/>
              <a:t> </a:t>
            </a:r>
            <a:endParaRPr lang="ru-RU" dirty="0" smtClean="0"/>
          </a:p>
          <a:p>
            <a:r>
              <a:rPr lang="ru-RU" b="1" dirty="0" smtClean="0"/>
              <a:t> </a:t>
            </a:r>
            <a:endParaRPr lang="ru-RU" dirty="0" smtClean="0"/>
          </a:p>
          <a:p>
            <a:r>
              <a:rPr lang="ru-RU" b="1" dirty="0" smtClean="0"/>
              <a:t> </a:t>
            </a:r>
            <a:endParaRPr lang="ru-RU" dirty="0" smtClean="0"/>
          </a:p>
          <a:p>
            <a:r>
              <a:rPr lang="ru-RU" b="1" dirty="0" smtClean="0"/>
              <a:t> </a:t>
            </a:r>
            <a:endParaRPr lang="ru-RU" dirty="0" smtClean="0"/>
          </a:p>
          <a:p>
            <a:r>
              <a:rPr lang="ru-RU" b="1" dirty="0" smtClean="0"/>
              <a:t> </a:t>
            </a:r>
            <a:endParaRPr lang="ru-RU" dirty="0" smtClean="0"/>
          </a:p>
          <a:p>
            <a:r>
              <a:rPr lang="ru-RU" b="1" dirty="0" smtClean="0"/>
              <a:t> </a:t>
            </a:r>
            <a:endParaRPr lang="ru-RU" dirty="0" smtClean="0"/>
          </a:p>
          <a:p>
            <a:r>
              <a:rPr lang="ru-RU" b="1" dirty="0" smtClean="0"/>
              <a:t> </a:t>
            </a:r>
            <a:endParaRPr lang="ru-RU" dirty="0" smtClean="0"/>
          </a:p>
          <a:p>
            <a:r>
              <a:rPr lang="ru-RU" b="1" dirty="0" smtClean="0"/>
              <a:t> </a:t>
            </a:r>
            <a:endParaRPr lang="ru-RU" dirty="0" smtClean="0"/>
          </a:p>
          <a:p>
            <a:r>
              <a:rPr lang="ru-RU" b="1" dirty="0" smtClean="0"/>
              <a:t> </a:t>
            </a:r>
            <a:endParaRPr lang="ru-RU" dirty="0" smtClean="0"/>
          </a:p>
          <a:p>
            <a:r>
              <a:rPr lang="ru-RU" b="1" dirty="0" smtClean="0"/>
              <a:t> </a:t>
            </a:r>
            <a:endParaRPr lang="ru-RU" dirty="0" smtClean="0"/>
          </a:p>
          <a:p>
            <a:r>
              <a:rPr lang="ru-RU" b="1" dirty="0" smtClean="0"/>
              <a:t> </a:t>
            </a:r>
            <a:endParaRPr lang="ru-RU" dirty="0" smtClean="0"/>
          </a:p>
          <a:p>
            <a:r>
              <a:rPr lang="ru-RU" b="1" dirty="0" smtClean="0"/>
              <a:t> </a:t>
            </a:r>
            <a:endParaRPr lang="ru-RU" dirty="0" smtClean="0"/>
          </a:p>
          <a:p>
            <a:r>
              <a:rPr lang="ru-RU" b="1" dirty="0" smtClean="0"/>
              <a:t> </a:t>
            </a:r>
            <a:endParaRPr lang="ru-RU" dirty="0" smtClean="0"/>
          </a:p>
          <a:p>
            <a:r>
              <a:rPr lang="ru-RU" b="1" dirty="0" smtClean="0"/>
              <a:t> </a:t>
            </a:r>
            <a:endParaRPr lang="ru-RU" dirty="0" smtClean="0"/>
          </a:p>
          <a:p>
            <a:r>
              <a:rPr lang="ru-RU" b="1" dirty="0" smtClean="0"/>
              <a:t> </a:t>
            </a:r>
            <a:endParaRPr lang="ru-RU" dirty="0" smtClean="0"/>
          </a:p>
          <a:p>
            <a:r>
              <a:rPr lang="ru-RU" b="1" dirty="0" smtClean="0"/>
              <a:t> 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Заболевания, передаваемые через рыбу и рыбные продукты</a:t>
            </a:r>
            <a:endParaRPr lang="ru-RU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ru-RU" b="1" dirty="0" smtClean="0"/>
              <a:t> </a:t>
            </a: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pPr>
              <a:buFont typeface="Wingdings" pitchFamily="2" charset="2"/>
              <a:buChar char="v"/>
            </a:pPr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Пищевые интоксикации (  ботулизм, стафилококковый токсикоз).</a:t>
            </a:r>
          </a:p>
          <a:p>
            <a:pPr>
              <a:buFont typeface="Wingdings" pitchFamily="2" charset="2"/>
              <a:buChar char="v"/>
            </a:pPr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Пищевые отравления немикробной природы.</a:t>
            </a:r>
          </a:p>
          <a:p>
            <a:pPr>
              <a:buFont typeface="Wingdings" pitchFamily="2" charset="2"/>
              <a:buChar char="ü"/>
            </a:pPr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 икрой и молоками рыб (</a:t>
            </a:r>
            <a:r>
              <a:rPr lang="ru-RU" sz="9600" b="1" dirty="0" err="1" smtClean="0">
                <a:latin typeface="Times New Roman" pitchFamily="18" charset="0"/>
                <a:cs typeface="Times New Roman" pitchFamily="18" charset="0"/>
              </a:rPr>
              <a:t>маринка</a:t>
            </a:r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, усач, </a:t>
            </a:r>
            <a:r>
              <a:rPr lang="ru-RU" sz="9600" b="1" dirty="0" err="1" smtClean="0">
                <a:latin typeface="Times New Roman" pitchFamily="18" charset="0"/>
                <a:cs typeface="Times New Roman" pitchFamily="18" charset="0"/>
              </a:rPr>
              <a:t>севанская</a:t>
            </a:r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600" b="1" dirty="0" err="1" smtClean="0">
                <a:latin typeface="Times New Roman" pitchFamily="18" charset="0"/>
                <a:cs typeface="Times New Roman" pitchFamily="18" charset="0"/>
              </a:rPr>
              <a:t>хромуля</a:t>
            </a:r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, иглобрюх)</a:t>
            </a:r>
          </a:p>
          <a:p>
            <a:pPr>
              <a:buFont typeface="Wingdings" pitchFamily="2" charset="2"/>
              <a:buChar char="ü"/>
            </a:pPr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   печенью, икрой, молоками рыб в период нереста (щука, налим, скумбрия)</a:t>
            </a:r>
          </a:p>
          <a:p>
            <a:pPr>
              <a:buFont typeface="Wingdings" pitchFamily="2" charset="2"/>
              <a:buChar char="v"/>
            </a:pPr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Пищевые отравления невыясненной этиологии</a:t>
            </a:r>
            <a:br>
              <a:rPr lang="ru-RU" sz="9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(алиментарная </a:t>
            </a:r>
            <a:r>
              <a:rPr lang="ru-RU" sz="9600" b="1" dirty="0" err="1" smtClean="0">
                <a:latin typeface="Times New Roman" pitchFamily="18" charset="0"/>
                <a:cs typeface="Times New Roman" pitchFamily="18" charset="0"/>
              </a:rPr>
              <a:t>пароксизмально</a:t>
            </a:r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 – токсическая </a:t>
            </a:r>
            <a:r>
              <a:rPr lang="ru-RU" sz="9600" b="1" dirty="0" err="1" smtClean="0">
                <a:latin typeface="Times New Roman" pitchFamily="18" charset="0"/>
                <a:cs typeface="Times New Roman" pitchFamily="18" charset="0"/>
              </a:rPr>
              <a:t>миоглобинурия</a:t>
            </a:r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). Вызвана озёрной рыбой в отдельные годы</a:t>
            </a:r>
          </a:p>
          <a:p>
            <a:pPr>
              <a:buFont typeface="Wingdings" pitchFamily="2" charset="2"/>
              <a:buChar char="v"/>
            </a:pPr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Гельминтозы ( дифиллоботриоз, описторхоз)</a:t>
            </a:r>
          </a:p>
          <a:p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   </a:t>
            </a:r>
          </a:p>
          <a:p>
            <a:r>
              <a:rPr lang="ru-RU" b="1" dirty="0" smtClean="0"/>
              <a:t> </a:t>
            </a:r>
            <a:endParaRPr lang="ru-RU" dirty="0" smtClean="0"/>
          </a:p>
          <a:p>
            <a:r>
              <a:rPr lang="ru-RU" b="1" dirty="0" smtClean="0"/>
              <a:t> </a:t>
            </a:r>
            <a:endParaRPr lang="ru-RU" dirty="0" smtClean="0"/>
          </a:p>
          <a:p>
            <a:r>
              <a:rPr lang="ru-RU" b="1" dirty="0" smtClean="0"/>
              <a:t> </a:t>
            </a:r>
            <a:endParaRPr lang="ru-RU" dirty="0" smtClean="0"/>
          </a:p>
          <a:p>
            <a:r>
              <a:rPr lang="ru-RU" b="1" dirty="0" smtClean="0"/>
              <a:t> </a:t>
            </a:r>
            <a:endParaRPr lang="ru-RU" dirty="0" smtClean="0"/>
          </a:p>
          <a:p>
            <a:r>
              <a:rPr lang="ru-RU" b="1" dirty="0" smtClean="0"/>
              <a:t> </a:t>
            </a:r>
            <a:endParaRPr lang="ru-RU" dirty="0" smtClean="0"/>
          </a:p>
          <a:p>
            <a:r>
              <a:rPr lang="ru-RU" b="1" dirty="0" smtClean="0"/>
              <a:t> </a:t>
            </a:r>
            <a:endParaRPr lang="ru-RU" dirty="0" smtClean="0"/>
          </a:p>
          <a:p>
            <a:r>
              <a:rPr lang="ru-RU" b="1" dirty="0" smtClean="0"/>
              <a:t> </a:t>
            </a:r>
            <a:endParaRPr lang="ru-RU" dirty="0" smtClean="0"/>
          </a:p>
          <a:p>
            <a:r>
              <a:rPr lang="ru-RU" b="1" dirty="0" smtClean="0"/>
              <a:t> </a:t>
            </a:r>
            <a:endParaRPr lang="ru-RU" dirty="0" smtClean="0"/>
          </a:p>
          <a:p>
            <a:r>
              <a:rPr lang="ru-RU" b="1" dirty="0" smtClean="0"/>
              <a:t> </a:t>
            </a:r>
            <a:endParaRPr lang="ru-RU" dirty="0" smtClean="0"/>
          </a:p>
          <a:p>
            <a:r>
              <a:rPr lang="ru-RU" b="1" dirty="0" smtClean="0"/>
              <a:t> </a:t>
            </a:r>
            <a:endParaRPr lang="ru-RU" dirty="0" smtClean="0"/>
          </a:p>
          <a:p>
            <a:r>
              <a:rPr lang="ru-RU" b="1" dirty="0" smtClean="0"/>
              <a:t> </a:t>
            </a:r>
            <a:endParaRPr lang="ru-RU" dirty="0" smtClean="0"/>
          </a:p>
          <a:p>
            <a:r>
              <a:rPr lang="ru-RU" b="1" dirty="0" smtClean="0"/>
              <a:t> </a:t>
            </a:r>
            <a:endParaRPr lang="ru-RU" dirty="0" smtClean="0"/>
          </a:p>
          <a:p>
            <a:r>
              <a:rPr lang="ru-RU" b="1" dirty="0" smtClean="0"/>
              <a:t> </a:t>
            </a:r>
            <a:endParaRPr lang="ru-RU" dirty="0" smtClean="0"/>
          </a:p>
          <a:p>
            <a:r>
              <a:rPr lang="ru-RU" b="1" dirty="0" smtClean="0"/>
              <a:t> </a:t>
            </a:r>
            <a:endParaRPr lang="ru-RU" dirty="0" smtClean="0"/>
          </a:p>
          <a:p>
            <a:r>
              <a:rPr lang="ru-RU" b="1" dirty="0" smtClean="0"/>
              <a:t> </a:t>
            </a:r>
            <a:endParaRPr lang="ru-RU" dirty="0" smtClean="0"/>
          </a:p>
          <a:p>
            <a:r>
              <a:rPr lang="ru-RU" b="1" dirty="0" smtClean="0"/>
              <a:t> </a:t>
            </a:r>
            <a:endParaRPr lang="ru-RU" dirty="0" smtClean="0"/>
          </a:p>
          <a:p>
            <a:r>
              <a:rPr lang="ru-RU" b="1" dirty="0" smtClean="0"/>
              <a:t> </a:t>
            </a:r>
            <a:endParaRPr lang="ru-RU" dirty="0" smtClean="0"/>
          </a:p>
          <a:p>
            <a:r>
              <a:rPr lang="ru-RU" b="1" dirty="0" smtClean="0"/>
              <a:t> </a:t>
            </a:r>
            <a:endParaRPr lang="ru-RU" dirty="0" smtClean="0"/>
          </a:p>
          <a:p>
            <a:r>
              <a:rPr lang="ru-RU" b="1" dirty="0" smtClean="0"/>
              <a:t> </a:t>
            </a:r>
            <a:endParaRPr lang="ru-RU" dirty="0" smtClean="0"/>
          </a:p>
          <a:p>
            <a:r>
              <a:rPr lang="ru-RU" b="1" dirty="0" smtClean="0"/>
              <a:t> </a:t>
            </a:r>
            <a:endParaRPr lang="ru-RU" dirty="0" smtClean="0"/>
          </a:p>
          <a:p>
            <a:r>
              <a:rPr lang="ru-RU" b="1" dirty="0" smtClean="0"/>
              <a:t> </a:t>
            </a:r>
            <a:endParaRPr lang="ru-RU" dirty="0" smtClean="0"/>
          </a:p>
          <a:p>
            <a:r>
              <a:rPr lang="ru-RU" b="1" dirty="0" smtClean="0"/>
              <a:t> </a:t>
            </a:r>
            <a:endParaRPr lang="ru-RU" dirty="0" smtClean="0"/>
          </a:p>
          <a:p>
            <a:r>
              <a:rPr lang="ru-RU" b="1" dirty="0" smtClean="0"/>
              <a:t> </a:t>
            </a:r>
            <a:endParaRPr lang="ru-RU" dirty="0" smtClean="0"/>
          </a:p>
          <a:p>
            <a:r>
              <a:rPr lang="ru-RU" b="1" dirty="0" smtClean="0"/>
              <a:t> </a:t>
            </a:r>
            <a:endParaRPr lang="ru-RU" dirty="0" smtClean="0"/>
          </a:p>
          <a:p>
            <a:r>
              <a:rPr lang="ru-RU" b="1" dirty="0" smtClean="0"/>
              <a:t> </a:t>
            </a:r>
            <a:endParaRPr lang="ru-RU" dirty="0" smtClean="0"/>
          </a:p>
          <a:p>
            <a:r>
              <a:rPr lang="ru-RU" b="1" dirty="0" smtClean="0"/>
              <a:t> </a:t>
            </a:r>
            <a:endParaRPr lang="ru-RU" dirty="0" smtClean="0"/>
          </a:p>
          <a:p>
            <a:r>
              <a:rPr lang="ru-RU" b="1" dirty="0" smtClean="0"/>
              <a:t> </a:t>
            </a:r>
            <a:endParaRPr lang="ru-RU" dirty="0" smtClean="0"/>
          </a:p>
          <a:p>
            <a:r>
              <a:rPr lang="ru-RU" b="1" dirty="0" smtClean="0"/>
              <a:t> </a:t>
            </a:r>
            <a:endParaRPr lang="ru-RU" dirty="0" smtClean="0"/>
          </a:p>
          <a:p>
            <a:r>
              <a:rPr lang="ru-RU" b="1" dirty="0" smtClean="0"/>
              <a:t> 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Заболевания, передаваемые через рыбу</a:t>
            </a:r>
            <a:endParaRPr lang="ru-RU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1. Трихинеллез возникает наиболее часто при употреблении в пищу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непрожаренной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инвазированной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marL="624078" indent="-514350">
              <a:buFont typeface="+mj-lt"/>
              <a:buAutoNum type="arabicPeriod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свинины</a:t>
            </a:r>
          </a:p>
          <a:p>
            <a:pPr marL="624078" indent="-514350">
              <a:buFont typeface="+mj-lt"/>
              <a:buAutoNum type="arabicPeriod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конины</a:t>
            </a:r>
          </a:p>
          <a:p>
            <a:pPr marL="624078" indent="-514350">
              <a:buFont typeface="+mj-lt"/>
              <a:buAutoNum type="arabicPeriod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говядины</a:t>
            </a:r>
          </a:p>
          <a:p>
            <a:pPr marL="624078" indent="-514350">
              <a:buFont typeface="+mj-lt"/>
              <a:buAutoNum type="arabicPeriod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баранины</a:t>
            </a:r>
          </a:p>
          <a:p>
            <a:pPr>
              <a:buNone/>
            </a:pP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 </a:t>
            </a:r>
            <a:r>
              <a:rPr lang="ru-RU" dirty="0" smtClean="0"/>
              <a:t>Итоговый контроль</a:t>
            </a:r>
            <a:endParaRPr lang="ru-RU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2. Гниение пищевых продуктов - результат: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marL="624078" indent="-514350">
              <a:buFont typeface="+mj-lt"/>
              <a:buAutoNum type="arabicPeriod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жизнедеятельности микроорганизмов</a:t>
            </a:r>
          </a:p>
          <a:p>
            <a:pPr marL="624078" indent="-514350">
              <a:buFont typeface="+mj-lt"/>
              <a:buAutoNum type="arabicPeriod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химического взаимодействия пищевого продукта с воздухом</a:t>
            </a:r>
          </a:p>
          <a:p>
            <a:pPr marL="624078" indent="-514350">
              <a:buFont typeface="+mj-lt"/>
              <a:buAutoNum type="arabicPeriod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физического воздействия солнечных лучей</a:t>
            </a:r>
          </a:p>
          <a:p>
            <a:pPr marL="624078" indent="-514350">
              <a:buFont typeface="+mj-lt"/>
              <a:buAutoNum type="arabicPeriod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химического взаимодействия пищевых веществ</a:t>
            </a:r>
          </a:p>
          <a:p>
            <a:pPr>
              <a:buNone/>
            </a:pPr>
            <a:r>
              <a:rPr lang="ru-RU" dirty="0" smtClean="0"/>
              <a:t> 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Итоговый контроль</a:t>
            </a:r>
            <a:endParaRPr lang="ru-RU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dirty="0" smtClean="0"/>
          </a:p>
          <a:p>
            <a:pPr>
              <a:buNone/>
            </a:pPr>
            <a:r>
              <a:rPr lang="ru-RU" dirty="0" smtClean="0"/>
              <a:t> </a:t>
            </a:r>
          </a:p>
          <a:p>
            <a:pPr algn="ctr"/>
            <a:r>
              <a:rPr lang="ru-RU" b="1" dirty="0" smtClean="0"/>
              <a:t>3.При обнаружении менее 3 финн (личиночные формы бычьего или свиного цепня) на 40 см2, мясо:</a:t>
            </a:r>
            <a:endParaRPr lang="ru-RU" dirty="0" smtClean="0"/>
          </a:p>
          <a:p>
            <a:pPr marL="624078" indent="-514350">
              <a:buFont typeface="+mj-lt"/>
              <a:buAutoNum type="arabicPeriod"/>
            </a:pPr>
            <a:r>
              <a:rPr lang="ru-RU" dirty="0" smtClean="0"/>
              <a:t> подлежит технической утилизации</a:t>
            </a:r>
          </a:p>
          <a:p>
            <a:pPr marL="624078" indent="-514350">
              <a:buFont typeface="+mj-lt"/>
              <a:buAutoNum type="arabicPeriod"/>
            </a:pPr>
            <a:r>
              <a:rPr lang="ru-RU" dirty="0" smtClean="0"/>
              <a:t> считается условно годным</a:t>
            </a:r>
          </a:p>
          <a:p>
            <a:pPr marL="624078" indent="-514350">
              <a:buFont typeface="+mj-lt"/>
              <a:buAutoNum type="arabicPeriod"/>
            </a:pPr>
            <a:r>
              <a:rPr lang="ru-RU" dirty="0" smtClean="0"/>
              <a:t> может использоваться в пищу без ограничений</a:t>
            </a:r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Итоговый контроль</a:t>
            </a:r>
            <a:endParaRPr lang="ru-RU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dirty="0" smtClean="0"/>
          </a:p>
          <a:p>
            <a:pPr>
              <a:buNone/>
            </a:pPr>
            <a:r>
              <a:rPr lang="ru-RU" dirty="0" smtClean="0"/>
              <a:t> </a:t>
            </a: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4. Для жарки лучше всего использовать ###.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5. Яйца водоплавающей птицы чаще могут быть причиной ###.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/>
              <a:t> 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Итоговый контроль</a:t>
            </a:r>
            <a:endParaRPr lang="ru-RU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 </a:t>
            </a:r>
          </a:p>
          <a:p>
            <a:pPr algn="ctr"/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6. Метод исследования, определяющий цвет, запах, вкус пищевых продуктов, называется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 ###.</a:t>
            </a:r>
          </a:p>
          <a:p>
            <a:pPr algn="ctr">
              <a:buNone/>
            </a:pPr>
            <a:endParaRPr lang="ru-RU" sz="26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7. Метод исследования, определяющий в пищевых продуктах кислотность, влажность, плотность, содержание пестицидов, называется ###.</a:t>
            </a:r>
            <a:endParaRPr lang="ru-RU" sz="26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ctr"/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8. Метод исследования, определяющий в пищевых продуктах качественный и количественный состав микроорганизмов, называется ###.</a:t>
            </a:r>
            <a:endParaRPr lang="ru-RU" sz="2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Итоговый контроль</a:t>
            </a:r>
            <a:endParaRPr lang="ru-RU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9. При оценке пищевой ценности продуктов учитывают:</a:t>
            </a:r>
          </a:p>
          <a:p>
            <a:pPr marL="624078" indent="-514350" algn="ctr">
              <a:buFont typeface="+mj-lt"/>
              <a:buAutoNum type="arabicPeriod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органический состав (белки, жиры, углеводы), содержание витаминов и минеральных веществ</a:t>
            </a:r>
          </a:p>
          <a:p>
            <a:pPr marL="624078" indent="-514350">
              <a:buFont typeface="+mj-lt"/>
              <a:buAutoNum type="arabicPeriod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органолептические свойства</a:t>
            </a:r>
          </a:p>
          <a:p>
            <a:pPr marL="624078" indent="-514350">
              <a:buFont typeface="+mj-lt"/>
              <a:buAutoNum type="arabicPeriod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усвояемость продуктов</a:t>
            </a:r>
          </a:p>
          <a:p>
            <a:pPr marL="624078" indent="-514350">
              <a:buFont typeface="+mj-lt"/>
              <a:buAutoNum type="arabicPeriod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безвредность</a:t>
            </a:r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Итоговый контроль</a:t>
            </a:r>
            <a:endParaRPr lang="ru-RU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buNone/>
            </a:pPr>
            <a:r>
              <a:rPr lang="ru-RU" dirty="0" smtClean="0"/>
              <a:t> </a:t>
            </a:r>
          </a:p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10. Пищевая ценность жиров растительного происхождения обусловлена: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marL="624078" indent="-514350">
              <a:buFont typeface="+mj-lt"/>
              <a:buAutoNum type="arabicPeriod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хорошей усвояемостью</a:t>
            </a:r>
          </a:p>
          <a:p>
            <a:pPr marL="624078" indent="-514350">
              <a:buFont typeface="+mj-lt"/>
              <a:buAutoNum type="arabicPeriod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высокой энергетической ценностью</a:t>
            </a:r>
          </a:p>
          <a:p>
            <a:pPr marL="624078" indent="-514350">
              <a:buFont typeface="+mj-lt"/>
              <a:buAutoNum type="arabicPeriod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хорошими органолептическими свойствами</a:t>
            </a:r>
          </a:p>
          <a:p>
            <a:pPr marL="624078" indent="-514350">
              <a:buFont typeface="+mj-lt"/>
              <a:buAutoNum type="arabicPeriod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высоким содержанием витаминов А и 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D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marL="624078" indent="-514350">
              <a:buFont typeface="+mj-lt"/>
              <a:buAutoNum type="arabicPeriod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содержанием полиненасыщенных жирных кислот</a:t>
            </a:r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Итоговый контроль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endParaRPr lang="ru-RU" dirty="0" smtClean="0"/>
          </a:p>
          <a:p>
            <a:pPr>
              <a:buNone/>
            </a:pPr>
            <a:r>
              <a:rPr lang="en-US" b="1" dirty="0" smtClean="0"/>
              <a:t>                         </a:t>
            </a:r>
            <a:r>
              <a:rPr lang="ru-RU" b="1" dirty="0" smtClean="0"/>
              <a:t> Уметь:</a:t>
            </a:r>
            <a:r>
              <a:rPr lang="ru-RU" b="1" u="sng" dirty="0" smtClean="0"/>
              <a:t> </a:t>
            </a:r>
            <a:endParaRPr lang="ru-RU" dirty="0" smtClean="0"/>
          </a:p>
          <a:p>
            <a:pPr lvl="0" algn="ctr">
              <a:buFont typeface="Wingdings" pitchFamily="2" charset="2"/>
              <a:buChar char="ü"/>
            </a:pP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оценивать результаты  исследований по доброкачественности основных продуктов питания </a:t>
            </a:r>
          </a:p>
          <a:p>
            <a:pPr lvl="0" algn="ctr">
              <a:buFont typeface="Wingdings" pitchFamily="2" charset="2"/>
              <a:buChar char="ü"/>
            </a:pP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проводить экспертизу  некоторых пищевых продуктов</a:t>
            </a:r>
          </a:p>
          <a:p>
            <a:pPr lvl="0" algn="ctr">
              <a:buFont typeface="Wingdings" pitchFamily="2" charset="2"/>
              <a:buChar char="ü"/>
            </a:pP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знать и уметь использовать законодательные документы</a:t>
            </a:r>
            <a:r>
              <a:rPr lang="ru-RU" dirty="0" smtClean="0"/>
              <a:t>. 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Умения, навыки</a:t>
            </a:r>
            <a:endParaRPr lang="ru-RU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500174"/>
            <a:ext cx="8229600" cy="4525963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pPr algn="ctr"/>
            <a:r>
              <a:rPr lang="ru-RU" b="1" dirty="0" smtClean="0"/>
              <a:t>11. Показатели доброкачественности продуктов питания:</a:t>
            </a:r>
            <a:endParaRPr lang="ru-RU" dirty="0" smtClean="0"/>
          </a:p>
          <a:p>
            <a:pPr marL="624078" indent="-514350">
              <a:buFont typeface="+mj-lt"/>
              <a:buAutoNum type="arabicPeriod"/>
            </a:pPr>
            <a:r>
              <a:rPr lang="ru-RU" dirty="0" smtClean="0"/>
              <a:t> гниение</a:t>
            </a:r>
          </a:p>
          <a:p>
            <a:pPr marL="624078" indent="-514350">
              <a:buFont typeface="+mj-lt"/>
              <a:buAutoNum type="arabicPeriod"/>
            </a:pPr>
            <a:r>
              <a:rPr lang="ru-RU" dirty="0" smtClean="0"/>
              <a:t>гниение, брожение</a:t>
            </a:r>
          </a:p>
          <a:p>
            <a:pPr marL="624078" indent="-514350">
              <a:buFont typeface="+mj-lt"/>
              <a:buAutoNum type="arabicPeriod"/>
            </a:pPr>
            <a:r>
              <a:rPr lang="ru-RU" dirty="0" smtClean="0"/>
              <a:t>гниение, брожение, </a:t>
            </a:r>
            <a:r>
              <a:rPr lang="ru-RU" dirty="0" err="1" smtClean="0"/>
              <a:t>плесневение</a:t>
            </a:r>
            <a:endParaRPr lang="ru-RU" dirty="0" smtClean="0"/>
          </a:p>
          <a:p>
            <a:pPr marL="624078" indent="-514350">
              <a:buFont typeface="+mj-lt"/>
              <a:buAutoNum type="arabicPeriod"/>
            </a:pPr>
            <a:r>
              <a:rPr lang="ru-RU" dirty="0" smtClean="0"/>
              <a:t> гниение, брожение, </a:t>
            </a:r>
            <a:r>
              <a:rPr lang="ru-RU" dirty="0" err="1" smtClean="0"/>
              <a:t>плесневение</a:t>
            </a:r>
            <a:r>
              <a:rPr lang="ru-RU" dirty="0" smtClean="0"/>
              <a:t>, вредные механические примеси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Итоговый контроль</a:t>
            </a:r>
            <a:endParaRPr lang="ru-RU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dirty="0" smtClean="0"/>
          </a:p>
          <a:p>
            <a:pPr>
              <a:buNone/>
            </a:pPr>
            <a:r>
              <a:rPr lang="ru-RU" dirty="0" smtClean="0"/>
              <a:t> </a:t>
            </a:r>
          </a:p>
          <a:p>
            <a:pPr algn="ctr"/>
            <a:r>
              <a:rPr lang="ru-RU" sz="3600" b="1" dirty="0" smtClean="0"/>
              <a:t>12. Молоко считается несвежим при величине кислотности не более ### град. Т</a:t>
            </a:r>
            <a:endParaRPr lang="ru-RU" sz="3600" dirty="0" smtClean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Итоговый контроль</a:t>
            </a:r>
            <a:endParaRPr lang="ru-RU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 algn="ctr"/>
            <a:r>
              <a:rPr lang="ru-RU" b="1" dirty="0" smtClean="0"/>
              <a:t>13. Плотность цельного молока:</a:t>
            </a:r>
            <a:endParaRPr lang="ru-RU" dirty="0" smtClean="0"/>
          </a:p>
          <a:p>
            <a:pPr marL="624078" indent="-514350" algn="ctr">
              <a:buFont typeface="+mj-lt"/>
              <a:buAutoNum type="arabicPeriod"/>
            </a:pPr>
            <a:r>
              <a:rPr lang="ru-RU" dirty="0" smtClean="0"/>
              <a:t> 1,007-1,012</a:t>
            </a:r>
          </a:p>
          <a:p>
            <a:pPr marL="624078" indent="-514350" algn="ctr">
              <a:buFont typeface="+mj-lt"/>
              <a:buAutoNum type="arabicPeriod"/>
            </a:pPr>
            <a:r>
              <a:rPr lang="ru-RU" dirty="0" smtClean="0"/>
              <a:t> 1,014-1,019</a:t>
            </a:r>
          </a:p>
          <a:p>
            <a:pPr marL="624078" indent="-514350" algn="ctr">
              <a:buFont typeface="+mj-lt"/>
              <a:buAutoNum type="arabicPeriod"/>
            </a:pPr>
            <a:r>
              <a:rPr lang="ru-RU" dirty="0" smtClean="0"/>
              <a:t> 1,021-1,026</a:t>
            </a:r>
          </a:p>
          <a:p>
            <a:pPr marL="624078" indent="-514350" algn="ctr">
              <a:buFont typeface="+mj-lt"/>
              <a:buAutoNum type="arabicPeriod"/>
            </a:pPr>
            <a:r>
              <a:rPr lang="ru-RU" dirty="0" smtClean="0"/>
              <a:t>1,028-1,033</a:t>
            </a:r>
          </a:p>
          <a:p>
            <a:pPr marL="624078" indent="-514350" algn="ctr">
              <a:buFont typeface="+mj-lt"/>
              <a:buAutoNum type="arabicPeriod"/>
            </a:pPr>
            <a:r>
              <a:rPr lang="ru-RU" dirty="0" smtClean="0"/>
              <a:t>1,034-1,039</a:t>
            </a:r>
          </a:p>
          <a:p>
            <a:pPr>
              <a:buNone/>
            </a:pPr>
            <a:endParaRPr lang="ru-RU" dirty="0" smtClean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Итоговый контроль</a:t>
            </a:r>
            <a:endParaRPr lang="ru-RU" dirty="0"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pPr algn="ctr"/>
            <a:r>
              <a:rPr lang="ru-RU" sz="11200" b="1" dirty="0" smtClean="0">
                <a:latin typeface="Times New Roman" pitchFamily="18" charset="0"/>
                <a:cs typeface="Times New Roman" pitchFamily="18" charset="0"/>
              </a:rPr>
              <a:t>14.Установите соответствие основных источников </a:t>
            </a:r>
            <a:r>
              <a:rPr lang="ru-RU" sz="11200" b="1" dirty="0" err="1" smtClean="0">
                <a:latin typeface="Times New Roman" pitchFamily="18" charset="0"/>
                <a:cs typeface="Times New Roman" pitchFamily="18" charset="0"/>
              </a:rPr>
              <a:t>нутриентов</a:t>
            </a:r>
            <a:r>
              <a:rPr lang="ru-RU" sz="112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1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1200" dirty="0" smtClean="0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ru-RU" sz="11200" dirty="0" smtClean="0">
                <a:latin typeface="Times New Roman" pitchFamily="18" charset="0"/>
                <a:cs typeface="Times New Roman" pitchFamily="18" charset="0"/>
              </a:rPr>
              <a:t>1: ПНЖК</a:t>
            </a:r>
          </a:p>
          <a:p>
            <a:r>
              <a:rPr lang="en-US" sz="11200" dirty="0" smtClean="0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ru-RU" sz="11200" dirty="0" smtClean="0">
                <a:latin typeface="Times New Roman" pitchFamily="18" charset="0"/>
                <a:cs typeface="Times New Roman" pitchFamily="18" charset="0"/>
              </a:rPr>
              <a:t>2: пищевые волокна</a:t>
            </a:r>
          </a:p>
          <a:p>
            <a:r>
              <a:rPr lang="en-US" sz="11200" dirty="0" smtClean="0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ru-RU" sz="11200" dirty="0" smtClean="0">
                <a:latin typeface="Times New Roman" pitchFamily="18" charset="0"/>
                <a:cs typeface="Times New Roman" pitchFamily="18" charset="0"/>
              </a:rPr>
              <a:t>3: тиамин</a:t>
            </a:r>
          </a:p>
          <a:p>
            <a:r>
              <a:rPr lang="en-US" sz="11200" dirty="0" smtClean="0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ru-RU" sz="11200" dirty="0" smtClean="0">
                <a:latin typeface="Times New Roman" pitchFamily="18" charset="0"/>
                <a:cs typeface="Times New Roman" pitchFamily="18" charset="0"/>
              </a:rPr>
              <a:t>4: калий</a:t>
            </a:r>
          </a:p>
          <a:p>
            <a:r>
              <a:rPr lang="en-US" sz="11200" dirty="0" smtClean="0">
                <a:latin typeface="Times New Roman" pitchFamily="18" charset="0"/>
                <a:cs typeface="Times New Roman" pitchFamily="18" charset="0"/>
              </a:rPr>
              <a:t>L</a:t>
            </a:r>
            <a:r>
              <a:rPr lang="ru-RU" sz="11200" dirty="0" smtClean="0">
                <a:latin typeface="Times New Roman" pitchFamily="18" charset="0"/>
                <a:cs typeface="Times New Roman" pitchFamily="18" charset="0"/>
              </a:rPr>
              <a:t>5: железо</a:t>
            </a:r>
          </a:p>
          <a:p>
            <a:r>
              <a:rPr lang="en-US" sz="11200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ru-RU" sz="11200" dirty="0" smtClean="0">
                <a:latin typeface="Times New Roman" pitchFamily="18" charset="0"/>
                <a:cs typeface="Times New Roman" pitchFamily="18" charset="0"/>
              </a:rPr>
              <a:t>1: растительные масла, морепродукты</a:t>
            </a:r>
          </a:p>
          <a:p>
            <a:r>
              <a:rPr lang="en-US" sz="11200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ru-RU" sz="11200" dirty="0" smtClean="0">
                <a:latin typeface="Times New Roman" pitchFamily="18" charset="0"/>
                <a:cs typeface="Times New Roman" pitchFamily="18" charset="0"/>
              </a:rPr>
              <a:t>2: бобовые, зерновые</a:t>
            </a:r>
          </a:p>
          <a:p>
            <a:r>
              <a:rPr lang="en-US" sz="11200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ru-RU" sz="11200" dirty="0" smtClean="0">
                <a:latin typeface="Times New Roman" pitchFamily="18" charset="0"/>
                <a:cs typeface="Times New Roman" pitchFamily="18" charset="0"/>
              </a:rPr>
              <a:t>3: орехи</a:t>
            </a:r>
          </a:p>
          <a:p>
            <a:r>
              <a:rPr lang="en-US" sz="11200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ru-RU" sz="11200" dirty="0" smtClean="0">
                <a:latin typeface="Times New Roman" pitchFamily="18" charset="0"/>
                <a:cs typeface="Times New Roman" pitchFamily="18" charset="0"/>
              </a:rPr>
              <a:t>4: сухофрукты</a:t>
            </a:r>
          </a:p>
          <a:p>
            <a:r>
              <a:rPr lang="en-US" sz="11200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ru-RU" sz="11200" dirty="0" smtClean="0">
                <a:latin typeface="Times New Roman" pitchFamily="18" charset="0"/>
                <a:cs typeface="Times New Roman" pitchFamily="18" charset="0"/>
              </a:rPr>
              <a:t>5: мясопродукты</a:t>
            </a:r>
          </a:p>
          <a:p>
            <a:r>
              <a:rPr lang="en-US" sz="11200" dirty="0" smtClean="0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ru-RU" sz="11200" dirty="0" smtClean="0">
                <a:latin typeface="Times New Roman" pitchFamily="18" charset="0"/>
                <a:cs typeface="Times New Roman" pitchFamily="18" charset="0"/>
              </a:rPr>
              <a:t>6: зерновые, орехи, морепродукты</a:t>
            </a:r>
          </a:p>
          <a:p>
            <a:r>
              <a:rPr lang="ru-RU" sz="112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dirty="0" smtClean="0"/>
          </a:p>
          <a:p>
            <a:r>
              <a:rPr lang="ru-RU" b="1" dirty="0" smtClean="0"/>
              <a:t> 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Итоговый контроль</a:t>
            </a:r>
            <a:endParaRPr lang="ru-RU" dirty="0"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 </a:t>
            </a:r>
          </a:p>
          <a:p>
            <a:pPr algn="ctr"/>
            <a:r>
              <a:rPr lang="ru-RU" b="1" dirty="0" smtClean="0"/>
              <a:t>15. Последовательность этапов гигиенической оценки качества пищевых продуктов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1: санитарный анализ партии пищевых продуктов</a:t>
            </a:r>
          </a:p>
          <a:p>
            <a:pPr>
              <a:buNone/>
            </a:pPr>
            <a:r>
              <a:rPr lang="ru-RU" dirty="0" smtClean="0"/>
              <a:t>2: оценка условий хранения продуктов</a:t>
            </a:r>
          </a:p>
          <a:p>
            <a:pPr>
              <a:buNone/>
            </a:pPr>
            <a:r>
              <a:rPr lang="ru-RU" dirty="0" smtClean="0"/>
              <a:t>3: оценка состояния тары</a:t>
            </a:r>
          </a:p>
          <a:p>
            <a:pPr>
              <a:buNone/>
            </a:pPr>
            <a:r>
              <a:rPr lang="ru-RU" dirty="0" smtClean="0"/>
              <a:t>4: отбор пробы</a:t>
            </a:r>
          </a:p>
          <a:p>
            <a:pPr>
              <a:buNone/>
            </a:pPr>
            <a:r>
              <a:rPr lang="ru-RU" dirty="0" smtClean="0"/>
              <a:t> 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Итоговый контроль</a:t>
            </a:r>
            <a:endParaRPr lang="ru-RU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endParaRPr lang="ru-RU" dirty="0" smtClean="0"/>
          </a:p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16. Метод исследования, определяющий в пищевых продуктах качественный и количественный состав микроорганизмов: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marL="624078" indent="-514350">
              <a:buFont typeface="+mj-lt"/>
              <a:buAutoNum type="arabicPeriod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органолептический</a:t>
            </a:r>
          </a:p>
          <a:p>
            <a:pPr marL="624078" indent="-514350">
              <a:buFont typeface="+mj-lt"/>
              <a:buAutoNum type="arabicPeriod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физико-химический</a:t>
            </a:r>
          </a:p>
          <a:p>
            <a:pPr marL="624078" indent="-514350">
              <a:buFont typeface="+mj-lt"/>
              <a:buAutoNum type="arabicPeriod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бактериологический</a:t>
            </a:r>
          </a:p>
          <a:p>
            <a:pPr marL="624078" indent="-514350">
              <a:buFont typeface="+mj-lt"/>
              <a:buAutoNum type="arabicPeriod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биологический</a:t>
            </a:r>
          </a:p>
          <a:p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17. Кислотность разбавленного молока ниже ... град.Т:</a:t>
            </a:r>
          </a:p>
          <a:p>
            <a:pPr algn="ctr">
              <a:buNone/>
            </a:pP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marL="624078" indent="-514350" algn="ctr">
              <a:buFont typeface="+mj-lt"/>
              <a:buAutoNum type="arabicPeriod"/>
            </a:pPr>
            <a:r>
              <a:rPr lang="ru-RU" dirty="0" smtClean="0"/>
              <a:t>12</a:t>
            </a:r>
          </a:p>
          <a:p>
            <a:pPr marL="624078" indent="-514350" algn="ctr">
              <a:buFont typeface="+mj-lt"/>
              <a:buAutoNum type="arabicPeriod"/>
            </a:pPr>
            <a:r>
              <a:rPr lang="ru-RU" dirty="0" smtClean="0"/>
              <a:t>14</a:t>
            </a:r>
          </a:p>
          <a:p>
            <a:pPr marL="624078" indent="-514350" algn="ctr">
              <a:buFont typeface="+mj-lt"/>
              <a:buAutoNum type="arabicPeriod"/>
            </a:pPr>
            <a:r>
              <a:rPr lang="ru-RU" dirty="0" smtClean="0"/>
              <a:t> 16</a:t>
            </a:r>
          </a:p>
          <a:p>
            <a:pPr marL="624078" indent="-514350" algn="ctr">
              <a:buFont typeface="+mj-lt"/>
              <a:buAutoNum type="arabicPeriod"/>
            </a:pPr>
            <a:r>
              <a:rPr lang="ru-RU" dirty="0" smtClean="0"/>
              <a:t>18</a:t>
            </a:r>
          </a:p>
          <a:p>
            <a:pPr>
              <a:buNone/>
            </a:pPr>
            <a:endParaRPr lang="ru-RU" dirty="0" smtClean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Итоговый контроль</a:t>
            </a:r>
            <a:endParaRPr lang="ru-RU" dirty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dirty="0" smtClean="0"/>
          </a:p>
          <a:p>
            <a:pPr>
              <a:buNone/>
            </a:pPr>
            <a:r>
              <a:rPr lang="ru-RU" dirty="0" smtClean="0"/>
              <a:t> 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18. Молоко считается несвежим при величине кислотности не более ... град.Т: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marL="624078" indent="-514350" algn="ctr">
              <a:buFont typeface="+mj-lt"/>
              <a:buAutoNum type="arabicPeriod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10</a:t>
            </a:r>
          </a:p>
          <a:p>
            <a:pPr marL="624078" indent="-514350" algn="ctr">
              <a:buFont typeface="+mj-lt"/>
              <a:buAutoNum type="arabicPeriod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18</a:t>
            </a:r>
          </a:p>
          <a:p>
            <a:pPr marL="624078" indent="-514350" algn="ctr">
              <a:buFont typeface="+mj-lt"/>
              <a:buAutoNum type="arabicPeriod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20</a:t>
            </a:r>
          </a:p>
          <a:p>
            <a:pPr marL="624078" indent="-514350" algn="ctr">
              <a:buFont typeface="+mj-lt"/>
              <a:buAutoNum type="arabicPeriod"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22</a:t>
            </a:r>
          </a:p>
          <a:p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Итоговый контроль</a:t>
            </a:r>
            <a:endParaRPr lang="ru-RU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19. Белки молока</a:t>
            </a:r>
            <a:r>
              <a:rPr lang="ru-RU" b="1" dirty="0" smtClean="0"/>
              <a:t>:</a:t>
            </a:r>
            <a:endParaRPr lang="ru-RU" dirty="0" smtClean="0"/>
          </a:p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1.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лактоглобулин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лактоальбумин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, казеин</a:t>
            </a:r>
          </a:p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2. казеин,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миоген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, актин</a:t>
            </a:r>
          </a:p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3. актин,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лактоальбумин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авидин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4.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авидин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лактоальбумин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лактоглобулин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 smtClean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Итоговый контроль</a:t>
            </a:r>
            <a:endParaRPr lang="ru-RU" dirty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endParaRPr lang="ru-RU" dirty="0" smtClean="0"/>
          </a:p>
          <a:p>
            <a:pPr>
              <a:buNone/>
            </a:pPr>
            <a:r>
              <a:rPr lang="ru-RU" b="1" dirty="0" smtClean="0"/>
              <a:t> </a:t>
            </a:r>
            <a:endParaRPr lang="ru-RU" dirty="0" smtClean="0"/>
          </a:p>
          <a:p>
            <a:pPr algn="ctr"/>
            <a:r>
              <a:rPr lang="ru-RU" sz="3900" b="1" dirty="0" smtClean="0">
                <a:latin typeface="Times New Roman" pitchFamily="18" charset="0"/>
                <a:cs typeface="Times New Roman" pitchFamily="18" charset="0"/>
              </a:rPr>
              <a:t>20.  Источником пектиновых веществ являются:</a:t>
            </a:r>
            <a:endParaRPr lang="ru-RU" sz="3900" dirty="0" smtClean="0">
              <a:latin typeface="Times New Roman" pitchFamily="18" charset="0"/>
              <a:cs typeface="Times New Roman" pitchFamily="18" charset="0"/>
            </a:endParaRPr>
          </a:p>
          <a:p>
            <a:pPr marL="852678" indent="-742950">
              <a:buFont typeface="+mj-lt"/>
              <a:buAutoNum type="arabicPeriod"/>
            </a:pPr>
            <a:r>
              <a:rPr lang="ru-RU" sz="3900" dirty="0" smtClean="0">
                <a:latin typeface="Times New Roman" pitchFamily="18" charset="0"/>
                <a:cs typeface="Times New Roman" pitchFamily="18" charset="0"/>
              </a:rPr>
              <a:t>мясные и молочные продукты</a:t>
            </a:r>
          </a:p>
          <a:p>
            <a:pPr marL="852678" indent="-742950">
              <a:buFont typeface="+mj-lt"/>
              <a:buAutoNum type="arabicPeriod"/>
            </a:pPr>
            <a:r>
              <a:rPr lang="ru-RU" sz="3900" dirty="0" smtClean="0">
                <a:latin typeface="Times New Roman" pitchFamily="18" charset="0"/>
                <a:cs typeface="Times New Roman" pitchFamily="18" charset="0"/>
              </a:rPr>
              <a:t>овощи и злаковые</a:t>
            </a:r>
          </a:p>
          <a:p>
            <a:pPr marL="852678" indent="-742950">
              <a:buFont typeface="+mj-lt"/>
              <a:buAutoNum type="arabicPeriod"/>
            </a:pPr>
            <a:r>
              <a:rPr lang="ru-RU" sz="3900" dirty="0" smtClean="0">
                <a:latin typeface="Times New Roman" pitchFamily="18" charset="0"/>
                <a:cs typeface="Times New Roman" pitchFamily="18" charset="0"/>
              </a:rPr>
              <a:t> ягоды и фрукты</a:t>
            </a:r>
          </a:p>
          <a:p>
            <a:pPr marL="852678" indent="-742950">
              <a:buFont typeface="+mj-lt"/>
              <a:buAutoNum type="arabicPeriod"/>
            </a:pPr>
            <a:r>
              <a:rPr lang="ru-RU" sz="39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>
              <a:buNone/>
            </a:pPr>
            <a:r>
              <a:rPr lang="ru-RU" sz="39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39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dirty="0" smtClean="0"/>
              <a:t> </a:t>
            </a:r>
            <a:endParaRPr lang="ru-RU" dirty="0" smtClean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Итоговый контроль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357298"/>
            <a:ext cx="8229600" cy="4525963"/>
          </a:xfrm>
        </p:spPr>
        <p:txBody>
          <a:bodyPr>
            <a:norm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1.	Задачи гигиенической экспертизы пищевых продуктов.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2.	Этапы гигиенической экспертизы пищевых продуктов.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3.	Качество пищевых продуктов: определение, показатели, классификация.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4.	Заболевания, вызываемые недоброкачественными пищевыми продуктами.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5.	Пищевая и биологическая ценность яиц.</a:t>
            </a:r>
          </a:p>
          <a:p>
            <a:r>
              <a:rPr lang="ru-RU" b="1" dirty="0" smtClean="0"/>
              <a:t> 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Вопросы</a:t>
            </a:r>
            <a:endParaRPr lang="ru-RU"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 smtClean="0"/>
              <a:t> 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Мясо -  путь передачи</a:t>
            </a:r>
          </a:p>
          <a:p>
            <a:pPr algn="ctr"/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852678" indent="-742950">
              <a:buFont typeface="+mj-lt"/>
              <a:buAutoNum type="arabicPeriod"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туберкулез, бруцеллез</a:t>
            </a:r>
          </a:p>
          <a:p>
            <a:pPr marL="852678" indent="-742950">
              <a:buFont typeface="+mj-lt"/>
              <a:buAutoNum type="arabicPeriod"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дифиллоботриоз, описторхоз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Итоговый контроль</a:t>
            </a:r>
            <a:endParaRPr lang="ru-RU"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22. Через рыбу передаются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ctr"/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 marL="852678" indent="-742950">
              <a:buFont typeface="+mj-lt"/>
              <a:buAutoNum type="arabicPeriod"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туберкулез, бруцеллез</a:t>
            </a:r>
          </a:p>
          <a:p>
            <a:pPr marL="852678" indent="-742950">
              <a:buFont typeface="+mj-lt"/>
              <a:buAutoNum type="arabicPeriod"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дифиллоботриоз, описторхоз</a:t>
            </a:r>
          </a:p>
          <a:p>
            <a:pPr marL="852678" indent="-742950">
              <a:buFont typeface="+mj-lt"/>
              <a:buAutoNum type="arabicPeriod"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тениидоз, трихинеллез, эхинококкоз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Итоговый контроль</a:t>
            </a:r>
            <a:endParaRPr lang="ru-RU"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Font typeface="Wingdings" pitchFamily="2" charset="2"/>
              <a:buChar char="v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Отлично – 100-91%</a:t>
            </a:r>
          </a:p>
          <a:p>
            <a:pPr algn="ctr">
              <a:buFont typeface="Wingdings" pitchFamily="2" charset="2"/>
              <a:buChar char="v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Хорошо  - 90 – 81%</a:t>
            </a:r>
          </a:p>
          <a:p>
            <a:pPr algn="ctr">
              <a:buFont typeface="Wingdings" pitchFamily="2" charset="2"/>
              <a:buChar char="v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Удовлетворительно  - 80 – 71%</a:t>
            </a:r>
          </a:p>
          <a:p>
            <a:pPr algn="ctr">
              <a:buFont typeface="Wingdings" pitchFamily="2" charset="2"/>
              <a:buChar char="v"/>
            </a:pPr>
            <a:r>
              <a:rPr lang="ru-RU" sz="2800" b="1" smtClean="0">
                <a:latin typeface="Times New Roman" pitchFamily="18" charset="0"/>
                <a:cs typeface="Times New Roman" pitchFamily="18" charset="0"/>
              </a:rPr>
              <a:t>Неудовлетворительно – 70% и менее</a:t>
            </a:r>
          </a:p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Критерии оценки выполнения тестовых заданий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endParaRPr lang="ru-RU" dirty="0" smtClean="0"/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6.	Органолептические и физико-химические показатели доброкачественности муки.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7.	Гигиеническая характеристика хлеба как продукта питания.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8.	Гигиеническая характеристика молока как продукта питания.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9.	Болезни животных, передающиеся человеку через молоко.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Вопросы</a:t>
            </a: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10.	Гигиеническая характеристика мяса как продукта питания.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11.	Болезни животных, передающиеся человеку через мясо.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12.	Гигиеническая характеристика рыбы как продукта питания.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13.	Рыба как фактор передачи гельминтозов.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14.	Характеристика питательной ценности различных круп.</a:t>
            </a:r>
          </a:p>
          <a:p>
            <a:pPr>
              <a:buNone/>
            </a:pPr>
            <a:r>
              <a:rPr lang="ru-RU" b="1" dirty="0" smtClean="0"/>
              <a:t> 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Вопросы</a:t>
            </a: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endParaRPr lang="ru-RU" sz="3600" b="1" i="1" dirty="0" smtClean="0"/>
          </a:p>
          <a:p>
            <a:pPr algn="ctr"/>
            <a:r>
              <a:rPr lang="ru-RU" sz="3600" b="1" i="1" dirty="0" smtClean="0"/>
              <a:t>Качество пищевых продуктов - это совокупность свойств, определяющих степень пригодности продуктов для питания</a:t>
            </a:r>
            <a:endParaRPr lang="ru-RU" sz="36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Определение</a:t>
            </a: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lvl="0"/>
            <a:r>
              <a:rPr lang="ru-RU" dirty="0" smtClean="0"/>
              <a:t>энергетическая ценность – количество энергии, образующейся в организме при диссимиляции продукта;</a:t>
            </a:r>
          </a:p>
          <a:p>
            <a:pPr lvl="0"/>
            <a:r>
              <a:rPr lang="ru-RU" dirty="0" smtClean="0"/>
              <a:t>биологическая ценность – показатель качества белка, зависящий от сбалансированности аминокислот и отражающий степень задержки белкового азота в организме;</a:t>
            </a:r>
          </a:p>
          <a:p>
            <a:pPr lvl="0"/>
            <a:r>
              <a:rPr lang="ru-RU" dirty="0" smtClean="0"/>
              <a:t>усвояемость – относительная степень использования организмом отдельных </a:t>
            </a:r>
            <a:r>
              <a:rPr lang="ru-RU" dirty="0" err="1" smtClean="0"/>
              <a:t>нутриентов</a:t>
            </a:r>
            <a:r>
              <a:rPr lang="ru-RU" dirty="0" smtClean="0"/>
              <a:t>, поступающих с пищевыми продуктами;</a:t>
            </a:r>
          </a:p>
          <a:p>
            <a:pPr lvl="0"/>
            <a:r>
              <a:rPr lang="ru-RU" dirty="0" smtClean="0"/>
              <a:t>перевариваемость – соответствие химического состава продукта ферментным системам организма;</a:t>
            </a:r>
          </a:p>
          <a:p>
            <a:pPr lvl="0"/>
            <a:r>
              <a:rPr lang="ru-RU" dirty="0" err="1" smtClean="0"/>
              <a:t>приедаемость</a:t>
            </a:r>
            <a:r>
              <a:rPr lang="ru-RU" dirty="0" smtClean="0"/>
              <a:t> – скорость выработки отрицательного динамического стереотипа выбора и употребления того или иного пищевого продукта</a:t>
            </a:r>
          </a:p>
          <a:p>
            <a:r>
              <a:rPr lang="ru-RU" dirty="0" smtClean="0"/>
              <a:t>органолептические свойства - внешний вид, цвет, консистенция, запах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1143000"/>
          </a:xfrm>
        </p:spPr>
        <p:txBody>
          <a:bodyPr/>
          <a:lstStyle/>
          <a:p>
            <a:pPr algn="ctr"/>
            <a:r>
              <a:rPr lang="ru-RU" dirty="0" smtClean="0"/>
              <a:t>Пищевая ценность</a:t>
            </a: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pPr>
              <a:buNone/>
            </a:pPr>
            <a:endParaRPr lang="ru-RU" sz="6400" dirty="0" smtClean="0"/>
          </a:p>
          <a:p>
            <a:pPr algn="ctr">
              <a:buFont typeface="Wingdings" pitchFamily="2" charset="2"/>
              <a:buChar char="v"/>
            </a:pPr>
            <a:r>
              <a:rPr lang="ru-RU" sz="6400" dirty="0" smtClean="0"/>
              <a:t>   	    </a:t>
            </a:r>
            <a:r>
              <a:rPr lang="ru-RU" sz="11200" dirty="0" smtClean="0">
                <a:latin typeface="Times New Roman" pitchFamily="18" charset="0"/>
                <a:cs typeface="Times New Roman" pitchFamily="18" charset="0"/>
              </a:rPr>
              <a:t>В пищевых продуктах не допускается наличие патогенных микроорганизмов и возбудителей паразитарных заболеваний, их токсинов, вызывающих инфекционные   паразитарные болезни или представляющих другую опасность для здоровья человека.</a:t>
            </a:r>
          </a:p>
          <a:p>
            <a:pPr algn="ctr">
              <a:buFont typeface="Wingdings" pitchFamily="2" charset="2"/>
              <a:buChar char="v"/>
            </a:pPr>
            <a:r>
              <a:rPr lang="ru-RU" sz="11200" dirty="0" smtClean="0">
                <a:latin typeface="Times New Roman" pitchFamily="18" charset="0"/>
                <a:cs typeface="Times New Roman" pitchFamily="18" charset="0"/>
              </a:rPr>
              <a:t>	Нормирование микробиологических показателей безопасности пищевых продуктов осуществляется для большинства групп микроорганизмов по альтернативному принципу, т.е. нормируется масса продукта, в которой не допускаются бактерии группы кишечных палочек, большинство условно-патогенных микроорганизмов, а также патогенные микроорганизмы.</a:t>
            </a:r>
          </a:p>
          <a:p>
            <a:pPr>
              <a:buNone/>
            </a:pPr>
            <a:r>
              <a:rPr lang="ru-RU" sz="6400" i="1" dirty="0" smtClean="0"/>
              <a:t> </a:t>
            </a:r>
            <a:endParaRPr lang="ru-RU" sz="6400" dirty="0" smtClean="0"/>
          </a:p>
          <a:p>
            <a:pPr>
              <a:buNone/>
            </a:pPr>
            <a:r>
              <a:rPr lang="ru-RU" sz="6400" b="1" dirty="0" smtClean="0"/>
              <a:t> </a:t>
            </a:r>
            <a:endParaRPr lang="ru-RU" sz="6400" dirty="0" smtClean="0"/>
          </a:p>
          <a:p>
            <a:pPr>
              <a:buNone/>
            </a:pPr>
            <a:r>
              <a:rPr lang="ru-RU" b="1" dirty="0" smtClean="0"/>
              <a:t> </a:t>
            </a:r>
            <a:endParaRPr lang="ru-RU" dirty="0" smtClean="0"/>
          </a:p>
          <a:p>
            <a:pPr>
              <a:buNone/>
            </a:pPr>
            <a:r>
              <a:rPr lang="ru-RU" b="1" dirty="0" smtClean="0"/>
              <a:t> </a:t>
            </a:r>
            <a:endParaRPr lang="ru-RU" dirty="0" smtClean="0"/>
          </a:p>
          <a:p>
            <a:pPr>
              <a:buNone/>
            </a:pPr>
            <a:r>
              <a:rPr lang="ru-RU" b="1" i="1" dirty="0" smtClean="0"/>
              <a:t> </a:t>
            </a: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Факторы биологической опасности</a:t>
            </a:r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137</TotalTime>
  <Words>960</Words>
  <Application>Microsoft Office PowerPoint</Application>
  <PresentationFormat>Экран (4:3)</PresentationFormat>
  <Paragraphs>363</Paragraphs>
  <Slides>42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42</vt:i4>
      </vt:variant>
    </vt:vector>
  </HeadingPairs>
  <TitlesOfParts>
    <vt:vector size="43" baseType="lpstr">
      <vt:lpstr>Открытая</vt:lpstr>
      <vt:lpstr>Презентация PowerPoint</vt:lpstr>
      <vt:lpstr>Цель занятия</vt:lpstr>
      <vt:lpstr>Умения, навыки</vt:lpstr>
      <vt:lpstr>Вопросы</vt:lpstr>
      <vt:lpstr>Вопросы</vt:lpstr>
      <vt:lpstr>Вопросы</vt:lpstr>
      <vt:lpstr>Определение</vt:lpstr>
      <vt:lpstr>Пищевая ценность</vt:lpstr>
      <vt:lpstr>Факторы биологической опасности</vt:lpstr>
      <vt:lpstr>Группы микроорганизмов</vt:lpstr>
      <vt:lpstr>Факторы химической опасности</vt:lpstr>
      <vt:lpstr>Санитарно-гигиеническая экспертиза</vt:lpstr>
      <vt:lpstr>Экспертиза. Этапы</vt:lpstr>
      <vt:lpstr>Классификация продуктов по качеству</vt:lpstr>
      <vt:lpstr>Практическое задание – экспертиза молока</vt:lpstr>
      <vt:lpstr>Значение молока в питании</vt:lpstr>
      <vt:lpstr>Молоко и заболевания</vt:lpstr>
      <vt:lpstr>Молоко и заболевания. Продолжение</vt:lpstr>
      <vt:lpstr>Заболевания, передаваемые через мясо и мясные продукты</vt:lpstr>
      <vt:lpstr>Мясо и заболевания. Продолжение</vt:lpstr>
      <vt:lpstr>Заболевания, передаваемые через рыбу и рыбные продукты</vt:lpstr>
      <vt:lpstr>Заболевания, передаваемые через рыбу</vt:lpstr>
      <vt:lpstr> Итоговый контроль</vt:lpstr>
      <vt:lpstr>Итоговый контроль</vt:lpstr>
      <vt:lpstr>Итоговый контроль</vt:lpstr>
      <vt:lpstr>Итоговый контроль</vt:lpstr>
      <vt:lpstr>Итоговый контроль</vt:lpstr>
      <vt:lpstr>Итоговый контроль</vt:lpstr>
      <vt:lpstr>Итоговый контроль</vt:lpstr>
      <vt:lpstr>Итоговый контроль</vt:lpstr>
      <vt:lpstr>Итоговый контроль</vt:lpstr>
      <vt:lpstr>Итоговый контроль</vt:lpstr>
      <vt:lpstr>Итоговый контроль</vt:lpstr>
      <vt:lpstr>Итоговый контроль</vt:lpstr>
      <vt:lpstr>Презентация PowerPoint</vt:lpstr>
      <vt:lpstr>Итоговый контроль</vt:lpstr>
      <vt:lpstr>Итоговый контроль</vt:lpstr>
      <vt:lpstr>Итоговый контроль</vt:lpstr>
      <vt:lpstr>Итоговый контроль</vt:lpstr>
      <vt:lpstr>Итоговый контроль</vt:lpstr>
      <vt:lpstr>Итоговый контроль</vt:lpstr>
      <vt:lpstr>Критерии оценки выполнения тестовых заданий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Acer</cp:lastModifiedBy>
  <cp:revision>10</cp:revision>
  <dcterms:modified xsi:type="dcterms:W3CDTF">2018-08-29T07:56:23Z</dcterms:modified>
</cp:coreProperties>
</file>