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4" r:id="rId3"/>
    <p:sldId id="257" r:id="rId4"/>
    <p:sldId id="258" r:id="rId5"/>
    <p:sldId id="262" r:id="rId6"/>
    <p:sldId id="259" r:id="rId7"/>
    <p:sldId id="260" r:id="rId8"/>
    <p:sldId id="263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D62B-C9D7-462E-A234-A669DF5C47D2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9901638-DE27-4086-8E4D-C0F9EA2DC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D62B-C9D7-462E-A234-A669DF5C47D2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1638-DE27-4086-8E4D-C0F9EA2DC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D62B-C9D7-462E-A234-A669DF5C47D2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1638-DE27-4086-8E4D-C0F9EA2DC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D62B-C9D7-462E-A234-A669DF5C47D2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9901638-DE27-4086-8E4D-C0F9EA2DC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D62B-C9D7-462E-A234-A669DF5C47D2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1638-DE27-4086-8E4D-C0F9EA2DC4F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D62B-C9D7-462E-A234-A669DF5C47D2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1638-DE27-4086-8E4D-C0F9EA2DC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D62B-C9D7-462E-A234-A669DF5C47D2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9901638-DE27-4086-8E4D-C0F9EA2DC4F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D62B-C9D7-462E-A234-A669DF5C47D2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1638-DE27-4086-8E4D-C0F9EA2DC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D62B-C9D7-462E-A234-A669DF5C47D2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1638-DE27-4086-8E4D-C0F9EA2DC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D62B-C9D7-462E-A234-A669DF5C47D2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1638-DE27-4086-8E4D-C0F9EA2DC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AD62B-C9D7-462E-A234-A669DF5C47D2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1638-DE27-4086-8E4D-C0F9EA2DC4F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94AD62B-C9D7-462E-A234-A669DF5C47D2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9901638-DE27-4086-8E4D-C0F9EA2DC4F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ps.nn.ru/molochnoe_oborudovanie/oborudovanie_dlya_proizvodstva_molochnoy_produktsii_po_novyim_tehnologiyam/vakuumnyie_mikseryi.html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aps.nn.ru/molochnoe_oborudovanie/oborudovanie_dlya_proizvodstva_molochnoy_produktsii_po_novyim_tehnologiyam/masloobrazovatel_dlya_proizvodstva_kombinirovannogo_masla.html" TargetMode="Externa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aps.nn.ru/molochnoe_oborudovanie/oborudovanie_dlya_proizvodstva_molochnoy_produktsii_po_novyim_tehnologiyam/universalnyiy_komplekt_oborudovaniya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64305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Инновационные технологические процессы и оборудование для пищевых производств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357422" y="428604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КГУ им. А. Байтурсынова</a:t>
            </a:r>
          </a:p>
          <a:p>
            <a:pPr algn="ctr"/>
            <a:r>
              <a:rPr lang="ru-RU" dirty="0" smtClean="0"/>
              <a:t>Кафедра ветеринарной санитарии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Картинки по запросу Машины и аппараты для молочного производст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00042"/>
            <a:ext cx="7048500" cy="5286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mrusskih.ru/uploads/images/emkosti/emk_v_razrez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928670"/>
            <a:ext cx="3810000" cy="264795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500042"/>
            <a:ext cx="66437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400" b="1" cap="all" dirty="0"/>
              <a:t>ПРОИЗВОДСТВО И ХРАНЕНИЕ МОЛОЧНЫХ ПРОДУКТОВ В ЕМКОСТНЫХ АППАРАТАХ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3857628"/>
            <a:ext cx="750099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400" dirty="0"/>
              <a:t>При тепловой обработке молочных продуктов в емкостях типа ВДП, ОПА, ОПБ, ОТ-2А, ОЗУ:</a:t>
            </a:r>
            <a:br>
              <a:rPr lang="ru-RU" sz="1400" dirty="0"/>
            </a:br>
            <a:r>
              <a:rPr lang="ru-RU" sz="1400" dirty="0"/>
              <a:t>нагрев осуществляется подачей пара в водяную рубашку; </a:t>
            </a:r>
            <a:br>
              <a:rPr lang="ru-RU" sz="1400" dirty="0"/>
            </a:br>
            <a:r>
              <a:rPr lang="ru-RU" sz="1400" dirty="0"/>
              <a:t>охлаждение — подачей холодной воды в водяную рубашку или ледяной воды в дополнительную рубашку охлаждения в виде змеевика.</a:t>
            </a:r>
          </a:p>
          <a:p>
            <a:pPr fontAlgn="base"/>
            <a:r>
              <a:rPr lang="ru-RU" sz="1400" dirty="0"/>
              <a:t>При тепловой обработке в емкостях типа ОСВ, Л5-ОАВ:</a:t>
            </a:r>
            <a:br>
              <a:rPr lang="ru-RU" sz="1400" dirty="0"/>
            </a:br>
            <a:r>
              <a:rPr lang="ru-RU" sz="1400" dirty="0"/>
              <a:t>нагрев и охлаждение продукта происходят путем подачи теплоносителя в рубашку, выполненную в виде змеевика.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large product 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500174"/>
            <a:ext cx="2660232" cy="3957642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42844" y="1917790"/>
            <a:ext cx="564360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Аппарат работает под давлением с техническими решениями для нагрева и охлаждения продукта, 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снабжен перемешивающим 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устройством (рамная мешалка со скребками) 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устройствами для внесения лактозы, комплектуется водокольцевым насосом, КИП, пультом управления.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3214686"/>
          <a:ext cx="4714907" cy="1042360"/>
        </p:xfrm>
        <a:graphic>
          <a:graphicData uri="http://schemas.openxmlformats.org/drawingml/2006/table">
            <a:tbl>
              <a:tblPr/>
              <a:tblGrid>
                <a:gridCol w="3214710"/>
                <a:gridCol w="642942"/>
                <a:gridCol w="857255"/>
              </a:tblGrid>
              <a:tr h="442704"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Геометрическая вместимость ,л</a:t>
                      </a:r>
                    </a:p>
                  </a:txBody>
                  <a:tcPr marL="86468" marR="86468" marT="43234" marB="4323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1400</a:t>
                      </a:r>
                    </a:p>
                  </a:txBody>
                  <a:tcPr marL="86468" marR="86468" marT="43234" marB="4323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/>
                        <a:t>2300</a:t>
                      </a:r>
                    </a:p>
                  </a:txBody>
                  <a:tcPr marL="86468" marR="86468" marT="43234" marB="4323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676"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Рабочее давление, МПА</a:t>
                      </a:r>
                    </a:p>
                  </a:txBody>
                  <a:tcPr marL="86468" marR="86468" marT="43234" marB="4323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0,25</a:t>
                      </a:r>
                    </a:p>
                  </a:txBody>
                  <a:tcPr marL="86468" marR="86468" marT="43234" marB="4323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86468" marR="86468" marT="43234" marB="4323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00"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Рабочее разряжение</a:t>
                      </a:r>
                    </a:p>
                  </a:txBody>
                  <a:tcPr marL="86468" marR="86468" marT="43234" marB="4323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0,09</a:t>
                      </a:r>
                    </a:p>
                  </a:txBody>
                  <a:tcPr marL="86468" marR="86468" marT="43234" marB="4323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0,09</a:t>
                      </a:r>
                    </a:p>
                  </a:txBody>
                  <a:tcPr marL="86468" marR="86468" marT="43234" marB="4323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Вакуумный кристаллизатор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Вакуумный кристаллизатор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Вакуумный кристаллизатор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4480" y="857232"/>
            <a:ext cx="2895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Вакуумный кристаллизатор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642918"/>
            <a:ext cx="7048500" cy="5286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large product 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71612"/>
            <a:ext cx="2333625" cy="27813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857232"/>
            <a:ext cx="22100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/>
              </a:rPr>
              <a:t>Вакуумные миксеры</a:t>
            </a:r>
            <a:endParaRPr lang="ru-RU" dirty="0"/>
          </a:p>
        </p:txBody>
      </p:sp>
      <p:pic>
        <p:nvPicPr>
          <p:cNvPr id="16388" name="Picture 4" descr="large product pho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857364"/>
            <a:ext cx="2571750" cy="257175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143372" y="78579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>
                <a:hlinkClick r:id="rId5"/>
              </a:rPr>
              <a:t>Маслообразователь</a:t>
            </a:r>
            <a:r>
              <a:rPr lang="ru-RU" dirty="0">
                <a:hlinkClick r:id="rId5"/>
              </a:rPr>
              <a:t> для производства комбинированного масла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714356"/>
            <a:ext cx="299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Сыродельное оборудование</a:t>
            </a:r>
            <a:endParaRPr lang="ru-RU" dirty="0"/>
          </a:p>
        </p:txBody>
      </p:sp>
      <p:pic>
        <p:nvPicPr>
          <p:cNvPr id="17420" name="Picture 1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667750" cy="6467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www.mmrusskih.ru/uploads/images/tehno_lines/tvorog/line-a-tl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857628"/>
            <a:ext cx="4100395" cy="17859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5715016"/>
            <a:ext cx="53578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400" dirty="0"/>
              <a:t>закрытое производство творога различной жирности методом кислотной или кислотно-сычужной коагуляции</a:t>
            </a:r>
          </a:p>
          <a:p>
            <a:pPr fontAlgn="base"/>
            <a:r>
              <a:rPr lang="ru-RU" sz="1400" dirty="0"/>
              <a:t>выпуск творога в потребительской таре по ГОСТ </a:t>
            </a:r>
            <a:r>
              <a:rPr lang="ru-RU" sz="1400" dirty="0" smtClean="0"/>
              <a:t>31453-2013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500042"/>
            <a:ext cx="4268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Оборудование для производства творога</a:t>
            </a:r>
            <a:endParaRPr lang="ru-RU" dirty="0"/>
          </a:p>
        </p:txBody>
      </p:sp>
      <p:pic>
        <p:nvPicPr>
          <p:cNvPr id="45058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14422"/>
            <a:ext cx="3328142" cy="2500330"/>
          </a:xfrm>
          <a:prstGeom prst="rect">
            <a:avLst/>
          </a:prstGeom>
          <a:noFill/>
        </p:spPr>
      </p:pic>
      <p:pic>
        <p:nvPicPr>
          <p:cNvPr id="45060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1285860"/>
            <a:ext cx="3047440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large product 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428736"/>
            <a:ext cx="3524250" cy="2857500"/>
          </a:xfrm>
          <a:prstGeom prst="rect">
            <a:avLst/>
          </a:prstGeom>
          <a:noFill/>
        </p:spPr>
      </p:pic>
      <p:pic>
        <p:nvPicPr>
          <p:cNvPr id="3" name="Picture 4" descr="large product phot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00174"/>
            <a:ext cx="3190875" cy="25241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643174" y="571480"/>
            <a:ext cx="41434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4"/>
              </a:rPr>
              <a:t>Линии производства йогуртов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4429132"/>
            <a:ext cx="68580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Комплект позволяет производить майонезы, соусы, сметану, йогурты, горчицу, плавленые сыры (пластические и ломтевые), шоколадные и сырные пасты, пудинги, желе.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37</TotalTime>
  <Words>155</Words>
  <Application>Microsoft Office PowerPoint</Application>
  <PresentationFormat>Экран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Инновационные технологические процессы и оборудование для пищевых производств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</dc:creator>
  <cp:lastModifiedBy>2</cp:lastModifiedBy>
  <cp:revision>5</cp:revision>
  <dcterms:created xsi:type="dcterms:W3CDTF">2017-01-14T12:15:39Z</dcterms:created>
  <dcterms:modified xsi:type="dcterms:W3CDTF">2017-01-14T12:53:36Z</dcterms:modified>
</cp:coreProperties>
</file>