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4" r:id="rId7"/>
    <p:sldId id="261" r:id="rId8"/>
    <p:sldId id="262" r:id="rId9"/>
    <p:sldId id="265" r:id="rId10"/>
    <p:sldId id="266" r:id="rId11"/>
    <p:sldId id="268" r:id="rId12"/>
    <p:sldId id="269" r:id="rId13"/>
    <p:sldId id="270" r:id="rId14"/>
    <p:sldId id="271" r:id="rId15"/>
    <p:sldId id="272" r:id="rId16"/>
    <p:sldId id="274" r:id="rId17"/>
    <p:sldId id="273" r:id="rId18"/>
    <p:sldId id="275" r:id="rId19"/>
    <p:sldId id="276" r:id="rId20"/>
    <p:sldId id="278" r:id="rId21"/>
    <p:sldId id="277" r:id="rId22"/>
    <p:sldId id="279" r:id="rId23"/>
    <p:sldId id="280" r:id="rId24"/>
    <p:sldId id="281" r:id="rId25"/>
    <p:sldId id="282" r:id="rId26"/>
    <p:sldId id="283" r:id="rId27"/>
    <p:sldId id="288" r:id="rId28"/>
    <p:sldId id="285" r:id="rId29"/>
    <p:sldId id="286" r:id="rId30"/>
    <p:sldId id="287" r:id="rId31"/>
    <p:sldId id="289" r:id="rId32"/>
    <p:sldId id="290" r:id="rId33"/>
    <p:sldId id="291" r:id="rId34"/>
    <p:sldId id="292" r:id="rId35"/>
    <p:sldId id="293" r:id="rId36"/>
    <p:sldId id="294" r:id="rId37"/>
    <p:sldId id="295" r:id="rId38"/>
    <p:sldId id="296" r:id="rId39"/>
    <p:sldId id="297" r:id="rId40"/>
    <p:sldId id="298" r:id="rId41"/>
    <p:sldId id="299" r:id="rId42"/>
    <p:sldId id="301" r:id="rId43"/>
    <p:sldId id="303" r:id="rId44"/>
    <p:sldId id="304" r:id="rId45"/>
    <p:sldId id="305" r:id="rId46"/>
    <p:sldId id="306" r:id="rId47"/>
    <p:sldId id="307" r:id="rId48"/>
    <p:sldId id="308" r:id="rId49"/>
    <p:sldId id="309" r:id="rId50"/>
    <p:sldId id="310"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06" autoAdjust="0"/>
    <p:restoredTop sz="94660"/>
  </p:normalViewPr>
  <p:slideViewPr>
    <p:cSldViewPr>
      <p:cViewPr>
        <p:scale>
          <a:sx n="66" d="100"/>
          <a:sy n="66" d="100"/>
        </p:scale>
        <p:origin x="-1032" y="-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7CDF9E43-63E8-4C27-8D45-A92374FD2297}" type="slidenum">
              <a:rPr lang="ru-RU" smtClean="0"/>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CDF9E43-63E8-4C27-8D45-A92374FD2297}" type="slidenum">
              <a:rPr lang="ru-RU" smtClean="0"/>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CDF9E43-63E8-4C27-8D45-A92374FD2297}" type="slidenum">
              <a:rPr lang="ru-RU" smtClean="0"/>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ABF41CC-31DB-4123-8470-C65FB50EC82A}" type="datetimeFigureOut">
              <a:rPr lang="ru-RU" smtClean="0"/>
              <a:t>19.01.2012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CDF9E43-63E8-4C27-8D45-A92374FD229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DABF41CC-31DB-4123-8470-C65FB50EC82A}" type="datetimeFigureOut">
              <a:rPr lang="ru-RU" smtClean="0"/>
              <a:t>19.01.2012</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7CDF9E43-63E8-4C27-8D45-A92374FD229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DABF41CC-31DB-4123-8470-C65FB50EC82A}" type="datetimeFigureOut">
              <a:rPr lang="ru-RU" smtClean="0"/>
              <a:t>19.01.2012</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CDF9E43-63E8-4C27-8D45-A92374FD2297}"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Microsoft Windows 7</a:t>
            </a:r>
            <a:endParaRPr lang="ru-RU" dirty="0"/>
          </a:p>
        </p:txBody>
      </p:sp>
      <p:sp>
        <p:nvSpPr>
          <p:cNvPr id="3" name="Подзаголовок 2"/>
          <p:cNvSpPr>
            <a:spLocks noGrp="1"/>
          </p:cNvSpPr>
          <p:nvPr>
            <p:ph type="subTitle" idx="1"/>
          </p:nvPr>
        </p:nvSpPr>
        <p:spPr/>
        <p:txBody>
          <a:bodyPr>
            <a:normAutofit/>
          </a:bodyPr>
          <a:lstStyle/>
          <a:p>
            <a:pPr algn="r"/>
            <a:r>
              <a:rPr lang="ru-RU" dirty="0" smtClean="0"/>
              <a:t>Абдрахманова А.Б.</a:t>
            </a:r>
          </a:p>
          <a:p>
            <a:pPr algn="r"/>
            <a:r>
              <a:rPr lang="ru-RU" dirty="0" err="1" smtClean="0"/>
              <a:t>Жамбаева</a:t>
            </a:r>
            <a:r>
              <a:rPr lang="ru-RU" dirty="0" smtClean="0"/>
              <a:t> А.К.</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tretch>
            <a:fillRect/>
          </a:stretch>
        </p:blipFill>
        <p:spPr bwMode="auto">
          <a:xfrm>
            <a:off x="1763688" y="2060848"/>
            <a:ext cx="5715000" cy="4524375"/>
          </a:xfrm>
          <a:prstGeom prst="rect">
            <a:avLst/>
          </a:prstGeom>
          <a:noFill/>
          <a:ln w="9525">
            <a:noFill/>
            <a:miter lim="800000"/>
            <a:headEnd/>
            <a:tailEnd/>
          </a:ln>
        </p:spPr>
      </p:pic>
      <p:sp>
        <p:nvSpPr>
          <p:cNvPr id="6" name="Текст 5"/>
          <p:cNvSpPr>
            <a:spLocks noGrp="1"/>
          </p:cNvSpPr>
          <p:nvPr>
            <p:ph type="body" sz="half" idx="4294967295"/>
          </p:nvPr>
        </p:nvSpPr>
        <p:spPr>
          <a:xfrm>
            <a:off x="467544" y="188640"/>
            <a:ext cx="8424936" cy="1150938"/>
          </a:xfrm>
        </p:spPr>
        <p:txBody>
          <a:bodyPr>
            <a:noAutofit/>
          </a:bodyPr>
          <a:lstStyle/>
          <a:p>
            <a:pPr marL="96838" indent="360363" algn="just">
              <a:buNone/>
            </a:pPr>
            <a:r>
              <a:rPr lang="ru-RU" sz="1600" dirty="0" smtClean="0"/>
              <a:t>Классическая — более радикальный вариант, предполагающий оформление в стиле </a:t>
            </a:r>
            <a:r>
              <a:rPr lang="ru-RU" sz="1600" dirty="0" err="1" smtClean="0"/>
              <a:t>Windows</a:t>
            </a:r>
            <a:r>
              <a:rPr lang="ru-RU" sz="1600" dirty="0" smtClean="0"/>
              <a:t> 98, за исключением панели Пуск (о ней речь пойдет ниже). Что же касается тем </a:t>
            </a:r>
            <a:r>
              <a:rPr lang="ru-RU" sz="1600" dirty="0" err="1" smtClean="0"/>
              <a:t>Aero</a:t>
            </a:r>
            <a:r>
              <a:rPr lang="ru-RU" sz="1600" dirty="0" smtClean="0"/>
              <a:t>, то здесь следует отметить, что стандартные Aero-заставки рабочего стола в </a:t>
            </a:r>
            <a:r>
              <a:rPr lang="ru-RU" sz="1600" dirty="0" err="1" smtClean="0"/>
              <a:t>Windows</a:t>
            </a:r>
            <a:r>
              <a:rPr lang="ru-RU" sz="1600" dirty="0" smtClean="0"/>
              <a:t> 7 решены как слайд-шоу. То есть в каждой Aero-теме есть определенный набор картинок, которые будут меняться с заданной периодичностью. По умолчанию картинок шесть, а периодичность смены — каждые тридцать минут. Но вы можете это изменить. Для этого надо кликнуть по ссылке Фон рабочего стола внизу окна </a:t>
            </a:r>
            <a:r>
              <a:rPr lang="ru-RU" sz="1600" dirty="0" err="1" smtClean="0"/>
              <a:t>Персонализация</a:t>
            </a:r>
            <a:r>
              <a:rPr lang="ru-RU" sz="1600" dirty="0" smtClean="0"/>
              <a:t>.</a:t>
            </a:r>
            <a:endParaRPr lang="ru-RU"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692696"/>
            <a:ext cx="8229600" cy="5616664"/>
          </a:xfrm>
        </p:spPr>
        <p:txBody>
          <a:bodyPr>
            <a:normAutofit/>
          </a:bodyPr>
          <a:lstStyle/>
          <a:p>
            <a:pPr marL="90488" indent="358775" algn="just">
              <a:buNone/>
            </a:pPr>
            <a:r>
              <a:rPr lang="ru-RU" dirty="0" smtClean="0"/>
              <a:t>В окне </a:t>
            </a:r>
            <a:r>
              <a:rPr lang="ru-RU" dirty="0" err="1" smtClean="0"/>
              <a:t>Персонализация</a:t>
            </a:r>
            <a:r>
              <a:rPr lang="ru-RU" dirty="0" smtClean="0"/>
              <a:t> </a:t>
            </a:r>
            <a:r>
              <a:rPr lang="ru-RU" dirty="0" smtClean="0"/>
              <a:t>вы </a:t>
            </a:r>
            <a:r>
              <a:rPr lang="ru-RU" dirty="0" smtClean="0"/>
              <a:t>можете и изменить параметры по умолчанию, и указать путь к собственным фотографиям. Можно также </a:t>
            </a:r>
            <a:r>
              <a:rPr lang="ru-RU" dirty="0" err="1" smtClean="0"/>
              <a:t>подредактировать</a:t>
            </a:r>
            <a:r>
              <a:rPr lang="ru-RU" dirty="0" smtClean="0"/>
              <a:t> уже имеющиеся темы (скажем, убрать из них картинки, которые вам не нравятся) или загрузить новые с сайта </a:t>
            </a:r>
            <a:r>
              <a:rPr lang="ru-RU" dirty="0" err="1" smtClean="0"/>
              <a:t>Microsoft</a:t>
            </a:r>
            <a:r>
              <a:rPr lang="ru-RU" dirty="0" smtClean="0"/>
              <a:t>. Для этого в окне </a:t>
            </a:r>
            <a:r>
              <a:rPr lang="ru-RU" dirty="0" err="1" smtClean="0"/>
              <a:t>Персонализация</a:t>
            </a:r>
            <a:r>
              <a:rPr lang="ru-RU" dirty="0" smtClean="0"/>
              <a:t> нажимаем ссылку Другие темы в интернете. Но главное и принципиальное отличие от </a:t>
            </a:r>
            <a:r>
              <a:rPr lang="ru-RU" dirty="0" err="1" smtClean="0"/>
              <a:t>Windows</a:t>
            </a:r>
            <a:r>
              <a:rPr lang="ru-RU" dirty="0" smtClean="0"/>
              <a:t> </a:t>
            </a:r>
            <a:r>
              <a:rPr lang="ru-RU" dirty="0" err="1" smtClean="0"/>
              <a:t>Vista</a:t>
            </a:r>
            <a:r>
              <a:rPr lang="ru-RU" dirty="0" smtClean="0"/>
              <a:t> — не слайд-шоу, конечно, а панель Пуск. Об этом новшестве поговорим уже в связи с навигацией.</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r>
              <a:rPr lang="ru-RU" dirty="0" smtClean="0"/>
              <a:t>Навигация</a:t>
            </a:r>
            <a:endParaRPr lang="ru-RU" dirty="0"/>
          </a:p>
        </p:txBody>
      </p:sp>
      <p:pic>
        <p:nvPicPr>
          <p:cNvPr id="7170" name="Picture 2"/>
          <p:cNvPicPr>
            <a:picLocks noGrp="1" noChangeAspect="1" noChangeArrowheads="1"/>
          </p:cNvPicPr>
          <p:nvPr>
            <p:ph sz="quarter" idx="2"/>
          </p:nvPr>
        </p:nvPicPr>
        <p:blipFill>
          <a:blip r:embed="rId2" cstate="print"/>
          <a:stretch>
            <a:fillRect/>
          </a:stretch>
        </p:blipFill>
        <p:spPr bwMode="auto">
          <a:xfrm>
            <a:off x="827584" y="4941168"/>
            <a:ext cx="7436891" cy="1512168"/>
          </a:xfrm>
          <a:prstGeom prst="rect">
            <a:avLst/>
          </a:prstGeom>
          <a:noFill/>
          <a:ln w="9525">
            <a:noFill/>
            <a:miter lim="800000"/>
            <a:headEnd/>
            <a:tailEnd/>
          </a:ln>
        </p:spPr>
      </p:pic>
      <p:sp>
        <p:nvSpPr>
          <p:cNvPr id="12" name="Прямоугольник 11"/>
          <p:cNvSpPr/>
          <p:nvPr/>
        </p:nvSpPr>
        <p:spPr>
          <a:xfrm>
            <a:off x="467544" y="1268760"/>
            <a:ext cx="8064896" cy="3416320"/>
          </a:xfrm>
          <a:prstGeom prst="rect">
            <a:avLst/>
          </a:prstGeom>
        </p:spPr>
        <p:txBody>
          <a:bodyPr wrap="square">
            <a:spAutoFit/>
          </a:bodyPr>
          <a:lstStyle/>
          <a:p>
            <a:pPr indent="360363" algn="just"/>
            <a:r>
              <a:rPr lang="ru-RU" dirty="0" smtClean="0"/>
              <a:t>В прежних операционных системах </a:t>
            </a:r>
            <a:r>
              <a:rPr lang="ru-RU" dirty="0" err="1" smtClean="0"/>
              <a:t>Microsoft</a:t>
            </a:r>
            <a:r>
              <a:rPr lang="ru-RU" dirty="0" smtClean="0"/>
              <a:t> запуск программ осуществлялся в основном через Пуск / Программы, либо же с помощью двойного клика по иконкам на рабочем столе. Панель справа от кнопки Пуск, конечно, существовала, но значки в ней были маленькие и недостаточно информативные. На них никак не отражалось, что приложение запущено. Правда, если приложение действительно запущено, то на панели появлялись вытянутые прямоугольные мини-окна соответствующих программ. В </a:t>
            </a:r>
            <a:r>
              <a:rPr lang="ru-RU" dirty="0" err="1" smtClean="0"/>
              <a:t>Windows</a:t>
            </a:r>
            <a:r>
              <a:rPr lang="ru-RU" dirty="0" smtClean="0"/>
              <a:t> 7 разработчики решили пойти по другому пути. Теперь значки программ такие же по размеру, как и кнопка Пуск (кстати, что любопытно, дизайн ее остался без изменений, хотя был эмблемой </a:t>
            </a:r>
            <a:r>
              <a:rPr lang="ru-RU" dirty="0" err="1" smtClean="0"/>
              <a:t>Vista</a:t>
            </a:r>
            <a:r>
              <a:rPr lang="ru-RU" dirty="0" smtClean="0"/>
              <a:t>). Никаких прямоугольных окон не появляется, зато значки работающих программ выделяются среди остальных (см. </a:t>
            </a:r>
            <a:r>
              <a:rPr lang="ru-RU" dirty="0" err="1" smtClean="0"/>
              <a:t>скриншот</a:t>
            </a:r>
            <a:r>
              <a:rPr lang="ru-RU" dirty="0" smtClean="0"/>
              <a:t>).</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Содержимое 17"/>
          <p:cNvSpPr>
            <a:spLocks noGrp="1"/>
          </p:cNvSpPr>
          <p:nvPr>
            <p:ph sz="half" idx="1"/>
          </p:nvPr>
        </p:nvSpPr>
        <p:spPr>
          <a:xfrm>
            <a:off x="395536" y="476673"/>
            <a:ext cx="8280920" cy="3240360"/>
          </a:xfrm>
        </p:spPr>
        <p:txBody>
          <a:bodyPr>
            <a:normAutofit fontScale="92500" lnSpcReduction="20000"/>
          </a:bodyPr>
          <a:lstStyle/>
          <a:p>
            <a:pPr marL="90488" indent="358775" algn="just">
              <a:buNone/>
            </a:pPr>
            <a:r>
              <a:rPr lang="ru-RU" dirty="0" smtClean="0"/>
              <a:t>Вероятно, все это было придумано не без влияния (прямого или косвенного) компании </a:t>
            </a:r>
            <a:r>
              <a:rPr lang="ru-RU" dirty="0" err="1" smtClean="0"/>
              <a:t>Apple</a:t>
            </a:r>
            <a:r>
              <a:rPr lang="ru-RU" dirty="0" smtClean="0"/>
              <a:t> и ее системы </a:t>
            </a:r>
            <a:r>
              <a:rPr lang="ru-RU" dirty="0" err="1" smtClean="0"/>
              <a:t>Mac</a:t>
            </a:r>
            <a:r>
              <a:rPr lang="ru-RU" dirty="0" smtClean="0"/>
              <a:t> OS X, где нижняя панель (</a:t>
            </a:r>
            <a:r>
              <a:rPr lang="ru-RU" dirty="0" err="1" smtClean="0"/>
              <a:t>Dock</a:t>
            </a:r>
            <a:r>
              <a:rPr lang="ru-RU" dirty="0" smtClean="0"/>
              <a:t>) является основным инструментом для запуска программ. Но разработчики </a:t>
            </a:r>
            <a:r>
              <a:rPr lang="ru-RU" dirty="0" err="1" smtClean="0"/>
              <a:t>Microsoft</a:t>
            </a:r>
            <a:r>
              <a:rPr lang="ru-RU" dirty="0" smtClean="0"/>
              <a:t> пошли дальше и придумали такую «фишку»: если вы наведете мышку на иконку открытого приложения или окна, то увидите его миниатюру, причем в этой миниатюре будут отражаться в реальном времени все процессы.</a:t>
            </a:r>
            <a:endParaRPr lang="ru-RU" dirty="0"/>
          </a:p>
        </p:txBody>
      </p:sp>
      <p:pic>
        <p:nvPicPr>
          <p:cNvPr id="8194" name="Picture 2"/>
          <p:cNvPicPr>
            <a:picLocks noGrp="1" noChangeAspect="1" noChangeArrowheads="1"/>
          </p:cNvPicPr>
          <p:nvPr>
            <p:ph sz="half" idx="2"/>
          </p:nvPr>
        </p:nvPicPr>
        <p:blipFill>
          <a:blip r:embed="rId2" cstate="print"/>
          <a:srcRect/>
          <a:stretch>
            <a:fillRect/>
          </a:stretch>
        </p:blipFill>
        <p:spPr bwMode="auto">
          <a:xfrm>
            <a:off x="899592" y="3593180"/>
            <a:ext cx="7488831" cy="294560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23528" y="404664"/>
            <a:ext cx="8568952" cy="5832648"/>
          </a:xfrm>
        </p:spPr>
        <p:txBody>
          <a:bodyPr>
            <a:noAutofit/>
          </a:bodyPr>
          <a:lstStyle/>
          <a:p>
            <a:pPr marL="90488" indent="269875" algn="just">
              <a:buNone/>
            </a:pPr>
            <a:r>
              <a:rPr lang="ru-RU" sz="1800" dirty="0" smtClean="0"/>
              <a:t>При безусловных плюсах новой панели задач  в процессе работы были замечены и небольшие недостатки.  В частности, после деинсталляции некоторых приложений на панели задач оставались значки, которые «убить» не удавалось (стандартное нажатие правой кнопкой мыши и выбор команды Изъять программу из панели задач не помогали). Это, правда, было на сборке </a:t>
            </a:r>
            <a:r>
              <a:rPr lang="ru-RU" sz="1800" dirty="0" err="1" smtClean="0"/>
              <a:t>Release</a:t>
            </a:r>
            <a:r>
              <a:rPr lang="ru-RU" sz="1800" dirty="0" smtClean="0"/>
              <a:t> </a:t>
            </a:r>
            <a:r>
              <a:rPr lang="ru-RU" sz="1800" dirty="0" err="1" smtClean="0"/>
              <a:t>Candidate</a:t>
            </a:r>
            <a:r>
              <a:rPr lang="ru-RU" sz="1800" dirty="0" smtClean="0"/>
              <a:t> — возможно в финальной версии такой проблемы уже не появится. На финальной версии, однако, был замечен другой «</a:t>
            </a:r>
            <a:r>
              <a:rPr lang="ru-RU" sz="1800" dirty="0" err="1" smtClean="0"/>
              <a:t>глюк</a:t>
            </a:r>
            <a:r>
              <a:rPr lang="ru-RU" sz="1800" dirty="0" smtClean="0"/>
              <a:t>»: когда вы запускаете установленное приложение, появляется новый значок для него, выделенный соответствующим образом (прежний же остается на месте и выглядит так же, как до запуска приложения).</a:t>
            </a:r>
          </a:p>
          <a:p>
            <a:pPr marL="90488" indent="269875" algn="just">
              <a:buNone/>
            </a:pPr>
            <a:endParaRPr lang="ru-RU" sz="1800" dirty="0" smtClean="0"/>
          </a:p>
          <a:p>
            <a:pPr marL="90488" indent="269875" algn="just">
              <a:buNone/>
            </a:pPr>
            <a:endParaRPr lang="ru-RU" sz="1800" dirty="0" smtClean="0"/>
          </a:p>
          <a:p>
            <a:pPr marL="90488" indent="269875" algn="just">
              <a:buNone/>
            </a:pPr>
            <a:r>
              <a:rPr lang="ru-RU" sz="1800" dirty="0" smtClean="0"/>
              <a:t>На </a:t>
            </a:r>
            <a:r>
              <a:rPr lang="ru-RU" sz="1800" dirty="0" smtClean="0"/>
              <a:t>приведенном </a:t>
            </a:r>
            <a:r>
              <a:rPr lang="ru-RU" sz="1800" dirty="0" err="1" smtClean="0"/>
              <a:t>скриншоте</a:t>
            </a:r>
            <a:r>
              <a:rPr lang="ru-RU" sz="1800" dirty="0" smtClean="0"/>
              <a:t> видно, что на панели задач два значка браузера </a:t>
            </a:r>
            <a:r>
              <a:rPr lang="ru-RU" sz="1800" dirty="0" err="1" smtClean="0"/>
              <a:t>Safari</a:t>
            </a:r>
            <a:r>
              <a:rPr lang="ru-RU" sz="1800" dirty="0" smtClean="0"/>
              <a:t> 4. Это, конечно, можно списать не </a:t>
            </a:r>
            <a:r>
              <a:rPr lang="ru-RU" sz="1800" dirty="0" err="1" smtClean="0"/>
              <a:t>неоптимизированность</a:t>
            </a:r>
            <a:r>
              <a:rPr lang="ru-RU" sz="1800" dirty="0" smtClean="0"/>
              <a:t> конкретного браузера под </a:t>
            </a:r>
            <a:r>
              <a:rPr lang="ru-RU" sz="1800" dirty="0" err="1" smtClean="0"/>
              <a:t>Windows</a:t>
            </a:r>
            <a:r>
              <a:rPr lang="ru-RU" sz="1800" dirty="0" smtClean="0"/>
              <a:t> 7, но учитывая, что в принципе </a:t>
            </a:r>
            <a:r>
              <a:rPr lang="ru-RU" sz="1800" dirty="0" err="1" smtClean="0"/>
              <a:t>Safari</a:t>
            </a:r>
            <a:r>
              <a:rPr lang="ru-RU" sz="1800" dirty="0" smtClean="0"/>
              <a:t> 4 работает на </a:t>
            </a:r>
            <a:r>
              <a:rPr lang="ru-RU" sz="1800" dirty="0" err="1" smtClean="0"/>
              <a:t>Windows</a:t>
            </a:r>
            <a:r>
              <a:rPr lang="ru-RU" sz="1800" dirty="0" smtClean="0"/>
              <a:t> 7 корректно, в данной проблеме мы склонны винить именно панель задач. Впрочем, думаю, </a:t>
            </a:r>
            <a:r>
              <a:rPr lang="ru-RU" sz="1800" dirty="0" err="1" smtClean="0"/>
              <a:t>Microsoft</a:t>
            </a:r>
            <a:r>
              <a:rPr lang="ru-RU" sz="1800" dirty="0" smtClean="0"/>
              <a:t> устранит подобные неполадки в самое ближайшее время — все ж таки это мелочь, исправить ее несложно. В целом, повторюсь, навигация с помощью панели задач очень удобна, и если сравнивать ее с </a:t>
            </a:r>
            <a:r>
              <a:rPr lang="ru-RU" sz="1800" dirty="0" err="1" smtClean="0"/>
              <a:t>Dock</a:t>
            </a:r>
            <a:r>
              <a:rPr lang="ru-RU" sz="1800" dirty="0" smtClean="0"/>
              <a:t> в </a:t>
            </a:r>
            <a:r>
              <a:rPr lang="ru-RU" sz="1800" dirty="0" err="1" smtClean="0"/>
              <a:t>Mac</a:t>
            </a:r>
            <a:r>
              <a:rPr lang="ru-RU" sz="1800" dirty="0" smtClean="0"/>
              <a:t> OS X, то неизвестно еще, на чьей стороне окажется преимущество.</a:t>
            </a:r>
            <a:endParaRPr lang="ru-RU" sz="1800" dirty="0"/>
          </a:p>
        </p:txBody>
      </p:sp>
      <p:pic>
        <p:nvPicPr>
          <p:cNvPr id="9218" name="Picture 2"/>
          <p:cNvPicPr>
            <a:picLocks noGrp="1" noChangeAspect="1" noChangeArrowheads="1"/>
          </p:cNvPicPr>
          <p:nvPr>
            <p:ph sz="half" idx="2"/>
          </p:nvPr>
        </p:nvPicPr>
        <p:blipFill>
          <a:blip r:embed="rId2" cstate="print"/>
          <a:srcRect/>
          <a:stretch>
            <a:fillRect/>
          </a:stretch>
        </p:blipFill>
        <p:spPr bwMode="auto">
          <a:xfrm>
            <a:off x="899592" y="3356992"/>
            <a:ext cx="7376429" cy="504056"/>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23528" y="908720"/>
            <a:ext cx="2160240" cy="5387744"/>
          </a:xfrm>
        </p:spPr>
        <p:txBody>
          <a:bodyPr/>
          <a:lstStyle/>
          <a:p>
            <a:pPr marL="0" indent="0" algn="ctr">
              <a:buNone/>
            </a:pPr>
            <a:r>
              <a:rPr lang="ru-RU" dirty="0" smtClean="0"/>
              <a:t>Разумеется, помимо панели задач, программы можно запускать и через меню Пуск.</a:t>
            </a:r>
            <a:endParaRPr lang="ru-RU" dirty="0"/>
          </a:p>
        </p:txBody>
      </p:sp>
      <p:pic>
        <p:nvPicPr>
          <p:cNvPr id="10242" name="Picture 2"/>
          <p:cNvPicPr>
            <a:picLocks noGrp="1" noChangeAspect="1" noChangeArrowheads="1"/>
          </p:cNvPicPr>
          <p:nvPr>
            <p:ph sz="half" idx="2"/>
          </p:nvPr>
        </p:nvPicPr>
        <p:blipFill>
          <a:blip r:embed="rId2" cstate="print"/>
          <a:srcRect/>
          <a:stretch>
            <a:fillRect/>
          </a:stretch>
        </p:blipFill>
        <p:spPr bwMode="auto">
          <a:xfrm>
            <a:off x="2699792" y="548680"/>
            <a:ext cx="6066954" cy="5490594"/>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692696"/>
            <a:ext cx="8208912" cy="4832092"/>
          </a:xfrm>
          <a:prstGeom prst="rect">
            <a:avLst/>
          </a:prstGeom>
        </p:spPr>
        <p:txBody>
          <a:bodyPr wrap="square">
            <a:spAutoFit/>
          </a:bodyPr>
          <a:lstStyle/>
          <a:p>
            <a:pPr indent="360363" algn="just"/>
            <a:r>
              <a:rPr lang="ru-RU" sz="2800" dirty="0" smtClean="0"/>
              <a:t>И здесь следует отметить, что для выключения компьютера теперь не надо щелкать по стрелочке и открывать отдельную </a:t>
            </a:r>
            <a:r>
              <a:rPr lang="ru-RU" sz="2800" dirty="0" err="1" smtClean="0"/>
              <a:t>менюшку</a:t>
            </a:r>
            <a:r>
              <a:rPr lang="ru-RU" sz="2800" dirty="0" smtClean="0"/>
              <a:t>. Достаточно нажать на «Завершение работы». Казалось бы, мелочь, но меня она особенно порадовала. Как мы помним, в </a:t>
            </a:r>
            <a:r>
              <a:rPr lang="ru-RU" sz="2800" dirty="0" err="1" smtClean="0"/>
              <a:t>Windows</a:t>
            </a:r>
            <a:r>
              <a:rPr lang="ru-RU" sz="2800" dirty="0" smtClean="0"/>
              <a:t> </a:t>
            </a:r>
            <a:r>
              <a:rPr lang="ru-RU" sz="2800" dirty="0" err="1" smtClean="0"/>
              <a:t>Vista</a:t>
            </a:r>
            <a:r>
              <a:rPr lang="ru-RU" sz="2800" dirty="0" smtClean="0"/>
              <a:t> на этом месте была кнопка выхода в спящий режим; можно было изменить настройки, но рядовой пользователь вряд ли стал бы этим заниматься. Большинство обладателей </a:t>
            </a:r>
            <a:r>
              <a:rPr lang="ru-RU" sz="2800" dirty="0" err="1" smtClean="0"/>
              <a:t>Vista</a:t>
            </a:r>
            <a:r>
              <a:rPr lang="ru-RU" sz="2800" dirty="0" smtClean="0"/>
              <a:t> даже не предполагало о такой проблеме. Теперь же она не возникнет.</a:t>
            </a:r>
            <a:endParaRPr lang="ru-RU" sz="2800" dirty="0"/>
          </a:p>
        </p:txBody>
      </p:sp>
      <p:pic>
        <p:nvPicPr>
          <p:cNvPr id="3" name="Picture 2"/>
          <p:cNvPicPr>
            <a:picLocks noChangeAspect="1" noChangeArrowheads="1"/>
          </p:cNvPicPr>
          <p:nvPr/>
        </p:nvPicPr>
        <p:blipFill>
          <a:blip r:embed="rId2" cstate="print"/>
          <a:srcRect l="52160" t="84762" r="22728" b="10820"/>
          <a:stretch>
            <a:fillRect/>
          </a:stretch>
        </p:blipFill>
        <p:spPr bwMode="auto">
          <a:xfrm>
            <a:off x="2123728" y="5589240"/>
            <a:ext cx="4824536" cy="76808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r>
              <a:rPr lang="ru-RU" dirty="0" err="1" smtClean="0"/>
              <a:t>Трей</a:t>
            </a:r>
            <a:endParaRPr lang="ru-RU" dirty="0"/>
          </a:p>
        </p:txBody>
      </p:sp>
      <p:sp>
        <p:nvSpPr>
          <p:cNvPr id="8" name="Содержимое 7"/>
          <p:cNvSpPr>
            <a:spLocks noGrp="1"/>
          </p:cNvSpPr>
          <p:nvPr>
            <p:ph sz="half" idx="1"/>
          </p:nvPr>
        </p:nvSpPr>
        <p:spPr>
          <a:xfrm>
            <a:off x="179512" y="1770501"/>
            <a:ext cx="3600400" cy="4525963"/>
          </a:xfrm>
        </p:spPr>
        <p:txBody>
          <a:bodyPr>
            <a:normAutofit fontScale="77500" lnSpcReduction="20000"/>
          </a:bodyPr>
          <a:lstStyle/>
          <a:p>
            <a:pPr marL="90488" indent="269875" algn="just">
              <a:buNone/>
            </a:pPr>
            <a:r>
              <a:rPr lang="ru-RU" dirty="0" smtClean="0"/>
              <a:t>Чуть менее полезным, но все равно приятным, кажется организация меню скрытых значков в системном </a:t>
            </a:r>
            <a:r>
              <a:rPr lang="ru-RU" dirty="0" err="1" smtClean="0"/>
              <a:t>трее</a:t>
            </a:r>
            <a:r>
              <a:rPr lang="ru-RU" dirty="0" smtClean="0"/>
              <a:t>. Теперь чтобы увидеть, какие программы у вас там, достаточно щелкнуть по стрелочке, после чего откроется «лоточек», в котором будут маленькие значки соответствующих приложений. Там же будут отображаться и подключенные USB-накопители.</a:t>
            </a:r>
            <a:endParaRPr lang="ru-RU" dirty="0"/>
          </a:p>
        </p:txBody>
      </p:sp>
      <p:pic>
        <p:nvPicPr>
          <p:cNvPr id="11266" name="Picture 2"/>
          <p:cNvPicPr>
            <a:picLocks noGrp="1" noChangeAspect="1" noChangeArrowheads="1"/>
          </p:cNvPicPr>
          <p:nvPr>
            <p:ph sz="half" idx="2"/>
          </p:nvPr>
        </p:nvPicPr>
        <p:blipFill>
          <a:blip r:embed="rId2" cstate="print"/>
          <a:srcRect/>
          <a:stretch>
            <a:fillRect/>
          </a:stretch>
        </p:blipFill>
        <p:spPr bwMode="auto">
          <a:xfrm>
            <a:off x="3995936" y="2132856"/>
            <a:ext cx="4771142" cy="29752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p:txBody>
          <a:bodyPr>
            <a:normAutofit/>
          </a:bodyPr>
          <a:lstStyle/>
          <a:p>
            <a:r>
              <a:rPr lang="ru-RU" dirty="0" smtClean="0"/>
              <a:t>Небольшие изменения коснулись поиска. </a:t>
            </a:r>
            <a:endParaRPr lang="ru-RU" dirty="0"/>
          </a:p>
        </p:txBody>
      </p:sp>
      <p:sp>
        <p:nvSpPr>
          <p:cNvPr id="3" name="Заголовок 2"/>
          <p:cNvSpPr>
            <a:spLocks noGrp="1"/>
          </p:cNvSpPr>
          <p:nvPr>
            <p:ph type="title"/>
          </p:nvPr>
        </p:nvSpPr>
        <p:spPr/>
        <p:txBody>
          <a:bodyPr/>
          <a:lstStyle/>
          <a:p>
            <a:r>
              <a:rPr lang="ru-RU" dirty="0" smtClean="0"/>
              <a:t>Поиск</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251520" y="836712"/>
            <a:ext cx="3096344" cy="5603769"/>
          </a:xfrm>
        </p:spPr>
        <p:txBody>
          <a:bodyPr>
            <a:normAutofit fontScale="70000" lnSpcReduction="20000"/>
          </a:bodyPr>
          <a:lstStyle/>
          <a:p>
            <a:pPr marL="87313" indent="276225" algn="just">
              <a:buNone/>
            </a:pPr>
            <a:r>
              <a:rPr lang="ru-RU" dirty="0" smtClean="0"/>
              <a:t>Как мы помним, возможность удобного поиска по компьютеру прямо из меню Пуск была реализована еще в </a:t>
            </a:r>
            <a:r>
              <a:rPr lang="ru-RU" dirty="0" err="1" smtClean="0"/>
              <a:t>Windows</a:t>
            </a:r>
            <a:r>
              <a:rPr lang="ru-RU" dirty="0" smtClean="0"/>
              <a:t> </a:t>
            </a:r>
            <a:r>
              <a:rPr lang="ru-RU" dirty="0" err="1" smtClean="0"/>
              <a:t>Vista</a:t>
            </a:r>
            <a:r>
              <a:rPr lang="ru-RU" dirty="0" smtClean="0"/>
              <a:t>, и это был действительно очень удобный инструмент. Теперь же результаты поиска группируются по принадлежности к различным программам, а если щелкнуть по ссылке Ознакомиться с другими результатами, то откроется окно, где будут видны информативные </a:t>
            </a:r>
            <a:r>
              <a:rPr lang="ru-RU" dirty="0" err="1" smtClean="0"/>
              <a:t>превью</a:t>
            </a:r>
            <a:r>
              <a:rPr lang="ru-RU" dirty="0" smtClean="0"/>
              <a:t> всех найденных файлов (скажем, первые строчки писем).</a:t>
            </a:r>
            <a:endParaRPr lang="ru-RU" dirty="0"/>
          </a:p>
        </p:txBody>
      </p:sp>
      <p:pic>
        <p:nvPicPr>
          <p:cNvPr id="12290" name="Picture 2"/>
          <p:cNvPicPr>
            <a:picLocks noGrp="1" noChangeAspect="1" noChangeArrowheads="1"/>
          </p:cNvPicPr>
          <p:nvPr>
            <p:ph sz="half" idx="2"/>
          </p:nvPr>
        </p:nvPicPr>
        <p:blipFill>
          <a:blip r:embed="rId2" cstate="print"/>
          <a:srcRect/>
          <a:stretch>
            <a:fillRect/>
          </a:stretch>
        </p:blipFill>
        <p:spPr bwMode="auto">
          <a:xfrm>
            <a:off x="3491880" y="692696"/>
            <a:ext cx="5255320" cy="5616624"/>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normAutofit fontScale="90000"/>
          </a:bodyPr>
          <a:lstStyle/>
          <a:p>
            <a:r>
              <a:rPr lang="ru-RU" dirty="0" smtClean="0"/>
              <a:t>Презентация </a:t>
            </a:r>
            <a:r>
              <a:rPr lang="ru-RU" dirty="0" smtClean="0"/>
              <a:t>операционной системы </a:t>
            </a:r>
            <a:r>
              <a:rPr lang="ru-RU" dirty="0" err="1" smtClean="0"/>
              <a:t>Windows</a:t>
            </a:r>
            <a:r>
              <a:rPr lang="ru-RU" dirty="0" smtClean="0"/>
              <a:t> </a:t>
            </a:r>
            <a:r>
              <a:rPr lang="ru-RU" dirty="0" smtClean="0"/>
              <a:t>7</a:t>
            </a:r>
            <a:endParaRPr lang="ru-RU" dirty="0"/>
          </a:p>
        </p:txBody>
      </p:sp>
      <p:sp>
        <p:nvSpPr>
          <p:cNvPr id="10" name="Содержимое 9"/>
          <p:cNvSpPr>
            <a:spLocks noGrp="1"/>
          </p:cNvSpPr>
          <p:nvPr>
            <p:ph sz="half" idx="1"/>
          </p:nvPr>
        </p:nvSpPr>
        <p:spPr>
          <a:xfrm>
            <a:off x="457200" y="1772816"/>
            <a:ext cx="4042792" cy="4536504"/>
          </a:xfrm>
        </p:spPr>
        <p:txBody>
          <a:bodyPr>
            <a:normAutofit fontScale="70000" lnSpcReduction="20000"/>
          </a:bodyPr>
          <a:lstStyle/>
          <a:p>
            <a:pPr marL="90488" indent="179388" algn="just">
              <a:buNone/>
            </a:pPr>
            <a:r>
              <a:rPr lang="ru-RU" dirty="0" smtClean="0"/>
              <a:t>22 октября в Москве состоялась презентация операционной системы </a:t>
            </a:r>
            <a:r>
              <a:rPr lang="ru-RU" dirty="0" err="1" smtClean="0"/>
              <a:t>Windows</a:t>
            </a:r>
            <a:r>
              <a:rPr lang="ru-RU" dirty="0" smtClean="0"/>
              <a:t> 7. На презентации выступил президент </a:t>
            </a:r>
            <a:r>
              <a:rPr lang="ru-RU" dirty="0" err="1" smtClean="0"/>
              <a:t>Microsoft</a:t>
            </a:r>
            <a:r>
              <a:rPr lang="ru-RU" dirty="0" smtClean="0"/>
              <a:t> в России Николай Прянишников, а также партнеры компании (производители компьютеров и представители </a:t>
            </a:r>
            <a:r>
              <a:rPr lang="ru-RU" dirty="0" err="1" smtClean="0"/>
              <a:t>ритейла</a:t>
            </a:r>
            <a:r>
              <a:rPr lang="ru-RU" dirty="0" smtClean="0"/>
              <a:t>), на активность которых </a:t>
            </a:r>
            <a:r>
              <a:rPr lang="ru-RU" dirty="0" err="1" smtClean="0"/>
              <a:t>Microsoft</a:t>
            </a:r>
            <a:r>
              <a:rPr lang="ru-RU" dirty="0" smtClean="0"/>
              <a:t> возлагает большие надежды (не секрет, что скорость распространения операционной системы зависит не только и не столько от продаж коробочных версий, сколько от количества компьютеров и ноутбуков, где она </a:t>
            </a:r>
            <a:r>
              <a:rPr lang="ru-RU" dirty="0" err="1" smtClean="0"/>
              <a:t>предустановлена</a:t>
            </a:r>
            <a:r>
              <a:rPr lang="ru-RU" dirty="0" smtClean="0"/>
              <a:t> производителем).</a:t>
            </a:r>
            <a:endParaRPr lang="ru-RU" dirty="0"/>
          </a:p>
        </p:txBody>
      </p:sp>
      <p:pic>
        <p:nvPicPr>
          <p:cNvPr id="1026" name="Picture 2"/>
          <p:cNvPicPr>
            <a:picLocks noGrp="1" noChangeAspect="1" noChangeArrowheads="1"/>
          </p:cNvPicPr>
          <p:nvPr>
            <p:ph sz="half" idx="2"/>
          </p:nvPr>
        </p:nvPicPr>
        <p:blipFill>
          <a:blip r:embed="rId2" cstate="print"/>
          <a:stretch>
            <a:fillRect/>
          </a:stretch>
        </p:blipFill>
        <p:spPr bwMode="auto">
          <a:xfrm>
            <a:off x="4656138" y="2636912"/>
            <a:ext cx="4259084" cy="2654829"/>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706902" y="1351672"/>
            <a:ext cx="4513170" cy="977486"/>
          </a:xfrm>
        </p:spPr>
        <p:txBody>
          <a:bodyPr>
            <a:normAutofit fontScale="92500"/>
          </a:bodyPr>
          <a:lstStyle/>
          <a:p>
            <a:pPr algn="just"/>
            <a:r>
              <a:rPr lang="ru-RU" dirty="0" smtClean="0"/>
              <a:t>Помимо вышеописанных нововведений, в интерфейсе </a:t>
            </a:r>
            <a:r>
              <a:rPr lang="ru-RU" dirty="0" err="1" smtClean="0"/>
              <a:t>Windows</a:t>
            </a:r>
            <a:r>
              <a:rPr lang="ru-RU" dirty="0" smtClean="0"/>
              <a:t> 7 есть несколько любопытных возможностей</a:t>
            </a:r>
            <a:endParaRPr lang="ru-RU" dirty="0"/>
          </a:p>
        </p:txBody>
      </p:sp>
      <p:sp>
        <p:nvSpPr>
          <p:cNvPr id="3" name="Заголовок 2"/>
          <p:cNvSpPr>
            <a:spLocks noGrp="1"/>
          </p:cNvSpPr>
          <p:nvPr>
            <p:ph type="title"/>
          </p:nvPr>
        </p:nvSpPr>
        <p:spPr/>
        <p:txBody>
          <a:bodyPr/>
          <a:lstStyle/>
          <a:p>
            <a:r>
              <a:rPr lang="ru-RU" dirty="0" smtClean="0"/>
              <a:t>Дополнительные «фишки»</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4344" y="692695"/>
            <a:ext cx="8212112" cy="2880321"/>
          </a:xfrm>
        </p:spPr>
        <p:txBody>
          <a:bodyPr>
            <a:normAutofit/>
          </a:bodyPr>
          <a:lstStyle/>
          <a:p>
            <a:pPr marL="87313" indent="276225" algn="just">
              <a:buNone/>
            </a:pPr>
            <a:r>
              <a:rPr lang="ru-RU" dirty="0" smtClean="0"/>
              <a:t>Дополнительная </a:t>
            </a:r>
            <a:r>
              <a:rPr lang="ru-RU" dirty="0" smtClean="0"/>
              <a:t>функциональность появилась у кнопки Свернуть все окна. Сама кнопка (маленький вертикальный </a:t>
            </a:r>
            <a:r>
              <a:rPr lang="ru-RU" dirty="0" err="1" smtClean="0"/>
              <a:t>прямоугольничек</a:t>
            </a:r>
            <a:r>
              <a:rPr lang="ru-RU" dirty="0" smtClean="0"/>
              <a:t>) теперь располагается в правом нижнем углу, рядом с часами и датой.</a:t>
            </a:r>
            <a:endParaRPr lang="ru-RU" dirty="0"/>
          </a:p>
        </p:txBody>
      </p:sp>
      <p:pic>
        <p:nvPicPr>
          <p:cNvPr id="13314" name="Picture 2"/>
          <p:cNvPicPr>
            <a:picLocks noGrp="1" noChangeAspect="1" noChangeArrowheads="1"/>
          </p:cNvPicPr>
          <p:nvPr>
            <p:ph sz="half" idx="2"/>
          </p:nvPr>
        </p:nvPicPr>
        <p:blipFill>
          <a:blip r:embed="rId2" cstate="print"/>
          <a:srcRect/>
          <a:stretch>
            <a:fillRect/>
          </a:stretch>
        </p:blipFill>
        <p:spPr bwMode="auto">
          <a:xfrm>
            <a:off x="971600" y="3331138"/>
            <a:ext cx="7344816" cy="26901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4344" y="692695"/>
            <a:ext cx="8212112" cy="2880321"/>
          </a:xfrm>
        </p:spPr>
        <p:txBody>
          <a:bodyPr>
            <a:normAutofit/>
          </a:bodyPr>
          <a:lstStyle/>
          <a:p>
            <a:pPr marL="87313" indent="276225" algn="just">
              <a:buNone/>
            </a:pPr>
            <a:r>
              <a:rPr lang="ru-RU" dirty="0" smtClean="0"/>
              <a:t>Если на него навести мышку, то все окна станут прозрачными. Выглядит это следующим образом:</a:t>
            </a:r>
            <a:endParaRPr lang="ru-RU" dirty="0"/>
          </a:p>
        </p:txBody>
      </p:sp>
      <p:pic>
        <p:nvPicPr>
          <p:cNvPr id="14338" name="Picture 2"/>
          <p:cNvPicPr>
            <a:picLocks noGrp="1" noChangeAspect="1" noChangeArrowheads="1"/>
          </p:cNvPicPr>
          <p:nvPr>
            <p:ph sz="half" idx="2"/>
          </p:nvPr>
        </p:nvPicPr>
        <p:blipFill>
          <a:blip r:embed="rId2" cstate="print"/>
          <a:srcRect/>
          <a:stretch>
            <a:fillRect/>
          </a:stretch>
        </p:blipFill>
        <p:spPr bwMode="auto">
          <a:xfrm>
            <a:off x="1475656" y="1772816"/>
            <a:ext cx="6048672" cy="483893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23528" y="188640"/>
            <a:ext cx="8568952" cy="2160240"/>
          </a:xfrm>
        </p:spPr>
        <p:txBody>
          <a:bodyPr>
            <a:normAutofit fontScale="55000" lnSpcReduction="20000"/>
          </a:bodyPr>
          <a:lstStyle/>
          <a:p>
            <a:pPr marL="87313" indent="276225" algn="just">
              <a:buNone/>
            </a:pPr>
            <a:r>
              <a:rPr lang="ru-RU" dirty="0" smtClean="0"/>
              <a:t>Помимо сворачивания вообще всех окон вы можете также выбрать одно окно, а все остальные свернуть. Делается это следующим образом: берем нужное нам окно и резко дергаем мышку из стороны в сторону. То окно, которое вы трясли, остается открытым, остальные сворачиваются</a:t>
            </a:r>
            <a:r>
              <a:rPr lang="ru-RU" dirty="0" smtClean="0"/>
              <a:t>. </a:t>
            </a:r>
            <a:r>
              <a:rPr lang="ru-RU" dirty="0" smtClean="0"/>
              <a:t>Несколько чаще оказывалась полезной другая функция: если взять открытое окно и увести его за правую или левую границу экрана, то оно раскроется таким образом, что займет ровно половину экрана. Вторую половину можно занять другим окном, уведя его за границу противоположной стороны. Это бывает полезно при сравнении двух документов либо при работе в Проводнике. Не надо постоянно переключаться между окнами, не надо вручную растягивать-стягивать окна, пытаясь их уместить рядом.</a:t>
            </a:r>
            <a:endParaRPr lang="ru-RU" dirty="0"/>
          </a:p>
        </p:txBody>
      </p:sp>
      <p:pic>
        <p:nvPicPr>
          <p:cNvPr id="15362" name="Picture 2"/>
          <p:cNvPicPr>
            <a:picLocks noGrp="1" noChangeAspect="1" noChangeArrowheads="1"/>
          </p:cNvPicPr>
          <p:nvPr>
            <p:ph sz="half" idx="2"/>
          </p:nvPr>
        </p:nvPicPr>
        <p:blipFill>
          <a:blip r:embed="rId2" cstate="print"/>
          <a:srcRect/>
          <a:stretch>
            <a:fillRect/>
          </a:stretch>
        </p:blipFill>
        <p:spPr bwMode="auto">
          <a:xfrm>
            <a:off x="1691680" y="1988840"/>
            <a:ext cx="5832648" cy="4666118"/>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67544" y="476672"/>
            <a:ext cx="8280920" cy="6048671"/>
          </a:xfrm>
        </p:spPr>
        <p:txBody>
          <a:bodyPr>
            <a:normAutofit lnSpcReduction="10000"/>
          </a:bodyPr>
          <a:lstStyle/>
          <a:p>
            <a:pPr marL="0" indent="363538" algn="just">
              <a:buNone/>
            </a:pPr>
            <a:r>
              <a:rPr lang="ru-RU" sz="2400" dirty="0" smtClean="0"/>
              <a:t>Есть и еще одна «фишка». Вы можете взять окно, открытое не на весь экран, и увести его к верней границе рабочего стола. Тогда окно автоматически раскроется на весь экран. И, наоборот, если вы возьмете полностью раскрытое окно и поведете вниз, оно уменьшится.</a:t>
            </a:r>
          </a:p>
          <a:p>
            <a:pPr marL="0" indent="363538" algn="just">
              <a:buNone/>
            </a:pPr>
            <a:endParaRPr lang="ru-RU" sz="2400" dirty="0" smtClean="0"/>
          </a:p>
          <a:p>
            <a:pPr marL="0" indent="363538" algn="just">
              <a:buNone/>
            </a:pPr>
            <a:endParaRPr lang="ru-RU" sz="2400" dirty="0" smtClean="0"/>
          </a:p>
          <a:p>
            <a:pPr marL="0" indent="363538" algn="just">
              <a:buNone/>
            </a:pPr>
            <a:endParaRPr lang="ru-RU" sz="2400" dirty="0" smtClean="0"/>
          </a:p>
          <a:p>
            <a:pPr marL="0" indent="363538" algn="just">
              <a:buNone/>
            </a:pPr>
            <a:endParaRPr lang="ru-RU" sz="2400" dirty="0" smtClean="0"/>
          </a:p>
          <a:p>
            <a:pPr marL="0" indent="363538" algn="just">
              <a:buNone/>
            </a:pPr>
            <a:endParaRPr lang="ru-RU" sz="2400" dirty="0" smtClean="0"/>
          </a:p>
          <a:p>
            <a:pPr marL="0" indent="363538" algn="just">
              <a:buNone/>
            </a:pPr>
            <a:endParaRPr lang="ru-RU" sz="2400" dirty="0" smtClean="0"/>
          </a:p>
          <a:p>
            <a:pPr marL="0" indent="363538" algn="just">
              <a:buNone/>
            </a:pPr>
            <a:endParaRPr lang="ru-RU" sz="2400" dirty="0" smtClean="0"/>
          </a:p>
          <a:p>
            <a:pPr marL="0" indent="363538" algn="just">
              <a:buNone/>
            </a:pPr>
            <a:r>
              <a:rPr lang="ru-RU" sz="2400" dirty="0" smtClean="0"/>
              <a:t>Далее, Проводник теперь имеет отдельный значок в Панели задач и по умолчанию показывает нам библиотеки пользователя (раньше это называлось Мои документы).</a:t>
            </a:r>
            <a:endParaRPr lang="ru-RU" sz="2400" dirty="0"/>
          </a:p>
        </p:txBody>
      </p:sp>
      <p:pic>
        <p:nvPicPr>
          <p:cNvPr id="16386" name="Picture 2"/>
          <p:cNvPicPr>
            <a:picLocks noGrp="1" noChangeAspect="1" noChangeArrowheads="1"/>
          </p:cNvPicPr>
          <p:nvPr>
            <p:ph sz="half" idx="2"/>
          </p:nvPr>
        </p:nvPicPr>
        <p:blipFill>
          <a:blip r:embed="rId2" cstate="print"/>
          <a:srcRect/>
          <a:stretch>
            <a:fillRect/>
          </a:stretch>
        </p:blipFill>
        <p:spPr bwMode="auto">
          <a:xfrm>
            <a:off x="1403648" y="2204864"/>
            <a:ext cx="6624736" cy="2892801"/>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1"/>
          </p:nvPr>
        </p:nvSpPr>
        <p:spPr/>
        <p:txBody>
          <a:bodyPr/>
          <a:lstStyle/>
          <a:p>
            <a:pPr algn="just"/>
            <a:r>
              <a:rPr lang="ru-RU" dirty="0" smtClean="0"/>
              <a:t>Над ними </a:t>
            </a:r>
            <a:r>
              <a:rPr lang="ru-RU" dirty="0" err="1" smtClean="0"/>
              <a:t>Microsoft</a:t>
            </a:r>
            <a:r>
              <a:rPr lang="ru-RU" dirty="0" smtClean="0"/>
              <a:t> тоже неплохо поработала, сделав этот инструмент действительно удобным и </a:t>
            </a:r>
            <a:r>
              <a:rPr lang="ru-RU" dirty="0" smtClean="0"/>
              <a:t>полезным.</a:t>
            </a:r>
            <a:endParaRPr lang="ru-RU" dirty="0"/>
          </a:p>
        </p:txBody>
      </p:sp>
      <p:sp>
        <p:nvSpPr>
          <p:cNvPr id="5" name="Заголовок 4"/>
          <p:cNvSpPr>
            <a:spLocks noGrp="1"/>
          </p:cNvSpPr>
          <p:nvPr>
            <p:ph type="title"/>
          </p:nvPr>
        </p:nvSpPr>
        <p:spPr/>
        <p:txBody>
          <a:bodyPr/>
          <a:lstStyle/>
          <a:p>
            <a:r>
              <a:rPr lang="ru-RU" dirty="0" err="1" smtClean="0"/>
              <a:t>Гаджеты</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464344" y="476673"/>
            <a:ext cx="8212112" cy="1512167"/>
          </a:xfrm>
        </p:spPr>
        <p:txBody>
          <a:bodyPr>
            <a:normAutofit fontScale="92500" lnSpcReduction="20000"/>
          </a:bodyPr>
          <a:lstStyle/>
          <a:p>
            <a:pPr marL="87313" indent="276225" algn="just">
              <a:buNone/>
            </a:pPr>
            <a:r>
              <a:rPr lang="ru-RU" dirty="0" smtClean="0"/>
              <a:t>Теперь </a:t>
            </a:r>
            <a:r>
              <a:rPr lang="ru-RU" dirty="0" err="1" smtClean="0"/>
              <a:t>гаджеты</a:t>
            </a:r>
            <a:r>
              <a:rPr lang="ru-RU" dirty="0" smtClean="0"/>
              <a:t> могут располагаться в любом месте рабочего стола, а не на отдельной панели, как в </a:t>
            </a:r>
            <a:r>
              <a:rPr lang="ru-RU" dirty="0" err="1" smtClean="0"/>
              <a:t>Vista</a:t>
            </a:r>
            <a:r>
              <a:rPr lang="ru-RU" dirty="0" smtClean="0"/>
              <a:t>. На представленном ниже </a:t>
            </a:r>
            <a:r>
              <a:rPr lang="ru-RU" dirty="0" err="1" smtClean="0"/>
              <a:t>скриншоте</a:t>
            </a:r>
            <a:r>
              <a:rPr lang="ru-RU" dirty="0" smtClean="0"/>
              <a:t> обратите внимание на расположение </a:t>
            </a:r>
            <a:r>
              <a:rPr lang="ru-RU" dirty="0" err="1" smtClean="0"/>
              <a:t>гаджета</a:t>
            </a:r>
            <a:r>
              <a:rPr lang="ru-RU" dirty="0" smtClean="0"/>
              <a:t> Часы.</a:t>
            </a:r>
            <a:endParaRPr lang="ru-RU" dirty="0"/>
          </a:p>
        </p:txBody>
      </p:sp>
      <p:pic>
        <p:nvPicPr>
          <p:cNvPr id="17410" name="Picture 2"/>
          <p:cNvPicPr>
            <a:picLocks noGrp="1" noChangeAspect="1" noChangeArrowheads="1"/>
          </p:cNvPicPr>
          <p:nvPr>
            <p:ph sz="half" idx="2"/>
          </p:nvPr>
        </p:nvPicPr>
        <p:blipFill>
          <a:blip r:embed="rId2" cstate="print"/>
          <a:srcRect/>
          <a:stretch>
            <a:fillRect/>
          </a:stretch>
        </p:blipFill>
        <p:spPr bwMode="auto">
          <a:xfrm>
            <a:off x="1691680" y="1916832"/>
            <a:ext cx="5904656" cy="4723725"/>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464344" y="476673"/>
            <a:ext cx="8212112" cy="1512167"/>
          </a:xfrm>
        </p:spPr>
        <p:txBody>
          <a:bodyPr>
            <a:normAutofit fontScale="85000" lnSpcReduction="10000"/>
          </a:bodyPr>
          <a:lstStyle/>
          <a:p>
            <a:pPr marL="87313" indent="276225" algn="just">
              <a:buNone/>
            </a:pPr>
            <a:r>
              <a:rPr lang="ru-RU" dirty="0" smtClean="0"/>
              <a:t>Как и прежде, дополнительные </a:t>
            </a:r>
            <a:r>
              <a:rPr lang="ru-RU" dirty="0" err="1" smtClean="0"/>
              <a:t>гаджеты</a:t>
            </a:r>
            <a:r>
              <a:rPr lang="ru-RU" dirty="0" smtClean="0"/>
              <a:t> можно подгрузить из интернета. Кроме того, устанавливаемые на компьютер приложения сторонних разработчиков также могут добавлять в меню свои </a:t>
            </a:r>
            <a:r>
              <a:rPr lang="ru-RU" dirty="0" err="1" smtClean="0"/>
              <a:t>гаджеты</a:t>
            </a:r>
            <a:r>
              <a:rPr lang="ru-RU" dirty="0" smtClean="0"/>
              <a:t>.</a:t>
            </a:r>
            <a:endParaRPr lang="ru-RU" dirty="0"/>
          </a:p>
        </p:txBody>
      </p:sp>
      <p:pic>
        <p:nvPicPr>
          <p:cNvPr id="18434" name="Picture 2"/>
          <p:cNvPicPr>
            <a:picLocks noGrp="1" noChangeAspect="1" noChangeArrowheads="1"/>
          </p:cNvPicPr>
          <p:nvPr>
            <p:ph sz="half" idx="2"/>
          </p:nvPr>
        </p:nvPicPr>
        <p:blipFill>
          <a:blip r:embed="rId2" cstate="print"/>
          <a:srcRect/>
          <a:stretch>
            <a:fillRect/>
          </a:stretch>
        </p:blipFill>
        <p:spPr bwMode="auto">
          <a:xfrm>
            <a:off x="2019565" y="1916113"/>
            <a:ext cx="5249333" cy="47244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Совместимость</a:t>
            </a:r>
            <a:endParaRPr lang="ru-RU" dirty="0"/>
          </a:p>
        </p:txBody>
      </p:sp>
      <p:sp>
        <p:nvSpPr>
          <p:cNvPr id="3" name="Текст 2"/>
          <p:cNvSpPr>
            <a:spLocks noGrp="1"/>
          </p:cNvSpPr>
          <p:nvPr>
            <p:ph type="body" idx="1"/>
          </p:nvPr>
        </p:nvSpPr>
        <p:spPr/>
        <p:txBody>
          <a:bodyPr>
            <a:normAutofit fontScale="85000" lnSpcReduction="20000"/>
          </a:bodyPr>
          <a:lstStyle/>
          <a:p>
            <a:r>
              <a:rPr lang="ru-RU" dirty="0" smtClean="0"/>
              <a:t>поговорим о тех вопросах, которые больше всего волнуют продвинутых пользователей, равнодушных к красивостям и «фишкам» </a:t>
            </a:r>
            <a:r>
              <a:rPr lang="ru-RU" dirty="0" err="1" smtClean="0"/>
              <a:t>Aero</a:t>
            </a:r>
            <a:r>
              <a:rPr lang="ru-RU" dirty="0" smtClean="0"/>
              <a:t>, но требовательных к функциональной стороне ОС.</a:t>
            </a: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55576" y="476672"/>
            <a:ext cx="8136904" cy="5878888"/>
          </a:xfrm>
        </p:spPr>
        <p:txBody>
          <a:bodyPr>
            <a:noAutofit/>
          </a:bodyPr>
          <a:lstStyle/>
          <a:p>
            <a:pPr marL="87313" indent="276225" algn="just">
              <a:buNone/>
            </a:pPr>
            <a:r>
              <a:rPr lang="ru-RU" sz="2300" dirty="0" smtClean="0"/>
              <a:t>Одной из главных причин неприятия </a:t>
            </a:r>
            <a:r>
              <a:rPr lang="ru-RU" sz="2300" dirty="0" err="1" smtClean="0"/>
              <a:t>Windows</a:t>
            </a:r>
            <a:r>
              <a:rPr lang="ru-RU" sz="2300" dirty="0" smtClean="0"/>
              <a:t> </a:t>
            </a:r>
            <a:r>
              <a:rPr lang="ru-RU" sz="2300" dirty="0" err="1" smtClean="0"/>
              <a:t>Vista</a:t>
            </a:r>
            <a:r>
              <a:rPr lang="ru-RU" sz="2300" dirty="0" smtClean="0"/>
              <a:t> был тот факт, что большинство программ, созданных для XP или более ранних систем </a:t>
            </a:r>
            <a:r>
              <a:rPr lang="ru-RU" sz="2300" dirty="0" err="1" smtClean="0"/>
              <a:t>Microsoft</a:t>
            </a:r>
            <a:r>
              <a:rPr lang="ru-RU" sz="2300" dirty="0" smtClean="0"/>
              <a:t>, не работали с </a:t>
            </a:r>
            <a:r>
              <a:rPr lang="ru-RU" sz="2300" dirty="0" err="1" smtClean="0"/>
              <a:t>Vista</a:t>
            </a:r>
            <a:r>
              <a:rPr lang="ru-RU" sz="2300" dirty="0" smtClean="0"/>
              <a:t>. И если крупные компании (</a:t>
            </a:r>
            <a:r>
              <a:rPr lang="ru-RU" sz="2300" dirty="0" err="1" smtClean="0"/>
              <a:t>Ahead</a:t>
            </a:r>
            <a:r>
              <a:rPr lang="ru-RU" sz="2300" dirty="0" smtClean="0"/>
              <a:t>, </a:t>
            </a:r>
            <a:r>
              <a:rPr lang="ru-RU" sz="2300" dirty="0" err="1" smtClean="0"/>
              <a:t>Adobe</a:t>
            </a:r>
            <a:r>
              <a:rPr lang="ru-RU" sz="2300" dirty="0" smtClean="0"/>
              <a:t>...) довольно быстро представили обновленные версии своих продуктов, имеющие заветную наклейку </a:t>
            </a:r>
            <a:r>
              <a:rPr lang="ru-RU" sz="2300" dirty="0" err="1" smtClean="0"/>
              <a:t>Vista</a:t>
            </a:r>
            <a:r>
              <a:rPr lang="ru-RU" sz="2300" dirty="0" smtClean="0"/>
              <a:t> </a:t>
            </a:r>
            <a:r>
              <a:rPr lang="ru-RU" sz="2300" dirty="0" err="1" smtClean="0"/>
              <a:t>Compatible</a:t>
            </a:r>
            <a:r>
              <a:rPr lang="ru-RU" sz="2300" dirty="0" smtClean="0"/>
              <a:t>, то производители мелких утилит и каких-то узкоспециальных приложений не так торопились оптимизировать код под </a:t>
            </a:r>
            <a:r>
              <a:rPr lang="ru-RU" sz="2300" dirty="0" err="1" smtClean="0"/>
              <a:t>Vista</a:t>
            </a:r>
            <a:r>
              <a:rPr lang="ru-RU" sz="2300" dirty="0" smtClean="0"/>
              <a:t>. И поэтому до сих пор многие пользователи, сидящие на XP, аргументируют это тем, что нужные им программы не идут на </a:t>
            </a:r>
            <a:r>
              <a:rPr lang="ru-RU" sz="2300" dirty="0" err="1" smtClean="0"/>
              <a:t>Vista</a:t>
            </a:r>
            <a:r>
              <a:rPr lang="ru-RU" sz="2300" dirty="0" smtClean="0"/>
              <a:t>. Специально для них </a:t>
            </a:r>
            <a:r>
              <a:rPr lang="ru-RU" sz="2300" dirty="0" err="1" smtClean="0"/>
              <a:t>Microsoft</a:t>
            </a:r>
            <a:r>
              <a:rPr lang="ru-RU" sz="2300" dirty="0" smtClean="0"/>
              <a:t> подготовила в старших версиях </a:t>
            </a:r>
            <a:r>
              <a:rPr lang="ru-RU" sz="2300" dirty="0" err="1" smtClean="0"/>
              <a:t>Windows</a:t>
            </a:r>
            <a:r>
              <a:rPr lang="ru-RU" sz="2300" dirty="0" smtClean="0"/>
              <a:t> 7 режим совместимости, позволяющий запускать приложения </a:t>
            </a:r>
            <a:r>
              <a:rPr lang="ru-RU" sz="2300" dirty="0" err="1" smtClean="0"/>
              <a:t>Windows</a:t>
            </a:r>
            <a:r>
              <a:rPr lang="ru-RU" sz="2300" dirty="0" smtClean="0"/>
              <a:t> XP (XP </a:t>
            </a:r>
            <a:r>
              <a:rPr lang="ru-RU" sz="2300" dirty="0" err="1" smtClean="0"/>
              <a:t>Mode</a:t>
            </a:r>
            <a:r>
              <a:rPr lang="ru-RU" sz="2300" dirty="0" smtClean="0"/>
              <a:t>). Фактически, это не что иное, как виртуальная машина. И для запуска режима XP </a:t>
            </a:r>
            <a:r>
              <a:rPr lang="ru-RU" sz="2300" dirty="0" err="1" smtClean="0"/>
              <a:t>Mode</a:t>
            </a:r>
            <a:r>
              <a:rPr lang="ru-RU" sz="2300" dirty="0" smtClean="0"/>
              <a:t> необходимо установить </a:t>
            </a:r>
            <a:r>
              <a:rPr lang="ru-RU" sz="2300" dirty="0" err="1" smtClean="0"/>
              <a:t>Microsoft</a:t>
            </a:r>
            <a:r>
              <a:rPr lang="ru-RU" sz="2300" dirty="0" smtClean="0"/>
              <a:t> </a:t>
            </a:r>
            <a:r>
              <a:rPr lang="ru-RU" sz="2300" dirty="0" err="1" smtClean="0"/>
              <a:t>Virtual</a:t>
            </a:r>
            <a:r>
              <a:rPr lang="ru-RU" sz="2300" dirty="0" smtClean="0"/>
              <a:t> PC.</a:t>
            </a:r>
            <a:endParaRPr lang="ru-RU" sz="2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908720"/>
            <a:ext cx="8291264" cy="5400640"/>
          </a:xfrm>
        </p:spPr>
        <p:txBody>
          <a:bodyPr>
            <a:normAutofit lnSpcReduction="10000"/>
          </a:bodyPr>
          <a:lstStyle/>
          <a:p>
            <a:pPr marL="90488" indent="0" algn="just">
              <a:buNone/>
            </a:pPr>
            <a:r>
              <a:rPr lang="ru-RU" dirty="0" smtClean="0"/>
              <a:t>Но мероприятием для партнеров и ограниченного круга журналистов компания </a:t>
            </a:r>
            <a:r>
              <a:rPr lang="ru-RU" dirty="0" err="1" smtClean="0"/>
              <a:t>Microsoft</a:t>
            </a:r>
            <a:r>
              <a:rPr lang="ru-RU" dirty="0" smtClean="0"/>
              <a:t> не ограничилась. Уже две недели спустя — 7 ноября — г-н Прянишников представил </a:t>
            </a:r>
            <a:r>
              <a:rPr lang="ru-RU" dirty="0" err="1" smtClean="0"/>
              <a:t>Windows</a:t>
            </a:r>
            <a:r>
              <a:rPr lang="ru-RU" dirty="0" smtClean="0"/>
              <a:t> 7 обычным покупателям в магазине «М.Видео», </a:t>
            </a:r>
            <a:r>
              <a:rPr lang="ru-RU" dirty="0" smtClean="0"/>
              <a:t>пообщавшись </a:t>
            </a:r>
            <a:r>
              <a:rPr lang="ru-RU" dirty="0" smtClean="0"/>
              <a:t>с народом лицом к лицу. Продолжилось это общение должно в рамках </a:t>
            </a:r>
            <a:r>
              <a:rPr lang="ru-RU" dirty="0" err="1" smtClean="0"/>
              <a:t>онлайн-конференции</a:t>
            </a:r>
            <a:r>
              <a:rPr lang="ru-RU" dirty="0" smtClean="0"/>
              <a:t> на </a:t>
            </a:r>
            <a:r>
              <a:rPr lang="ru-RU" dirty="0" err="1" smtClean="0"/>
              <a:t>Lenta.ru</a:t>
            </a:r>
            <a:r>
              <a:rPr lang="ru-RU" dirty="0" smtClean="0"/>
              <a:t>, где </a:t>
            </a:r>
            <a:r>
              <a:rPr lang="ru-RU" dirty="0" err="1" smtClean="0"/>
              <a:t>интернет-пользователи</a:t>
            </a:r>
            <a:r>
              <a:rPr lang="ru-RU" dirty="0" smtClean="0"/>
              <a:t> еще с октября задают вопросы президенту </a:t>
            </a:r>
            <a:r>
              <a:rPr lang="ru-RU" dirty="0" err="1" smtClean="0"/>
              <a:t>Microsoft</a:t>
            </a:r>
            <a:r>
              <a:rPr lang="ru-RU" dirty="0" smtClean="0"/>
              <a:t> в России, а ответы были опубликованы буквально на днях.</a:t>
            </a:r>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395536" y="764704"/>
            <a:ext cx="8450524" cy="511256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620688"/>
            <a:ext cx="7772400" cy="5734872"/>
          </a:xfrm>
        </p:spPr>
        <p:txBody>
          <a:bodyPr>
            <a:normAutofit fontScale="77500" lnSpcReduction="20000"/>
          </a:bodyPr>
          <a:lstStyle/>
          <a:p>
            <a:pPr marL="87313" indent="276225" algn="just">
              <a:buNone/>
            </a:pPr>
            <a:r>
              <a:rPr lang="ru-RU" dirty="0" smtClean="0"/>
              <a:t>После инсталляции </a:t>
            </a:r>
            <a:r>
              <a:rPr lang="ru-RU" dirty="0" err="1" smtClean="0"/>
              <a:t>Microsoft</a:t>
            </a:r>
            <a:r>
              <a:rPr lang="ru-RU" dirty="0" smtClean="0"/>
              <a:t> </a:t>
            </a:r>
            <a:r>
              <a:rPr lang="ru-RU" dirty="0" err="1" smtClean="0"/>
              <a:t>Virtual</a:t>
            </a:r>
            <a:r>
              <a:rPr lang="ru-RU" dirty="0" smtClean="0"/>
              <a:t> PC вы создаете виртуальную среду </a:t>
            </a:r>
            <a:r>
              <a:rPr lang="ru-RU" dirty="0" err="1" smtClean="0"/>
              <a:t>Windows</a:t>
            </a:r>
            <a:r>
              <a:rPr lang="ru-RU" dirty="0" smtClean="0"/>
              <a:t> XP и устанавливаете XP </a:t>
            </a:r>
            <a:r>
              <a:rPr lang="ru-RU" dirty="0" err="1" smtClean="0"/>
              <a:t>Mode</a:t>
            </a:r>
            <a:r>
              <a:rPr lang="ru-RU" dirty="0" smtClean="0"/>
              <a:t>. При этом приложения в XP </a:t>
            </a:r>
            <a:r>
              <a:rPr lang="ru-RU" dirty="0" err="1" smtClean="0"/>
              <a:t>Mode</a:t>
            </a:r>
            <a:r>
              <a:rPr lang="ru-RU" dirty="0" smtClean="0"/>
              <a:t> вы можете запускать прямо с рабочего стола </a:t>
            </a:r>
            <a:r>
              <a:rPr lang="ru-RU" dirty="0" err="1" smtClean="0"/>
              <a:t>Windows</a:t>
            </a:r>
            <a:r>
              <a:rPr lang="ru-RU" dirty="0" smtClean="0"/>
              <a:t> 7, как если бы они были установлены в самой системе </a:t>
            </a:r>
            <a:r>
              <a:rPr lang="ru-RU" dirty="0" err="1" smtClean="0"/>
              <a:t>Windows</a:t>
            </a:r>
            <a:r>
              <a:rPr lang="ru-RU" dirty="0" smtClean="0"/>
              <a:t> 7. Также можно совместно использовать буфер обмена, USB-устройства (накопители, принтер, сканер), основные папки на диске C (Мои документы, Рисунки, Рабочий стол, Музыка и Видео). </a:t>
            </a:r>
          </a:p>
          <a:p>
            <a:pPr marL="87313" indent="276225" algn="just">
              <a:buNone/>
            </a:pPr>
            <a:endParaRPr lang="ru-RU" dirty="0" smtClean="0"/>
          </a:p>
          <a:p>
            <a:pPr marL="87313" indent="276225" algn="just">
              <a:buNone/>
            </a:pPr>
            <a:r>
              <a:rPr lang="ru-RU" dirty="0" smtClean="0"/>
              <a:t>Правда использование XP </a:t>
            </a:r>
            <a:r>
              <a:rPr lang="ru-RU" dirty="0" err="1" smtClean="0"/>
              <a:t>Mode</a:t>
            </a:r>
            <a:r>
              <a:rPr lang="ru-RU" dirty="0" smtClean="0"/>
              <a:t> и вообще виртуальных машин существенно повышает требования к конфигурации компьютера. Необходима аппаратная поддержка технологий виртуализации </a:t>
            </a:r>
            <a:r>
              <a:rPr lang="ru-RU" dirty="0" err="1" smtClean="0"/>
              <a:t>Intel</a:t>
            </a:r>
            <a:r>
              <a:rPr lang="ru-RU" dirty="0" smtClean="0"/>
              <a:t> VT или AMD-V, оперативная память от 1,25 ГБ (а для комфортной работы рекомендуется не меньше 2 ГБ), 15 ГБ на винчестере и, как уже было сказано, старшие версии </a:t>
            </a:r>
            <a:r>
              <a:rPr lang="ru-RU" dirty="0" err="1" smtClean="0"/>
              <a:t>Windows</a:t>
            </a:r>
            <a:r>
              <a:rPr lang="ru-RU" dirty="0" smtClean="0"/>
              <a:t> 7: Профессиональная, Максимальная и Корпоративная (к отличиям между выпусками </a:t>
            </a:r>
            <a:r>
              <a:rPr lang="ru-RU" dirty="0" err="1" smtClean="0"/>
              <a:t>Windows</a:t>
            </a:r>
            <a:r>
              <a:rPr lang="ru-RU" dirty="0" smtClean="0"/>
              <a:t> 7 мы еще вернемся).</a:t>
            </a: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251520" y="188640"/>
            <a:ext cx="8712968" cy="914400"/>
          </a:xfrm>
        </p:spPr>
        <p:txBody>
          <a:bodyPr/>
          <a:lstStyle/>
          <a:p>
            <a:r>
              <a:rPr lang="ru-RU" sz="3800" dirty="0" smtClean="0"/>
              <a:t>Подключение устройств и интернета</a:t>
            </a:r>
            <a:endParaRPr lang="ru-RU" sz="3800" dirty="0"/>
          </a:p>
        </p:txBody>
      </p:sp>
      <p:sp>
        <p:nvSpPr>
          <p:cNvPr id="3" name="Содержимое 2"/>
          <p:cNvSpPr>
            <a:spLocks noGrp="1"/>
          </p:cNvSpPr>
          <p:nvPr>
            <p:ph sz="half" idx="1"/>
          </p:nvPr>
        </p:nvSpPr>
        <p:spPr>
          <a:xfrm>
            <a:off x="323528" y="908721"/>
            <a:ext cx="8424936" cy="2448272"/>
          </a:xfrm>
        </p:spPr>
        <p:txBody>
          <a:bodyPr>
            <a:noAutofit/>
          </a:bodyPr>
          <a:lstStyle/>
          <a:p>
            <a:pPr marL="87313" indent="276225" algn="just">
              <a:buNone/>
            </a:pPr>
            <a:r>
              <a:rPr lang="ru-RU" sz="1400" dirty="0" smtClean="0"/>
              <a:t>В принципе, по части подключения периферийных устройств, все неплохо было и у «Висты» — большинство принтеров, сканеров, копиров и тому подобных </a:t>
            </a:r>
            <a:r>
              <a:rPr lang="ru-RU" sz="1400" dirty="0" err="1" smtClean="0"/>
              <a:t>девайсов</a:t>
            </a:r>
            <a:r>
              <a:rPr lang="ru-RU" sz="1400" dirty="0" smtClean="0"/>
              <a:t> работали безо всяких драйверов. Однако в </a:t>
            </a:r>
            <a:r>
              <a:rPr lang="ru-RU" sz="1400" dirty="0" err="1" smtClean="0"/>
              <a:t>Windows</a:t>
            </a:r>
            <a:r>
              <a:rPr lang="ru-RU" sz="1400" dirty="0" smtClean="0"/>
              <a:t> 7 решили сделать работу с устройствами еще понятнее для пользователя, поэтому теперь система отображает реальную фотографию подключенного устройства. Например, если вы подключили </a:t>
            </a:r>
            <a:r>
              <a:rPr lang="ru-RU" sz="1400" dirty="0" err="1" smtClean="0"/>
              <a:t>iPhone</a:t>
            </a:r>
            <a:r>
              <a:rPr lang="ru-RU" sz="1400" dirty="0" smtClean="0"/>
              <a:t>, то у вас будет иконка не какого-то абстрактного телефона, а именно </a:t>
            </a:r>
            <a:r>
              <a:rPr lang="ru-RU" sz="1400" dirty="0" err="1" smtClean="0"/>
              <a:t>iPhone</a:t>
            </a:r>
            <a:r>
              <a:rPr lang="ru-RU" sz="1400" dirty="0" smtClean="0"/>
              <a:t>. </a:t>
            </a:r>
          </a:p>
          <a:p>
            <a:pPr marL="87313" indent="276225" algn="just">
              <a:buNone/>
            </a:pPr>
            <a:r>
              <a:rPr lang="ru-RU" sz="1400" dirty="0" smtClean="0"/>
              <a:t>То </a:t>
            </a:r>
            <a:r>
              <a:rPr lang="ru-RU" sz="1400" dirty="0" smtClean="0"/>
              <a:t>же самое касается фотоаппаратов, мышек, </a:t>
            </a:r>
            <a:r>
              <a:rPr lang="ru-RU" sz="1400" dirty="0" err="1" smtClean="0"/>
              <a:t>веб-камер</a:t>
            </a:r>
            <a:r>
              <a:rPr lang="ru-RU" sz="1400" dirty="0" smtClean="0"/>
              <a:t> и т.п. Вот только, что любопытно, тип устройства </a:t>
            </a:r>
            <a:r>
              <a:rPr lang="ru-RU" sz="1400" dirty="0" err="1" smtClean="0"/>
              <a:t>Windows</a:t>
            </a:r>
            <a:r>
              <a:rPr lang="ru-RU" sz="1400" dirty="0" smtClean="0"/>
              <a:t> 7 определяет не всегда корректно. В частности, </a:t>
            </a:r>
            <a:r>
              <a:rPr lang="ru-RU" sz="1400" dirty="0" err="1" smtClean="0"/>
              <a:t>iPhone</a:t>
            </a:r>
            <a:r>
              <a:rPr lang="ru-RU" sz="1400" dirty="0" smtClean="0"/>
              <a:t> он почему-то считает цифровой камерой :-) </a:t>
            </a:r>
          </a:p>
          <a:p>
            <a:pPr marL="87313" indent="276225" algn="just">
              <a:buNone/>
            </a:pPr>
            <a:r>
              <a:rPr lang="ru-RU" sz="1400" dirty="0" smtClean="0"/>
              <a:t>В </a:t>
            </a:r>
            <a:r>
              <a:rPr lang="ru-RU" sz="1400" dirty="0" smtClean="0"/>
              <a:t>целом, повторюсь, с подключаемыми устройствами проблем на </a:t>
            </a:r>
            <a:r>
              <a:rPr lang="ru-RU" sz="1400" dirty="0" err="1" smtClean="0"/>
              <a:t>Windows</a:t>
            </a:r>
            <a:r>
              <a:rPr lang="ru-RU" sz="1400" dirty="0" smtClean="0"/>
              <a:t> 7 нет. И, в общем-то, никакие дополнительные драйверы не требуются. Аналогично и с интернетом. Если вы подключаетесь через беспроводное соединение </a:t>
            </a:r>
            <a:r>
              <a:rPr lang="ru-RU" sz="1400" dirty="0" err="1" smtClean="0"/>
              <a:t>Wi-Fi</a:t>
            </a:r>
            <a:r>
              <a:rPr lang="ru-RU" sz="1400" dirty="0" smtClean="0"/>
              <a:t> или кабелем к роутеру (уже настроенному), то никаких настроек или дополнительных утилит не понадобится.</a:t>
            </a:r>
            <a:endParaRPr lang="ru-RU" sz="1400" dirty="0"/>
          </a:p>
        </p:txBody>
      </p:sp>
      <p:pic>
        <p:nvPicPr>
          <p:cNvPr id="20482" name="Picture 2"/>
          <p:cNvPicPr>
            <a:picLocks noGrp="1" noChangeAspect="1" noChangeArrowheads="1"/>
          </p:cNvPicPr>
          <p:nvPr>
            <p:ph sz="half" idx="2"/>
          </p:nvPr>
        </p:nvPicPr>
        <p:blipFill>
          <a:blip r:embed="rId2" cstate="print"/>
          <a:stretch>
            <a:fillRect/>
          </a:stretch>
        </p:blipFill>
        <p:spPr bwMode="auto">
          <a:xfrm>
            <a:off x="1475655" y="3861048"/>
            <a:ext cx="6263893" cy="2808312"/>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Быстродействие</a:t>
            </a:r>
            <a:endParaRPr lang="ru-RU" dirty="0"/>
          </a:p>
        </p:txBody>
      </p:sp>
      <p:sp>
        <p:nvSpPr>
          <p:cNvPr id="4" name="Прямоугольник 3"/>
          <p:cNvSpPr/>
          <p:nvPr/>
        </p:nvSpPr>
        <p:spPr>
          <a:xfrm>
            <a:off x="755576" y="1556792"/>
            <a:ext cx="7992888" cy="4524315"/>
          </a:xfrm>
          <a:prstGeom prst="rect">
            <a:avLst/>
          </a:prstGeom>
        </p:spPr>
        <p:txBody>
          <a:bodyPr wrap="square">
            <a:spAutoFit/>
          </a:bodyPr>
          <a:lstStyle/>
          <a:p>
            <a:pPr indent="363538" algn="just"/>
            <a:r>
              <a:rPr lang="ru-RU" sz="2400" dirty="0" smtClean="0"/>
              <a:t>Быстродействие </a:t>
            </a:r>
            <a:r>
              <a:rPr lang="ru-RU" sz="2400" dirty="0" err="1" smtClean="0"/>
              <a:t>Windows</a:t>
            </a:r>
            <a:r>
              <a:rPr lang="ru-RU" sz="2400" dirty="0" smtClean="0"/>
              <a:t> 7 — один из главных аргументов </a:t>
            </a:r>
            <a:r>
              <a:rPr lang="ru-RU" sz="2400" dirty="0" err="1" smtClean="0"/>
              <a:t>Microsoft</a:t>
            </a:r>
            <a:r>
              <a:rPr lang="ru-RU" sz="2400" dirty="0" smtClean="0"/>
              <a:t> в призывах переходить на новую ОС. И действительно, повышение производительности по сравнению с </a:t>
            </a:r>
            <a:r>
              <a:rPr lang="ru-RU" sz="2400" dirty="0" err="1" smtClean="0"/>
              <a:t>Vista</a:t>
            </a:r>
            <a:r>
              <a:rPr lang="ru-RU" sz="2400" dirty="0" smtClean="0"/>
              <a:t> чувствуется сразу: новая система загружается заметно быстрее, чем </a:t>
            </a:r>
            <a:r>
              <a:rPr lang="ru-RU" sz="2400" dirty="0" err="1" smtClean="0"/>
              <a:t>Vista</a:t>
            </a:r>
            <a:r>
              <a:rPr lang="ru-RU" sz="2400" dirty="0" smtClean="0"/>
              <a:t>. Быстрее происходит и выключение, но до скорости выключения </a:t>
            </a:r>
            <a:r>
              <a:rPr lang="ru-RU" sz="2400" dirty="0" err="1" smtClean="0"/>
              <a:t>Mac</a:t>
            </a:r>
            <a:r>
              <a:rPr lang="ru-RU" sz="2400" dirty="0" smtClean="0"/>
              <a:t> OS X </a:t>
            </a:r>
            <a:r>
              <a:rPr lang="ru-RU" sz="2400" dirty="0" err="1" smtClean="0"/>
              <a:t>Snow</a:t>
            </a:r>
            <a:r>
              <a:rPr lang="ru-RU" sz="2400" dirty="0" smtClean="0"/>
              <a:t> </a:t>
            </a:r>
            <a:r>
              <a:rPr lang="ru-RU" sz="2400" dirty="0" err="1" smtClean="0"/>
              <a:t>Leopard</a:t>
            </a:r>
            <a:r>
              <a:rPr lang="ru-RU" sz="2400" dirty="0" smtClean="0"/>
              <a:t> и </a:t>
            </a:r>
            <a:r>
              <a:rPr lang="ru-RU" sz="2400" dirty="0" err="1" smtClean="0"/>
              <a:t>Leopard</a:t>
            </a:r>
            <a:r>
              <a:rPr lang="ru-RU" sz="2400" dirty="0" smtClean="0"/>
              <a:t> (которые выключаются почти моментально) здесь, конечно, далеко. Что же касается работы в системе, то никаких </a:t>
            </a:r>
            <a:r>
              <a:rPr lang="ru-RU" sz="2400" dirty="0" err="1" smtClean="0"/>
              <a:t>подтормаживаний</a:t>
            </a:r>
            <a:r>
              <a:rPr lang="ru-RU" sz="2400" dirty="0" smtClean="0"/>
              <a:t> не было заметно даже при открытии большого количества окон. В подтверждение этого </a:t>
            </a:r>
            <a:r>
              <a:rPr lang="ru-RU" sz="2400" dirty="0" err="1" smtClean="0"/>
              <a:t>Microsoft</a:t>
            </a:r>
            <a:r>
              <a:rPr lang="ru-RU" sz="2400" dirty="0" smtClean="0"/>
              <a:t> приводит следующую диаграмму. </a:t>
            </a:r>
            <a:endParaRPr lang="ru-RU" sz="2400"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sz="half" idx="1"/>
          </p:nvPr>
        </p:nvSpPr>
        <p:spPr>
          <a:xfrm>
            <a:off x="323528" y="188640"/>
            <a:ext cx="8496944" cy="3024335"/>
          </a:xfrm>
        </p:spPr>
        <p:txBody>
          <a:bodyPr>
            <a:normAutofit fontScale="55000" lnSpcReduction="20000"/>
          </a:bodyPr>
          <a:lstStyle/>
          <a:p>
            <a:pPr marL="87313" indent="276225" algn="just">
              <a:buNone/>
            </a:pPr>
            <a:r>
              <a:rPr lang="ru-RU" dirty="0" smtClean="0"/>
              <a:t>Из </a:t>
            </a:r>
            <a:r>
              <a:rPr lang="ru-RU" dirty="0" smtClean="0"/>
              <a:t>диаграммы можно сделать вывод, что </a:t>
            </a:r>
            <a:r>
              <a:rPr lang="ru-RU" dirty="0" err="1" smtClean="0"/>
              <a:t>Windows</a:t>
            </a:r>
            <a:r>
              <a:rPr lang="ru-RU" dirty="0" smtClean="0"/>
              <a:t> 7 гораздо более экономно работает с памятью компьютера, чем </a:t>
            </a:r>
            <a:r>
              <a:rPr lang="ru-RU" dirty="0" err="1" smtClean="0"/>
              <a:t>Windows</a:t>
            </a:r>
            <a:r>
              <a:rPr lang="ru-RU" dirty="0" smtClean="0"/>
              <a:t> </a:t>
            </a:r>
            <a:r>
              <a:rPr lang="ru-RU" dirty="0" err="1" smtClean="0"/>
              <a:t>Vista</a:t>
            </a:r>
            <a:r>
              <a:rPr lang="ru-RU" dirty="0" smtClean="0"/>
              <a:t>. Что же касается сравнения быстродействия со </a:t>
            </a:r>
            <a:r>
              <a:rPr lang="ru-RU" dirty="0" err="1" smtClean="0"/>
              <a:t>Snow</a:t>
            </a:r>
            <a:r>
              <a:rPr lang="ru-RU" dirty="0" smtClean="0"/>
              <a:t> </a:t>
            </a:r>
            <a:r>
              <a:rPr lang="ru-RU" dirty="0" err="1" smtClean="0"/>
              <a:t>Leopard</a:t>
            </a:r>
            <a:r>
              <a:rPr lang="ru-RU" dirty="0" smtClean="0"/>
              <a:t> на ресурсоемких приложениях, то ряд западных IT-изданий действительно проводил подобные тесты, но результаты у всех получались неоднозначными (в каких-то приложениях побеждала ОС </a:t>
            </a:r>
            <a:r>
              <a:rPr lang="ru-RU" dirty="0" err="1" smtClean="0"/>
              <a:t>Microsoft</a:t>
            </a:r>
            <a:r>
              <a:rPr lang="ru-RU" dirty="0" smtClean="0"/>
              <a:t>, в каких-то — </a:t>
            </a:r>
            <a:r>
              <a:rPr lang="ru-RU" dirty="0" err="1" smtClean="0"/>
              <a:t>Apple</a:t>
            </a:r>
            <a:r>
              <a:rPr lang="ru-RU" dirty="0" smtClean="0"/>
              <a:t>), а кроме того надо понимать, что создать оптимальный тестовый стенд для подобного тестирования очень проблематично. Сравнивать на компьютере </a:t>
            </a:r>
            <a:r>
              <a:rPr lang="ru-RU" dirty="0" err="1" smtClean="0"/>
              <a:t>Mac</a:t>
            </a:r>
            <a:r>
              <a:rPr lang="ru-RU" dirty="0" smtClean="0"/>
              <a:t> </a:t>
            </a:r>
            <a:r>
              <a:rPr lang="ru-RU" dirty="0" err="1" smtClean="0"/>
              <a:t>Snow</a:t>
            </a:r>
            <a:r>
              <a:rPr lang="ru-RU" dirty="0" smtClean="0"/>
              <a:t> </a:t>
            </a:r>
            <a:r>
              <a:rPr lang="ru-RU" dirty="0" err="1" smtClean="0"/>
              <a:t>Leopard</a:t>
            </a:r>
            <a:r>
              <a:rPr lang="ru-RU" dirty="0" smtClean="0"/>
              <a:t> и 64-битную версию </a:t>
            </a:r>
            <a:r>
              <a:rPr lang="ru-RU" dirty="0" err="1" smtClean="0"/>
              <a:t>Windows</a:t>
            </a:r>
            <a:r>
              <a:rPr lang="ru-RU" dirty="0" smtClean="0"/>
              <a:t> 7, запуская последнюю через </a:t>
            </a:r>
            <a:r>
              <a:rPr lang="ru-RU" dirty="0" err="1" smtClean="0"/>
              <a:t>BootCamp</a:t>
            </a:r>
            <a:r>
              <a:rPr lang="ru-RU" dirty="0" smtClean="0"/>
              <a:t>, — не лучший вариант, поскольку для </a:t>
            </a:r>
            <a:r>
              <a:rPr lang="ru-RU" dirty="0" err="1" smtClean="0"/>
              <a:t>Mac</a:t>
            </a:r>
            <a:r>
              <a:rPr lang="ru-RU" dirty="0" smtClean="0"/>
              <a:t> «родной» является все-таки </a:t>
            </a:r>
            <a:r>
              <a:rPr lang="ru-RU" dirty="0" err="1" smtClean="0"/>
              <a:t>Mac</a:t>
            </a:r>
            <a:r>
              <a:rPr lang="ru-RU" dirty="0" smtClean="0"/>
              <a:t> OS X, да и 64-битные режимы в этих системах реализованы по-разному. Запускать </a:t>
            </a:r>
            <a:r>
              <a:rPr lang="ru-RU" dirty="0" err="1" smtClean="0"/>
              <a:t>Snow</a:t>
            </a:r>
            <a:r>
              <a:rPr lang="ru-RU" dirty="0" smtClean="0"/>
              <a:t> </a:t>
            </a:r>
            <a:r>
              <a:rPr lang="ru-RU" dirty="0" err="1" smtClean="0"/>
              <a:t>Leopard</a:t>
            </a:r>
            <a:r>
              <a:rPr lang="ru-RU" dirty="0" smtClean="0"/>
              <a:t> на </a:t>
            </a:r>
            <a:r>
              <a:rPr lang="ru-RU" dirty="0" err="1" smtClean="0"/>
              <a:t>Mac</a:t>
            </a:r>
            <a:r>
              <a:rPr lang="ru-RU" dirty="0" smtClean="0"/>
              <a:t>, а </a:t>
            </a:r>
            <a:r>
              <a:rPr lang="ru-RU" dirty="0" err="1" smtClean="0"/>
              <a:t>Windows</a:t>
            </a:r>
            <a:r>
              <a:rPr lang="ru-RU" dirty="0" smtClean="0"/>
              <a:t> 7 — на PC аналогичной комплектации можно, но здесь на результаты могут повлиять слишком много побочных факторов. Да и вообще, это вопрос, находящийся скорее не в практической, а в </a:t>
            </a:r>
            <a:r>
              <a:rPr lang="ru-RU" dirty="0" err="1" smtClean="0"/>
              <a:t>имиджевой</a:t>
            </a:r>
            <a:r>
              <a:rPr lang="ru-RU" dirty="0" smtClean="0"/>
              <a:t> плоскости, потому что в реальности человек вряд ли будет выбирать между </a:t>
            </a:r>
            <a:r>
              <a:rPr lang="ru-RU" dirty="0" err="1" smtClean="0"/>
              <a:t>Snow</a:t>
            </a:r>
            <a:r>
              <a:rPr lang="ru-RU" dirty="0" smtClean="0"/>
              <a:t> </a:t>
            </a:r>
            <a:r>
              <a:rPr lang="ru-RU" dirty="0" err="1" smtClean="0"/>
              <a:t>Leopard</a:t>
            </a:r>
            <a:r>
              <a:rPr lang="ru-RU" dirty="0" smtClean="0"/>
              <a:t> и </a:t>
            </a:r>
            <a:r>
              <a:rPr lang="ru-RU" dirty="0" err="1" smtClean="0"/>
              <a:t>Windows</a:t>
            </a:r>
            <a:r>
              <a:rPr lang="ru-RU" dirty="0" smtClean="0"/>
              <a:t> 7 — он работает либо на PC, либо на </a:t>
            </a:r>
            <a:r>
              <a:rPr lang="ru-RU" dirty="0" err="1" smtClean="0"/>
              <a:t>Mac</a:t>
            </a:r>
            <a:r>
              <a:rPr lang="ru-RU" dirty="0" smtClean="0"/>
              <a:t>. А при выборе нового (и тем более первого) компьютера доминировать будут совсем другие соображения. Так что для нас главное констатировать, что </a:t>
            </a:r>
            <a:r>
              <a:rPr lang="ru-RU" dirty="0" err="1" smtClean="0"/>
              <a:t>Windows</a:t>
            </a:r>
            <a:r>
              <a:rPr lang="ru-RU" dirty="0" smtClean="0"/>
              <a:t> 7 существенно производительнее, чем </a:t>
            </a:r>
            <a:r>
              <a:rPr lang="ru-RU" dirty="0" err="1" smtClean="0"/>
              <a:t>Windows</a:t>
            </a:r>
            <a:r>
              <a:rPr lang="ru-RU" dirty="0" smtClean="0"/>
              <a:t> </a:t>
            </a:r>
            <a:r>
              <a:rPr lang="ru-RU" dirty="0" err="1" smtClean="0"/>
              <a:t>Vista</a:t>
            </a:r>
            <a:r>
              <a:rPr lang="ru-RU" dirty="0" smtClean="0"/>
              <a:t>, и что это достойный конкурент новейшей ОС от </a:t>
            </a:r>
            <a:r>
              <a:rPr lang="ru-RU" dirty="0" err="1" smtClean="0"/>
              <a:t>Apple</a:t>
            </a:r>
            <a:r>
              <a:rPr lang="ru-RU" dirty="0" smtClean="0"/>
              <a:t>, находящийся в одной «весовой категории».</a:t>
            </a:r>
            <a:endParaRPr lang="ru-RU" dirty="0"/>
          </a:p>
        </p:txBody>
      </p:sp>
      <p:pic>
        <p:nvPicPr>
          <p:cNvPr id="21506" name="Picture 2"/>
          <p:cNvPicPr>
            <a:picLocks noGrp="1" noChangeAspect="1" noChangeArrowheads="1"/>
          </p:cNvPicPr>
          <p:nvPr>
            <p:ph sz="half" idx="2"/>
          </p:nvPr>
        </p:nvPicPr>
        <p:blipFill>
          <a:blip r:embed="rId2" cstate="print"/>
          <a:srcRect/>
          <a:stretch>
            <a:fillRect/>
          </a:stretch>
        </p:blipFill>
        <p:spPr bwMode="auto">
          <a:xfrm>
            <a:off x="2051720" y="3429000"/>
            <a:ext cx="5112568" cy="323796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Стабильность и безопасность</a:t>
            </a:r>
            <a:endParaRPr lang="ru-RU" dirty="0"/>
          </a:p>
        </p:txBody>
      </p:sp>
      <p:sp>
        <p:nvSpPr>
          <p:cNvPr id="3" name="Содержимое 2"/>
          <p:cNvSpPr>
            <a:spLocks noGrp="1"/>
          </p:cNvSpPr>
          <p:nvPr>
            <p:ph idx="1"/>
          </p:nvPr>
        </p:nvSpPr>
        <p:spPr>
          <a:xfrm>
            <a:off x="914400" y="1783560"/>
            <a:ext cx="7772400" cy="3805680"/>
          </a:xfrm>
        </p:spPr>
        <p:txBody>
          <a:bodyPr>
            <a:normAutofit fontScale="77500" lnSpcReduction="20000"/>
          </a:bodyPr>
          <a:lstStyle/>
          <a:p>
            <a:pPr marL="87313" indent="276225" algn="just">
              <a:buNone/>
            </a:pPr>
            <a:r>
              <a:rPr lang="ru-RU" dirty="0" err="1" smtClean="0"/>
              <a:t>Windows</a:t>
            </a:r>
            <a:r>
              <a:rPr lang="ru-RU" dirty="0" smtClean="0"/>
              <a:t> 7 позиционируется как самая стабильная и безопасная система </a:t>
            </a:r>
            <a:r>
              <a:rPr lang="ru-RU" dirty="0" err="1" smtClean="0"/>
              <a:t>Microsoft</a:t>
            </a:r>
            <a:r>
              <a:rPr lang="ru-RU" dirty="0" smtClean="0"/>
              <a:t>. И действительно, за все время использования </a:t>
            </a:r>
            <a:r>
              <a:rPr lang="ru-RU" dirty="0" err="1" smtClean="0"/>
              <a:t>Windows</a:t>
            </a:r>
            <a:r>
              <a:rPr lang="ru-RU" dirty="0" smtClean="0"/>
              <a:t> 7 мной не было замечено ни одной серьезной ошибки, а сочетание клавиш </a:t>
            </a:r>
            <a:r>
              <a:rPr lang="ru-RU" dirty="0" err="1" smtClean="0"/>
              <a:t>Ctrl+Alt+Del</a:t>
            </a:r>
            <a:r>
              <a:rPr lang="ru-RU" dirty="0" smtClean="0"/>
              <a:t> приходилось использовать всего пару раз (и то на сборке </a:t>
            </a:r>
            <a:r>
              <a:rPr lang="ru-RU" dirty="0" err="1" smtClean="0"/>
              <a:t>Release</a:t>
            </a:r>
            <a:r>
              <a:rPr lang="ru-RU" dirty="0" smtClean="0"/>
              <a:t> </a:t>
            </a:r>
            <a:r>
              <a:rPr lang="ru-RU" dirty="0" err="1" smtClean="0"/>
              <a:t>Candidate</a:t>
            </a:r>
            <a:r>
              <a:rPr lang="ru-RU" dirty="0" smtClean="0"/>
              <a:t>, финальная же сборка пока работает без зависаний). Если же все-таки какая-то системная ошибка произойдет, то вы можете записать свои действия с помощью специального инструмента, встроенного в систему </a:t>
            </a:r>
            <a:r>
              <a:rPr lang="ru-RU" dirty="0" err="1" smtClean="0"/>
              <a:t>Windows</a:t>
            </a:r>
            <a:r>
              <a:rPr lang="ru-RU" dirty="0" smtClean="0"/>
              <a:t> 7, после чего послать запись в службу технической поддержки </a:t>
            </a:r>
            <a:r>
              <a:rPr lang="ru-RU" dirty="0" err="1" smtClean="0"/>
              <a:t>Microsoft</a:t>
            </a:r>
            <a:r>
              <a:rPr lang="ru-RU" dirty="0" smtClean="0"/>
              <a:t> или </a:t>
            </a:r>
            <a:r>
              <a:rPr lang="ru-RU" dirty="0" err="1" smtClean="0"/>
              <a:t>IT'шникам</a:t>
            </a:r>
            <a:r>
              <a:rPr lang="ru-RU" dirty="0" smtClean="0"/>
              <a:t> вашей компании.</a:t>
            </a:r>
            <a:endParaRPr lang="ru-RU" dirty="0"/>
          </a:p>
        </p:txBody>
      </p:sp>
      <p:pic>
        <p:nvPicPr>
          <p:cNvPr id="22531" name="Picture 3"/>
          <p:cNvPicPr>
            <a:picLocks noChangeAspect="1" noChangeArrowheads="1"/>
          </p:cNvPicPr>
          <p:nvPr/>
        </p:nvPicPr>
        <p:blipFill>
          <a:blip r:embed="rId2" cstate="print"/>
          <a:srcRect/>
          <a:stretch>
            <a:fillRect/>
          </a:stretch>
        </p:blipFill>
        <p:spPr bwMode="auto">
          <a:xfrm>
            <a:off x="1259632" y="5589240"/>
            <a:ext cx="7161523" cy="864096"/>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251520" y="260648"/>
            <a:ext cx="8568952" cy="1728191"/>
          </a:xfrm>
        </p:spPr>
        <p:txBody>
          <a:bodyPr>
            <a:normAutofit fontScale="77500" lnSpcReduction="20000"/>
          </a:bodyPr>
          <a:lstStyle/>
          <a:p>
            <a:pPr marL="87313" indent="276225" algn="just">
              <a:buNone/>
            </a:pPr>
            <a:r>
              <a:rPr lang="ru-RU" dirty="0" smtClean="0"/>
              <a:t>Запустить его можно либо через поиск в меню Пуск, либо через Панель управления. Панель управления, кстати, стала немножко удобнее, а возможности управления компьютером через нее — шире. В частности, появилось единое меню для управления всеми настройками безопасности, резервирования и обновления — Центр поддержки.</a:t>
            </a:r>
            <a:endParaRPr lang="ru-RU" dirty="0"/>
          </a:p>
        </p:txBody>
      </p:sp>
      <p:pic>
        <p:nvPicPr>
          <p:cNvPr id="23554" name="Picture 2"/>
          <p:cNvPicPr>
            <a:picLocks noGrp="1" noChangeAspect="1" noChangeArrowheads="1"/>
          </p:cNvPicPr>
          <p:nvPr>
            <p:ph sz="half" idx="2"/>
          </p:nvPr>
        </p:nvPicPr>
        <p:blipFill>
          <a:blip r:embed="rId2" cstate="print"/>
          <a:srcRect/>
          <a:stretch>
            <a:fillRect/>
          </a:stretch>
        </p:blipFill>
        <p:spPr bwMode="auto">
          <a:xfrm>
            <a:off x="1691680" y="2060848"/>
            <a:ext cx="5627516" cy="4464496"/>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Стандартные приложения </a:t>
            </a:r>
            <a:r>
              <a:rPr lang="en-US" dirty="0" smtClean="0"/>
              <a:t>Windows 7</a:t>
            </a:r>
            <a:endParaRPr lang="ru-RU" dirty="0"/>
          </a:p>
        </p:txBody>
      </p:sp>
      <p:sp>
        <p:nvSpPr>
          <p:cNvPr id="3" name="Текст 2"/>
          <p:cNvSpPr>
            <a:spLocks noGrp="1"/>
          </p:cNvSpPr>
          <p:nvPr>
            <p:ph type="body" idx="1"/>
          </p:nvPr>
        </p:nvSpPr>
        <p:spPr/>
        <p:txBody>
          <a:bodyPr>
            <a:normAutofit fontScale="85000" lnSpcReduction="20000"/>
          </a:bodyPr>
          <a:lstStyle/>
          <a:p>
            <a:r>
              <a:rPr lang="ru-RU" dirty="0" smtClean="0"/>
              <a:t>Изменились стандартные приложения? Изменились — и весьма существенно. Прежде всего это касается </a:t>
            </a:r>
            <a:r>
              <a:rPr lang="ru-RU" dirty="0" err="1" smtClean="0"/>
              <a:t>Paint</a:t>
            </a:r>
            <a:r>
              <a:rPr lang="ru-RU" dirty="0" smtClean="0"/>
              <a:t>, </a:t>
            </a:r>
            <a:r>
              <a:rPr lang="ru-RU" dirty="0" err="1" smtClean="0"/>
              <a:t>WordPad</a:t>
            </a:r>
            <a:r>
              <a:rPr lang="ru-RU" dirty="0" smtClean="0"/>
              <a:t> и Калькулятора. Им полностью обновили как внешний вид, так и функционал. </a:t>
            </a:r>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Paint</a:t>
            </a:r>
            <a:endParaRPr lang="ru-RU" dirty="0"/>
          </a:p>
        </p:txBody>
      </p:sp>
      <p:sp>
        <p:nvSpPr>
          <p:cNvPr id="3" name="Содержимое 2"/>
          <p:cNvSpPr>
            <a:spLocks noGrp="1"/>
          </p:cNvSpPr>
          <p:nvPr>
            <p:ph sz="half" idx="1"/>
          </p:nvPr>
        </p:nvSpPr>
        <p:spPr>
          <a:xfrm>
            <a:off x="251520" y="1770501"/>
            <a:ext cx="2736304" cy="4525963"/>
          </a:xfrm>
        </p:spPr>
        <p:txBody>
          <a:bodyPr>
            <a:normAutofit fontScale="92500" lnSpcReduction="10000"/>
          </a:bodyPr>
          <a:lstStyle/>
          <a:p>
            <a:pPr marL="87313" indent="0" algn="ctr">
              <a:buNone/>
            </a:pPr>
            <a:r>
              <a:rPr lang="ru-RU" dirty="0" smtClean="0"/>
              <a:t>Прежде всего, </a:t>
            </a:r>
            <a:r>
              <a:rPr lang="ru-RU" dirty="0" err="1" smtClean="0"/>
              <a:t>Paint</a:t>
            </a:r>
            <a:r>
              <a:rPr lang="ru-RU" dirty="0" smtClean="0"/>
              <a:t> получил новый «ленточный» интерфейс </a:t>
            </a:r>
            <a:r>
              <a:rPr lang="ru-RU" dirty="0" err="1" smtClean="0"/>
              <a:t>Ribbon</a:t>
            </a:r>
            <a:r>
              <a:rPr lang="ru-RU" dirty="0" smtClean="0"/>
              <a:t> (как в </a:t>
            </a:r>
            <a:r>
              <a:rPr lang="ru-RU" dirty="0" err="1" smtClean="0"/>
              <a:t>Office</a:t>
            </a:r>
            <a:r>
              <a:rPr lang="ru-RU" dirty="0" smtClean="0"/>
              <a:t> 2007). Теперь пользоваться программой стало гораздо удобнее.</a:t>
            </a:r>
            <a:endParaRPr lang="ru-RU" dirty="0"/>
          </a:p>
        </p:txBody>
      </p:sp>
      <p:pic>
        <p:nvPicPr>
          <p:cNvPr id="24578" name="Picture 2"/>
          <p:cNvPicPr>
            <a:picLocks noGrp="1" noChangeAspect="1" noChangeArrowheads="1"/>
          </p:cNvPicPr>
          <p:nvPr>
            <p:ph sz="half" idx="2"/>
          </p:nvPr>
        </p:nvPicPr>
        <p:blipFill>
          <a:blip r:embed="rId2" cstate="print"/>
          <a:srcRect/>
          <a:stretch>
            <a:fillRect/>
          </a:stretch>
        </p:blipFill>
        <p:spPr bwMode="auto">
          <a:xfrm>
            <a:off x="3275856" y="1772816"/>
            <a:ext cx="5580620" cy="4464496"/>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2808312" cy="5078313"/>
          </a:xfrm>
          <a:prstGeom prst="rect">
            <a:avLst/>
          </a:prstGeom>
        </p:spPr>
        <p:txBody>
          <a:bodyPr wrap="square">
            <a:spAutoFit/>
          </a:bodyPr>
          <a:lstStyle/>
          <a:p>
            <a:r>
              <a:rPr lang="ru-RU" dirty="0" smtClean="0"/>
              <a:t>Что касается функционала, то разработчики увеличили количество кистей (</a:t>
            </a:r>
            <a:r>
              <a:rPr lang="ru-RU" dirty="0" err="1" smtClean="0"/>
              <a:t>Brush</a:t>
            </a:r>
            <a:r>
              <a:rPr lang="ru-RU" dirty="0" smtClean="0"/>
              <a:t>) до девяти, а библиотеку фигур расширили до 23. Кроме того, появились новые виды заливки. </a:t>
            </a:r>
          </a:p>
          <a:p>
            <a:endParaRPr lang="ru-RU" dirty="0" smtClean="0"/>
          </a:p>
          <a:p>
            <a:endParaRPr lang="ru-RU" dirty="0"/>
          </a:p>
          <a:p>
            <a:endParaRPr lang="ru-RU" dirty="0" smtClean="0"/>
          </a:p>
          <a:p>
            <a:r>
              <a:rPr lang="ru-RU" dirty="0" smtClean="0"/>
              <a:t>Еще два немаловажных добавления — функция предварительного просмотра перед печатью и возможность импорта изображений со сканера или камеры.</a:t>
            </a:r>
            <a:endParaRPr lang="ru-RU" dirty="0"/>
          </a:p>
        </p:txBody>
      </p:sp>
      <p:pic>
        <p:nvPicPr>
          <p:cNvPr id="25602" name="Picture 2"/>
          <p:cNvPicPr>
            <a:picLocks noChangeAspect="1" noChangeArrowheads="1"/>
          </p:cNvPicPr>
          <p:nvPr/>
        </p:nvPicPr>
        <p:blipFill>
          <a:blip r:embed="rId2" cstate="print"/>
          <a:srcRect/>
          <a:stretch>
            <a:fillRect/>
          </a:stretch>
        </p:blipFill>
        <p:spPr bwMode="auto">
          <a:xfrm>
            <a:off x="3419872" y="260649"/>
            <a:ext cx="5426968" cy="1799944"/>
          </a:xfrm>
          <a:prstGeom prst="rect">
            <a:avLst/>
          </a:prstGeom>
          <a:noFill/>
          <a:ln w="9525">
            <a:noFill/>
            <a:miter lim="800000"/>
            <a:headEnd/>
            <a:tailEnd/>
          </a:ln>
        </p:spPr>
      </p:pic>
      <p:pic>
        <p:nvPicPr>
          <p:cNvPr id="25603" name="Picture 3"/>
          <p:cNvPicPr>
            <a:picLocks noChangeAspect="1" noChangeArrowheads="1"/>
          </p:cNvPicPr>
          <p:nvPr/>
        </p:nvPicPr>
        <p:blipFill>
          <a:blip r:embed="rId3" cstate="print"/>
          <a:srcRect/>
          <a:stretch>
            <a:fillRect/>
          </a:stretch>
        </p:blipFill>
        <p:spPr bwMode="auto">
          <a:xfrm>
            <a:off x="3563888" y="2132856"/>
            <a:ext cx="5184576" cy="4536504"/>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611560" y="476673"/>
            <a:ext cx="8136904" cy="2016223"/>
          </a:xfrm>
        </p:spPr>
        <p:txBody>
          <a:bodyPr>
            <a:normAutofit fontScale="92500" lnSpcReduction="20000"/>
          </a:bodyPr>
          <a:lstStyle/>
          <a:p>
            <a:pPr marL="90488" indent="0" algn="just">
              <a:buNone/>
            </a:pPr>
            <a:r>
              <a:rPr lang="ru-RU" dirty="0" smtClean="0"/>
              <a:t>Но и это еще не все. Едва ли не самым важным этапом в раскрутке </a:t>
            </a:r>
            <a:r>
              <a:rPr lang="ru-RU" dirty="0" err="1" smtClean="0"/>
              <a:t>Windows</a:t>
            </a:r>
            <a:r>
              <a:rPr lang="ru-RU" dirty="0" smtClean="0"/>
              <a:t> 7 стала конференция «Платформа 2010», в которой приняли участие IT-профессионалы со всей страны (в качестве слушателей) и, разумеется, представители </a:t>
            </a:r>
            <a:r>
              <a:rPr lang="ru-RU" dirty="0" err="1" smtClean="0"/>
              <a:t>Microsoft</a:t>
            </a:r>
            <a:r>
              <a:rPr lang="ru-RU" dirty="0" smtClean="0"/>
              <a:t> во главе с Прянишниковым (в качестве докладчиков).</a:t>
            </a:r>
            <a:endParaRPr lang="ru-RU" dirty="0"/>
          </a:p>
        </p:txBody>
      </p:sp>
      <p:pic>
        <p:nvPicPr>
          <p:cNvPr id="2050" name="Picture 2"/>
          <p:cNvPicPr>
            <a:picLocks noGrp="1" noChangeAspect="1" noChangeArrowheads="1"/>
          </p:cNvPicPr>
          <p:nvPr>
            <p:ph sz="half" idx="2"/>
          </p:nvPr>
        </p:nvPicPr>
        <p:blipFill>
          <a:blip r:embed="rId2" cstate="print"/>
          <a:stretch>
            <a:fillRect/>
          </a:stretch>
        </p:blipFill>
        <p:spPr bwMode="auto">
          <a:xfrm>
            <a:off x="1043608" y="2564904"/>
            <a:ext cx="7475117" cy="3924436"/>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WordPad</a:t>
            </a:r>
            <a:endParaRPr lang="ru-RU" dirty="0"/>
          </a:p>
        </p:txBody>
      </p:sp>
      <p:sp>
        <p:nvSpPr>
          <p:cNvPr id="3" name="Содержимое 2"/>
          <p:cNvSpPr>
            <a:spLocks noGrp="1"/>
          </p:cNvSpPr>
          <p:nvPr>
            <p:ph sz="half" idx="1"/>
          </p:nvPr>
        </p:nvSpPr>
        <p:spPr>
          <a:xfrm>
            <a:off x="0" y="1844824"/>
            <a:ext cx="3275856" cy="4451640"/>
          </a:xfrm>
        </p:spPr>
        <p:txBody>
          <a:bodyPr>
            <a:normAutofit fontScale="85000" lnSpcReduction="20000"/>
          </a:bodyPr>
          <a:lstStyle/>
          <a:p>
            <a:pPr marL="87313" indent="0" algn="ctr">
              <a:buNone/>
            </a:pPr>
            <a:r>
              <a:rPr lang="ru-RU" dirty="0" smtClean="0"/>
              <a:t>Встроенный текстовый редактор </a:t>
            </a:r>
            <a:r>
              <a:rPr lang="ru-RU" dirty="0" err="1" smtClean="0"/>
              <a:t>WordPad</a:t>
            </a:r>
            <a:r>
              <a:rPr lang="ru-RU" dirty="0" smtClean="0"/>
              <a:t> тоже претерпел некоторые изменения — но, в основном, по части интерфейса. </a:t>
            </a:r>
            <a:r>
              <a:rPr lang="ru-RU" dirty="0" err="1" smtClean="0"/>
              <a:t>WordPad</a:t>
            </a:r>
            <a:r>
              <a:rPr lang="ru-RU" dirty="0" smtClean="0"/>
              <a:t> стал очень похож на </a:t>
            </a:r>
            <a:r>
              <a:rPr lang="ru-RU" dirty="0" err="1" smtClean="0"/>
              <a:t>Microsoft</a:t>
            </a:r>
            <a:r>
              <a:rPr lang="ru-RU" dirty="0" smtClean="0"/>
              <a:t> </a:t>
            </a:r>
            <a:r>
              <a:rPr lang="ru-RU" dirty="0" err="1" smtClean="0"/>
              <a:t>Word</a:t>
            </a:r>
            <a:r>
              <a:rPr lang="ru-RU" dirty="0" smtClean="0"/>
              <a:t> 2010. Разумеется, это очень сильно упрощенная версия </a:t>
            </a:r>
            <a:r>
              <a:rPr lang="ru-RU" dirty="0" err="1" smtClean="0"/>
              <a:t>Word</a:t>
            </a:r>
            <a:r>
              <a:rPr lang="ru-RU" dirty="0" smtClean="0"/>
              <a:t>, но сходство интерфейса налицо.</a:t>
            </a:r>
            <a:endParaRPr lang="ru-RU" dirty="0"/>
          </a:p>
        </p:txBody>
      </p:sp>
      <p:pic>
        <p:nvPicPr>
          <p:cNvPr id="26626" name="Picture 2"/>
          <p:cNvPicPr>
            <a:picLocks noGrp="1" noChangeAspect="1" noChangeArrowheads="1"/>
          </p:cNvPicPr>
          <p:nvPr>
            <p:ph sz="half" idx="2"/>
          </p:nvPr>
        </p:nvPicPr>
        <p:blipFill>
          <a:blip r:embed="rId2" cstate="print"/>
          <a:srcRect/>
          <a:stretch>
            <a:fillRect/>
          </a:stretch>
        </p:blipFill>
        <p:spPr bwMode="auto">
          <a:xfrm>
            <a:off x="3347864" y="1844824"/>
            <a:ext cx="5495754" cy="432048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Калькулятор</a:t>
            </a:r>
            <a:endParaRPr lang="ru-RU" dirty="0"/>
          </a:p>
        </p:txBody>
      </p:sp>
      <p:sp>
        <p:nvSpPr>
          <p:cNvPr id="3" name="Содержимое 2"/>
          <p:cNvSpPr>
            <a:spLocks noGrp="1"/>
          </p:cNvSpPr>
          <p:nvPr>
            <p:ph sz="half" idx="1"/>
          </p:nvPr>
        </p:nvSpPr>
        <p:spPr>
          <a:xfrm>
            <a:off x="179512" y="1770501"/>
            <a:ext cx="3672408" cy="4754843"/>
          </a:xfrm>
        </p:spPr>
        <p:txBody>
          <a:bodyPr>
            <a:normAutofit fontScale="62500" lnSpcReduction="20000"/>
          </a:bodyPr>
          <a:lstStyle/>
          <a:p>
            <a:pPr marL="87313" indent="276225" algn="just">
              <a:buNone/>
            </a:pPr>
            <a:r>
              <a:rPr lang="ru-RU" dirty="0" smtClean="0"/>
              <a:t>И здесь тоже не обошлось без нововведений. Помимо усовершенствования внешнего вида </a:t>
            </a:r>
            <a:r>
              <a:rPr lang="ru-RU" dirty="0" err="1" smtClean="0"/>
              <a:t>Microsoft</a:t>
            </a:r>
            <a:r>
              <a:rPr lang="ru-RU" dirty="0" smtClean="0"/>
              <a:t> добавила два новых режима (помимо существовавших в прежних версиях Обычного и Инженерного). Это Программист и Статистика. Любопытно, что в аналогичном приложении </a:t>
            </a:r>
            <a:r>
              <a:rPr lang="ru-RU" dirty="0" err="1" smtClean="0"/>
              <a:t>Apple</a:t>
            </a:r>
            <a:r>
              <a:rPr lang="ru-RU" dirty="0" smtClean="0"/>
              <a:t> (в системах </a:t>
            </a:r>
            <a:r>
              <a:rPr lang="ru-RU" dirty="0" err="1" smtClean="0"/>
              <a:t>Mac</a:t>
            </a:r>
            <a:r>
              <a:rPr lang="ru-RU" dirty="0" smtClean="0"/>
              <a:t> OS X </a:t>
            </a:r>
            <a:r>
              <a:rPr lang="ru-RU" dirty="0" err="1" smtClean="0"/>
              <a:t>Leopard</a:t>
            </a:r>
            <a:r>
              <a:rPr lang="ru-RU" dirty="0" smtClean="0"/>
              <a:t> и </a:t>
            </a:r>
            <a:r>
              <a:rPr lang="ru-RU" dirty="0" err="1" smtClean="0"/>
              <a:t>Snow</a:t>
            </a:r>
            <a:r>
              <a:rPr lang="ru-RU" dirty="0" smtClean="0"/>
              <a:t> </a:t>
            </a:r>
            <a:r>
              <a:rPr lang="ru-RU" dirty="0" err="1" smtClean="0"/>
              <a:t>Leopard</a:t>
            </a:r>
            <a:r>
              <a:rPr lang="ru-RU" dirty="0" smtClean="0"/>
              <a:t>) режим для программистов был задолго до выхода </a:t>
            </a:r>
            <a:r>
              <a:rPr lang="ru-RU" dirty="0" err="1" smtClean="0"/>
              <a:t>Windows</a:t>
            </a:r>
            <a:r>
              <a:rPr lang="ru-RU" dirty="0" smtClean="0"/>
              <a:t> 7. Появился ли этот режим в калькуляторе </a:t>
            </a:r>
            <a:r>
              <a:rPr lang="ru-RU" dirty="0" err="1" smtClean="0"/>
              <a:t>Windows</a:t>
            </a:r>
            <a:r>
              <a:rPr lang="ru-RU" dirty="0" smtClean="0"/>
              <a:t> 7 под влиянием </a:t>
            </a:r>
            <a:r>
              <a:rPr lang="ru-RU" dirty="0" err="1" smtClean="0"/>
              <a:t>Mac</a:t>
            </a:r>
            <a:r>
              <a:rPr lang="ru-RU" dirty="0" smtClean="0"/>
              <a:t> OS X или без оного — вопрос открытый, и мы, конечно, воздержимся от сравнений, а просто приведем соответствующие </a:t>
            </a:r>
            <a:r>
              <a:rPr lang="ru-RU" dirty="0" err="1" smtClean="0"/>
              <a:t>скриншоты</a:t>
            </a:r>
            <a:r>
              <a:rPr lang="ru-RU" dirty="0" smtClean="0"/>
              <a:t>.</a:t>
            </a:r>
            <a:endParaRPr lang="ru-RU" dirty="0"/>
          </a:p>
        </p:txBody>
      </p:sp>
      <p:pic>
        <p:nvPicPr>
          <p:cNvPr id="27650" name="Picture 2"/>
          <p:cNvPicPr>
            <a:picLocks noGrp="1" noChangeAspect="1" noChangeArrowheads="1"/>
          </p:cNvPicPr>
          <p:nvPr>
            <p:ph sz="half" idx="2"/>
          </p:nvPr>
        </p:nvPicPr>
        <p:blipFill>
          <a:blip r:embed="rId2" cstate="print"/>
          <a:srcRect/>
          <a:stretch>
            <a:fillRect/>
          </a:stretch>
        </p:blipFill>
        <p:spPr bwMode="auto">
          <a:xfrm>
            <a:off x="4211960" y="1988840"/>
            <a:ext cx="4633696" cy="4248472"/>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Записки</a:t>
            </a:r>
            <a:endParaRPr lang="ru-RU" dirty="0"/>
          </a:p>
        </p:txBody>
      </p:sp>
      <p:sp>
        <p:nvSpPr>
          <p:cNvPr id="3" name="Содержимое 2"/>
          <p:cNvSpPr>
            <a:spLocks noGrp="1"/>
          </p:cNvSpPr>
          <p:nvPr>
            <p:ph sz="half" idx="1"/>
          </p:nvPr>
        </p:nvSpPr>
        <p:spPr>
          <a:xfrm>
            <a:off x="179512" y="1412777"/>
            <a:ext cx="3888432" cy="4883688"/>
          </a:xfrm>
        </p:spPr>
        <p:txBody>
          <a:bodyPr>
            <a:normAutofit fontScale="62500" lnSpcReduction="20000"/>
          </a:bodyPr>
          <a:lstStyle/>
          <a:p>
            <a:pPr marL="87313" indent="276225" algn="just">
              <a:buNone/>
            </a:pPr>
            <a:r>
              <a:rPr lang="ru-RU" dirty="0" smtClean="0"/>
              <a:t>Последнее стандартное приложение, которое мы рассмотрим, — это Записки (</a:t>
            </a:r>
            <a:r>
              <a:rPr lang="ru-RU" dirty="0" err="1" smtClean="0"/>
              <a:t>Sticky</a:t>
            </a:r>
            <a:r>
              <a:rPr lang="ru-RU" dirty="0" smtClean="0"/>
              <a:t> </a:t>
            </a:r>
            <a:r>
              <a:rPr lang="ru-RU" dirty="0" err="1" smtClean="0"/>
              <a:t>Notes</a:t>
            </a:r>
            <a:r>
              <a:rPr lang="ru-RU" dirty="0" smtClean="0"/>
              <a:t>). Оно появилось в </a:t>
            </a:r>
            <a:r>
              <a:rPr lang="ru-RU" dirty="0" err="1" smtClean="0"/>
              <a:t>Windows</a:t>
            </a:r>
            <a:r>
              <a:rPr lang="ru-RU" dirty="0" smtClean="0"/>
              <a:t> </a:t>
            </a:r>
            <a:r>
              <a:rPr lang="ru-RU" dirty="0" err="1" smtClean="0"/>
              <a:t>Vista</a:t>
            </a:r>
            <a:r>
              <a:rPr lang="ru-RU" dirty="0" smtClean="0"/>
              <a:t>, но в </a:t>
            </a:r>
            <a:r>
              <a:rPr lang="ru-RU" dirty="0" err="1" smtClean="0"/>
              <a:t>Windows</a:t>
            </a:r>
            <a:r>
              <a:rPr lang="ru-RU" dirty="0" smtClean="0"/>
              <a:t> 7 этот простейший, на первый взгляд, инструмент стал чуть более эффективным. Во-первых, к Запискам теперь есть доступ прямо из основного меню Пуск. Во-вторых, можно менять цвет записок. Это удобно, когда у вас много записок и вы хотите их как-то рассортировать, чтобы сразу видеть, например, где срочные дела, а где не очень</a:t>
            </a:r>
            <a:r>
              <a:rPr lang="ru-RU" dirty="0" smtClean="0"/>
              <a:t>. </a:t>
            </a:r>
            <a:r>
              <a:rPr lang="ru-RU" dirty="0" smtClean="0"/>
              <a:t>Также можно менять размер листочков. А размещать записки можно в любом месте рабочего стола. </a:t>
            </a:r>
            <a:endParaRPr lang="ru-RU" dirty="0"/>
          </a:p>
        </p:txBody>
      </p:sp>
      <p:pic>
        <p:nvPicPr>
          <p:cNvPr id="28674" name="Picture 2"/>
          <p:cNvPicPr>
            <a:picLocks noGrp="1" noChangeAspect="1" noChangeArrowheads="1"/>
          </p:cNvPicPr>
          <p:nvPr>
            <p:ph sz="half" idx="2"/>
          </p:nvPr>
        </p:nvPicPr>
        <p:blipFill>
          <a:blip r:embed="rId2" cstate="print"/>
          <a:srcRect/>
          <a:stretch>
            <a:fillRect/>
          </a:stretch>
        </p:blipFill>
        <p:spPr bwMode="auto">
          <a:xfrm>
            <a:off x="4283968" y="1916832"/>
            <a:ext cx="4503424" cy="324036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idx="1"/>
          </p:nvPr>
        </p:nvSpPr>
        <p:spPr/>
        <p:txBody>
          <a:bodyPr/>
          <a:lstStyle/>
          <a:p>
            <a:pPr algn="just"/>
            <a:r>
              <a:rPr lang="ru-RU" dirty="0" smtClean="0"/>
              <a:t>В Америке </a:t>
            </a:r>
            <a:r>
              <a:rPr lang="ru-RU" dirty="0" err="1" smtClean="0"/>
              <a:t>Windows</a:t>
            </a:r>
            <a:r>
              <a:rPr lang="ru-RU" dirty="0" smtClean="0"/>
              <a:t> 7 доступен в шести различных вариантах, в России — только в пяти (исключен </a:t>
            </a:r>
            <a:r>
              <a:rPr lang="ru-RU" dirty="0" err="1" smtClean="0"/>
              <a:t>Enterprise</a:t>
            </a:r>
            <a:r>
              <a:rPr lang="ru-RU" dirty="0" smtClean="0"/>
              <a:t>).</a:t>
            </a:r>
            <a:endParaRPr lang="ru-RU" dirty="0"/>
          </a:p>
        </p:txBody>
      </p:sp>
      <p:sp>
        <p:nvSpPr>
          <p:cNvPr id="5" name="Заголовок 4"/>
          <p:cNvSpPr>
            <a:spLocks noGrp="1"/>
          </p:cNvSpPr>
          <p:nvPr>
            <p:ph type="title"/>
          </p:nvPr>
        </p:nvSpPr>
        <p:spPr/>
        <p:txBody>
          <a:bodyPr/>
          <a:lstStyle/>
          <a:p>
            <a:r>
              <a:rPr lang="ru-RU" dirty="0" smtClean="0"/>
              <a:t>Версии </a:t>
            </a:r>
            <a:r>
              <a:rPr lang="en-US" dirty="0" smtClean="0"/>
              <a:t>Windows 7</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251520" y="980729"/>
            <a:ext cx="4251424" cy="5315736"/>
          </a:xfrm>
        </p:spPr>
        <p:txBody>
          <a:bodyPr>
            <a:normAutofit/>
          </a:bodyPr>
          <a:lstStyle/>
          <a:p>
            <a:pPr marL="87313" indent="0" algn="just">
              <a:buNone/>
              <a:tabLst>
                <a:tab pos="0" algn="l"/>
                <a:tab pos="87313" algn="l"/>
              </a:tabLst>
            </a:pPr>
            <a:r>
              <a:rPr lang="ru-RU" dirty="0" smtClean="0"/>
              <a:t>Также в России недоступен </a:t>
            </a:r>
            <a:r>
              <a:rPr lang="ru-RU" dirty="0" err="1" smtClean="0"/>
              <a:t>Family</a:t>
            </a:r>
            <a:r>
              <a:rPr lang="ru-RU" dirty="0" smtClean="0"/>
              <a:t> </a:t>
            </a:r>
            <a:r>
              <a:rPr lang="ru-RU" dirty="0" err="1" smtClean="0"/>
              <a:t>Pack</a:t>
            </a:r>
            <a:r>
              <a:rPr lang="ru-RU" dirty="0" smtClean="0"/>
              <a:t> (обновление до </a:t>
            </a:r>
            <a:r>
              <a:rPr lang="ru-RU" dirty="0" err="1" smtClean="0"/>
              <a:t>Windows</a:t>
            </a:r>
            <a:r>
              <a:rPr lang="ru-RU" dirty="0" smtClean="0"/>
              <a:t> 7 </a:t>
            </a:r>
            <a:r>
              <a:rPr lang="ru-RU" dirty="0" err="1" smtClean="0"/>
              <a:t>Home</a:t>
            </a:r>
            <a:r>
              <a:rPr lang="ru-RU" dirty="0" smtClean="0"/>
              <a:t> </a:t>
            </a:r>
            <a:r>
              <a:rPr lang="ru-RU" dirty="0" err="1" smtClean="0"/>
              <a:t>Premium</a:t>
            </a:r>
            <a:r>
              <a:rPr lang="ru-RU" dirty="0" smtClean="0"/>
              <a:t> на три компьютера). Впрочем, Николай Прянишников сказал, что в будущем появление </a:t>
            </a:r>
            <a:r>
              <a:rPr lang="ru-RU" dirty="0" err="1" smtClean="0"/>
              <a:t>Windows</a:t>
            </a:r>
            <a:r>
              <a:rPr lang="ru-RU" dirty="0" smtClean="0"/>
              <a:t> 7 </a:t>
            </a:r>
            <a:r>
              <a:rPr lang="ru-RU" dirty="0" err="1" smtClean="0"/>
              <a:t>Family</a:t>
            </a:r>
            <a:r>
              <a:rPr lang="ru-RU" dirty="0" smtClean="0"/>
              <a:t> </a:t>
            </a:r>
            <a:r>
              <a:rPr lang="ru-RU" dirty="0" err="1" smtClean="0"/>
              <a:t>Pack</a:t>
            </a:r>
            <a:r>
              <a:rPr lang="ru-RU" dirty="0" smtClean="0"/>
              <a:t> на российском рынке не исключено.</a:t>
            </a:r>
            <a:endParaRPr lang="ru-RU" dirty="0"/>
          </a:p>
        </p:txBody>
      </p:sp>
      <p:pic>
        <p:nvPicPr>
          <p:cNvPr id="30722" name="Picture 2"/>
          <p:cNvPicPr>
            <a:picLocks noGrp="1" noChangeAspect="1" noChangeArrowheads="1"/>
          </p:cNvPicPr>
          <p:nvPr>
            <p:ph sz="half" idx="2"/>
          </p:nvPr>
        </p:nvPicPr>
        <p:blipFill>
          <a:blip r:embed="rId2" cstate="print"/>
          <a:srcRect/>
          <a:stretch>
            <a:fillRect/>
          </a:stretch>
        </p:blipFill>
        <p:spPr bwMode="auto">
          <a:xfrm>
            <a:off x="4644008" y="1340768"/>
            <a:ext cx="4288758" cy="468052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548680"/>
            <a:ext cx="4038600" cy="6048672"/>
          </a:xfrm>
        </p:spPr>
        <p:txBody>
          <a:bodyPr>
            <a:noAutofit/>
          </a:bodyPr>
          <a:lstStyle/>
          <a:p>
            <a:pPr marL="0" indent="363538" algn="just">
              <a:buNone/>
              <a:tabLst>
                <a:tab pos="174625" algn="l"/>
              </a:tabLst>
            </a:pPr>
            <a:r>
              <a:rPr lang="ru-RU" sz="1600" dirty="0" smtClean="0"/>
              <a:t>Еще одна версия, которую нельзя купить в коробке, но которая все же есть на российском рынке — это </a:t>
            </a:r>
            <a:r>
              <a:rPr lang="ru-RU" sz="1600" dirty="0" err="1" smtClean="0"/>
              <a:t>Windows</a:t>
            </a:r>
            <a:r>
              <a:rPr lang="ru-RU" sz="1600" dirty="0" smtClean="0"/>
              <a:t> 7 Начальная (</a:t>
            </a:r>
            <a:r>
              <a:rPr lang="ru-RU" sz="1600" dirty="0" err="1" smtClean="0"/>
              <a:t>Starter</a:t>
            </a:r>
            <a:r>
              <a:rPr lang="ru-RU" sz="1600" dirty="0" smtClean="0"/>
              <a:t>). Она распространяется только вместе с компьютерами и ноутбуками (OEM). </a:t>
            </a:r>
          </a:p>
          <a:p>
            <a:pPr marL="0" indent="363538" algn="just">
              <a:buNone/>
              <a:tabLst>
                <a:tab pos="174625" algn="l"/>
              </a:tabLst>
            </a:pPr>
            <a:r>
              <a:rPr lang="ru-RU" sz="1600" dirty="0" smtClean="0"/>
              <a:t>Это </a:t>
            </a:r>
            <a:r>
              <a:rPr lang="ru-RU" sz="1600" dirty="0" smtClean="0"/>
              <a:t>самая урезанная версия </a:t>
            </a:r>
            <a:r>
              <a:rPr lang="ru-RU" sz="1600" dirty="0" err="1" smtClean="0"/>
              <a:t>Windows</a:t>
            </a:r>
            <a:r>
              <a:rPr lang="ru-RU" sz="1600" dirty="0" smtClean="0"/>
              <a:t> 7. В ней нет ни интерфейса </a:t>
            </a:r>
            <a:r>
              <a:rPr lang="ru-RU" sz="1600" dirty="0" err="1" smtClean="0"/>
              <a:t>Aero</a:t>
            </a:r>
            <a:r>
              <a:rPr lang="ru-RU" sz="1600" dirty="0" smtClean="0"/>
              <a:t>, ни возможности удаленной работы, ни виртуальных </a:t>
            </a:r>
            <a:r>
              <a:rPr lang="ru-RU" sz="1600" dirty="0" err="1" smtClean="0"/>
              <a:t>десктопов</a:t>
            </a:r>
            <a:r>
              <a:rPr lang="ru-RU" sz="1600" dirty="0" smtClean="0"/>
              <a:t> и XP </a:t>
            </a:r>
            <a:r>
              <a:rPr lang="ru-RU" sz="1600" dirty="0" err="1" smtClean="0"/>
              <a:t>Mode</a:t>
            </a:r>
            <a:r>
              <a:rPr lang="ru-RU" sz="1600" dirty="0" smtClean="0"/>
              <a:t>, ни </a:t>
            </a:r>
            <a:r>
              <a:rPr lang="ru-RU" sz="1600" dirty="0" err="1" smtClean="0"/>
              <a:t>Windows</a:t>
            </a:r>
            <a:r>
              <a:rPr lang="ru-RU" sz="1600" dirty="0" smtClean="0"/>
              <a:t> </a:t>
            </a:r>
            <a:r>
              <a:rPr lang="ru-RU" sz="1600" dirty="0" err="1" smtClean="0"/>
              <a:t>Media</a:t>
            </a:r>
            <a:r>
              <a:rPr lang="ru-RU" sz="1600" dirty="0" smtClean="0"/>
              <a:t> </a:t>
            </a:r>
            <a:r>
              <a:rPr lang="ru-RU" sz="1600" dirty="0" err="1" smtClean="0"/>
              <a:t>Center</a:t>
            </a:r>
            <a:r>
              <a:rPr lang="ru-RU" sz="1600" dirty="0" smtClean="0"/>
              <a:t>. А про бизнес-функции можно даже не вспоминать! Самое обидное, что здесь заблокирована даже такая простая вещь, как смена фоновой картинки (</a:t>
            </a:r>
            <a:r>
              <a:rPr lang="ru-RU" sz="1600" dirty="0" err="1" smtClean="0"/>
              <a:t>Wallpaper</a:t>
            </a:r>
            <a:r>
              <a:rPr lang="ru-RU" sz="1600" dirty="0" smtClean="0"/>
              <a:t>)!</a:t>
            </a:r>
          </a:p>
          <a:p>
            <a:pPr marL="0" indent="363538" algn="just">
              <a:buNone/>
              <a:tabLst>
                <a:tab pos="174625" algn="l"/>
              </a:tabLst>
            </a:pPr>
            <a:r>
              <a:rPr lang="ru-RU" sz="1600" dirty="0" smtClean="0"/>
              <a:t>Немного </a:t>
            </a:r>
            <a:r>
              <a:rPr lang="ru-RU" sz="1600" dirty="0" smtClean="0"/>
              <a:t>богаче по функционалу </a:t>
            </a:r>
            <a:r>
              <a:rPr lang="ru-RU" sz="1600" dirty="0" err="1" smtClean="0"/>
              <a:t>Windows</a:t>
            </a:r>
            <a:r>
              <a:rPr lang="ru-RU" sz="1600" dirty="0" smtClean="0"/>
              <a:t> 7 Домашняя базовая. И ее уже можно купить в российских магазинах в коробочной версии. Здесь, конечно, уже нет таких проблем, как невозможность сменить «обои», однако, поддержка </a:t>
            </a:r>
            <a:r>
              <a:rPr lang="ru-RU" sz="1600" dirty="0" err="1" smtClean="0"/>
              <a:t>Aero</a:t>
            </a:r>
            <a:r>
              <a:rPr lang="ru-RU" sz="1600" dirty="0" smtClean="0"/>
              <a:t> — лишь частичная (полупрозрачные окна). Но большинство «взрослых» функций в базовой версии отсутствуют.</a:t>
            </a:r>
            <a:endParaRPr lang="ru-RU" sz="1600" dirty="0"/>
          </a:p>
        </p:txBody>
      </p:sp>
      <p:pic>
        <p:nvPicPr>
          <p:cNvPr id="31746" name="Picture 2"/>
          <p:cNvPicPr>
            <a:picLocks noGrp="1" noChangeAspect="1" noChangeArrowheads="1"/>
          </p:cNvPicPr>
          <p:nvPr>
            <p:ph sz="half" idx="2"/>
          </p:nvPr>
        </p:nvPicPr>
        <p:blipFill>
          <a:blip r:embed="rId2" cstate="print"/>
          <a:srcRect/>
          <a:stretch>
            <a:fillRect/>
          </a:stretch>
        </p:blipFill>
        <p:spPr bwMode="auto">
          <a:xfrm>
            <a:off x="4355976" y="1196752"/>
            <a:ext cx="4431532" cy="4392488"/>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548680"/>
            <a:ext cx="4038600" cy="6048672"/>
          </a:xfrm>
        </p:spPr>
        <p:txBody>
          <a:bodyPr>
            <a:noAutofit/>
          </a:bodyPr>
          <a:lstStyle/>
          <a:p>
            <a:pPr marL="0" indent="363538" algn="just">
              <a:buNone/>
              <a:tabLst>
                <a:tab pos="174625" algn="l"/>
              </a:tabLst>
            </a:pPr>
            <a:r>
              <a:rPr lang="ru-RU" sz="1800" dirty="0" smtClean="0"/>
              <a:t>Базовая версия существует в двух вариантах: 32-битном и 64-битном. Все более старшие версии включают оба диска (и с 32-битной, и с 64-битной ОС), если же вы хотите купить 64-битный вариант Домашней Базовой, то придется изрядно потрудиться, чтобы его найти!</a:t>
            </a:r>
          </a:p>
          <a:p>
            <a:pPr marL="0" indent="363538" algn="just">
              <a:buNone/>
              <a:tabLst>
                <a:tab pos="174625" algn="l"/>
              </a:tabLst>
            </a:pPr>
            <a:endParaRPr lang="ru-RU" sz="1800" dirty="0" smtClean="0"/>
          </a:p>
          <a:p>
            <a:pPr marL="0" indent="363538" algn="just">
              <a:buNone/>
              <a:tabLst>
                <a:tab pos="174625" algn="l"/>
              </a:tabLst>
            </a:pPr>
            <a:r>
              <a:rPr lang="ru-RU" sz="1800" dirty="0" smtClean="0"/>
              <a:t>С более старшими версиями </a:t>
            </a:r>
            <a:r>
              <a:rPr lang="ru-RU" sz="1800" dirty="0" err="1" smtClean="0"/>
              <a:t>Windows</a:t>
            </a:r>
            <a:r>
              <a:rPr lang="ru-RU" sz="1800" dirty="0" smtClean="0"/>
              <a:t> 7 таких проблем уже не будет. Начиная с </a:t>
            </a:r>
            <a:r>
              <a:rPr lang="ru-RU" sz="1800" dirty="0" err="1" smtClean="0"/>
              <a:t>Windows</a:t>
            </a:r>
            <a:r>
              <a:rPr lang="ru-RU" sz="1800" dirty="0" smtClean="0"/>
              <a:t> 7 Домашняя расширенная (</a:t>
            </a:r>
            <a:r>
              <a:rPr lang="ru-RU" sz="1800" dirty="0" err="1" smtClean="0"/>
              <a:t>Home</a:t>
            </a:r>
            <a:r>
              <a:rPr lang="ru-RU" sz="1800" dirty="0" smtClean="0"/>
              <a:t> </a:t>
            </a:r>
            <a:r>
              <a:rPr lang="ru-RU" sz="1800" dirty="0" err="1" smtClean="0"/>
              <a:t>Premium</a:t>
            </a:r>
            <a:r>
              <a:rPr lang="ru-RU" sz="1800" dirty="0" smtClean="0"/>
              <a:t>), коробки содержат два диска: первый — с 32-битной версией, а второй — с 64-битной (ключ активации, естественно, только один, поэтому не получится поставить на один компьютер 64-битную версию, а на другой — 32-битную).</a:t>
            </a:r>
            <a:endParaRPr lang="ru-RU" sz="1800" dirty="0"/>
          </a:p>
        </p:txBody>
      </p:sp>
      <p:pic>
        <p:nvPicPr>
          <p:cNvPr id="32770" name="Picture 2"/>
          <p:cNvPicPr>
            <a:picLocks noGrp="1" noChangeAspect="1" noChangeArrowheads="1"/>
          </p:cNvPicPr>
          <p:nvPr>
            <p:ph sz="half" idx="2"/>
          </p:nvPr>
        </p:nvPicPr>
        <p:blipFill>
          <a:blip r:embed="rId2" cstate="print"/>
          <a:srcRect/>
          <a:stretch>
            <a:fillRect/>
          </a:stretch>
        </p:blipFill>
        <p:spPr bwMode="auto">
          <a:xfrm>
            <a:off x="4409281" y="1250156"/>
            <a:ext cx="4324350" cy="428625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548680"/>
            <a:ext cx="4038600" cy="6048672"/>
          </a:xfrm>
        </p:spPr>
        <p:txBody>
          <a:bodyPr>
            <a:noAutofit/>
          </a:bodyPr>
          <a:lstStyle/>
          <a:p>
            <a:pPr marL="0" indent="363538" algn="just">
              <a:buNone/>
              <a:tabLst>
                <a:tab pos="174625" algn="l"/>
              </a:tabLst>
            </a:pPr>
            <a:r>
              <a:rPr lang="ru-RU" sz="2000" dirty="0" smtClean="0"/>
              <a:t>Кроме того, </a:t>
            </a:r>
            <a:r>
              <a:rPr lang="ru-RU" sz="2000" dirty="0" err="1" smtClean="0"/>
              <a:t>Windows</a:t>
            </a:r>
            <a:r>
              <a:rPr lang="ru-RU" sz="2000" dirty="0" smtClean="0"/>
              <a:t> 7 </a:t>
            </a:r>
            <a:r>
              <a:rPr lang="ru-RU" sz="2000" dirty="0" err="1" smtClean="0"/>
              <a:t>Home</a:t>
            </a:r>
            <a:r>
              <a:rPr lang="ru-RU" sz="2000" dirty="0" smtClean="0"/>
              <a:t> </a:t>
            </a:r>
            <a:r>
              <a:rPr lang="ru-RU" sz="2000" dirty="0" err="1" smtClean="0"/>
              <a:t>Premium</a:t>
            </a:r>
            <a:r>
              <a:rPr lang="ru-RU" sz="2000" dirty="0" smtClean="0"/>
              <a:t> имеет два важных отличия от </a:t>
            </a:r>
            <a:r>
              <a:rPr lang="ru-RU" sz="2000" dirty="0" err="1" smtClean="0"/>
              <a:t>Home</a:t>
            </a:r>
            <a:r>
              <a:rPr lang="ru-RU" sz="2000" dirty="0" smtClean="0"/>
              <a:t> </a:t>
            </a:r>
            <a:r>
              <a:rPr lang="ru-RU" sz="2000" dirty="0" err="1" smtClean="0"/>
              <a:t>Basic</a:t>
            </a:r>
            <a:r>
              <a:rPr lang="ru-RU" sz="2000" dirty="0" smtClean="0"/>
              <a:t>: это наличие </a:t>
            </a:r>
            <a:r>
              <a:rPr lang="ru-RU" sz="2000" dirty="0" err="1" smtClean="0"/>
              <a:t>Windows</a:t>
            </a:r>
            <a:r>
              <a:rPr lang="ru-RU" sz="2000" dirty="0" smtClean="0"/>
              <a:t> </a:t>
            </a:r>
            <a:r>
              <a:rPr lang="ru-RU" sz="2000" dirty="0" err="1" smtClean="0"/>
              <a:t>Media</a:t>
            </a:r>
            <a:r>
              <a:rPr lang="ru-RU" sz="2000" dirty="0" smtClean="0"/>
              <a:t> </a:t>
            </a:r>
            <a:r>
              <a:rPr lang="ru-RU" sz="2000" dirty="0" err="1" smtClean="0"/>
              <a:t>Center</a:t>
            </a:r>
            <a:r>
              <a:rPr lang="ru-RU" sz="2000" dirty="0" smtClean="0"/>
              <a:t> и технологии </a:t>
            </a:r>
            <a:r>
              <a:rPr lang="ru-RU" sz="2000" dirty="0" err="1" smtClean="0"/>
              <a:t>Multi-Touch</a:t>
            </a:r>
            <a:r>
              <a:rPr lang="ru-RU" sz="2000" dirty="0" smtClean="0"/>
              <a:t>. На ней мы остановимся поподробнее. Не секрет, что всевозможные устройства с сенсорным экраном сегодня распространяются все больше. Причем, это уже не только мобильные телефоны с крошечными экранами, но и полноценные мониторы, а также компьютеры-моноблоки (например, HP </a:t>
            </a:r>
            <a:r>
              <a:rPr lang="ru-RU" sz="2000" dirty="0" err="1" smtClean="0"/>
              <a:t>TouchSmart</a:t>
            </a:r>
            <a:r>
              <a:rPr lang="ru-RU" sz="2000" dirty="0" smtClean="0"/>
              <a:t>). Видя тенденцию, в </a:t>
            </a:r>
            <a:r>
              <a:rPr lang="ru-RU" sz="2000" dirty="0" err="1" smtClean="0"/>
              <a:t>Microsoft</a:t>
            </a:r>
            <a:r>
              <a:rPr lang="ru-RU" sz="2000" dirty="0" smtClean="0"/>
              <a:t> решили выпустить операционную систему, оптимизированную для работы с пальцевыми технологиями.</a:t>
            </a:r>
            <a:endParaRPr lang="ru-RU" sz="2000" dirty="0"/>
          </a:p>
        </p:txBody>
      </p:sp>
      <p:pic>
        <p:nvPicPr>
          <p:cNvPr id="33794" name="Picture 2"/>
          <p:cNvPicPr>
            <a:picLocks noGrp="1" noChangeAspect="1" noChangeArrowheads="1"/>
          </p:cNvPicPr>
          <p:nvPr>
            <p:ph sz="half" idx="2"/>
          </p:nvPr>
        </p:nvPicPr>
        <p:blipFill>
          <a:blip r:embed="rId2" cstate="print"/>
          <a:srcRect/>
          <a:stretch>
            <a:fillRect/>
          </a:stretch>
        </p:blipFill>
        <p:spPr bwMode="auto">
          <a:xfrm>
            <a:off x="4356100" y="2016068"/>
            <a:ext cx="4430713" cy="2754427"/>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548680"/>
            <a:ext cx="4038600" cy="6048672"/>
          </a:xfrm>
        </p:spPr>
        <p:txBody>
          <a:bodyPr>
            <a:noAutofit/>
          </a:bodyPr>
          <a:lstStyle/>
          <a:p>
            <a:pPr marL="0" indent="363538" algn="just">
              <a:buNone/>
              <a:tabLst>
                <a:tab pos="174625" algn="l"/>
              </a:tabLst>
            </a:pPr>
            <a:r>
              <a:rPr lang="ru-RU" sz="1600" dirty="0" smtClean="0"/>
              <a:t>Причем, что важно, </a:t>
            </a:r>
            <a:r>
              <a:rPr lang="ru-RU" sz="1600" dirty="0" err="1" smtClean="0"/>
              <a:t>Windows</a:t>
            </a:r>
            <a:r>
              <a:rPr lang="ru-RU" sz="1600" dirty="0" smtClean="0"/>
              <a:t> 7 понимает </a:t>
            </a:r>
            <a:r>
              <a:rPr lang="ru-RU" sz="1600" dirty="0" err="1" smtClean="0"/>
              <a:t>многопальцевые</a:t>
            </a:r>
            <a:r>
              <a:rPr lang="ru-RU" sz="1600" dirty="0" smtClean="0"/>
              <a:t> команды. Это позволяет удобно работать с фотографиями, спутниковыми картами, рисунками и прочими графическими объектами. То, что несколько лет назад казалось фантастикой, а после выпуска нашумевшего столика </a:t>
            </a:r>
            <a:r>
              <a:rPr lang="ru-RU" sz="1600" dirty="0" err="1" smtClean="0"/>
              <a:t>Microsoft</a:t>
            </a:r>
            <a:r>
              <a:rPr lang="ru-RU" sz="1600" dirty="0" smtClean="0"/>
              <a:t> </a:t>
            </a:r>
            <a:r>
              <a:rPr lang="ru-RU" sz="1600" dirty="0" err="1" smtClean="0"/>
              <a:t>Surface</a:t>
            </a:r>
            <a:r>
              <a:rPr lang="ru-RU" sz="1600" dirty="0" smtClean="0"/>
              <a:t> — экспериментальной и далекой от обычных пользователей разработкой, сегодня стало доступно практически каждому. И не в последнюю очередь благодаря </a:t>
            </a:r>
            <a:r>
              <a:rPr lang="ru-RU" sz="1600" dirty="0" err="1" smtClean="0"/>
              <a:t>Windows</a:t>
            </a:r>
            <a:r>
              <a:rPr lang="ru-RU" sz="1600" dirty="0" smtClean="0"/>
              <a:t> 7.</a:t>
            </a:r>
          </a:p>
          <a:p>
            <a:pPr marL="0" indent="363538" algn="just">
              <a:buNone/>
              <a:tabLst>
                <a:tab pos="174625" algn="l"/>
              </a:tabLst>
            </a:pPr>
            <a:endParaRPr lang="ru-RU" sz="1600" dirty="0" smtClean="0"/>
          </a:p>
          <a:p>
            <a:pPr marL="0" indent="363538" algn="just">
              <a:buNone/>
              <a:tabLst>
                <a:tab pos="174625" algn="l"/>
              </a:tabLst>
            </a:pPr>
            <a:r>
              <a:rPr lang="ru-RU" sz="1600" dirty="0" smtClean="0"/>
              <a:t>Наконец, еще одна маленькая деталь, отличающая </a:t>
            </a:r>
            <a:r>
              <a:rPr lang="ru-RU" sz="1600" dirty="0" err="1" smtClean="0"/>
              <a:t>Home</a:t>
            </a:r>
            <a:r>
              <a:rPr lang="ru-RU" sz="1600" dirty="0" smtClean="0"/>
              <a:t> </a:t>
            </a:r>
            <a:r>
              <a:rPr lang="ru-RU" sz="1600" dirty="0" err="1" smtClean="0"/>
              <a:t>Edition</a:t>
            </a:r>
            <a:r>
              <a:rPr lang="ru-RU" sz="1600" dirty="0" smtClean="0"/>
              <a:t> от </a:t>
            </a:r>
            <a:r>
              <a:rPr lang="ru-RU" sz="1600" dirty="0" err="1" smtClean="0"/>
              <a:t>Home</a:t>
            </a:r>
            <a:r>
              <a:rPr lang="ru-RU" sz="1600" dirty="0" smtClean="0"/>
              <a:t> </a:t>
            </a:r>
            <a:r>
              <a:rPr lang="ru-RU" sz="1600" dirty="0" err="1" smtClean="0"/>
              <a:t>Basic</a:t>
            </a:r>
            <a:r>
              <a:rPr lang="ru-RU" sz="1600" dirty="0" smtClean="0"/>
              <a:t>: это поддержка 16 ГБ оперативной памяти вместо 8 ГБ. Разумеется, относится это только к 64-битным версиям (в 32-битных максимум — это 4 ГБ). А если вам и этого мало, то обратите внимание на </a:t>
            </a:r>
            <a:r>
              <a:rPr lang="ru-RU" sz="1600" dirty="0" err="1" smtClean="0"/>
              <a:t>Windows</a:t>
            </a:r>
            <a:r>
              <a:rPr lang="ru-RU" sz="1600" dirty="0" smtClean="0"/>
              <a:t> 7 Профессиональная (</a:t>
            </a:r>
            <a:r>
              <a:rPr lang="ru-RU" sz="1600" dirty="0" err="1" smtClean="0"/>
              <a:t>Professional</a:t>
            </a:r>
            <a:r>
              <a:rPr lang="ru-RU" sz="1600" dirty="0" smtClean="0"/>
              <a:t>). Там поддерживаются все 192 ГБ.</a:t>
            </a:r>
            <a:endParaRPr lang="ru-RU" sz="1600" dirty="0"/>
          </a:p>
        </p:txBody>
      </p:sp>
      <p:pic>
        <p:nvPicPr>
          <p:cNvPr id="34818" name="Picture 2"/>
          <p:cNvPicPr>
            <a:picLocks noGrp="1" noChangeAspect="1" noChangeArrowheads="1"/>
          </p:cNvPicPr>
          <p:nvPr>
            <p:ph sz="half" idx="2"/>
          </p:nvPr>
        </p:nvPicPr>
        <p:blipFill>
          <a:blip r:embed="rId2" cstate="print"/>
          <a:srcRect/>
          <a:stretch>
            <a:fillRect/>
          </a:stretch>
        </p:blipFill>
        <p:spPr bwMode="auto">
          <a:xfrm>
            <a:off x="4408488" y="1249363"/>
            <a:ext cx="4324350" cy="428625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512" y="548680"/>
            <a:ext cx="4038600" cy="6048672"/>
          </a:xfrm>
        </p:spPr>
        <p:txBody>
          <a:bodyPr>
            <a:noAutofit/>
          </a:bodyPr>
          <a:lstStyle/>
          <a:p>
            <a:pPr marL="0" indent="363538" algn="just">
              <a:buNone/>
              <a:tabLst>
                <a:tab pos="174625" algn="l"/>
              </a:tabLst>
            </a:pPr>
            <a:r>
              <a:rPr lang="ru-RU" sz="2000" dirty="0" smtClean="0"/>
              <a:t>Из других возможностей версии </a:t>
            </a:r>
            <a:r>
              <a:rPr lang="ru-RU" sz="2000" dirty="0" err="1" smtClean="0"/>
              <a:t>Professional</a:t>
            </a:r>
            <a:r>
              <a:rPr lang="ru-RU" sz="2000" dirty="0" smtClean="0"/>
              <a:t> — наличие XP </a:t>
            </a:r>
            <a:r>
              <a:rPr lang="ru-RU" sz="2000" dirty="0" err="1" smtClean="0"/>
              <a:t>Mode</a:t>
            </a:r>
            <a:r>
              <a:rPr lang="ru-RU" sz="2000" dirty="0" smtClean="0"/>
              <a:t> (он был описан в начале предыдущей статьи), групповые политики, а также возможность делать </a:t>
            </a:r>
            <a:r>
              <a:rPr lang="ru-RU" sz="2000" dirty="0" err="1" smtClean="0"/>
              <a:t>бэкапы</a:t>
            </a:r>
            <a:r>
              <a:rPr lang="ru-RU" sz="2000" dirty="0" smtClean="0"/>
              <a:t> не только из </a:t>
            </a:r>
            <a:r>
              <a:rPr lang="ru-RU" sz="2000" dirty="0" err="1" smtClean="0"/>
              <a:t>System</a:t>
            </a:r>
            <a:r>
              <a:rPr lang="ru-RU" sz="2000" dirty="0" smtClean="0"/>
              <a:t> </a:t>
            </a:r>
            <a:r>
              <a:rPr lang="ru-RU" sz="2000" dirty="0" err="1" smtClean="0"/>
              <a:t>Restore</a:t>
            </a:r>
            <a:r>
              <a:rPr lang="ru-RU" sz="2000" dirty="0" smtClean="0"/>
              <a:t> на винчестере, но и из корпоративной или домашней сети (система будет сама периодически архивировать данные в Сеть). </a:t>
            </a:r>
          </a:p>
          <a:p>
            <a:pPr marL="0" indent="363538" algn="just">
              <a:buNone/>
              <a:tabLst>
                <a:tab pos="174625" algn="l"/>
              </a:tabLst>
            </a:pPr>
            <a:endParaRPr lang="ru-RU" sz="2000" dirty="0" smtClean="0"/>
          </a:p>
          <a:p>
            <a:pPr marL="0" indent="363538" algn="just">
              <a:buNone/>
              <a:tabLst>
                <a:tab pos="174625" algn="l"/>
              </a:tabLst>
            </a:pPr>
            <a:r>
              <a:rPr lang="ru-RU" sz="2000" dirty="0" smtClean="0"/>
              <a:t>Наконец, самая старшая версия </a:t>
            </a:r>
            <a:r>
              <a:rPr lang="ru-RU" sz="2000" dirty="0" err="1" smtClean="0"/>
              <a:t>Windows</a:t>
            </a:r>
            <a:r>
              <a:rPr lang="ru-RU" sz="2000" dirty="0" smtClean="0"/>
              <a:t> 7, предоставляющая пользователю максимум возможностей, — </a:t>
            </a:r>
            <a:r>
              <a:rPr lang="ru-RU" sz="2000" dirty="0" err="1" smtClean="0"/>
              <a:t>Windows</a:t>
            </a:r>
            <a:r>
              <a:rPr lang="ru-RU" sz="2000" dirty="0" smtClean="0"/>
              <a:t> 7 Максимальная (</a:t>
            </a:r>
            <a:r>
              <a:rPr lang="ru-RU" sz="2000" dirty="0" err="1" smtClean="0"/>
              <a:t>Ultimate</a:t>
            </a:r>
            <a:r>
              <a:rPr lang="ru-RU" sz="2000" dirty="0" smtClean="0"/>
              <a:t>).</a:t>
            </a:r>
          </a:p>
          <a:p>
            <a:pPr marL="0" indent="363538" algn="just">
              <a:buNone/>
              <a:tabLst>
                <a:tab pos="174625" algn="l"/>
              </a:tabLst>
            </a:pPr>
            <a:endParaRPr lang="ru-RU" sz="2000" dirty="0"/>
          </a:p>
        </p:txBody>
      </p:sp>
      <p:pic>
        <p:nvPicPr>
          <p:cNvPr id="35842" name="Picture 2"/>
          <p:cNvPicPr>
            <a:picLocks noGrp="1" noChangeAspect="1" noChangeArrowheads="1"/>
          </p:cNvPicPr>
          <p:nvPr>
            <p:ph sz="half" idx="2"/>
          </p:nvPr>
        </p:nvPicPr>
        <p:blipFill>
          <a:blip r:embed="rId2" cstate="print"/>
          <a:srcRect/>
          <a:stretch>
            <a:fillRect/>
          </a:stretch>
        </p:blipFill>
        <p:spPr bwMode="auto">
          <a:xfrm>
            <a:off x="4408488" y="1249363"/>
            <a:ext cx="4324350" cy="42862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5"/>
          <p:cNvSpPr>
            <a:spLocks noGrp="1"/>
          </p:cNvSpPr>
          <p:nvPr>
            <p:ph idx="1"/>
          </p:nvPr>
        </p:nvSpPr>
        <p:spPr>
          <a:xfrm>
            <a:off x="457200" y="476672"/>
            <a:ext cx="8229600" cy="5832688"/>
          </a:xfrm>
        </p:spPr>
        <p:txBody>
          <a:bodyPr>
            <a:noAutofit/>
          </a:bodyPr>
          <a:lstStyle/>
          <a:p>
            <a:pPr marL="90488" indent="358775" algn="just">
              <a:buNone/>
            </a:pPr>
            <a:r>
              <a:rPr lang="ru-RU" sz="1800" dirty="0" smtClean="0"/>
              <a:t>Таким образом, очевидно, что российское представительство </a:t>
            </a:r>
            <a:r>
              <a:rPr lang="ru-RU" sz="1800" dirty="0" err="1" smtClean="0"/>
              <a:t>Microsoft</a:t>
            </a:r>
            <a:r>
              <a:rPr lang="ru-RU" sz="1800" dirty="0" smtClean="0"/>
              <a:t> сейчас предпринимает самые активные меры по рекламе </a:t>
            </a:r>
            <a:r>
              <a:rPr lang="ru-RU" sz="1800" dirty="0" err="1" smtClean="0"/>
              <a:t>Windows</a:t>
            </a:r>
            <a:r>
              <a:rPr lang="ru-RU" sz="1800" dirty="0" smtClean="0"/>
              <a:t> 7, стараясь охватить все возможные целевые группы: </a:t>
            </a:r>
            <a:r>
              <a:rPr lang="ru-RU" sz="1800" dirty="0" err="1" smtClean="0"/>
              <a:t>интернет-юзеров</a:t>
            </a:r>
            <a:r>
              <a:rPr lang="ru-RU" sz="1800" dirty="0" smtClean="0"/>
              <a:t>, разработчиков, обычных пользователей PC... И, в общем-то, несложно понять почему. Предыдущая ОС — </a:t>
            </a:r>
            <a:r>
              <a:rPr lang="ru-RU" sz="1800" dirty="0" err="1" smtClean="0"/>
              <a:t>Windows</a:t>
            </a:r>
            <a:r>
              <a:rPr lang="ru-RU" sz="1800" dirty="0" smtClean="0"/>
              <a:t> </a:t>
            </a:r>
            <a:r>
              <a:rPr lang="ru-RU" sz="1800" dirty="0" err="1" smtClean="0"/>
              <a:t>Vista</a:t>
            </a:r>
            <a:r>
              <a:rPr lang="ru-RU" sz="1800" dirty="0" smtClean="0"/>
              <a:t> </a:t>
            </a:r>
            <a:r>
              <a:rPr lang="ru-RU" sz="1800" dirty="0" smtClean="0"/>
              <a:t>— подорвала доверие к компании и не оправдала ожиданий ни пользователей, ни, надо полагать, самой </a:t>
            </a:r>
            <a:r>
              <a:rPr lang="ru-RU" sz="1800" dirty="0" err="1" smtClean="0"/>
              <a:t>Microsoft</a:t>
            </a:r>
            <a:r>
              <a:rPr lang="ru-RU" sz="1800" dirty="0" smtClean="0"/>
              <a:t>. </a:t>
            </a:r>
            <a:r>
              <a:rPr lang="ru-RU" sz="1800" dirty="0" err="1" smtClean="0"/>
              <a:t>Vista</a:t>
            </a:r>
            <a:r>
              <a:rPr lang="ru-RU" sz="1800" dirty="0" smtClean="0"/>
              <a:t> продавалась медленно, плохо, и хотя выпуск </a:t>
            </a:r>
            <a:r>
              <a:rPr lang="ru-RU" sz="1800" dirty="0" err="1" smtClean="0"/>
              <a:t>сервис-паков</a:t>
            </a:r>
            <a:r>
              <a:rPr lang="ru-RU" sz="1800" dirty="0" smtClean="0"/>
              <a:t> немного увеличил лояльность к </a:t>
            </a:r>
            <a:r>
              <a:rPr lang="ru-RU" sz="1800" dirty="0" err="1" smtClean="0"/>
              <a:t>Vista</a:t>
            </a:r>
            <a:r>
              <a:rPr lang="ru-RU" sz="1800" dirty="0" smtClean="0"/>
              <a:t>, большинство пользователей (как обычных, так и корпоративных) пользовались и продолжают пользоваться </a:t>
            </a:r>
            <a:r>
              <a:rPr lang="ru-RU" sz="1800" dirty="0" err="1" smtClean="0"/>
              <a:t>Windows</a:t>
            </a:r>
            <a:r>
              <a:rPr lang="ru-RU" sz="1800" dirty="0" smtClean="0"/>
              <a:t> XP (не факт, что лицензионной, но не в том дело).</a:t>
            </a:r>
          </a:p>
          <a:p>
            <a:pPr marL="90488" indent="358775" algn="just">
              <a:buNone/>
            </a:pPr>
            <a:r>
              <a:rPr lang="ru-RU" sz="1800" dirty="0" smtClean="0"/>
              <a:t>Тем </a:t>
            </a:r>
            <a:r>
              <a:rPr lang="ru-RU" sz="1800" dirty="0" smtClean="0"/>
              <a:t>не менее, </a:t>
            </a:r>
            <a:r>
              <a:rPr lang="ru-RU" sz="1800" dirty="0" err="1" smtClean="0"/>
              <a:t>Vista</a:t>
            </a:r>
            <a:r>
              <a:rPr lang="ru-RU" sz="1800" dirty="0" smtClean="0"/>
              <a:t> была системой новаторской и, как теперь уже понятно, начавшей новую ветвь операционных систем </a:t>
            </a:r>
            <a:r>
              <a:rPr lang="ru-RU" sz="1800" dirty="0" err="1" smtClean="0"/>
              <a:t>Microsoft</a:t>
            </a:r>
            <a:r>
              <a:rPr lang="ru-RU" sz="1800" dirty="0" smtClean="0"/>
              <a:t>. Ведь </a:t>
            </a:r>
            <a:r>
              <a:rPr lang="ru-RU" sz="1800" dirty="0" err="1" smtClean="0"/>
              <a:t>Windows</a:t>
            </a:r>
            <a:r>
              <a:rPr lang="ru-RU" sz="1800" dirty="0" smtClean="0"/>
              <a:t> 7 построена на ядре </a:t>
            </a:r>
            <a:r>
              <a:rPr lang="ru-RU" sz="1800" dirty="0" err="1" smtClean="0"/>
              <a:t>Vista</a:t>
            </a:r>
            <a:r>
              <a:rPr lang="ru-RU" sz="1800" dirty="0" smtClean="0"/>
              <a:t>, что представители </a:t>
            </a:r>
            <a:r>
              <a:rPr lang="ru-RU" sz="1800" dirty="0" err="1" smtClean="0"/>
              <a:t>Microsoft</a:t>
            </a:r>
            <a:r>
              <a:rPr lang="ru-RU" sz="1800" dirty="0" smtClean="0"/>
              <a:t> неоднократно подчеркивали еще начиная с прошлого года, когда прессе была предоставлена первая информация о «Семерке». Правда, что любопытно, в последнее время представители </a:t>
            </a:r>
            <a:r>
              <a:rPr lang="ru-RU" sz="1800" dirty="0" err="1" smtClean="0"/>
              <a:t>Microsoft</a:t>
            </a:r>
            <a:r>
              <a:rPr lang="ru-RU" sz="1800" dirty="0" smtClean="0"/>
              <a:t> все реже и реже говорят об этой преемственности, видимо, не желая сразу вызвать отторжение и ненужные вопросы у рядовых пользователей. Но факт остается фактом: </a:t>
            </a:r>
            <a:r>
              <a:rPr lang="ru-RU" sz="1800" dirty="0" err="1" smtClean="0"/>
              <a:t>Windows</a:t>
            </a:r>
            <a:r>
              <a:rPr lang="ru-RU" sz="1800" dirty="0" smtClean="0"/>
              <a:t> 7 — прямая наследница </a:t>
            </a:r>
            <a:r>
              <a:rPr lang="ru-RU" sz="1800" dirty="0" err="1" smtClean="0"/>
              <a:t>Windows</a:t>
            </a:r>
            <a:r>
              <a:rPr lang="ru-RU" sz="1800" dirty="0" smtClean="0"/>
              <a:t> </a:t>
            </a:r>
            <a:r>
              <a:rPr lang="ru-RU" sz="1800" dirty="0" err="1" smtClean="0"/>
              <a:t>Vista</a:t>
            </a:r>
            <a:r>
              <a:rPr lang="ru-RU" sz="1800" dirty="0" smtClean="0"/>
              <a:t>. Что же «Семерка» взяла от </a:t>
            </a:r>
            <a:r>
              <a:rPr lang="ru-RU" sz="1800" dirty="0" err="1" smtClean="0"/>
              <a:t>Vista</a:t>
            </a:r>
            <a:r>
              <a:rPr lang="ru-RU" sz="1800" dirty="0" smtClean="0"/>
              <a:t>, и насколько эту связь с предшественницей почувствуют рядовые пользователи? Давайте вкратце рассмотрим основные новшества системы!</a:t>
            </a:r>
            <a:endParaRPr lang="ru-RU" sz="1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14400" y="692696"/>
            <a:ext cx="7906072" cy="5662864"/>
          </a:xfrm>
        </p:spPr>
        <p:txBody>
          <a:bodyPr>
            <a:normAutofit fontScale="70000" lnSpcReduction="20000"/>
          </a:bodyPr>
          <a:lstStyle/>
          <a:p>
            <a:pPr marL="0" indent="363538" algn="just">
              <a:buNone/>
            </a:pPr>
            <a:r>
              <a:rPr lang="ru-RU" dirty="0" smtClean="0"/>
              <a:t>В максимальную версию включен </a:t>
            </a:r>
            <a:r>
              <a:rPr lang="ru-RU" dirty="0" err="1" smtClean="0"/>
              <a:t>Multilingual</a:t>
            </a:r>
            <a:r>
              <a:rPr lang="ru-RU" dirty="0" smtClean="0"/>
              <a:t> </a:t>
            </a:r>
            <a:r>
              <a:rPr lang="ru-RU" dirty="0" err="1" smtClean="0"/>
              <a:t>User</a:t>
            </a:r>
            <a:r>
              <a:rPr lang="ru-RU" dirty="0" smtClean="0"/>
              <a:t> </a:t>
            </a:r>
            <a:r>
              <a:rPr lang="ru-RU" dirty="0" err="1" smtClean="0"/>
              <a:t>Interface</a:t>
            </a:r>
            <a:r>
              <a:rPr lang="ru-RU" dirty="0" smtClean="0"/>
              <a:t> </a:t>
            </a:r>
            <a:r>
              <a:rPr lang="ru-RU" dirty="0" err="1" smtClean="0"/>
              <a:t>Pack</a:t>
            </a:r>
            <a:r>
              <a:rPr lang="ru-RU" dirty="0" smtClean="0"/>
              <a:t>, позволяющий менять язык интерфейса системы. Таким образом, вы можете купить российскую версию, после чего поменять весь интерфейс системы на английский. Кроме того, в </a:t>
            </a:r>
            <a:r>
              <a:rPr lang="ru-RU" dirty="0" err="1" smtClean="0"/>
              <a:t>Ultimate</a:t>
            </a:r>
            <a:r>
              <a:rPr lang="ru-RU" dirty="0" smtClean="0"/>
              <a:t> есть возможность загрузки с виртуального жесткого диска и несколько технологий, которые ориентированы на корпоративных пользователей. Прежде всего, это Федеративный поиск (</a:t>
            </a:r>
            <a:r>
              <a:rPr lang="ru-RU" dirty="0" err="1" smtClean="0"/>
              <a:t>Federated</a:t>
            </a:r>
            <a:r>
              <a:rPr lang="ru-RU" dirty="0" smtClean="0"/>
              <a:t> </a:t>
            </a:r>
            <a:r>
              <a:rPr lang="ru-RU" dirty="0" err="1" smtClean="0"/>
              <a:t>Search</a:t>
            </a:r>
            <a:r>
              <a:rPr lang="ru-RU" dirty="0" smtClean="0"/>
              <a:t>), </a:t>
            </a:r>
            <a:r>
              <a:rPr lang="ru-RU" dirty="0" err="1" smtClean="0"/>
              <a:t>BitLocker</a:t>
            </a:r>
            <a:r>
              <a:rPr lang="ru-RU" dirty="0" smtClean="0"/>
              <a:t> и </a:t>
            </a:r>
            <a:r>
              <a:rPr lang="ru-RU" dirty="0" err="1" smtClean="0"/>
              <a:t>BitLocker</a:t>
            </a:r>
            <a:r>
              <a:rPr lang="ru-RU" dirty="0" smtClean="0"/>
              <a:t> </a:t>
            </a:r>
            <a:r>
              <a:rPr lang="ru-RU" dirty="0" err="1" smtClean="0"/>
              <a:t>To</a:t>
            </a:r>
            <a:r>
              <a:rPr lang="ru-RU" dirty="0" smtClean="0"/>
              <a:t> </a:t>
            </a:r>
            <a:r>
              <a:rPr lang="ru-RU" dirty="0" err="1" smtClean="0"/>
              <a:t>Go</a:t>
            </a:r>
            <a:r>
              <a:rPr lang="ru-RU" dirty="0" smtClean="0"/>
              <a:t>. Федеративный поиск в </a:t>
            </a:r>
            <a:r>
              <a:rPr lang="ru-RU" dirty="0" err="1" smtClean="0"/>
              <a:t>Windows</a:t>
            </a:r>
            <a:r>
              <a:rPr lang="ru-RU" dirty="0" smtClean="0"/>
              <a:t> 7 обеспечивает встроенную поддержку поиска корпоративных данных, хранящихся за пределами ПК пользователя. То есть вы можете искать данные в корпоративной сети или на сайтах </a:t>
            </a:r>
            <a:r>
              <a:rPr lang="ru-RU" dirty="0" err="1" smtClean="0"/>
              <a:t>SharePoint</a:t>
            </a:r>
            <a:r>
              <a:rPr lang="ru-RU" dirty="0" smtClean="0"/>
              <a:t> так же, как и на локальном компьютере. </a:t>
            </a:r>
            <a:r>
              <a:rPr lang="ru-RU" dirty="0" err="1" smtClean="0"/>
              <a:t>BitLocker</a:t>
            </a:r>
            <a:r>
              <a:rPr lang="ru-RU" dirty="0" smtClean="0"/>
              <a:t> — это шифрование дисков на компьютере, а </a:t>
            </a:r>
            <a:r>
              <a:rPr lang="ru-RU" dirty="0" err="1" smtClean="0"/>
              <a:t>BitLocker</a:t>
            </a:r>
            <a:r>
              <a:rPr lang="ru-RU" dirty="0" smtClean="0"/>
              <a:t> </a:t>
            </a:r>
            <a:r>
              <a:rPr lang="ru-RU" dirty="0" err="1" smtClean="0"/>
              <a:t>To</a:t>
            </a:r>
            <a:r>
              <a:rPr lang="ru-RU" dirty="0" smtClean="0"/>
              <a:t> </a:t>
            </a:r>
            <a:r>
              <a:rPr lang="ru-RU" dirty="0" err="1" smtClean="0"/>
              <a:t>Go</a:t>
            </a:r>
            <a:r>
              <a:rPr lang="ru-RU" dirty="0" smtClean="0"/>
              <a:t> — шифрование данных на съемных носителях (например, </a:t>
            </a:r>
            <a:r>
              <a:rPr lang="ru-RU" dirty="0" err="1" smtClean="0"/>
              <a:t>флешках</a:t>
            </a:r>
            <a:r>
              <a:rPr lang="ru-RU" dirty="0" smtClean="0"/>
              <a:t>). </a:t>
            </a:r>
          </a:p>
          <a:p>
            <a:pPr marL="0" indent="363538" algn="just">
              <a:buNone/>
            </a:pPr>
            <a:r>
              <a:rPr lang="ru-RU" dirty="0" smtClean="0"/>
              <a:t>Кроме </a:t>
            </a:r>
            <a:r>
              <a:rPr lang="ru-RU" dirty="0" smtClean="0"/>
              <a:t>вышеперечисленного, </a:t>
            </a:r>
            <a:r>
              <a:rPr lang="ru-RU" dirty="0" err="1" smtClean="0"/>
              <a:t>Windows</a:t>
            </a:r>
            <a:r>
              <a:rPr lang="ru-RU" dirty="0" smtClean="0"/>
              <a:t> 7 </a:t>
            </a:r>
            <a:r>
              <a:rPr lang="ru-RU" dirty="0" err="1" smtClean="0"/>
              <a:t>Ultimate</a:t>
            </a:r>
            <a:r>
              <a:rPr lang="ru-RU" dirty="0" smtClean="0"/>
              <a:t> может предложить пользователям и IT-специалистам и некоторые другие возможности, но для их использования понадобится развернуть </a:t>
            </a:r>
            <a:r>
              <a:rPr lang="ru-RU" dirty="0" err="1" smtClean="0"/>
              <a:t>Windows</a:t>
            </a:r>
            <a:r>
              <a:rPr lang="ru-RU" dirty="0" smtClean="0"/>
              <a:t> </a:t>
            </a:r>
            <a:r>
              <a:rPr lang="ru-RU" dirty="0" err="1" smtClean="0"/>
              <a:t>Server</a:t>
            </a:r>
            <a:r>
              <a:rPr lang="ru-RU" dirty="0" smtClean="0"/>
              <a:t> 2008 R2. Иные же даст </a:t>
            </a:r>
            <a:r>
              <a:rPr lang="ru-RU" dirty="0" err="1" smtClean="0"/>
              <a:t>Microsoft</a:t>
            </a:r>
            <a:r>
              <a:rPr lang="ru-RU" dirty="0" smtClean="0"/>
              <a:t> </a:t>
            </a:r>
            <a:r>
              <a:rPr lang="ru-RU" dirty="0" err="1" smtClean="0"/>
              <a:t>Desktop</a:t>
            </a:r>
            <a:r>
              <a:rPr lang="ru-RU" dirty="0" smtClean="0"/>
              <a:t> </a:t>
            </a:r>
            <a:r>
              <a:rPr lang="ru-RU" dirty="0" err="1" smtClean="0"/>
              <a:t>Optimization</a:t>
            </a:r>
            <a:r>
              <a:rPr lang="ru-RU" dirty="0" smtClean="0"/>
              <a:t> </a:t>
            </a:r>
            <a:r>
              <a:rPr lang="ru-RU" dirty="0" err="1" smtClean="0"/>
              <a:t>Pack</a:t>
            </a:r>
            <a:r>
              <a:rPr lang="ru-RU" dirty="0" smtClean="0"/>
              <a:t>.</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idx="1"/>
          </p:nvPr>
        </p:nvSpPr>
        <p:spPr/>
        <p:txBody>
          <a:bodyPr>
            <a:normAutofit fontScale="92500" lnSpcReduction="20000"/>
          </a:bodyPr>
          <a:lstStyle/>
          <a:p>
            <a:pPr algn="just"/>
            <a:r>
              <a:rPr lang="ru-RU" dirty="0" smtClean="0"/>
              <a:t>На первый взгляд операционная система внешне кажется очень похожей на </a:t>
            </a:r>
            <a:r>
              <a:rPr lang="ru-RU" dirty="0" err="1" smtClean="0"/>
              <a:t>Vista</a:t>
            </a:r>
            <a:r>
              <a:rPr lang="ru-RU" dirty="0" smtClean="0"/>
              <a:t> — легкая и воздушная на вид, изобилующая красотами и визуальными эффектами</a:t>
            </a:r>
            <a:r>
              <a:rPr lang="ru-RU" dirty="0" smtClean="0"/>
              <a:t>.</a:t>
            </a:r>
            <a:endParaRPr lang="ru-RU" dirty="0" smtClean="0"/>
          </a:p>
        </p:txBody>
      </p:sp>
      <p:sp>
        <p:nvSpPr>
          <p:cNvPr id="2" name="Заголовок 1"/>
          <p:cNvSpPr>
            <a:spLocks noGrp="1"/>
          </p:cNvSpPr>
          <p:nvPr>
            <p:ph type="title"/>
          </p:nvPr>
        </p:nvSpPr>
        <p:spPr/>
        <p:txBody>
          <a:bodyPr>
            <a:normAutofit/>
          </a:bodyPr>
          <a:lstStyle/>
          <a:p>
            <a:r>
              <a:rPr lang="ru-RU" dirty="0" err="1" smtClean="0"/>
              <a:t>Windows</a:t>
            </a:r>
            <a:r>
              <a:rPr lang="ru-RU" dirty="0" smtClean="0"/>
              <a:t> </a:t>
            </a:r>
            <a:r>
              <a:rPr lang="ru-RU" dirty="0" smtClean="0"/>
              <a:t>7. Интерфейс </a:t>
            </a:r>
            <a:r>
              <a:rPr lang="ru-RU" dirty="0" smtClean="0"/>
              <a:t>и темы</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sz="half" idx="1"/>
          </p:nvPr>
        </p:nvPicPr>
        <p:blipFill>
          <a:blip r:embed="rId2" cstate="print"/>
          <a:srcRect/>
          <a:stretch>
            <a:fillRect/>
          </a:stretch>
        </p:blipFill>
        <p:spPr bwMode="auto">
          <a:xfrm>
            <a:off x="683568" y="476672"/>
            <a:ext cx="7704856" cy="616388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half" idx="1"/>
          </p:nvPr>
        </p:nvPicPr>
        <p:blipFill>
          <a:blip r:embed="rId2" cstate="print"/>
          <a:stretch>
            <a:fillRect/>
          </a:stretch>
        </p:blipFill>
        <p:spPr bwMode="auto">
          <a:xfrm>
            <a:off x="1475656" y="1700808"/>
            <a:ext cx="6192688" cy="4954150"/>
          </a:xfrm>
          <a:prstGeom prst="rect">
            <a:avLst/>
          </a:prstGeom>
          <a:noFill/>
          <a:ln w="9525">
            <a:noFill/>
            <a:miter lim="800000"/>
            <a:headEnd/>
            <a:tailEnd/>
          </a:ln>
        </p:spPr>
      </p:pic>
      <p:sp>
        <p:nvSpPr>
          <p:cNvPr id="6" name="Текст 5"/>
          <p:cNvSpPr>
            <a:spLocks noGrp="1"/>
          </p:cNvSpPr>
          <p:nvPr>
            <p:ph sz="half" idx="2"/>
          </p:nvPr>
        </p:nvSpPr>
        <p:spPr>
          <a:xfrm>
            <a:off x="251520" y="188640"/>
            <a:ext cx="8496944" cy="2304255"/>
          </a:xfrm>
        </p:spPr>
        <p:txBody>
          <a:bodyPr>
            <a:noAutofit/>
          </a:bodyPr>
          <a:lstStyle/>
          <a:p>
            <a:pPr indent="360363" algn="just">
              <a:buNone/>
            </a:pPr>
            <a:r>
              <a:rPr lang="ru-RU" sz="2000" dirty="0" smtClean="0"/>
              <a:t>Здесь используется та же </a:t>
            </a:r>
            <a:r>
              <a:rPr lang="ru-RU" sz="2000" dirty="0" err="1" smtClean="0"/>
              <a:t>Windows</a:t>
            </a:r>
            <a:r>
              <a:rPr lang="ru-RU" sz="2000" dirty="0" smtClean="0"/>
              <a:t> </a:t>
            </a:r>
            <a:r>
              <a:rPr lang="ru-RU" sz="2000" dirty="0" err="1" smtClean="0"/>
              <a:t>Aero</a:t>
            </a:r>
            <a:r>
              <a:rPr lang="ru-RU" sz="2000" dirty="0" smtClean="0"/>
              <a:t>, которая была в </a:t>
            </a:r>
            <a:r>
              <a:rPr lang="ru-RU" sz="2000" dirty="0" err="1" smtClean="0"/>
              <a:t>Vista</a:t>
            </a:r>
            <a:r>
              <a:rPr lang="ru-RU" sz="2000" dirty="0" smtClean="0"/>
              <a:t>. Полупрозрачные окна, функция </a:t>
            </a:r>
            <a:r>
              <a:rPr lang="ru-RU" sz="2000" dirty="0" err="1" smtClean="0"/>
              <a:t>Flip</a:t>
            </a:r>
            <a:r>
              <a:rPr lang="ru-RU" sz="2000" dirty="0" smtClean="0"/>
              <a:t> и </a:t>
            </a:r>
            <a:r>
              <a:rPr lang="ru-RU" sz="2000" dirty="0" err="1" smtClean="0"/>
              <a:t>Flip</a:t>
            </a:r>
            <a:r>
              <a:rPr lang="ru-RU" sz="2000" dirty="0" smtClean="0"/>
              <a:t> 3D (отображение всех открытых окон в двухмерном или трехмерном виде при нажатии </a:t>
            </a:r>
            <a:r>
              <a:rPr lang="ru-RU" sz="2000" dirty="0" err="1" smtClean="0"/>
              <a:t>Alt+Tab</a:t>
            </a:r>
            <a:r>
              <a:rPr lang="ru-RU" sz="2000" dirty="0" smtClean="0"/>
              <a:t> и </a:t>
            </a:r>
            <a:r>
              <a:rPr lang="ru-RU" sz="2000" dirty="0" err="1" smtClean="0"/>
              <a:t>Win+Tab</a:t>
            </a:r>
            <a:r>
              <a:rPr lang="ru-RU" sz="2000" dirty="0" smtClean="0"/>
              <a:t> соответственно).</a:t>
            </a:r>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Grp="1" noChangeAspect="1" noChangeArrowheads="1"/>
          </p:cNvPicPr>
          <p:nvPr>
            <p:ph idx="1"/>
          </p:nvPr>
        </p:nvPicPr>
        <p:blipFill>
          <a:blip r:embed="rId2" cstate="print"/>
          <a:stretch>
            <a:fillRect/>
          </a:stretch>
        </p:blipFill>
        <p:spPr bwMode="auto">
          <a:xfrm>
            <a:off x="1619672" y="1844824"/>
            <a:ext cx="6120680" cy="4896544"/>
          </a:xfrm>
          <a:prstGeom prst="rect">
            <a:avLst/>
          </a:prstGeom>
          <a:noFill/>
          <a:ln w="9525">
            <a:noFill/>
            <a:miter lim="800000"/>
            <a:headEnd/>
            <a:tailEnd/>
          </a:ln>
        </p:spPr>
      </p:pic>
      <p:sp>
        <p:nvSpPr>
          <p:cNvPr id="6" name="Текст 5"/>
          <p:cNvSpPr>
            <a:spLocks noGrp="1"/>
          </p:cNvSpPr>
          <p:nvPr>
            <p:ph type="body" sz="half" idx="4294967295"/>
          </p:nvPr>
        </p:nvSpPr>
        <p:spPr>
          <a:xfrm>
            <a:off x="574675" y="260648"/>
            <a:ext cx="8317805" cy="1223665"/>
          </a:xfrm>
        </p:spPr>
        <p:txBody>
          <a:bodyPr>
            <a:noAutofit/>
          </a:bodyPr>
          <a:lstStyle/>
          <a:p>
            <a:pPr marL="6350" indent="360363" algn="just">
              <a:buNone/>
            </a:pPr>
            <a:r>
              <a:rPr lang="ru-RU" sz="1600" dirty="0" smtClean="0"/>
              <a:t>Впрочем, как и в </a:t>
            </a:r>
            <a:r>
              <a:rPr lang="ru-RU" sz="1600" dirty="0" err="1" smtClean="0"/>
              <a:t>Vista</a:t>
            </a:r>
            <a:r>
              <a:rPr lang="ru-RU" sz="1600" dirty="0" smtClean="0"/>
              <a:t>, </a:t>
            </a:r>
            <a:r>
              <a:rPr lang="ru-RU" sz="1600" dirty="0" err="1" smtClean="0"/>
              <a:t>Aero</a:t>
            </a:r>
            <a:r>
              <a:rPr lang="ru-RU" sz="1600" dirty="0" smtClean="0"/>
              <a:t> можно отключить. Для этого надо зайти в Панель управления / Оформление и </a:t>
            </a:r>
            <a:r>
              <a:rPr lang="ru-RU" sz="1600" dirty="0" err="1" smtClean="0"/>
              <a:t>персонализация</a:t>
            </a:r>
            <a:r>
              <a:rPr lang="ru-RU" sz="1600" dirty="0" smtClean="0"/>
              <a:t> / </a:t>
            </a:r>
            <a:r>
              <a:rPr lang="ru-RU" sz="1600" dirty="0" err="1" smtClean="0"/>
              <a:t>Персонализация</a:t>
            </a:r>
            <a:r>
              <a:rPr lang="ru-RU" sz="1600" dirty="0" smtClean="0"/>
              <a:t>, после чего выбрать в списке тем Базовые (упрощенные) темы. Здесь нам предлагают </a:t>
            </a:r>
            <a:r>
              <a:rPr lang="ru-RU" sz="1600" dirty="0" err="1" smtClean="0"/>
              <a:t>Windows</a:t>
            </a:r>
            <a:r>
              <a:rPr lang="ru-RU" sz="1600" dirty="0" smtClean="0"/>
              <a:t> 7 — упрощенный стиль и Классическая. Упрощенный стиль — это, прежде всего, отключение анимации и полупрозрачности окон. В целом же внешний вид при данной теме остается прежним (см. нижеприведенный </a:t>
            </a:r>
            <a:r>
              <a:rPr lang="ru-RU" sz="1600" dirty="0" err="1" smtClean="0"/>
              <a:t>скриншот</a:t>
            </a:r>
            <a:r>
              <a:rPr lang="ru-RU" sz="1600" dirty="0" smtClean="0"/>
              <a:t>).</a:t>
            </a:r>
            <a:endParaRPr lang="ru-RU" sz="16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86</TotalTime>
  <Words>3874</Words>
  <Application>Microsoft Office PowerPoint</Application>
  <PresentationFormat>Экран (4:3)</PresentationFormat>
  <Paragraphs>96</Paragraphs>
  <Slides>50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50</vt:i4>
      </vt:variant>
    </vt:vector>
  </HeadingPairs>
  <TitlesOfParts>
    <vt:vector size="51" baseType="lpstr">
      <vt:lpstr>Метро</vt:lpstr>
      <vt:lpstr>Microsoft Windows 7</vt:lpstr>
      <vt:lpstr>Презентация операционной системы Windows 7</vt:lpstr>
      <vt:lpstr>Слайд 3</vt:lpstr>
      <vt:lpstr>Слайд 4</vt:lpstr>
      <vt:lpstr>Слайд 5</vt:lpstr>
      <vt:lpstr>Windows 7. Интерфейс и темы</vt:lpstr>
      <vt:lpstr>Слайд 7</vt:lpstr>
      <vt:lpstr>Слайд 8</vt:lpstr>
      <vt:lpstr>Слайд 9</vt:lpstr>
      <vt:lpstr>Слайд 10</vt:lpstr>
      <vt:lpstr>Слайд 11</vt:lpstr>
      <vt:lpstr>Навигация</vt:lpstr>
      <vt:lpstr>Слайд 13</vt:lpstr>
      <vt:lpstr>Слайд 14</vt:lpstr>
      <vt:lpstr>Слайд 15</vt:lpstr>
      <vt:lpstr>Слайд 16</vt:lpstr>
      <vt:lpstr>Трей</vt:lpstr>
      <vt:lpstr>Поиск</vt:lpstr>
      <vt:lpstr>Слайд 19</vt:lpstr>
      <vt:lpstr>Дополнительные «фишки»</vt:lpstr>
      <vt:lpstr>Слайд 21</vt:lpstr>
      <vt:lpstr>Слайд 22</vt:lpstr>
      <vt:lpstr>Слайд 23</vt:lpstr>
      <vt:lpstr>Слайд 24</vt:lpstr>
      <vt:lpstr>Гаджеты</vt:lpstr>
      <vt:lpstr>Слайд 26</vt:lpstr>
      <vt:lpstr>Слайд 27</vt:lpstr>
      <vt:lpstr>Совместимость</vt:lpstr>
      <vt:lpstr>Слайд 29</vt:lpstr>
      <vt:lpstr>Слайд 30</vt:lpstr>
      <vt:lpstr>Слайд 31</vt:lpstr>
      <vt:lpstr>Подключение устройств и интернета</vt:lpstr>
      <vt:lpstr>Быстродействие</vt:lpstr>
      <vt:lpstr>Слайд 34</vt:lpstr>
      <vt:lpstr>Стабильность и безопасность</vt:lpstr>
      <vt:lpstr>Слайд 36</vt:lpstr>
      <vt:lpstr>Стандартные приложения Windows 7</vt:lpstr>
      <vt:lpstr>Paint</vt:lpstr>
      <vt:lpstr>Слайд 39</vt:lpstr>
      <vt:lpstr>WordPad</vt:lpstr>
      <vt:lpstr>Калькулятор</vt:lpstr>
      <vt:lpstr>Записки</vt:lpstr>
      <vt:lpstr>Версии Windows 7</vt:lpstr>
      <vt:lpstr>Слайд 44</vt:lpstr>
      <vt:lpstr>Слайд 45</vt:lpstr>
      <vt:lpstr>Слайд 46</vt:lpstr>
      <vt:lpstr>Слайд 47</vt:lpstr>
      <vt:lpstr>Слайд 48</vt:lpstr>
      <vt:lpstr>Слайд 49</vt:lpstr>
      <vt:lpstr>Слайд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Windows 7</dc:title>
  <dc:creator>Анара</dc:creator>
  <cp:lastModifiedBy>Анара</cp:lastModifiedBy>
  <cp:revision>1</cp:revision>
  <dcterms:created xsi:type="dcterms:W3CDTF">2012-01-19T15:33:49Z</dcterms:created>
  <dcterms:modified xsi:type="dcterms:W3CDTF">2012-01-19T17:00:14Z</dcterms:modified>
</cp:coreProperties>
</file>