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1" r:id="rId15"/>
    <p:sldId id="270" r:id="rId16"/>
    <p:sldId id="272" r:id="rId17"/>
    <p:sldId id="273" r:id="rId18"/>
    <p:sldId id="274" r:id="rId19"/>
    <p:sldId id="275" r:id="rId20"/>
    <p:sldId id="276" r:id="rId21"/>
    <p:sldId id="277" r:id="rId22"/>
    <p:sldId id="278" r:id="rId23"/>
    <p:sldId id="279" r:id="rId24"/>
    <p:sldId id="280" r:id="rId25"/>
    <p:sldId id="268"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652E99EF-9449-4BCD-88FE-CF80BF510CE8}" type="datetimeFigureOut">
              <a:rPr lang="ru-RU" smtClean="0"/>
              <a:t>05.10.2013</a:t>
            </a:fld>
            <a:endParaRPr lang="ru-RU"/>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ED38FCE9-441A-4AF6-B97D-ABE4ACE1A8BB}"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52E99EF-9449-4BCD-88FE-CF80BF510CE8}" type="datetimeFigureOut">
              <a:rPr lang="ru-RU" smtClean="0"/>
              <a:t>05.10.2013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38FCE9-441A-4AF6-B97D-ABE4ACE1A8BB}"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52E99EF-9449-4BCD-88FE-CF80BF510CE8}" type="datetimeFigureOut">
              <a:rPr lang="ru-RU" smtClean="0"/>
              <a:t>05.10.2013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38FCE9-441A-4AF6-B97D-ABE4ACE1A8BB}"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52E99EF-9449-4BCD-88FE-CF80BF510CE8}" type="datetimeFigureOut">
              <a:rPr lang="ru-RU" smtClean="0"/>
              <a:t>05.10.2013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38FCE9-441A-4AF6-B97D-ABE4ACE1A8BB}"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52E99EF-9449-4BCD-88FE-CF80BF510CE8}" type="datetimeFigureOut">
              <a:rPr lang="ru-RU" smtClean="0"/>
              <a:t>05.10.2013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38FCE9-441A-4AF6-B97D-ABE4ACE1A8BB}"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52E99EF-9449-4BCD-88FE-CF80BF510CE8}" type="datetimeFigureOut">
              <a:rPr lang="ru-RU" smtClean="0"/>
              <a:t>05.10.2013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D38FCE9-441A-4AF6-B97D-ABE4ACE1A8BB}"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652E99EF-9449-4BCD-88FE-CF80BF510CE8}" type="datetimeFigureOut">
              <a:rPr lang="ru-RU" smtClean="0"/>
              <a:t>05.10.2013</a:t>
            </a:fld>
            <a:endParaRPr lang="ru-RU"/>
          </a:p>
        </p:txBody>
      </p:sp>
      <p:sp>
        <p:nvSpPr>
          <p:cNvPr id="27" name="Номер слайда 26"/>
          <p:cNvSpPr>
            <a:spLocks noGrp="1"/>
          </p:cNvSpPr>
          <p:nvPr>
            <p:ph type="sldNum" sz="quarter" idx="11"/>
          </p:nvPr>
        </p:nvSpPr>
        <p:spPr/>
        <p:txBody>
          <a:bodyPr rtlCol="0"/>
          <a:lstStyle/>
          <a:p>
            <a:fld id="{ED38FCE9-441A-4AF6-B97D-ABE4ACE1A8BB}" type="slidenum">
              <a:rPr lang="ru-RU" smtClean="0"/>
              <a:t>‹#›</a:t>
            </a:fld>
            <a:endParaRPr lang="ru-RU"/>
          </a:p>
        </p:txBody>
      </p:sp>
      <p:sp>
        <p:nvSpPr>
          <p:cNvPr id="28" name="Нижний колонтитул 27"/>
          <p:cNvSpPr>
            <a:spLocks noGrp="1"/>
          </p:cNvSpPr>
          <p:nvPr>
            <p:ph type="ftr" sz="quarter" idx="12"/>
          </p:nvPr>
        </p:nvSpPr>
        <p:spPr/>
        <p:txBody>
          <a:bodyPr rtlCol="0"/>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652E99EF-9449-4BCD-88FE-CF80BF510CE8}" type="datetimeFigureOut">
              <a:rPr lang="ru-RU" smtClean="0"/>
              <a:t>05.10.2013</a:t>
            </a:fld>
            <a:endParaRPr lang="ru-RU"/>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p>
        </p:txBody>
      </p:sp>
      <p:sp>
        <p:nvSpPr>
          <p:cNvPr id="5" name="Номер слайда 4"/>
          <p:cNvSpPr>
            <a:spLocks noGrp="1"/>
          </p:cNvSpPr>
          <p:nvPr>
            <p:ph type="sldNum" sz="quarter" idx="12"/>
          </p:nvPr>
        </p:nvSpPr>
        <p:spPr>
          <a:xfrm>
            <a:off x="8174736" y="2272"/>
            <a:ext cx="762000" cy="365760"/>
          </a:xfrm>
        </p:spPr>
        <p:txBody>
          <a:bodyPr/>
          <a:lstStyle/>
          <a:p>
            <a:fld id="{ED38FCE9-441A-4AF6-B97D-ABE4ACE1A8BB}"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52E99EF-9449-4BCD-88FE-CF80BF510CE8}" type="datetimeFigureOut">
              <a:rPr lang="ru-RU" smtClean="0"/>
              <a:t>05.10.2013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D38FCE9-441A-4AF6-B97D-ABE4ACE1A8BB}"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52E99EF-9449-4BCD-88FE-CF80BF510CE8}" type="datetimeFigureOut">
              <a:rPr lang="ru-RU" smtClean="0"/>
              <a:t>05.10.2013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D38FCE9-441A-4AF6-B97D-ABE4ACE1A8BB}"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652E99EF-9449-4BCD-88FE-CF80BF510CE8}" type="datetimeFigureOut">
              <a:rPr lang="ru-RU" smtClean="0"/>
              <a:t>05.10.2013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D38FCE9-441A-4AF6-B97D-ABE4ACE1A8BB}"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52E99EF-9449-4BCD-88FE-CF80BF510CE8}" type="datetimeFigureOut">
              <a:rPr lang="ru-RU" smtClean="0"/>
              <a:t>05.10.2013</a:t>
            </a:fld>
            <a:endParaRPr lang="ru-RU"/>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ED38FCE9-441A-4AF6-B97D-ABE4ACE1A8BB}"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ru.wikipedia.org/wiki/%D0%98%D0%BD%D1%84%D0%BE%D1%80%D0%BC%D0%B0%D1%86%D0%B8%D1%8F" TargetMode="External"/><Relationship Id="rId2" Type="http://schemas.openxmlformats.org/officeDocument/2006/relationships/hyperlink" Target="http://ru.wikipedia.org/wiki/%D0%90%D0%BD%D0%B3%D0%BB%D0%B8%D0%B9%D1%81%D0%BA%D0%B8%D0%B9_%D1%8F%D0%B7%D1%8B%D0%BA"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pPr algn="ctr"/>
            <a:r>
              <a:rPr lang="ru-RU" sz="3200" dirty="0" smtClean="0">
                <a:latin typeface="Times New Roman" pitchFamily="18" charset="0"/>
                <a:cs typeface="Times New Roman" pitchFamily="18" charset="0"/>
              </a:rPr>
              <a:t>Лекция по дисциплине «Основы информационных технологий»</a:t>
            </a:r>
            <a:endParaRPr lang="ru-RU" sz="3200" dirty="0">
              <a:latin typeface="Times New Roman" pitchFamily="18" charset="0"/>
              <a:cs typeface="Times New Roman" pitchFamily="18" charset="0"/>
            </a:endParaRPr>
          </a:p>
        </p:txBody>
      </p:sp>
      <p:sp>
        <p:nvSpPr>
          <p:cNvPr id="5" name="Содержимое 4"/>
          <p:cNvSpPr>
            <a:spLocks noGrp="1"/>
          </p:cNvSpPr>
          <p:nvPr>
            <p:ph idx="1"/>
          </p:nvPr>
        </p:nvSpPr>
        <p:spPr/>
        <p:txBody>
          <a:bodyPr>
            <a:normAutofit/>
          </a:bodyPr>
          <a:lstStyle/>
          <a:p>
            <a:pPr algn="ctr">
              <a:buNone/>
            </a:pPr>
            <a:endParaRPr lang="ru-RU" sz="4000" dirty="0" smtClean="0"/>
          </a:p>
          <a:p>
            <a:pPr algn="ctr">
              <a:buNone/>
            </a:pPr>
            <a:r>
              <a:rPr lang="ru-RU" sz="4000" dirty="0" smtClean="0"/>
              <a:t>Графические редакторы. </a:t>
            </a:r>
            <a:r>
              <a:rPr lang="ru-RU" sz="4000" dirty="0" err="1" smtClean="0"/>
              <a:t>Мультимедийные</a:t>
            </a:r>
            <a:r>
              <a:rPr lang="ru-RU" sz="4000" dirty="0" smtClean="0"/>
              <a:t> приложения.</a:t>
            </a:r>
            <a:endParaRPr lang="ru-RU" sz="4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Форматы графических файлов</a:t>
            </a:r>
            <a:endParaRPr lang="ru-RU" dirty="0"/>
          </a:p>
        </p:txBody>
      </p:sp>
      <p:sp>
        <p:nvSpPr>
          <p:cNvPr id="3" name="Содержимое 2"/>
          <p:cNvSpPr>
            <a:spLocks noGrp="1"/>
          </p:cNvSpPr>
          <p:nvPr>
            <p:ph idx="1"/>
          </p:nvPr>
        </p:nvSpPr>
        <p:spPr/>
        <p:txBody>
          <a:bodyPr>
            <a:normAutofit fontScale="92500" lnSpcReduction="10000"/>
          </a:bodyPr>
          <a:lstStyle/>
          <a:p>
            <a:pPr>
              <a:lnSpc>
                <a:spcPct val="80000"/>
              </a:lnSpc>
              <a:buFont typeface="Wingdings" pitchFamily="2" charset="2"/>
              <a:buNone/>
            </a:pPr>
            <a:r>
              <a:rPr lang="ru-RU" dirty="0" smtClean="0"/>
              <a:t>Форматы графических файлов определяют способ хранения информации в файле (растровый или векторный), а также форму хранения информации (используемый алгоритм сжатия).</a:t>
            </a:r>
          </a:p>
          <a:p>
            <a:pPr>
              <a:lnSpc>
                <a:spcPct val="80000"/>
              </a:lnSpc>
              <a:buFont typeface="Wingdings" pitchFamily="2" charset="2"/>
              <a:buNone/>
            </a:pPr>
            <a:r>
              <a:rPr lang="ru-RU" dirty="0" smtClean="0"/>
              <a:t>Некоторые форматы графических файлов являются универсальными, так как могут быть обработаны большинством графических редакторов. Некоторые программы обработки изображений используют оригинальные форматы, которые распознаются только самой создающей программой. Преимущество оригинальных форматов файлов состоит в том, что они позволяют сохранять изображения при меньшем размере файла.</a:t>
            </a:r>
          </a:p>
          <a:p>
            <a:pPr>
              <a:buNone/>
            </a:pP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Форматы графических файлов</a:t>
            </a:r>
            <a:endParaRPr lang="ru-RU" dirty="0"/>
          </a:p>
        </p:txBody>
      </p:sp>
      <p:sp>
        <p:nvSpPr>
          <p:cNvPr id="3" name="Содержимое 2"/>
          <p:cNvSpPr>
            <a:spLocks noGrp="1"/>
          </p:cNvSpPr>
          <p:nvPr>
            <p:ph idx="1"/>
          </p:nvPr>
        </p:nvSpPr>
        <p:spPr>
          <a:xfrm>
            <a:off x="500034" y="2285992"/>
            <a:ext cx="8229600" cy="3643338"/>
          </a:xfrm>
        </p:spPr>
        <p:txBody>
          <a:bodyPr>
            <a:normAutofit fontScale="77500" lnSpcReduction="20000"/>
          </a:bodyPr>
          <a:lstStyle/>
          <a:p>
            <a:pPr>
              <a:lnSpc>
                <a:spcPct val="80000"/>
              </a:lnSpc>
              <a:buFont typeface="Wingdings" pitchFamily="2" charset="2"/>
              <a:buNone/>
            </a:pPr>
            <a:r>
              <a:rPr lang="ru-RU" b="1" dirty="0" err="1" smtClean="0"/>
              <a:t>Bit</a:t>
            </a:r>
            <a:r>
              <a:rPr lang="ru-RU" b="1" dirty="0" smtClean="0"/>
              <a:t> </a:t>
            </a:r>
            <a:r>
              <a:rPr lang="ru-RU" b="1" dirty="0" err="1" smtClean="0"/>
              <a:t>MaP</a:t>
            </a:r>
            <a:r>
              <a:rPr lang="ru-RU" b="1" dirty="0" smtClean="0"/>
              <a:t> </a:t>
            </a:r>
            <a:r>
              <a:rPr lang="ru-RU" b="1" dirty="0" err="1" smtClean="0"/>
              <a:t>image</a:t>
            </a:r>
            <a:r>
              <a:rPr lang="ru-RU" b="1" dirty="0" smtClean="0"/>
              <a:t> (BMP)</a:t>
            </a:r>
            <a:r>
              <a:rPr lang="ru-RU" dirty="0" smtClean="0"/>
              <a:t> — универсальный формат растровых графических файлов, используется в операционной системе </a:t>
            </a:r>
            <a:r>
              <a:rPr lang="ru-RU" dirty="0" err="1" smtClean="0"/>
              <a:t>Windows</a:t>
            </a:r>
            <a:r>
              <a:rPr lang="ru-RU" dirty="0" smtClean="0"/>
              <a:t>. </a:t>
            </a:r>
          </a:p>
          <a:p>
            <a:pPr>
              <a:lnSpc>
                <a:spcPct val="80000"/>
              </a:lnSpc>
              <a:buFont typeface="Wingdings" pitchFamily="2" charset="2"/>
              <a:buNone/>
            </a:pPr>
            <a:r>
              <a:rPr lang="ru-RU" b="1" dirty="0" err="1" smtClean="0"/>
              <a:t>Tagged</a:t>
            </a:r>
            <a:r>
              <a:rPr lang="ru-RU" b="1" dirty="0" smtClean="0"/>
              <a:t> </a:t>
            </a:r>
            <a:r>
              <a:rPr lang="ru-RU" b="1" dirty="0" err="1" smtClean="0"/>
              <a:t>Image</a:t>
            </a:r>
            <a:r>
              <a:rPr lang="ru-RU" b="1" dirty="0" smtClean="0"/>
              <a:t> </a:t>
            </a:r>
            <a:r>
              <a:rPr lang="ru-RU" b="1" dirty="0" err="1" smtClean="0"/>
              <a:t>File</a:t>
            </a:r>
            <a:r>
              <a:rPr lang="ru-RU" b="1" dirty="0" smtClean="0"/>
              <a:t> </a:t>
            </a:r>
            <a:r>
              <a:rPr lang="ru-RU" b="1" dirty="0" err="1" smtClean="0"/>
              <a:t>Format</a:t>
            </a:r>
            <a:r>
              <a:rPr lang="ru-RU" b="1" dirty="0" smtClean="0"/>
              <a:t> (TIFF)</a:t>
            </a:r>
            <a:r>
              <a:rPr lang="ru-RU" dirty="0" smtClean="0"/>
              <a:t> — формат растровых графических файлов, поддерживается всеми основными графическими редакторами. Включает в себя алгоритм сжатия без потерь информации. </a:t>
            </a:r>
          </a:p>
          <a:p>
            <a:pPr>
              <a:lnSpc>
                <a:spcPct val="80000"/>
              </a:lnSpc>
              <a:buFont typeface="Wingdings" pitchFamily="2" charset="2"/>
              <a:buNone/>
            </a:pPr>
            <a:r>
              <a:rPr lang="ru-RU" b="1" dirty="0" err="1" smtClean="0"/>
              <a:t>Graphics</a:t>
            </a:r>
            <a:r>
              <a:rPr lang="ru-RU" b="1" dirty="0" smtClean="0"/>
              <a:t> </a:t>
            </a:r>
            <a:r>
              <a:rPr lang="ru-RU" b="1" dirty="0" err="1" smtClean="0"/>
              <a:t>Interchange</a:t>
            </a:r>
            <a:r>
              <a:rPr lang="ru-RU" b="1" dirty="0" smtClean="0"/>
              <a:t> </a:t>
            </a:r>
            <a:r>
              <a:rPr lang="ru-RU" b="1" dirty="0" err="1" smtClean="0"/>
              <a:t>Format</a:t>
            </a:r>
            <a:r>
              <a:rPr lang="ru-RU" b="1" dirty="0" smtClean="0"/>
              <a:t> (GIF)</a:t>
            </a:r>
            <a:r>
              <a:rPr lang="ru-RU" dirty="0" smtClean="0"/>
              <a:t> — формат растровых графических файлов. Включает алгоритм сжатия без потерь информации . Рекомендуется для хранения изображений с ограниченным количеством цветов. Используется для размещения графических изображений на Web-страницах в Интернете.</a:t>
            </a:r>
          </a:p>
          <a:p>
            <a:pPr>
              <a:lnSpc>
                <a:spcPct val="80000"/>
              </a:lnSpc>
              <a:buFont typeface="Wingdings" pitchFamily="2" charset="2"/>
              <a:buNone/>
            </a:pPr>
            <a:r>
              <a:rPr lang="ru-RU" b="1" dirty="0" err="1" smtClean="0"/>
              <a:t>Portable</a:t>
            </a:r>
            <a:r>
              <a:rPr lang="ru-RU" b="1" dirty="0" smtClean="0"/>
              <a:t> </a:t>
            </a:r>
            <a:r>
              <a:rPr lang="ru-RU" b="1" dirty="0" err="1" smtClean="0"/>
              <a:t>Network</a:t>
            </a:r>
            <a:r>
              <a:rPr lang="ru-RU" b="1" dirty="0" smtClean="0"/>
              <a:t> </a:t>
            </a:r>
            <a:r>
              <a:rPr lang="ru-RU" b="1" dirty="0" err="1" smtClean="0"/>
              <a:t>Graphic</a:t>
            </a:r>
            <a:r>
              <a:rPr lang="ru-RU" b="1" dirty="0" smtClean="0"/>
              <a:t> (PNG)</a:t>
            </a:r>
            <a:r>
              <a:rPr lang="ru-RU" dirty="0" smtClean="0"/>
              <a:t> — формат растровых графических файлов, аналогичный формату GIF. Рекомендуется для размещения графических изображений на Web-страницах в Интернете.</a:t>
            </a:r>
          </a:p>
          <a:p>
            <a:pPr>
              <a:buNone/>
            </a:pP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Форматы графических файлов</a:t>
            </a:r>
            <a:endParaRPr lang="ru-RU" dirty="0"/>
          </a:p>
        </p:txBody>
      </p:sp>
      <p:sp>
        <p:nvSpPr>
          <p:cNvPr id="3" name="Содержимое 2"/>
          <p:cNvSpPr>
            <a:spLocks noGrp="1"/>
          </p:cNvSpPr>
          <p:nvPr>
            <p:ph idx="1"/>
          </p:nvPr>
        </p:nvSpPr>
        <p:spPr/>
        <p:txBody>
          <a:bodyPr>
            <a:normAutofit fontScale="77500" lnSpcReduction="20000"/>
          </a:bodyPr>
          <a:lstStyle/>
          <a:p>
            <a:pPr>
              <a:lnSpc>
                <a:spcPct val="80000"/>
              </a:lnSpc>
              <a:buFont typeface="Wingdings" pitchFamily="2" charset="2"/>
              <a:buNone/>
            </a:pPr>
            <a:r>
              <a:rPr lang="ru-RU" b="1" dirty="0" err="1" smtClean="0"/>
              <a:t>Joint</a:t>
            </a:r>
            <a:r>
              <a:rPr lang="ru-RU" b="1" dirty="0" smtClean="0"/>
              <a:t> </a:t>
            </a:r>
            <a:r>
              <a:rPr lang="ru-RU" b="1" dirty="0" err="1" smtClean="0"/>
              <a:t>Photographic</a:t>
            </a:r>
            <a:r>
              <a:rPr lang="ru-RU" b="1" dirty="0" smtClean="0"/>
              <a:t> </a:t>
            </a:r>
            <a:r>
              <a:rPr lang="ru-RU" b="1" dirty="0" err="1" smtClean="0"/>
              <a:t>Expert</a:t>
            </a:r>
            <a:r>
              <a:rPr lang="ru-RU" b="1" dirty="0" smtClean="0"/>
              <a:t> </a:t>
            </a:r>
            <a:r>
              <a:rPr lang="ru-RU" b="1" dirty="0" err="1" smtClean="0"/>
              <a:t>Group</a:t>
            </a:r>
            <a:r>
              <a:rPr lang="ru-RU" b="1" dirty="0" smtClean="0"/>
              <a:t> (JPEG)</a:t>
            </a:r>
            <a:r>
              <a:rPr lang="ru-RU" dirty="0" smtClean="0"/>
              <a:t> — формат растровых графических файлов, который реализует эффективный алгоритм сжатия (метод JPEG) для отсканированных фотографий и иллюстраций. Алгоритм сжатия позволяет уменьшить объем файла в десятки раз, однако приводит к необратимой потере части информации. Используется для размещения графических изображений на Web-страницах в Интернете.</a:t>
            </a:r>
          </a:p>
          <a:p>
            <a:pPr>
              <a:lnSpc>
                <a:spcPct val="80000"/>
              </a:lnSpc>
              <a:buFont typeface="Wingdings" pitchFamily="2" charset="2"/>
              <a:buNone/>
            </a:pPr>
            <a:endParaRPr lang="ru-RU" sz="1050" dirty="0" smtClean="0"/>
          </a:p>
          <a:p>
            <a:pPr>
              <a:lnSpc>
                <a:spcPct val="80000"/>
              </a:lnSpc>
              <a:buFont typeface="Wingdings" pitchFamily="2" charset="2"/>
              <a:buNone/>
            </a:pPr>
            <a:r>
              <a:rPr lang="ru-RU" b="1" dirty="0" err="1" smtClean="0"/>
              <a:t>Windows</a:t>
            </a:r>
            <a:r>
              <a:rPr lang="ru-RU" b="1" dirty="0" smtClean="0"/>
              <a:t> </a:t>
            </a:r>
            <a:r>
              <a:rPr lang="ru-RU" b="1" dirty="0" err="1" smtClean="0"/>
              <a:t>MetaFile</a:t>
            </a:r>
            <a:r>
              <a:rPr lang="ru-RU" b="1" dirty="0" smtClean="0"/>
              <a:t> (WMF)</a:t>
            </a:r>
            <a:r>
              <a:rPr lang="ru-RU" dirty="0" smtClean="0"/>
              <a:t> — универсальный формат векторных графических файлов для Windows-приложений. Используется для хранения коллекции графических изображений </a:t>
            </a:r>
            <a:r>
              <a:rPr lang="ru-RU" dirty="0" err="1" smtClean="0"/>
              <a:t>Microsoft</a:t>
            </a:r>
            <a:r>
              <a:rPr lang="ru-RU" dirty="0" smtClean="0"/>
              <a:t> </a:t>
            </a:r>
            <a:r>
              <a:rPr lang="ru-RU" dirty="0" err="1" smtClean="0"/>
              <a:t>Clip</a:t>
            </a:r>
            <a:r>
              <a:rPr lang="ru-RU" dirty="0" smtClean="0"/>
              <a:t> </a:t>
            </a:r>
            <a:r>
              <a:rPr lang="ru-RU" dirty="0" err="1" smtClean="0"/>
              <a:t>Gallery</a:t>
            </a:r>
            <a:r>
              <a:rPr lang="ru-RU" dirty="0" smtClean="0"/>
              <a:t>.</a:t>
            </a:r>
          </a:p>
          <a:p>
            <a:pPr>
              <a:lnSpc>
                <a:spcPct val="80000"/>
              </a:lnSpc>
              <a:buFont typeface="Wingdings" pitchFamily="2" charset="2"/>
              <a:buNone/>
            </a:pPr>
            <a:r>
              <a:rPr lang="ru-RU" b="1" dirty="0" err="1" smtClean="0"/>
              <a:t>Encapsulated</a:t>
            </a:r>
            <a:r>
              <a:rPr lang="ru-RU" b="1" dirty="0" smtClean="0"/>
              <a:t> </a:t>
            </a:r>
            <a:r>
              <a:rPr lang="ru-RU" b="1" dirty="0" err="1" smtClean="0"/>
              <a:t>PostScript</a:t>
            </a:r>
            <a:r>
              <a:rPr lang="ru-RU" b="1" dirty="0" smtClean="0"/>
              <a:t> (EPS)</a:t>
            </a:r>
            <a:r>
              <a:rPr lang="ru-RU" dirty="0" smtClean="0"/>
              <a:t> — формат векторных графических файлов. Рекомендуется для печати и создания иллюстраций в настольных издательских системах. </a:t>
            </a:r>
          </a:p>
          <a:p>
            <a:pPr>
              <a:lnSpc>
                <a:spcPct val="80000"/>
              </a:lnSpc>
              <a:buFont typeface="Wingdings" pitchFamily="2" charset="2"/>
              <a:buNone/>
            </a:pPr>
            <a:r>
              <a:rPr lang="ru-RU" b="1" dirty="0" err="1" smtClean="0"/>
              <a:t>CorelDRaw</a:t>
            </a:r>
            <a:r>
              <a:rPr lang="ru-RU" b="1" dirty="0" smtClean="0"/>
              <a:t> </a:t>
            </a:r>
            <a:r>
              <a:rPr lang="ru-RU" b="1" dirty="0" err="1" smtClean="0"/>
              <a:t>files</a:t>
            </a:r>
            <a:r>
              <a:rPr lang="ru-RU" b="1" dirty="0" smtClean="0"/>
              <a:t> (CDR)</a:t>
            </a:r>
            <a:r>
              <a:rPr lang="ru-RU" dirty="0" smtClean="0"/>
              <a:t> — оригинальный формат векторных графических файлов, используемый в системе обработки векторной графики </a:t>
            </a:r>
            <a:r>
              <a:rPr lang="ru-RU" dirty="0" err="1" smtClean="0"/>
              <a:t>CorelDraw</a:t>
            </a:r>
            <a:r>
              <a:rPr lang="ru-RU" dirty="0" smtClean="0"/>
              <a:t>.</a:t>
            </a:r>
          </a:p>
          <a:p>
            <a:pPr>
              <a:buNone/>
            </a:pP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Понятие мультимедиа</a:t>
            </a:r>
            <a:endParaRPr lang="ru-RU" dirty="0"/>
          </a:p>
        </p:txBody>
      </p:sp>
      <p:sp>
        <p:nvSpPr>
          <p:cNvPr id="3" name="Содержимое 2"/>
          <p:cNvSpPr>
            <a:spLocks noGrp="1"/>
          </p:cNvSpPr>
          <p:nvPr>
            <p:ph idx="1"/>
          </p:nvPr>
        </p:nvSpPr>
        <p:spPr/>
        <p:txBody>
          <a:bodyPr>
            <a:normAutofit fontScale="77500" lnSpcReduction="20000"/>
          </a:bodyPr>
          <a:lstStyle/>
          <a:p>
            <a:pPr>
              <a:lnSpc>
                <a:spcPct val="80000"/>
              </a:lnSpc>
              <a:defRPr/>
            </a:pPr>
            <a:r>
              <a:rPr lang="ru-RU" dirty="0" smtClean="0"/>
              <a:t>Понятие мультимедиа возникло исторически. Оно не имеет строгого определения и используется в двух смыслах (широком и узком). Ранее считалось, что для каждого информационного средства характерен свой особый тип представления информации. Для книг, газет и журналов – это текст и графические иллюстрации. Для радиовещания и средств записи и воспроизведения звука – речь и музыка. Для телевидения и кинематографа – движущееся изображение, музыка и речь. Рукописные, машинописные, печатные, фото-, кино-, аудио- и </a:t>
            </a:r>
            <a:r>
              <a:rPr lang="ru-RU" dirty="0" err="1" smtClean="0"/>
              <a:t>видеодокументы</a:t>
            </a:r>
            <a:r>
              <a:rPr lang="ru-RU" dirty="0" smtClean="0"/>
              <a:t> исторически существовали и рассматривались отдельно. </a:t>
            </a:r>
            <a:endParaRPr lang="ru-RU" b="1" dirty="0" smtClean="0"/>
          </a:p>
          <a:p>
            <a:pPr>
              <a:lnSpc>
                <a:spcPct val="80000"/>
              </a:lnSpc>
              <a:defRPr/>
            </a:pPr>
            <a:r>
              <a:rPr lang="ru-RU" b="1" dirty="0" smtClean="0"/>
              <a:t>         </a:t>
            </a:r>
            <a:r>
              <a:rPr lang="ru-RU" dirty="0" smtClean="0"/>
              <a:t>С развитием вычислительной техники в середине 80-х годов появилась возможность создавать, хранить и воспроизводить комплексные документы, объединяющие текст, звук, речь, графику и видео. Такие документы стали называть </a:t>
            </a:r>
            <a:r>
              <a:rPr lang="ru-RU" dirty="0" err="1" smtClean="0"/>
              <a:t>мультимедийными</a:t>
            </a:r>
            <a:r>
              <a:rPr lang="ru-RU" dirty="0" smtClean="0"/>
              <a:t> документами, программы для их создания и воспроизведения - </a:t>
            </a:r>
            <a:r>
              <a:rPr lang="ru-RU" dirty="0" err="1" smtClean="0"/>
              <a:t>мультимедийными</a:t>
            </a:r>
            <a:r>
              <a:rPr lang="ru-RU" dirty="0" smtClean="0"/>
              <a:t> программами, а оборудование, необходимое для подобных работ- </a:t>
            </a:r>
            <a:r>
              <a:rPr lang="ru-RU" dirty="0" err="1" smtClean="0"/>
              <a:t>мультимедийным</a:t>
            </a:r>
            <a:r>
              <a:rPr lang="ru-RU" dirty="0" smtClean="0"/>
              <a:t>  оборудованием.</a:t>
            </a:r>
          </a:p>
          <a:p>
            <a:pPr>
              <a:buNone/>
            </a:pP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800" dirty="0" err="1" smtClean="0"/>
              <a:t>Мультимедийные</a:t>
            </a:r>
            <a:r>
              <a:rPr lang="ru-RU" sz="2800" dirty="0" smtClean="0"/>
              <a:t> приложения подразделяются на следующие виды:</a:t>
            </a:r>
            <a:endParaRPr lang="ru-RU" sz="2800" dirty="0"/>
          </a:p>
        </p:txBody>
      </p:sp>
      <p:sp>
        <p:nvSpPr>
          <p:cNvPr id="3" name="Содержимое 2"/>
          <p:cNvSpPr>
            <a:spLocks noGrp="1"/>
          </p:cNvSpPr>
          <p:nvPr>
            <p:ph idx="1"/>
          </p:nvPr>
        </p:nvSpPr>
        <p:spPr/>
        <p:txBody>
          <a:bodyPr/>
          <a:lstStyle/>
          <a:p>
            <a:r>
              <a:rPr lang="ru-RU" dirty="0" smtClean="0"/>
              <a:t>презентации;</a:t>
            </a:r>
          </a:p>
          <a:p>
            <a:r>
              <a:rPr lang="ru-RU" dirty="0" smtClean="0"/>
              <a:t>анимационные ролики;</a:t>
            </a:r>
          </a:p>
          <a:p>
            <a:r>
              <a:rPr lang="ru-RU" dirty="0" smtClean="0"/>
              <a:t>игры;</a:t>
            </a:r>
          </a:p>
          <a:p>
            <a:r>
              <a:rPr lang="ru-RU" dirty="0" err="1" smtClean="0"/>
              <a:t>видеоприложения</a:t>
            </a:r>
            <a:r>
              <a:rPr lang="ru-RU" dirty="0" smtClean="0"/>
              <a:t>;</a:t>
            </a:r>
          </a:p>
          <a:p>
            <a:r>
              <a:rPr lang="ru-RU" dirty="0" smtClean="0"/>
              <a:t>мультимедиа-галереи;</a:t>
            </a:r>
          </a:p>
          <a:p>
            <a:r>
              <a:rPr lang="ru-RU" dirty="0" err="1" smtClean="0"/>
              <a:t>аудиоприложения</a:t>
            </a:r>
            <a:r>
              <a:rPr lang="ru-RU" dirty="0" smtClean="0"/>
              <a:t> (проигрыватели звуковых файлов);</a:t>
            </a:r>
          </a:p>
          <a:p>
            <a:r>
              <a:rPr lang="ru-RU" dirty="0" smtClean="0"/>
              <a:t>приложения для </a:t>
            </a:r>
            <a:r>
              <a:rPr lang="ru-RU" dirty="0" err="1" smtClean="0"/>
              <a:t>web</a:t>
            </a:r>
            <a:r>
              <a:rPr lang="ru-RU" dirty="0" smtClean="0"/>
              <a:t>.</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428604"/>
            <a:ext cx="8186766" cy="1428760"/>
          </a:xfrm>
        </p:spPr>
        <p:txBody>
          <a:bodyPr>
            <a:normAutofit fontScale="90000"/>
          </a:bodyPr>
          <a:lstStyle/>
          <a:p>
            <a:pPr algn="ctr"/>
            <a:r>
              <a:rPr lang="ru-RU" b="1" dirty="0" smtClean="0"/>
              <a:t/>
            </a:r>
            <a:br>
              <a:rPr lang="ru-RU" b="1" dirty="0" smtClean="0"/>
            </a:br>
            <a:r>
              <a:rPr lang="ru-RU" b="1" dirty="0" smtClean="0"/>
              <a:t>Программные </a:t>
            </a:r>
            <a:r>
              <a:rPr lang="ru-RU" b="1" dirty="0" smtClean="0"/>
              <a:t>средства мультимедиа</a:t>
            </a:r>
            <a:br>
              <a:rPr lang="ru-RU" b="1" dirty="0" smtClean="0"/>
            </a:br>
            <a:endParaRPr lang="ru-RU" dirty="0"/>
          </a:p>
        </p:txBody>
      </p:sp>
      <p:sp>
        <p:nvSpPr>
          <p:cNvPr id="3" name="Содержимое 2"/>
          <p:cNvSpPr>
            <a:spLocks noGrp="1"/>
          </p:cNvSpPr>
          <p:nvPr>
            <p:ph idx="1"/>
          </p:nvPr>
        </p:nvSpPr>
        <p:spPr/>
        <p:txBody>
          <a:bodyPr>
            <a:normAutofit fontScale="77500" lnSpcReduction="20000"/>
          </a:bodyPr>
          <a:lstStyle/>
          <a:p>
            <a:pPr>
              <a:buNone/>
            </a:pPr>
            <a:r>
              <a:rPr lang="ru-RU" dirty="0" err="1" smtClean="0"/>
              <a:t>Мультимедийные</a:t>
            </a:r>
            <a:r>
              <a:rPr lang="ru-RU" dirty="0" smtClean="0"/>
              <a:t> приложения создаются с помощью специальных программных средств: профессиональных графических редакторов(</a:t>
            </a:r>
            <a:r>
              <a:rPr lang="en-US" dirty="0" smtClean="0"/>
              <a:t>Corel Draw</a:t>
            </a:r>
            <a:r>
              <a:rPr lang="ru-RU" dirty="0" smtClean="0"/>
              <a:t>, </a:t>
            </a:r>
            <a:r>
              <a:rPr lang="en-US" dirty="0" smtClean="0"/>
              <a:t>Adobe Illustrator</a:t>
            </a:r>
            <a:r>
              <a:rPr lang="ru-RU" dirty="0" smtClean="0"/>
              <a:t>, </a:t>
            </a:r>
            <a:r>
              <a:rPr lang="en-US" dirty="0" smtClean="0"/>
              <a:t>Adobe Photoshop</a:t>
            </a:r>
            <a:r>
              <a:rPr lang="ru-RU" dirty="0" smtClean="0"/>
              <a:t> и др.); программ видеомонтажа(</a:t>
            </a:r>
            <a:r>
              <a:rPr lang="en-US" dirty="0" smtClean="0"/>
              <a:t>Adobe Premier</a:t>
            </a:r>
            <a:r>
              <a:rPr lang="ru-RU" dirty="0" smtClean="0"/>
              <a:t> и др.),позволяющих манипулировать с сегментами видеоряда и звуковыми фрагментами, накладывать и деформировать их; редактор звуковых файлов(</a:t>
            </a:r>
            <a:r>
              <a:rPr lang="en-US" dirty="0" smtClean="0"/>
              <a:t>Sound Forge</a:t>
            </a:r>
            <a:r>
              <a:rPr lang="ru-RU" dirty="0" smtClean="0"/>
              <a:t>, </a:t>
            </a:r>
            <a:r>
              <a:rPr lang="en-US" dirty="0" smtClean="0"/>
              <a:t>Cakewalk</a:t>
            </a:r>
            <a:r>
              <a:rPr lang="ru-RU" dirty="0" smtClean="0"/>
              <a:t> ), позволяющих вырезать или вставлять звуковые блоки, смешивать звуки, добавлять эхо и другие акустические эффекты; </a:t>
            </a:r>
            <a:r>
              <a:rPr lang="en-US" dirty="0" smtClean="0"/>
              <a:t>Web</a:t>
            </a:r>
            <a:r>
              <a:rPr lang="ru-RU" dirty="0" smtClean="0"/>
              <a:t>-редактор (</a:t>
            </a:r>
            <a:r>
              <a:rPr lang="en-US" dirty="0" smtClean="0"/>
              <a:t>Macromedia Flash</a:t>
            </a:r>
            <a:r>
              <a:rPr lang="ru-RU" dirty="0" smtClean="0"/>
              <a:t>, </a:t>
            </a:r>
            <a:r>
              <a:rPr lang="en-US" dirty="0" smtClean="0"/>
              <a:t>Macromedia Dream</a:t>
            </a:r>
            <a:r>
              <a:rPr lang="ru-RU" dirty="0" smtClean="0"/>
              <a:t> </a:t>
            </a:r>
            <a:r>
              <a:rPr lang="ru-RU" dirty="0" err="1" smtClean="0"/>
              <a:t>weaver</a:t>
            </a:r>
            <a:r>
              <a:rPr lang="ru-RU" dirty="0" smtClean="0"/>
              <a:t> и др.) для создания </a:t>
            </a:r>
            <a:r>
              <a:rPr lang="ru-RU" dirty="0" err="1" smtClean="0"/>
              <a:t>гипермедийной</a:t>
            </a:r>
            <a:r>
              <a:rPr lang="ru-RU" dirty="0" smtClean="0"/>
              <a:t>   среды навигации по приложению; различных музыкальных редакторов; средств создания программных продуктов (</a:t>
            </a:r>
            <a:r>
              <a:rPr lang="en-US" dirty="0" smtClean="0"/>
              <a:t>Delphi</a:t>
            </a:r>
            <a:r>
              <a:rPr lang="ru-RU" dirty="0" smtClean="0"/>
              <a:t>, </a:t>
            </a:r>
            <a:r>
              <a:rPr lang="en-US" dirty="0" smtClean="0"/>
              <a:t>C</a:t>
            </a:r>
            <a:r>
              <a:rPr lang="ru-RU" dirty="0" smtClean="0"/>
              <a:t>++, </a:t>
            </a:r>
            <a:r>
              <a:rPr lang="en-US" dirty="0" smtClean="0"/>
              <a:t>Java</a:t>
            </a:r>
            <a:r>
              <a:rPr lang="ru-RU" dirty="0" smtClean="0"/>
              <a:t>, </a:t>
            </a:r>
            <a:r>
              <a:rPr lang="en-US" dirty="0" smtClean="0"/>
              <a:t>Perl</a:t>
            </a:r>
            <a:r>
              <a:rPr lang="ru-RU" dirty="0" smtClean="0"/>
              <a:t> и др.).</a:t>
            </a: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Презентация</a:t>
            </a:r>
            <a:endParaRPr lang="ru-RU" dirty="0"/>
          </a:p>
        </p:txBody>
      </p:sp>
      <p:sp>
        <p:nvSpPr>
          <p:cNvPr id="3" name="Содержимое 2"/>
          <p:cNvSpPr>
            <a:spLocks noGrp="1"/>
          </p:cNvSpPr>
          <p:nvPr>
            <p:ph idx="1"/>
          </p:nvPr>
        </p:nvSpPr>
        <p:spPr/>
        <p:txBody>
          <a:bodyPr>
            <a:normAutofit lnSpcReduction="10000"/>
          </a:bodyPr>
          <a:lstStyle/>
          <a:p>
            <a:pPr>
              <a:buNone/>
            </a:pPr>
            <a:r>
              <a:rPr lang="ru-RU" dirty="0" smtClean="0"/>
              <a:t>Презентация (от </a:t>
            </a:r>
            <a:r>
              <a:rPr lang="ru-RU" dirty="0" smtClean="0">
                <a:hlinkClick r:id="rId2" tooltip="Английский язык"/>
              </a:rPr>
              <a:t>англ.</a:t>
            </a:r>
            <a:r>
              <a:rPr lang="ru-RU" dirty="0" smtClean="0"/>
              <a:t> </a:t>
            </a:r>
            <a:r>
              <a:rPr lang="ru-RU" i="1" dirty="0" err="1" smtClean="0"/>
              <a:t>presentation</a:t>
            </a:r>
            <a:r>
              <a:rPr lang="ru-RU" dirty="0" smtClean="0"/>
              <a:t>) – способ наглядного представления </a:t>
            </a:r>
            <a:r>
              <a:rPr lang="ru-RU" dirty="0" smtClean="0">
                <a:hlinkClick r:id="rId3" tooltip="Информация"/>
              </a:rPr>
              <a:t>информации</a:t>
            </a:r>
            <a:r>
              <a:rPr lang="ru-RU" dirty="0" smtClean="0"/>
              <a:t> с использованием аудиовизуальных средств. Презентация представляет собой сочетание компьютерной анимации, графики, видео, музыки и звукового ряда, которые организованы в единую среду. Как правило, презентация имеет сюжет, сценарий и структуру, организованную для удобного восприятия информации</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Анимационные ролики</a:t>
            </a:r>
            <a:endParaRPr lang="ru-RU" dirty="0"/>
          </a:p>
        </p:txBody>
      </p:sp>
      <p:sp>
        <p:nvSpPr>
          <p:cNvPr id="3" name="Содержимое 2"/>
          <p:cNvSpPr>
            <a:spLocks noGrp="1"/>
          </p:cNvSpPr>
          <p:nvPr>
            <p:ph idx="1"/>
          </p:nvPr>
        </p:nvSpPr>
        <p:spPr/>
        <p:txBody>
          <a:bodyPr/>
          <a:lstStyle/>
          <a:p>
            <a:pPr>
              <a:buNone/>
            </a:pPr>
            <a:r>
              <a:rPr lang="ru-RU" dirty="0" smtClean="0"/>
              <a:t>Анимация – технология мультимедиа; воспроизведение последовательности картинок, создающее впечатление движущегося изображения. Эффект движущегося изображения возникает при частоте смены видеокадров более 16 кадров в секунду</a:t>
            </a: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Игры</a:t>
            </a:r>
            <a:endParaRPr lang="ru-RU" dirty="0"/>
          </a:p>
        </p:txBody>
      </p:sp>
      <p:sp>
        <p:nvSpPr>
          <p:cNvPr id="3" name="Содержимое 2"/>
          <p:cNvSpPr>
            <a:spLocks noGrp="1"/>
          </p:cNvSpPr>
          <p:nvPr>
            <p:ph idx="1"/>
          </p:nvPr>
        </p:nvSpPr>
        <p:spPr/>
        <p:txBody>
          <a:bodyPr/>
          <a:lstStyle/>
          <a:p>
            <a:pPr>
              <a:buNone/>
            </a:pPr>
            <a:r>
              <a:rPr lang="ru-RU" dirty="0" smtClean="0"/>
              <a:t>Игра – мультимедиа-приложение, направленное на удовлетворение потребностей в развлечении, удовольствии, на снятие напряжения, а также развитие определенных навыков и умений</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Видеофильм и видеопроигрыватели</a:t>
            </a:r>
            <a:endParaRPr lang="ru-RU" dirty="0"/>
          </a:p>
        </p:txBody>
      </p:sp>
      <p:sp>
        <p:nvSpPr>
          <p:cNvPr id="3" name="Содержимое 2"/>
          <p:cNvSpPr>
            <a:spLocks noGrp="1"/>
          </p:cNvSpPr>
          <p:nvPr>
            <p:ph idx="1"/>
          </p:nvPr>
        </p:nvSpPr>
        <p:spPr/>
        <p:txBody>
          <a:bodyPr/>
          <a:lstStyle/>
          <a:p>
            <a:pPr>
              <a:buNone/>
            </a:pPr>
            <a:r>
              <a:rPr lang="ru-RU" dirty="0" smtClean="0"/>
              <a:t>Видеофильмы – технология разработки и демонстрации движущихся изображений. Видеопроигрыватели – программы управления видеофильмами</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a:grpSpLocks noGrp="1"/>
          </p:cNvGrpSpPr>
          <p:nvPr>
            <p:ph idx="1"/>
          </p:nvPr>
        </p:nvGrpSpPr>
        <p:grpSpPr bwMode="auto">
          <a:xfrm>
            <a:off x="457200" y="1000108"/>
            <a:ext cx="8229600" cy="5573730"/>
            <a:chOff x="567" y="754"/>
            <a:chExt cx="4490" cy="2359"/>
          </a:xfrm>
        </p:grpSpPr>
        <p:sp>
          <p:nvSpPr>
            <p:cNvPr id="5" name="Rectangle 6"/>
            <p:cNvSpPr>
              <a:spLocks noChangeArrowheads="1"/>
            </p:cNvSpPr>
            <p:nvPr/>
          </p:nvSpPr>
          <p:spPr bwMode="auto">
            <a:xfrm>
              <a:off x="567" y="2251"/>
              <a:ext cx="2132" cy="862"/>
            </a:xfrm>
            <a:prstGeom prst="rect">
              <a:avLst/>
            </a:prstGeom>
            <a:solidFill>
              <a:srgbClr val="FFD79B"/>
            </a:solidFill>
            <a:ln w="9525">
              <a:solidFill>
                <a:schemeClr val="tx1"/>
              </a:solidFill>
              <a:miter lim="800000"/>
              <a:headEnd/>
              <a:tailEnd/>
            </a:ln>
            <a:effectLst/>
          </p:spPr>
          <p:txBody>
            <a:bodyPr wrap="none" anchor="ctr"/>
            <a:lstStyle/>
            <a:p>
              <a:pPr algn="ctr"/>
              <a:r>
                <a:rPr lang="ru-RU" sz="3600"/>
                <a:t>РАСТРОВЫЕ</a:t>
              </a:r>
            </a:p>
          </p:txBody>
        </p:sp>
        <p:sp>
          <p:nvSpPr>
            <p:cNvPr id="6" name="Rectangle 7"/>
            <p:cNvSpPr>
              <a:spLocks noChangeArrowheads="1"/>
            </p:cNvSpPr>
            <p:nvPr/>
          </p:nvSpPr>
          <p:spPr bwMode="auto">
            <a:xfrm>
              <a:off x="2925" y="2251"/>
              <a:ext cx="2132" cy="862"/>
            </a:xfrm>
            <a:prstGeom prst="rect">
              <a:avLst/>
            </a:prstGeom>
            <a:solidFill>
              <a:srgbClr val="FFD79B"/>
            </a:solidFill>
            <a:ln w="9525">
              <a:solidFill>
                <a:schemeClr val="tx1"/>
              </a:solidFill>
              <a:miter lim="800000"/>
              <a:headEnd/>
              <a:tailEnd/>
            </a:ln>
            <a:effectLst/>
          </p:spPr>
          <p:txBody>
            <a:bodyPr wrap="none" anchor="ctr"/>
            <a:lstStyle/>
            <a:p>
              <a:pPr algn="ctr"/>
              <a:r>
                <a:rPr lang="ru-RU" sz="4000"/>
                <a:t>ВЕКТОРНЫЕ</a:t>
              </a:r>
            </a:p>
          </p:txBody>
        </p:sp>
        <p:sp>
          <p:nvSpPr>
            <p:cNvPr id="7" name="Line 8"/>
            <p:cNvSpPr>
              <a:spLocks noChangeShapeType="1"/>
            </p:cNvSpPr>
            <p:nvPr/>
          </p:nvSpPr>
          <p:spPr bwMode="auto">
            <a:xfrm flipH="1">
              <a:off x="1882" y="1661"/>
              <a:ext cx="907" cy="544"/>
            </a:xfrm>
            <a:prstGeom prst="line">
              <a:avLst/>
            </a:prstGeom>
            <a:noFill/>
            <a:ln w="76200">
              <a:solidFill>
                <a:schemeClr val="bg2"/>
              </a:solidFill>
              <a:round/>
              <a:headEnd/>
              <a:tailEnd type="triangle" w="med" len="med"/>
            </a:ln>
            <a:effectLst/>
          </p:spPr>
          <p:txBody>
            <a:bodyPr/>
            <a:lstStyle/>
            <a:p>
              <a:endParaRPr lang="ru-RU"/>
            </a:p>
          </p:txBody>
        </p:sp>
        <p:sp>
          <p:nvSpPr>
            <p:cNvPr id="8" name="Line 9"/>
            <p:cNvSpPr>
              <a:spLocks noChangeShapeType="1"/>
            </p:cNvSpPr>
            <p:nvPr/>
          </p:nvSpPr>
          <p:spPr bwMode="auto">
            <a:xfrm>
              <a:off x="2789" y="1661"/>
              <a:ext cx="862" cy="544"/>
            </a:xfrm>
            <a:prstGeom prst="line">
              <a:avLst/>
            </a:prstGeom>
            <a:noFill/>
            <a:ln w="76200">
              <a:solidFill>
                <a:schemeClr val="bg2"/>
              </a:solidFill>
              <a:round/>
              <a:headEnd/>
              <a:tailEnd type="triangle" w="med" len="med"/>
            </a:ln>
            <a:effectLst/>
          </p:spPr>
          <p:txBody>
            <a:bodyPr/>
            <a:lstStyle/>
            <a:p>
              <a:endParaRPr lang="ru-RU"/>
            </a:p>
          </p:txBody>
        </p:sp>
        <p:sp>
          <p:nvSpPr>
            <p:cNvPr id="9" name="Rectangle 5"/>
            <p:cNvSpPr>
              <a:spLocks noChangeArrowheads="1"/>
            </p:cNvSpPr>
            <p:nvPr/>
          </p:nvSpPr>
          <p:spPr bwMode="auto">
            <a:xfrm>
              <a:off x="1338" y="754"/>
              <a:ext cx="2994" cy="907"/>
            </a:xfrm>
            <a:prstGeom prst="rect">
              <a:avLst/>
            </a:prstGeom>
            <a:solidFill>
              <a:schemeClr val="accent1"/>
            </a:solidFill>
            <a:ln w="9525">
              <a:solidFill>
                <a:schemeClr val="tx1"/>
              </a:solidFill>
              <a:miter lim="800000"/>
              <a:headEnd/>
              <a:tailEnd/>
            </a:ln>
            <a:effectLst/>
          </p:spPr>
          <p:txBody>
            <a:bodyPr wrap="none" anchor="ctr"/>
            <a:lstStyle/>
            <a:p>
              <a:pPr algn="ctr"/>
              <a:r>
                <a:rPr lang="ru-RU" sz="4000" dirty="0"/>
                <a:t>Компьютерные</a:t>
              </a:r>
              <a:br>
                <a:rPr lang="ru-RU" sz="4000" dirty="0"/>
              </a:br>
              <a:r>
                <a:rPr lang="ru-RU" sz="4000" dirty="0"/>
                <a:t> изображения</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Мультимедиа-галереи</a:t>
            </a:r>
            <a:endParaRPr lang="ru-RU" dirty="0"/>
          </a:p>
        </p:txBody>
      </p:sp>
      <p:sp>
        <p:nvSpPr>
          <p:cNvPr id="3" name="Содержимое 2"/>
          <p:cNvSpPr>
            <a:spLocks noGrp="1"/>
          </p:cNvSpPr>
          <p:nvPr>
            <p:ph idx="1"/>
          </p:nvPr>
        </p:nvSpPr>
        <p:spPr/>
        <p:txBody>
          <a:bodyPr/>
          <a:lstStyle/>
          <a:p>
            <a:pPr>
              <a:buNone/>
            </a:pPr>
            <a:r>
              <a:rPr lang="ru-RU" dirty="0" smtClean="0"/>
              <a:t>Галереи – собрание изображений</a:t>
            </a: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Проигрыватели звуковых файлов (цифровой звук)</a:t>
            </a:r>
            <a:endParaRPr lang="ru-RU" dirty="0"/>
          </a:p>
        </p:txBody>
      </p:sp>
      <p:sp>
        <p:nvSpPr>
          <p:cNvPr id="3" name="Содержимое 2"/>
          <p:cNvSpPr>
            <a:spLocks noGrp="1"/>
          </p:cNvSpPr>
          <p:nvPr>
            <p:ph idx="1"/>
          </p:nvPr>
        </p:nvSpPr>
        <p:spPr/>
        <p:txBody>
          <a:bodyPr/>
          <a:lstStyle/>
          <a:p>
            <a:pPr>
              <a:buNone/>
            </a:pPr>
            <a:r>
              <a:rPr lang="ru-RU" dirty="0" smtClean="0"/>
              <a:t>Проигрыватели звуковых файлов – программы, работающие с цифровым звуком. Цифровой звук – это способ представления электрического сигнала посредством дискретных численных значений его амплитуды</a:t>
            </a: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Приложения для </a:t>
            </a:r>
            <a:r>
              <a:rPr lang="ru-RU" dirty="0" err="1" smtClean="0"/>
              <a:t>web</a:t>
            </a:r>
            <a:endParaRPr lang="ru-RU" dirty="0"/>
          </a:p>
        </p:txBody>
      </p:sp>
      <p:sp>
        <p:nvSpPr>
          <p:cNvPr id="3" name="Содержимое 2"/>
          <p:cNvSpPr>
            <a:spLocks noGrp="1"/>
          </p:cNvSpPr>
          <p:nvPr>
            <p:ph idx="1"/>
          </p:nvPr>
        </p:nvSpPr>
        <p:spPr/>
        <p:txBody>
          <a:bodyPr/>
          <a:lstStyle/>
          <a:p>
            <a:pPr>
              <a:buNone/>
            </a:pPr>
            <a:r>
              <a:rPr lang="ru-RU" dirty="0" smtClean="0"/>
              <a:t>Приложения для </a:t>
            </a:r>
            <a:r>
              <a:rPr lang="ru-RU" dirty="0" err="1" smtClean="0"/>
              <a:t>web</a:t>
            </a:r>
            <a:r>
              <a:rPr lang="ru-RU" dirty="0" smtClean="0"/>
              <a:t> – это отдельные </a:t>
            </a:r>
            <a:r>
              <a:rPr lang="ru-RU" dirty="0" err="1" smtClean="0"/>
              <a:t>веб-страницы</a:t>
            </a:r>
            <a:r>
              <a:rPr lang="ru-RU" dirty="0" smtClean="0"/>
              <a:t>, их компоненты (меню, навигация и т. п.), приложения для передачи данных, многоканальные приложения, чаты и т. д.</a:t>
            </a:r>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8229600" cy="428628"/>
          </a:xfrm>
        </p:spPr>
        <p:txBody>
          <a:bodyPr>
            <a:normAutofit/>
          </a:bodyPr>
          <a:lstStyle/>
          <a:p>
            <a:pPr algn="ctr"/>
            <a:r>
              <a:rPr lang="ru-RU" sz="2000" b="1" dirty="0" smtClean="0"/>
              <a:t>Основные понятия подвидов мультимедиа-приложений</a:t>
            </a:r>
            <a:endParaRPr lang="ru-RU" sz="2000" dirty="0"/>
          </a:p>
        </p:txBody>
      </p:sp>
      <p:sp>
        <p:nvSpPr>
          <p:cNvPr id="3" name="Содержимое 2"/>
          <p:cNvSpPr>
            <a:spLocks noGrp="1"/>
          </p:cNvSpPr>
          <p:nvPr>
            <p:ph idx="1"/>
          </p:nvPr>
        </p:nvSpPr>
        <p:spPr>
          <a:xfrm>
            <a:off x="500034" y="1000108"/>
            <a:ext cx="8229600" cy="5643602"/>
          </a:xfrm>
        </p:spPr>
        <p:txBody>
          <a:bodyPr>
            <a:noAutofit/>
          </a:bodyPr>
          <a:lstStyle/>
          <a:p>
            <a:r>
              <a:rPr lang="ru-RU" sz="1400" dirty="0" smtClean="0"/>
              <a:t>Презентация</a:t>
            </a:r>
            <a:r>
              <a:rPr lang="ru-RU" sz="1400" dirty="0" smtClean="0"/>
              <a:t>:</a:t>
            </a:r>
          </a:p>
          <a:p>
            <a:pPr>
              <a:buNone/>
            </a:pPr>
            <a:r>
              <a:rPr lang="ru-RU" sz="1400" dirty="0" smtClean="0"/>
              <a:t>Линейная </a:t>
            </a:r>
            <a:r>
              <a:rPr lang="ru-RU" sz="1400" dirty="0" smtClean="0"/>
              <a:t>презентация – динамичный ролик со сложной графикой, видеовставками, звуковым сопровождением и отсутствием системы навигации.</a:t>
            </a:r>
          </a:p>
          <a:p>
            <a:pPr>
              <a:buNone/>
            </a:pPr>
            <a:r>
              <a:rPr lang="ru-RU" sz="1400" dirty="0" smtClean="0"/>
              <a:t>Интерактивная презентация – совокупность </a:t>
            </a:r>
            <a:r>
              <a:rPr lang="ru-RU" sz="1400" dirty="0" err="1" smtClean="0"/>
              <a:t>мультимедийных</a:t>
            </a:r>
            <a:r>
              <a:rPr lang="ru-RU" sz="1400" dirty="0" smtClean="0"/>
              <a:t> компонентов, структурированных по иерархическому принципу и управляемых через специальный пользовательский интерфейс.</a:t>
            </a:r>
          </a:p>
          <a:p>
            <a:r>
              <a:rPr lang="ru-RU" sz="1400" dirty="0" smtClean="0"/>
              <a:t>Анимация:</a:t>
            </a:r>
          </a:p>
          <a:p>
            <a:pPr>
              <a:buNone/>
            </a:pPr>
            <a:r>
              <a:rPr lang="ru-RU" sz="1400" dirty="0" err="1" smtClean="0"/>
              <a:t>Покадровая</a:t>
            </a:r>
            <a:r>
              <a:rPr lang="ru-RU" sz="1400" dirty="0" smtClean="0"/>
              <a:t> анимация – кадровая смена изображений, создающая впечатление движения картинок.</a:t>
            </a:r>
          </a:p>
          <a:p>
            <a:pPr>
              <a:buNone/>
            </a:pPr>
            <a:r>
              <a:rPr lang="ru-RU" sz="1400" dirty="0" smtClean="0"/>
              <a:t>Программная анимация – </a:t>
            </a:r>
            <a:r>
              <a:rPr lang="ru-RU" sz="1400" dirty="0" err="1" smtClean="0"/>
              <a:t>анимация</a:t>
            </a:r>
            <a:r>
              <a:rPr lang="ru-RU" sz="1400" dirty="0" smtClean="0"/>
              <a:t>, при которой изображения меняются с помощью запрограммированной последовательности действий (то есть с помощью алгоритма и переменных). Рисование основных объектов происходит вручную, или импортирование их из коллекций и галерей, после чего применяются возможности какого-либо языка программирования.</a:t>
            </a:r>
          </a:p>
          <a:p>
            <a:r>
              <a:rPr lang="ru-RU" sz="1400" dirty="0" smtClean="0"/>
              <a:t>Игры:</a:t>
            </a:r>
          </a:p>
          <a:p>
            <a:pPr>
              <a:buNone/>
            </a:pPr>
            <a:r>
              <a:rPr lang="ru-RU" sz="1400" dirty="0" smtClean="0"/>
              <a:t>Развлекательные игры – программы, позволяющие пользователю провести свой досуг.</a:t>
            </a:r>
          </a:p>
          <a:p>
            <a:pPr>
              <a:buNone/>
            </a:pPr>
            <a:r>
              <a:rPr lang="ru-RU" sz="1400" dirty="0" smtClean="0"/>
              <a:t>Обучающие игры – программы, позволяющие пользователю повысить уровень своих знаний в той или иной области, представленные в легкой игровой форме.</a:t>
            </a:r>
          </a:p>
          <a:p>
            <a:r>
              <a:rPr lang="ru-RU" sz="1400" dirty="0" smtClean="0"/>
              <a:t>Видеопроигрыватели:</a:t>
            </a:r>
          </a:p>
          <a:p>
            <a:pPr>
              <a:buNone/>
            </a:pPr>
            <a:r>
              <a:rPr lang="ru-RU" sz="1400" dirty="0" smtClean="0"/>
              <a:t>Формирование </a:t>
            </a:r>
            <a:r>
              <a:rPr lang="ru-RU" sz="1400" dirty="0" err="1" smtClean="0"/>
              <a:t>покадрового</a:t>
            </a:r>
            <a:r>
              <a:rPr lang="ru-RU" sz="1400" dirty="0" smtClean="0"/>
              <a:t> фильма – подготовка и расположение изображений, последовательности фотографий, кадров, которые создают впечатление движения.</a:t>
            </a:r>
          </a:p>
          <a:p>
            <a:pPr>
              <a:buNone/>
            </a:pPr>
            <a:r>
              <a:rPr lang="ru-RU" sz="1400" dirty="0" smtClean="0"/>
              <a:t>Видеопроигрыватель для потокового видео – формирование проигрывателя, в который включается потоковое видео форматов </a:t>
            </a:r>
            <a:r>
              <a:rPr lang="ru-RU" sz="1400" dirty="0" err="1" smtClean="0"/>
              <a:t>avi</a:t>
            </a:r>
            <a:r>
              <a:rPr lang="ru-RU" sz="1400" dirty="0" smtClean="0"/>
              <a:t>, </a:t>
            </a:r>
            <a:r>
              <a:rPr lang="ru-RU" sz="1400" dirty="0" err="1" smtClean="0"/>
              <a:t>mpeg</a:t>
            </a:r>
            <a:r>
              <a:rPr lang="ru-RU" sz="1400" dirty="0" smtClean="0"/>
              <a:t> и др., после чего появляется возможность управления этим потоком (например, использование таких команд, как запуск, пауза и перемотка на начало видеофрагмента).</a:t>
            </a:r>
          </a:p>
          <a:p>
            <a:pPr>
              <a:buNone/>
            </a:pPr>
            <a:endParaRPr lang="ru-RU" sz="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8229600" cy="714380"/>
          </a:xfrm>
        </p:spPr>
        <p:txBody>
          <a:bodyPr>
            <a:noAutofit/>
          </a:bodyPr>
          <a:lstStyle/>
          <a:p>
            <a:pPr algn="ctr"/>
            <a:r>
              <a:rPr lang="ru-RU" sz="2400" b="1" dirty="0" smtClean="0"/>
              <a:t>Основные понятия подвидов мультимедиа-приложений</a:t>
            </a:r>
            <a:endParaRPr lang="ru-RU" sz="2400" dirty="0"/>
          </a:p>
        </p:txBody>
      </p:sp>
      <p:sp>
        <p:nvSpPr>
          <p:cNvPr id="3" name="Содержимое 2"/>
          <p:cNvSpPr>
            <a:spLocks noGrp="1"/>
          </p:cNvSpPr>
          <p:nvPr>
            <p:ph idx="1"/>
          </p:nvPr>
        </p:nvSpPr>
        <p:spPr>
          <a:xfrm>
            <a:off x="457200" y="1357298"/>
            <a:ext cx="8229600" cy="5217238"/>
          </a:xfrm>
        </p:spPr>
        <p:txBody>
          <a:bodyPr>
            <a:normAutofit fontScale="55000" lnSpcReduction="20000"/>
          </a:bodyPr>
          <a:lstStyle/>
          <a:p>
            <a:r>
              <a:rPr lang="ru-RU" sz="2900" dirty="0" smtClean="0"/>
              <a:t>Мультимедиа-галереи:</a:t>
            </a:r>
          </a:p>
          <a:p>
            <a:pPr>
              <a:buNone/>
            </a:pPr>
            <a:r>
              <a:rPr lang="ru-RU" sz="2900" dirty="0" smtClean="0"/>
              <a:t>Кадровая смена изображений – порядок смены изображений через определенный интервал времени.</a:t>
            </a:r>
          </a:p>
          <a:p>
            <a:pPr>
              <a:buNone/>
            </a:pPr>
            <a:r>
              <a:rPr lang="ru-RU" sz="2900" dirty="0" smtClean="0"/>
              <a:t>Панорама – широкая и многоплановая перспектива, позволяющая свободно обозревать большое открытое пространство.</a:t>
            </a:r>
          </a:p>
          <a:p>
            <a:pPr>
              <a:buNone/>
            </a:pPr>
            <a:r>
              <a:rPr lang="ru-RU" sz="2900" dirty="0" smtClean="0"/>
              <a:t>Интерактивная галерея – </a:t>
            </a:r>
            <a:r>
              <a:rPr lang="ru-RU" sz="2900" dirty="0" err="1" smtClean="0"/>
              <a:t>галерея</a:t>
            </a:r>
            <a:r>
              <a:rPr lang="ru-RU" sz="2900" dirty="0" smtClean="0"/>
              <a:t>, имеющая возможность управления пользователем (навигация по изображениям).</a:t>
            </a:r>
          </a:p>
          <a:p>
            <a:r>
              <a:rPr lang="ru-RU" sz="2900" dirty="0" smtClean="0"/>
              <a:t>Звуковые проигрыватели:</a:t>
            </a:r>
          </a:p>
          <a:p>
            <a:pPr>
              <a:buNone/>
            </a:pPr>
            <a:r>
              <a:rPr lang="ru-RU" sz="2900" dirty="0" smtClean="0"/>
              <a:t>Проигрыватель одного звукового файла – добавление в мультимедиа-приложения звукового файла форматов </a:t>
            </a:r>
            <a:r>
              <a:rPr lang="ru-RU" sz="2900" dirty="0" err="1" smtClean="0"/>
              <a:t>wav</a:t>
            </a:r>
            <a:r>
              <a:rPr lang="ru-RU" sz="2900" dirty="0" smtClean="0"/>
              <a:t>, mp3 и др. и его воспроизведение.</a:t>
            </a:r>
          </a:p>
          <a:p>
            <a:pPr>
              <a:buNone/>
            </a:pPr>
            <a:r>
              <a:rPr lang="ru-RU" sz="2900" dirty="0" smtClean="0"/>
              <a:t>Проигрыватель файлов разных звуковых файлов – аналогично проигрывателю одного звукового файла, но добавление такой </a:t>
            </a:r>
            <a:r>
              <a:rPr lang="ru-RU" sz="2900" dirty="0" err="1" smtClean="0"/>
              <a:t>возможности,как</a:t>
            </a:r>
            <a:r>
              <a:rPr lang="ru-RU" sz="2900" dirty="0" smtClean="0"/>
              <a:t> переключение между последовательностью исполнения.</a:t>
            </a:r>
          </a:p>
          <a:p>
            <a:pPr>
              <a:buNone/>
            </a:pPr>
            <a:r>
              <a:rPr lang="ru-RU" sz="2900" dirty="0" smtClean="0"/>
              <a:t>Виртуальные музыкальные инструменты – имитация реальных музыкальных инструментов.</a:t>
            </a:r>
          </a:p>
          <a:p>
            <a:r>
              <a:rPr lang="ru-RU" sz="2900" dirty="0" smtClean="0"/>
              <a:t>Приложения для </a:t>
            </a:r>
            <a:r>
              <a:rPr lang="ru-RU" sz="2900" dirty="0" err="1" smtClean="0"/>
              <a:t>web</a:t>
            </a:r>
            <a:r>
              <a:rPr lang="ru-RU" sz="2900" dirty="0" smtClean="0"/>
              <a:t>:</a:t>
            </a:r>
          </a:p>
          <a:p>
            <a:pPr>
              <a:buNone/>
            </a:pPr>
            <a:r>
              <a:rPr lang="ru-RU" sz="2900" dirty="0" smtClean="0"/>
              <a:t>Баннеры – в Интернете, графическое изображение или текстовый блок рекламного характера, являющийся гиперссылкой на </a:t>
            </a:r>
            <a:r>
              <a:rPr lang="ru-RU" sz="2900" dirty="0" err="1" smtClean="0"/>
              <a:t>веб-страницу</a:t>
            </a:r>
            <a:r>
              <a:rPr lang="ru-RU" sz="2900" dirty="0" smtClean="0"/>
              <a:t> с расширенным описанием продукта или услуги. Баннеры размещают на </a:t>
            </a:r>
            <a:r>
              <a:rPr lang="ru-RU" sz="2900" dirty="0" err="1" smtClean="0"/>
              <a:t>веб-страницах</a:t>
            </a:r>
            <a:r>
              <a:rPr lang="ru-RU" sz="2900" dirty="0" smtClean="0"/>
              <a:t> для привлечения посетителей (потенциальных клиентов) или для формирования имиджа.</a:t>
            </a:r>
          </a:p>
          <a:p>
            <a:pPr>
              <a:buNone/>
            </a:pPr>
            <a:r>
              <a:rPr lang="ru-RU" sz="2900" dirty="0" smtClean="0"/>
              <a:t>Приложения для передачи данных (например, гостевая книга).</a:t>
            </a:r>
          </a:p>
          <a:p>
            <a:pPr>
              <a:buNone/>
            </a:pP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Вопросы:</a:t>
            </a:r>
            <a:endParaRPr lang="ru-RU" dirty="0"/>
          </a:p>
        </p:txBody>
      </p:sp>
      <p:sp>
        <p:nvSpPr>
          <p:cNvPr id="4" name="Содержимое 3"/>
          <p:cNvSpPr>
            <a:spLocks noGrp="1"/>
          </p:cNvSpPr>
          <p:nvPr>
            <p:ph idx="1"/>
          </p:nvPr>
        </p:nvSpPr>
        <p:spPr/>
        <p:txBody>
          <a:bodyPr>
            <a:normAutofit fontScale="85000" lnSpcReduction="20000"/>
          </a:bodyPr>
          <a:lstStyle/>
          <a:p>
            <a:pPr>
              <a:lnSpc>
                <a:spcPct val="80000"/>
              </a:lnSpc>
            </a:pPr>
            <a:r>
              <a:rPr lang="ru-RU" dirty="0" smtClean="0"/>
              <a:t>В чем состоит различие растровых и векторных графических изображений?</a:t>
            </a:r>
          </a:p>
          <a:p>
            <a:pPr>
              <a:lnSpc>
                <a:spcPct val="80000"/>
              </a:lnSpc>
            </a:pPr>
            <a:r>
              <a:rPr lang="ru-RU" dirty="0" smtClean="0"/>
              <a:t>Определите информационный объем файла для хранения этого изображений</a:t>
            </a:r>
            <a:r>
              <a:rPr lang="ru-RU" dirty="0" smtClean="0"/>
              <a:t>:</a:t>
            </a:r>
          </a:p>
          <a:p>
            <a:pPr>
              <a:lnSpc>
                <a:spcPct val="80000"/>
              </a:lnSpc>
            </a:pPr>
            <a:r>
              <a:rPr lang="ru-RU" dirty="0" smtClean="0"/>
              <a:t>Перечислите </a:t>
            </a:r>
            <a:r>
              <a:rPr lang="ru-RU" dirty="0" smtClean="0"/>
              <a:t>свойства изображения, которое следует сохранить в формате </a:t>
            </a:r>
            <a:r>
              <a:rPr lang="en-US" dirty="0" smtClean="0"/>
              <a:t>GIF</a:t>
            </a:r>
            <a:r>
              <a:rPr lang="ru-RU" dirty="0" smtClean="0"/>
              <a:t>.</a:t>
            </a:r>
          </a:p>
          <a:p>
            <a:pPr>
              <a:lnSpc>
                <a:spcPct val="80000"/>
              </a:lnSpc>
            </a:pPr>
            <a:r>
              <a:rPr lang="ru-RU" dirty="0" smtClean="0"/>
              <a:t>Перечислите свойства изображения, которое следует сохранить в формате </a:t>
            </a:r>
            <a:r>
              <a:rPr lang="en-US" dirty="0" smtClean="0"/>
              <a:t>JPEG</a:t>
            </a:r>
            <a:r>
              <a:rPr lang="ru-RU" dirty="0" smtClean="0"/>
              <a:t>.</a:t>
            </a:r>
          </a:p>
          <a:p>
            <a:pPr>
              <a:lnSpc>
                <a:spcPct val="80000"/>
              </a:lnSpc>
            </a:pPr>
            <a:r>
              <a:rPr lang="ru-RU" dirty="0" smtClean="0"/>
              <a:t>Какой из форматов, </a:t>
            </a:r>
            <a:r>
              <a:rPr lang="en-US" dirty="0" smtClean="0"/>
              <a:t>GIF </a:t>
            </a:r>
            <a:r>
              <a:rPr lang="ru-RU" dirty="0" smtClean="0"/>
              <a:t>или </a:t>
            </a:r>
            <a:r>
              <a:rPr lang="en-US" dirty="0" smtClean="0"/>
              <a:t>JPEG</a:t>
            </a:r>
            <a:r>
              <a:rPr lang="ru-RU" dirty="0" smtClean="0"/>
              <a:t>, обеспечивает наименьшие потери качества изображения</a:t>
            </a:r>
            <a:r>
              <a:rPr lang="ru-RU" dirty="0" smtClean="0"/>
              <a:t>?</a:t>
            </a:r>
          </a:p>
          <a:p>
            <a:pPr>
              <a:lnSpc>
                <a:spcPct val="80000"/>
              </a:lnSpc>
            </a:pPr>
            <a:r>
              <a:rPr lang="ru-RU" dirty="0" smtClean="0"/>
              <a:t>Какие растровые графические редакторы вы знаете?</a:t>
            </a:r>
          </a:p>
          <a:p>
            <a:pPr>
              <a:lnSpc>
                <a:spcPct val="80000"/>
              </a:lnSpc>
            </a:pPr>
            <a:r>
              <a:rPr lang="ru-RU" dirty="0" smtClean="0"/>
              <a:t>Какие векторные графические редакторы вы знаете?</a:t>
            </a:r>
          </a:p>
          <a:p>
            <a:pPr>
              <a:lnSpc>
                <a:spcPct val="80000"/>
              </a:lnSpc>
            </a:pPr>
            <a:r>
              <a:rPr lang="ru-RU" dirty="0" smtClean="0"/>
              <a:t>В каком редакторе, растровом или векторном, вы будете редактировать фотографию?</a:t>
            </a:r>
          </a:p>
          <a:p>
            <a:pPr>
              <a:lnSpc>
                <a:spcPct val="80000"/>
              </a:lnSpc>
            </a:pPr>
            <a:r>
              <a:rPr lang="ru-RU" dirty="0" smtClean="0"/>
              <a:t>Что такое палитра цветов?</a:t>
            </a:r>
          </a:p>
          <a:p>
            <a:pPr>
              <a:lnSpc>
                <a:spcPct val="80000"/>
              </a:lnSpc>
            </a:pPr>
            <a:r>
              <a:rPr lang="ru-RU" dirty="0" smtClean="0"/>
              <a:t>Какие инструменты </a:t>
            </a:r>
            <a:r>
              <a:rPr lang="en-US" dirty="0" smtClean="0"/>
              <a:t>Paint</a:t>
            </a:r>
            <a:r>
              <a:rPr lang="ru-RU" dirty="0" smtClean="0"/>
              <a:t> вы знаете?</a:t>
            </a:r>
          </a:p>
          <a:p>
            <a:pPr>
              <a:lnSpc>
                <a:spcPct val="80000"/>
              </a:lnSpc>
            </a:pPr>
            <a:r>
              <a:rPr lang="ru-RU" dirty="0" smtClean="0"/>
              <a:t>Как сохранить изображение в формате </a:t>
            </a:r>
            <a:r>
              <a:rPr lang="en-US" dirty="0" smtClean="0"/>
              <a:t>GIF</a:t>
            </a:r>
            <a:r>
              <a:rPr lang="ru-RU" dirty="0" smtClean="0"/>
              <a:t>, </a:t>
            </a:r>
            <a:r>
              <a:rPr lang="en-US" dirty="0" smtClean="0"/>
              <a:t>JPEG</a:t>
            </a:r>
            <a:r>
              <a:rPr lang="ru-RU" dirty="0" smtClean="0"/>
              <a:t>?</a:t>
            </a:r>
          </a:p>
          <a:p>
            <a:pPr>
              <a:lnSpc>
                <a:spcPct val="80000"/>
              </a:lnSpc>
              <a:buNone/>
            </a:pPr>
            <a:endParaRPr lang="ru-RU" dirty="0" smtClean="0"/>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Растровая графика</a:t>
            </a:r>
            <a:endParaRPr lang="ru-RU" dirty="0"/>
          </a:p>
        </p:txBody>
      </p:sp>
      <p:sp>
        <p:nvSpPr>
          <p:cNvPr id="3" name="Содержимое 2"/>
          <p:cNvSpPr>
            <a:spLocks noGrp="1"/>
          </p:cNvSpPr>
          <p:nvPr>
            <p:ph idx="1"/>
          </p:nvPr>
        </p:nvSpPr>
        <p:spPr/>
        <p:txBody>
          <a:bodyPr/>
          <a:lstStyle/>
          <a:p>
            <a:pPr algn="just">
              <a:buFont typeface="Wingdings" pitchFamily="2" charset="2"/>
              <a:buNone/>
            </a:pPr>
            <a:r>
              <a:rPr lang="ru-RU" dirty="0" smtClean="0"/>
              <a:t>Растровое изображение хранится с помощью точек различного цвета (пикселей), которые образуют строки и столбцы. Каждый пиксель имеет определенное положение и цвет. Хранение каждого пикселя требует определенного количества битов информации, которое зависит от количества цветов в изображении.</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Растровая графика</a:t>
            </a:r>
            <a:endParaRPr lang="ru-RU" dirty="0"/>
          </a:p>
        </p:txBody>
      </p:sp>
      <p:sp>
        <p:nvSpPr>
          <p:cNvPr id="3" name="Содержимое 2"/>
          <p:cNvSpPr>
            <a:spLocks noGrp="1"/>
          </p:cNvSpPr>
          <p:nvPr>
            <p:ph idx="1"/>
          </p:nvPr>
        </p:nvSpPr>
        <p:spPr/>
        <p:txBody>
          <a:bodyPr>
            <a:normAutofit fontScale="92500"/>
          </a:bodyPr>
          <a:lstStyle/>
          <a:p>
            <a:pPr>
              <a:buFont typeface="Wingdings" pitchFamily="2" charset="2"/>
              <a:buNone/>
            </a:pPr>
            <a:r>
              <a:rPr lang="ru-RU" dirty="0" smtClean="0"/>
              <a:t>Растровое изображение хранится с помощью точек различного цвета (пикселей), которые образуют строки и столбцы. Каждый пиксель имеет определенное положение и цвет. Хранение каждого пикселя требует определенного количества битов информации, которое зависит от количества цветов в изображении.</a:t>
            </a:r>
          </a:p>
          <a:p>
            <a:pPr>
              <a:buFont typeface="Wingdings" pitchFamily="2" charset="2"/>
              <a:buNone/>
            </a:pPr>
            <a:r>
              <a:rPr lang="ru-RU" u="sng" dirty="0" smtClean="0"/>
              <a:t>Пиксель</a:t>
            </a:r>
            <a:r>
              <a:rPr lang="ru-RU" dirty="0" smtClean="0"/>
              <a:t> - минимальный участок изображения, цвет которого можно задать независимым образом.</a:t>
            </a:r>
          </a:p>
          <a:p>
            <a:pPr>
              <a:buNone/>
            </a:pP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Растровая графика</a:t>
            </a:r>
            <a:endParaRPr lang="ru-RU" dirty="0"/>
          </a:p>
        </p:txBody>
      </p:sp>
      <p:sp>
        <p:nvSpPr>
          <p:cNvPr id="3" name="Содержимое 2"/>
          <p:cNvSpPr>
            <a:spLocks noGrp="1"/>
          </p:cNvSpPr>
          <p:nvPr>
            <p:ph idx="1"/>
          </p:nvPr>
        </p:nvSpPr>
        <p:spPr/>
        <p:txBody>
          <a:bodyPr/>
          <a:lstStyle/>
          <a:p>
            <a:pPr algn="just">
              <a:lnSpc>
                <a:spcPct val="90000"/>
              </a:lnSpc>
              <a:buFont typeface="Wingdings" pitchFamily="2" charset="2"/>
              <a:buNone/>
            </a:pPr>
            <a:r>
              <a:rPr lang="ru-RU" dirty="0" smtClean="0"/>
              <a:t>Качество растрового изображения зависит от размера изображения (количества пикселей по горизонтали и вертикали) и количества цветов, которые можно задать для каждого пикселя.</a:t>
            </a:r>
          </a:p>
          <a:p>
            <a:pPr algn="just">
              <a:lnSpc>
                <a:spcPct val="90000"/>
              </a:lnSpc>
              <a:buFont typeface="Wingdings" pitchFamily="2" charset="2"/>
              <a:buNone/>
            </a:pPr>
            <a:r>
              <a:rPr lang="ru-RU" sz="2400" i="1" dirty="0" smtClean="0">
                <a:solidFill>
                  <a:schemeClr val="folHlink"/>
                </a:solidFill>
              </a:rPr>
              <a:t>16x16=256 пикселей</a:t>
            </a:r>
          </a:p>
          <a:p>
            <a:pPr algn="just">
              <a:lnSpc>
                <a:spcPct val="90000"/>
              </a:lnSpc>
              <a:buFont typeface="Wingdings" pitchFamily="2" charset="2"/>
              <a:buNone/>
            </a:pPr>
            <a:r>
              <a:rPr lang="ru-RU" sz="1800" i="1" dirty="0" smtClean="0">
                <a:solidFill>
                  <a:schemeClr val="folHlink"/>
                </a:solidFill>
              </a:rPr>
              <a:t>для хранения каждого пикселя необходим 1 бит</a:t>
            </a:r>
          </a:p>
          <a:p>
            <a:pPr algn="just">
              <a:lnSpc>
                <a:spcPct val="90000"/>
              </a:lnSpc>
              <a:buFont typeface="Wingdings" pitchFamily="2" charset="2"/>
              <a:buNone/>
            </a:pPr>
            <a:r>
              <a:rPr lang="ru-RU" i="1" dirty="0" smtClean="0">
                <a:solidFill>
                  <a:schemeClr val="folHlink"/>
                </a:solidFill>
              </a:rPr>
              <a:t>Объем рисунка = 256 бит</a:t>
            </a:r>
          </a:p>
          <a:p>
            <a:pPr algn="just">
              <a:lnSpc>
                <a:spcPct val="90000"/>
              </a:lnSpc>
              <a:buFont typeface="Wingdings" pitchFamily="2" charset="2"/>
              <a:buNone/>
            </a:pPr>
            <a:r>
              <a:rPr lang="ru-RU" i="1" dirty="0" smtClean="0">
                <a:solidFill>
                  <a:schemeClr val="folHlink"/>
                </a:solidFill>
              </a:rPr>
              <a:t>256 бит = 32 байта</a:t>
            </a:r>
            <a:endParaRPr lang="ru-RU" sz="2400" i="1" dirty="0" smtClean="0">
              <a:solidFill>
                <a:schemeClr val="folHlink"/>
              </a:solidFill>
            </a:endParaRPr>
          </a:p>
          <a:p>
            <a:pPr>
              <a:buNone/>
            </a:pPr>
            <a:endParaRPr lang="ru-RU" dirty="0"/>
          </a:p>
        </p:txBody>
      </p:sp>
      <p:pic>
        <p:nvPicPr>
          <p:cNvPr id="4" name="Picture 4" descr="рожа"/>
          <p:cNvPicPr>
            <a:picLocks noChangeAspect="1" noChangeArrowheads="1"/>
          </p:cNvPicPr>
          <p:nvPr/>
        </p:nvPicPr>
        <p:blipFill>
          <a:blip r:embed="rId2"/>
          <a:srcRect/>
          <a:stretch>
            <a:fillRect/>
          </a:stretch>
        </p:blipFill>
        <p:spPr bwMode="auto">
          <a:xfrm>
            <a:off x="6227763" y="3933825"/>
            <a:ext cx="2592387" cy="2589213"/>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Растровая графика</a:t>
            </a:r>
            <a:endParaRPr lang="ru-RU" dirty="0"/>
          </a:p>
        </p:txBody>
      </p:sp>
      <p:sp>
        <p:nvSpPr>
          <p:cNvPr id="3" name="Содержимое 2"/>
          <p:cNvSpPr>
            <a:spLocks noGrp="1"/>
          </p:cNvSpPr>
          <p:nvPr>
            <p:ph idx="1"/>
          </p:nvPr>
        </p:nvSpPr>
        <p:spPr>
          <a:xfrm>
            <a:off x="457200" y="2249424"/>
            <a:ext cx="3257544" cy="4325112"/>
          </a:xfrm>
        </p:spPr>
        <p:txBody>
          <a:bodyPr>
            <a:normAutofit fontScale="62500" lnSpcReduction="20000"/>
          </a:bodyPr>
          <a:lstStyle/>
          <a:p>
            <a:pPr>
              <a:lnSpc>
                <a:spcPct val="90000"/>
              </a:lnSpc>
              <a:buFont typeface="Wingdings" pitchFamily="2" charset="2"/>
              <a:buNone/>
            </a:pPr>
            <a:r>
              <a:rPr lang="ru-RU" dirty="0" smtClean="0"/>
              <a:t>Растровые изображения очень чувствительны к масштабированию (увеличению или уменьшению). При уменьшении растрового изображения несколько соседних точек преобразуются в одну, поэтому теряется различимость мелких деталей изображения. При увеличении изображения увеличивается размер каждой точки и появляется </a:t>
            </a:r>
            <a:r>
              <a:rPr lang="ru-RU" b="1" i="1" dirty="0" smtClean="0"/>
              <a:t>ступенчатый эффект</a:t>
            </a:r>
            <a:r>
              <a:rPr lang="ru-RU" dirty="0" smtClean="0"/>
              <a:t>, который можно увидеть невооруженным глазом.</a:t>
            </a:r>
            <a:endParaRPr lang="ru-RU" dirty="0"/>
          </a:p>
        </p:txBody>
      </p:sp>
      <p:grpSp>
        <p:nvGrpSpPr>
          <p:cNvPr id="4" name="Group 10"/>
          <p:cNvGrpSpPr>
            <a:grpSpLocks/>
          </p:cNvGrpSpPr>
          <p:nvPr/>
        </p:nvGrpSpPr>
        <p:grpSpPr bwMode="auto">
          <a:xfrm>
            <a:off x="4572000" y="2060575"/>
            <a:ext cx="4321175" cy="4398963"/>
            <a:chOff x="2880" y="1298"/>
            <a:chExt cx="2722" cy="2771"/>
          </a:xfrm>
        </p:grpSpPr>
        <p:pic>
          <p:nvPicPr>
            <p:cNvPr id="5" name="Picture 5" descr="1"/>
            <p:cNvPicPr>
              <a:picLocks noChangeAspect="1" noChangeArrowheads="1"/>
            </p:cNvPicPr>
            <p:nvPr/>
          </p:nvPicPr>
          <p:blipFill>
            <a:blip r:embed="rId3"/>
            <a:srcRect/>
            <a:stretch>
              <a:fillRect/>
            </a:stretch>
          </p:blipFill>
          <p:spPr bwMode="auto">
            <a:xfrm>
              <a:off x="3696" y="1434"/>
              <a:ext cx="1326" cy="390"/>
            </a:xfrm>
            <a:prstGeom prst="rect">
              <a:avLst/>
            </a:prstGeom>
            <a:noFill/>
          </p:spPr>
        </p:pic>
        <p:graphicFrame>
          <p:nvGraphicFramePr>
            <p:cNvPr id="6" name="Object 6"/>
            <p:cNvGraphicFramePr>
              <a:graphicFrameLocks noChangeAspect="1"/>
            </p:cNvGraphicFramePr>
            <p:nvPr/>
          </p:nvGraphicFramePr>
          <p:xfrm>
            <a:off x="2880" y="2220"/>
            <a:ext cx="2722" cy="1849"/>
          </p:xfrm>
          <a:graphic>
            <a:graphicData uri="http://schemas.openxmlformats.org/presentationml/2006/ole">
              <p:oleObj spid="_x0000_s1026" r:id="rId4" imgW="5582429" imgH="3790476" progId="Paint.Picture">
                <p:embed/>
              </p:oleObj>
            </a:graphicData>
          </a:graphic>
        </p:graphicFrame>
        <p:sp>
          <p:nvSpPr>
            <p:cNvPr id="7" name="Oval 8"/>
            <p:cNvSpPr>
              <a:spLocks noChangeArrowheads="1"/>
            </p:cNvSpPr>
            <p:nvPr/>
          </p:nvSpPr>
          <p:spPr bwMode="auto">
            <a:xfrm>
              <a:off x="3606" y="1298"/>
              <a:ext cx="680" cy="681"/>
            </a:xfrm>
            <a:prstGeom prst="ellipse">
              <a:avLst/>
            </a:prstGeom>
            <a:noFill/>
            <a:ln w="9525">
              <a:solidFill>
                <a:schemeClr val="tx1"/>
              </a:solidFill>
              <a:round/>
              <a:headEnd/>
              <a:tailEnd/>
            </a:ln>
            <a:effectLst/>
          </p:spPr>
          <p:txBody>
            <a:bodyPr wrap="none" anchor="ctr"/>
            <a:lstStyle/>
            <a:p>
              <a:endParaRPr lang="ru-RU"/>
            </a:p>
          </p:txBody>
        </p:sp>
        <p:sp>
          <p:nvSpPr>
            <p:cNvPr id="8" name="Line 9"/>
            <p:cNvSpPr>
              <a:spLocks noChangeShapeType="1"/>
            </p:cNvSpPr>
            <p:nvPr/>
          </p:nvSpPr>
          <p:spPr bwMode="auto">
            <a:xfrm>
              <a:off x="3949" y="1979"/>
              <a:ext cx="0" cy="181"/>
            </a:xfrm>
            <a:prstGeom prst="line">
              <a:avLst/>
            </a:prstGeom>
            <a:noFill/>
            <a:ln w="9525">
              <a:solidFill>
                <a:schemeClr val="tx1"/>
              </a:solidFill>
              <a:round/>
              <a:headEnd/>
              <a:tailEnd type="triangle" w="med" len="med"/>
            </a:ln>
            <a:effectLst/>
          </p:spPr>
          <p:txBody>
            <a:bodyPr/>
            <a:lstStyle/>
            <a:p>
              <a:endParaRPr lang="ru-RU"/>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Векторная графика</a:t>
            </a:r>
            <a:endParaRPr lang="ru-RU" dirty="0"/>
          </a:p>
        </p:txBody>
      </p:sp>
      <p:sp>
        <p:nvSpPr>
          <p:cNvPr id="3" name="Содержимое 2"/>
          <p:cNvSpPr>
            <a:spLocks noGrp="1"/>
          </p:cNvSpPr>
          <p:nvPr>
            <p:ph idx="1"/>
          </p:nvPr>
        </p:nvSpPr>
        <p:spPr>
          <a:xfrm>
            <a:off x="457200" y="2249424"/>
            <a:ext cx="4257676" cy="4325112"/>
          </a:xfrm>
        </p:spPr>
        <p:txBody>
          <a:bodyPr>
            <a:normAutofit fontScale="77500" lnSpcReduction="20000"/>
          </a:bodyPr>
          <a:lstStyle/>
          <a:p>
            <a:pPr>
              <a:lnSpc>
                <a:spcPct val="80000"/>
              </a:lnSpc>
              <a:buFont typeface="Wingdings" pitchFamily="2" charset="2"/>
              <a:buNone/>
            </a:pPr>
            <a:r>
              <a:rPr lang="ru-RU" dirty="0" smtClean="0"/>
              <a:t>Векторные графические изображения являются оптимальным средством хранения высокоточных графических объектов (чертежи, схемы и пр.), для которых имеет значение сохранение четких и ясных контуров. </a:t>
            </a:r>
          </a:p>
          <a:p>
            <a:pPr>
              <a:lnSpc>
                <a:spcPct val="80000"/>
              </a:lnSpc>
              <a:buFont typeface="Wingdings" pitchFamily="2" charset="2"/>
              <a:buNone/>
            </a:pPr>
            <a:r>
              <a:rPr lang="ru-RU" dirty="0" smtClean="0"/>
              <a:t>Векторные изображения формируются из объектов (точка, линия, окружность, прямоугольник и пр.), которые хранятся в памяти компьютера в виде графических примитивов и описывающих их математических формул.</a:t>
            </a:r>
          </a:p>
          <a:p>
            <a:pPr>
              <a:buNone/>
            </a:pPr>
            <a:endParaRPr lang="ru-RU" dirty="0"/>
          </a:p>
        </p:txBody>
      </p:sp>
      <p:grpSp>
        <p:nvGrpSpPr>
          <p:cNvPr id="4" name="Group 10"/>
          <p:cNvGrpSpPr>
            <a:grpSpLocks/>
          </p:cNvGrpSpPr>
          <p:nvPr/>
        </p:nvGrpSpPr>
        <p:grpSpPr bwMode="auto">
          <a:xfrm>
            <a:off x="5451475" y="1828800"/>
            <a:ext cx="3113088" cy="4397375"/>
            <a:chOff x="3434" y="1152"/>
            <a:chExt cx="1961" cy="2770"/>
          </a:xfrm>
        </p:grpSpPr>
        <p:graphicFrame>
          <p:nvGraphicFramePr>
            <p:cNvPr id="5" name="Object 6"/>
            <p:cNvGraphicFramePr>
              <a:graphicFrameLocks noChangeAspect="1"/>
            </p:cNvGraphicFramePr>
            <p:nvPr/>
          </p:nvGraphicFramePr>
          <p:xfrm>
            <a:off x="3434" y="2081"/>
            <a:ext cx="1961" cy="1841"/>
          </p:xfrm>
          <a:graphic>
            <a:graphicData uri="http://schemas.openxmlformats.org/presentationml/2006/ole">
              <p:oleObj spid="_x0000_s2050" r:id="rId3" imgW="3448531" imgH="3238952" progId="Paint.Picture">
                <p:embed/>
              </p:oleObj>
            </a:graphicData>
          </a:graphic>
        </p:graphicFrame>
        <p:grpSp>
          <p:nvGrpSpPr>
            <p:cNvPr id="6" name="Group 9"/>
            <p:cNvGrpSpPr>
              <a:grpSpLocks/>
            </p:cNvGrpSpPr>
            <p:nvPr/>
          </p:nvGrpSpPr>
          <p:grpSpPr bwMode="auto">
            <a:xfrm>
              <a:off x="4034" y="1152"/>
              <a:ext cx="771" cy="902"/>
              <a:chOff x="4034" y="1152"/>
              <a:chExt cx="771" cy="902"/>
            </a:xfrm>
          </p:grpSpPr>
          <p:graphicFrame>
            <p:nvGraphicFramePr>
              <p:cNvPr id="7" name="Object 4"/>
              <p:cNvGraphicFramePr>
                <a:graphicFrameLocks noChangeAspect="1"/>
              </p:cNvGraphicFramePr>
              <p:nvPr/>
            </p:nvGraphicFramePr>
            <p:xfrm>
              <a:off x="4034" y="1152"/>
              <a:ext cx="771" cy="724"/>
            </p:xfrm>
            <a:graphic>
              <a:graphicData uri="http://schemas.openxmlformats.org/presentationml/2006/ole">
                <p:oleObj spid="_x0000_s2051" r:id="rId4" imgW="3448531" imgH="3238952" progId="Paint.Picture">
                  <p:embed/>
                </p:oleObj>
              </a:graphicData>
            </a:graphic>
          </p:graphicFrame>
          <p:sp>
            <p:nvSpPr>
              <p:cNvPr id="8" name="Line 8"/>
              <p:cNvSpPr>
                <a:spLocks noChangeShapeType="1"/>
              </p:cNvSpPr>
              <p:nvPr/>
            </p:nvSpPr>
            <p:spPr bwMode="auto">
              <a:xfrm>
                <a:off x="4452" y="1918"/>
                <a:ext cx="0" cy="136"/>
              </a:xfrm>
              <a:prstGeom prst="line">
                <a:avLst/>
              </a:prstGeom>
              <a:noFill/>
              <a:ln w="9525">
                <a:solidFill>
                  <a:schemeClr val="tx1"/>
                </a:solidFill>
                <a:round/>
                <a:headEnd/>
                <a:tailEnd type="triangle" w="med" len="med"/>
              </a:ln>
              <a:effectLst/>
            </p:spPr>
            <p:txBody>
              <a:bodyPr/>
              <a:lstStyle/>
              <a:p>
                <a:endParaRPr lang="ru-RU"/>
              </a:p>
            </p:txBody>
          </p: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Графические редакторы </a:t>
            </a:r>
            <a:endParaRPr lang="ru-RU" dirty="0"/>
          </a:p>
        </p:txBody>
      </p:sp>
      <p:sp>
        <p:nvSpPr>
          <p:cNvPr id="3" name="Содержимое 2"/>
          <p:cNvSpPr>
            <a:spLocks noGrp="1"/>
          </p:cNvSpPr>
          <p:nvPr>
            <p:ph idx="1"/>
          </p:nvPr>
        </p:nvSpPr>
        <p:spPr>
          <a:xfrm>
            <a:off x="457200" y="2249424"/>
            <a:ext cx="8229600" cy="2251146"/>
          </a:xfrm>
        </p:spPr>
        <p:txBody>
          <a:bodyPr/>
          <a:lstStyle/>
          <a:p>
            <a:pPr>
              <a:lnSpc>
                <a:spcPct val="80000"/>
              </a:lnSpc>
              <a:buFont typeface="Wingdings" pitchFamily="2" charset="2"/>
              <a:buNone/>
            </a:pPr>
            <a:r>
              <a:rPr lang="ru-RU" dirty="0" smtClean="0"/>
              <a:t>Для обработки изображений на компьютере используют­ся специальные программы — </a:t>
            </a:r>
            <a:r>
              <a:rPr lang="ru-RU" i="1" dirty="0" smtClean="0"/>
              <a:t>графические редакторы</a:t>
            </a:r>
            <a:r>
              <a:rPr lang="ru-RU" dirty="0" smtClean="0"/>
              <a:t>.</a:t>
            </a:r>
          </a:p>
          <a:p>
            <a:pPr>
              <a:lnSpc>
                <a:spcPct val="80000"/>
              </a:lnSpc>
              <a:buFont typeface="Wingdings" pitchFamily="2" charset="2"/>
              <a:buNone/>
            </a:pPr>
            <a:r>
              <a:rPr lang="ru-RU" u="sng" dirty="0" smtClean="0"/>
              <a:t>Графический редактор</a:t>
            </a:r>
            <a:r>
              <a:rPr lang="ru-RU" dirty="0" smtClean="0"/>
              <a:t> – программа для создания, редактирования и просмотра графических изображений. </a:t>
            </a:r>
          </a:p>
          <a:p>
            <a:pPr>
              <a:buNone/>
            </a:pPr>
            <a:endParaRPr lang="ru-RU" b="1" dirty="0"/>
          </a:p>
        </p:txBody>
      </p:sp>
      <p:sp>
        <p:nvSpPr>
          <p:cNvPr id="6" name="Rectangle 4"/>
          <p:cNvSpPr>
            <a:spLocks noChangeArrowheads="1"/>
          </p:cNvSpPr>
          <p:nvPr/>
        </p:nvSpPr>
        <p:spPr bwMode="auto">
          <a:xfrm>
            <a:off x="714348" y="4500569"/>
            <a:ext cx="3856065" cy="1714513"/>
          </a:xfrm>
          <a:prstGeom prst="rect">
            <a:avLst/>
          </a:prstGeom>
          <a:solidFill>
            <a:srgbClr val="E2F3FE"/>
          </a:solidFill>
          <a:ln w="9525">
            <a:solidFill>
              <a:schemeClr val="tx1"/>
            </a:solidFill>
            <a:miter lim="800000"/>
            <a:headEnd/>
            <a:tailEnd/>
          </a:ln>
          <a:effectLst/>
        </p:spPr>
        <p:txBody>
          <a:bodyPr wrap="none" anchor="ctr"/>
          <a:lstStyle/>
          <a:p>
            <a:pPr algn="ctr"/>
            <a:r>
              <a:rPr lang="ru-RU" sz="2400" i="1" dirty="0"/>
              <a:t>Растровые</a:t>
            </a:r>
          </a:p>
          <a:p>
            <a:pPr algn="ctr"/>
            <a:r>
              <a:rPr lang="ru-RU" sz="2400" b="1" dirty="0" err="1"/>
              <a:t>Paint</a:t>
            </a:r>
            <a:r>
              <a:rPr lang="ru-RU" sz="2400" dirty="0"/>
              <a:t> </a:t>
            </a:r>
          </a:p>
          <a:p>
            <a:pPr algn="ctr"/>
            <a:r>
              <a:rPr lang="ru-RU" sz="2400" b="1" dirty="0" err="1"/>
              <a:t>Adobe</a:t>
            </a:r>
            <a:r>
              <a:rPr lang="ru-RU" sz="2400" b="1" dirty="0"/>
              <a:t> </a:t>
            </a:r>
            <a:r>
              <a:rPr lang="ru-RU" sz="2400" b="1" dirty="0" err="1"/>
              <a:t>Photoshop</a:t>
            </a:r>
            <a:r>
              <a:rPr lang="ru-RU" sz="2400" dirty="0"/>
              <a:t> </a:t>
            </a:r>
          </a:p>
        </p:txBody>
      </p:sp>
      <p:sp>
        <p:nvSpPr>
          <p:cNvPr id="7" name="Rectangle 5"/>
          <p:cNvSpPr>
            <a:spLocks noChangeArrowheads="1"/>
          </p:cNvSpPr>
          <p:nvPr/>
        </p:nvSpPr>
        <p:spPr bwMode="auto">
          <a:xfrm>
            <a:off x="4714876" y="4500569"/>
            <a:ext cx="3857652" cy="1643075"/>
          </a:xfrm>
          <a:prstGeom prst="rect">
            <a:avLst/>
          </a:prstGeom>
          <a:solidFill>
            <a:srgbClr val="E2F3FE"/>
          </a:solidFill>
          <a:ln w="9525">
            <a:solidFill>
              <a:schemeClr val="tx1"/>
            </a:solidFill>
            <a:miter lim="800000"/>
            <a:headEnd/>
            <a:tailEnd/>
          </a:ln>
          <a:effectLst/>
        </p:spPr>
        <p:txBody>
          <a:bodyPr wrap="none" anchor="ctr"/>
          <a:lstStyle/>
          <a:p>
            <a:pPr algn="ctr"/>
            <a:r>
              <a:rPr lang="ru-RU" sz="2400" i="1" dirty="0"/>
              <a:t>Векторные</a:t>
            </a:r>
          </a:p>
          <a:p>
            <a:pPr algn="ctr"/>
            <a:r>
              <a:rPr lang="ru-RU" sz="2400" b="1" dirty="0" err="1"/>
              <a:t>CorelDRAW</a:t>
            </a:r>
            <a:r>
              <a:rPr lang="ru-RU" sz="2400" dirty="0"/>
              <a:t> </a:t>
            </a:r>
            <a:endParaRPr lang="ru-RU" sz="3200" dirty="0"/>
          </a:p>
          <a:p>
            <a:pPr algn="ctr"/>
            <a:r>
              <a:rPr lang="ru-RU" sz="2400" b="1" dirty="0" err="1"/>
              <a:t>Macromedia</a:t>
            </a:r>
            <a:r>
              <a:rPr lang="ru-RU" sz="2400" b="1" dirty="0"/>
              <a:t> </a:t>
            </a:r>
            <a:r>
              <a:rPr lang="ru-RU" sz="2400" b="1" dirty="0" err="1"/>
              <a:t>Flash</a:t>
            </a:r>
            <a:r>
              <a:rPr lang="ru-RU" sz="2400" b="1" dirty="0"/>
              <a:t> MX</a:t>
            </a:r>
          </a:p>
          <a:p>
            <a:pPr algn="ctr"/>
            <a:r>
              <a:rPr lang="ru-RU" sz="2400" b="1" dirty="0"/>
              <a:t>ГР встроенный в </a:t>
            </a:r>
            <a:r>
              <a:rPr lang="en-US" sz="2400" b="1" dirty="0"/>
              <a:t>Word</a:t>
            </a:r>
            <a:endParaRPr lang="ru-RU" sz="24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Панели инструментов</a:t>
            </a:r>
            <a:endParaRPr lang="ru-RU" dirty="0"/>
          </a:p>
        </p:txBody>
      </p:sp>
      <p:sp>
        <p:nvSpPr>
          <p:cNvPr id="3" name="Содержимое 2"/>
          <p:cNvSpPr>
            <a:spLocks noGrp="1"/>
          </p:cNvSpPr>
          <p:nvPr>
            <p:ph idx="1"/>
          </p:nvPr>
        </p:nvSpPr>
        <p:spPr/>
        <p:txBody>
          <a:bodyPr/>
          <a:lstStyle/>
          <a:p>
            <a:pPr>
              <a:lnSpc>
                <a:spcPct val="80000"/>
              </a:lnSpc>
              <a:buFont typeface="Wingdings" pitchFamily="2" charset="2"/>
              <a:buNone/>
            </a:pPr>
            <a:r>
              <a:rPr lang="ru-RU" dirty="0" smtClean="0"/>
              <a:t>Графические редакторы предоставляют возможность выбора инструментов для создания и редактирования графических изображений, объединяя их в панели инструментов.</a:t>
            </a:r>
          </a:p>
          <a:p>
            <a:pPr>
              <a:lnSpc>
                <a:spcPct val="80000"/>
              </a:lnSpc>
            </a:pPr>
            <a:r>
              <a:rPr lang="ru-RU" dirty="0" smtClean="0"/>
              <a:t>Инструменты рисования объектов</a:t>
            </a:r>
          </a:p>
          <a:p>
            <a:pPr>
              <a:lnSpc>
                <a:spcPct val="80000"/>
              </a:lnSpc>
            </a:pPr>
            <a:r>
              <a:rPr lang="ru-RU" dirty="0" smtClean="0"/>
              <a:t>Выделяющие инструменты</a:t>
            </a:r>
          </a:p>
          <a:p>
            <a:pPr>
              <a:lnSpc>
                <a:spcPct val="80000"/>
              </a:lnSpc>
            </a:pPr>
            <a:r>
              <a:rPr lang="ru-RU" dirty="0" smtClean="0"/>
              <a:t>Инструменты редактирования рисунка</a:t>
            </a:r>
          </a:p>
          <a:p>
            <a:pPr>
              <a:lnSpc>
                <a:spcPct val="80000"/>
              </a:lnSpc>
            </a:pPr>
            <a:r>
              <a:rPr lang="ru-RU" dirty="0" smtClean="0"/>
              <a:t>Текстовые инструменты</a:t>
            </a:r>
          </a:p>
          <a:p>
            <a:pPr>
              <a:lnSpc>
                <a:spcPct val="80000"/>
              </a:lnSpc>
            </a:pPr>
            <a:r>
              <a:rPr lang="ru-RU" dirty="0" smtClean="0"/>
              <a:t>Масштабирующие инструменты</a:t>
            </a:r>
          </a:p>
          <a:p>
            <a:pPr>
              <a:lnSpc>
                <a:spcPct val="80000"/>
              </a:lnSpc>
            </a:pPr>
            <a:r>
              <a:rPr lang="ru-RU" dirty="0" smtClean="0"/>
              <a:t>Палитра цветов</a:t>
            </a:r>
          </a:p>
          <a:p>
            <a:pPr>
              <a:buNone/>
            </a:pP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40</TotalTime>
  <Words>1559</Words>
  <Application>Microsoft Office PowerPoint</Application>
  <PresentationFormat>Экран (4:3)</PresentationFormat>
  <Paragraphs>118</Paragraphs>
  <Slides>25</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25</vt:i4>
      </vt:variant>
    </vt:vector>
  </HeadingPairs>
  <TitlesOfParts>
    <vt:vector size="27" baseType="lpstr">
      <vt:lpstr>Городская</vt:lpstr>
      <vt:lpstr>Точечный рисунок</vt:lpstr>
      <vt:lpstr>Лекция по дисциплине «Основы информационных технологий»</vt:lpstr>
      <vt:lpstr>Слайд 2</vt:lpstr>
      <vt:lpstr>Растровая графика</vt:lpstr>
      <vt:lpstr>Растровая графика</vt:lpstr>
      <vt:lpstr>Растровая графика</vt:lpstr>
      <vt:lpstr>Растровая графика</vt:lpstr>
      <vt:lpstr>Векторная графика</vt:lpstr>
      <vt:lpstr>Графические редакторы </vt:lpstr>
      <vt:lpstr>Панели инструментов</vt:lpstr>
      <vt:lpstr>Форматы графических файлов</vt:lpstr>
      <vt:lpstr>Форматы графических файлов</vt:lpstr>
      <vt:lpstr>Форматы графических файлов</vt:lpstr>
      <vt:lpstr>Понятие мультимедиа</vt:lpstr>
      <vt:lpstr>Мультимедийные приложения подразделяются на следующие виды:</vt:lpstr>
      <vt:lpstr> Программные средства мультимедиа </vt:lpstr>
      <vt:lpstr>Презентация</vt:lpstr>
      <vt:lpstr>Анимационные ролики</vt:lpstr>
      <vt:lpstr>Игры</vt:lpstr>
      <vt:lpstr>Видеофильм и видеопроигрыватели</vt:lpstr>
      <vt:lpstr>Мультимедиа-галереи</vt:lpstr>
      <vt:lpstr>Проигрыватели звуковых файлов (цифровой звук)</vt:lpstr>
      <vt:lpstr>Приложения для web</vt:lpstr>
      <vt:lpstr>Основные понятия подвидов мультимедиа-приложений</vt:lpstr>
      <vt:lpstr>Основные понятия подвидов мультимедиа-приложений</vt:lpstr>
      <vt:lpstr>Вопросы:</vt:lpstr>
    </vt:vector>
  </TitlesOfParts>
  <Company>kgu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Лекция по дисциплине «Основы информационных технологий»</dc:title>
  <dc:creator>student</dc:creator>
  <cp:lastModifiedBy>student</cp:lastModifiedBy>
  <cp:revision>5</cp:revision>
  <dcterms:created xsi:type="dcterms:W3CDTF">2013-10-05T05:28:49Z</dcterms:created>
  <dcterms:modified xsi:type="dcterms:W3CDTF">2013-10-05T06:09:06Z</dcterms:modified>
</cp:coreProperties>
</file>