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256" r:id="rId2"/>
    <p:sldId id="290" r:id="rId3"/>
    <p:sldId id="291" r:id="rId4"/>
    <p:sldId id="258" r:id="rId5"/>
    <p:sldId id="292" r:id="rId6"/>
    <p:sldId id="293" r:id="rId7"/>
    <p:sldId id="261" r:id="rId8"/>
    <p:sldId id="262" r:id="rId9"/>
    <p:sldId id="260" r:id="rId10"/>
    <p:sldId id="264" r:id="rId11"/>
    <p:sldId id="267" r:id="rId12"/>
    <p:sldId id="266" r:id="rId13"/>
    <p:sldId id="268" r:id="rId14"/>
    <p:sldId id="269" r:id="rId15"/>
    <p:sldId id="270" r:id="rId16"/>
    <p:sldId id="271" r:id="rId17"/>
    <p:sldId id="285" r:id="rId18"/>
    <p:sldId id="286" r:id="rId19"/>
    <p:sldId id="287" r:id="rId20"/>
    <p:sldId id="294" r:id="rId21"/>
    <p:sldId id="295" r:id="rId22"/>
    <p:sldId id="288" r:id="rId23"/>
    <p:sldId id="28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AB07F7-A325-484E-ABD8-2DD172822CD7}" type="datetimeFigureOut">
              <a:rPr lang="ru-RU" smtClean="0"/>
              <a:pPr/>
              <a:t>05.10.2013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7655B3-4C7A-46E8-9206-B05DAC7F62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84B1023-A876-4B19-B439-A1A1E4B240F4}" type="datetimeFigureOut">
              <a:rPr lang="ru-RU" smtClean="0"/>
              <a:pPr/>
              <a:t>05.10.2013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4B1023-A876-4B19-B439-A1A1E4B240F4}" type="datetimeFigureOut">
              <a:rPr lang="ru-RU" smtClean="0"/>
              <a:pPr/>
              <a:t>05.10.2013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4B1023-A876-4B19-B439-A1A1E4B240F4}" type="datetimeFigureOut">
              <a:rPr lang="ru-RU" smtClean="0"/>
              <a:pPr/>
              <a:t>05.10.2013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4B1023-A876-4B19-B439-A1A1E4B240F4}" type="datetimeFigureOut">
              <a:rPr lang="ru-RU" smtClean="0"/>
              <a:pPr/>
              <a:t>05.10.2013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4B1023-A876-4B19-B439-A1A1E4B240F4}" type="datetimeFigureOut">
              <a:rPr lang="ru-RU" smtClean="0"/>
              <a:pPr/>
              <a:t>05.10.2013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4B1023-A876-4B19-B439-A1A1E4B240F4}" type="datetimeFigureOut">
              <a:rPr lang="ru-RU" smtClean="0"/>
              <a:pPr/>
              <a:t>05.10.2013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4B1023-A876-4B19-B439-A1A1E4B240F4}" type="datetimeFigureOut">
              <a:rPr lang="ru-RU" smtClean="0"/>
              <a:pPr/>
              <a:t>05.10.2013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4B1023-A876-4B19-B439-A1A1E4B240F4}" type="datetimeFigureOut">
              <a:rPr lang="ru-RU" smtClean="0"/>
              <a:pPr/>
              <a:t>05.10.2013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4B1023-A876-4B19-B439-A1A1E4B240F4}" type="datetimeFigureOut">
              <a:rPr lang="ru-RU" smtClean="0"/>
              <a:pPr/>
              <a:t>05.10.2013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84B1023-A876-4B19-B439-A1A1E4B240F4}" type="datetimeFigureOut">
              <a:rPr lang="ru-RU" smtClean="0"/>
              <a:pPr/>
              <a:t>05.10.2013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84B1023-A876-4B19-B439-A1A1E4B240F4}" type="datetimeFigureOut">
              <a:rPr lang="ru-RU" smtClean="0"/>
              <a:pPr/>
              <a:t>05.10.2013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84B1023-A876-4B19-B439-A1A1E4B240F4}" type="datetimeFigureOut">
              <a:rPr lang="ru-RU" smtClean="0"/>
              <a:pPr/>
              <a:t>05.10.2013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3000372"/>
            <a:ext cx="6624736" cy="8108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Сети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телекоммуникации. Основы «Электронного правительства».  Методы электронного обучения «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E-Learning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/>
          <a:srcRect t="10667" r="88000" b="74666"/>
          <a:stretch>
            <a:fillRect/>
          </a:stretch>
        </p:blipFill>
        <p:spPr bwMode="auto">
          <a:xfrm>
            <a:off x="251520" y="188640"/>
            <a:ext cx="1905000" cy="17462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</p:pic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2" cstate="print"/>
          <a:srcRect t="24001" r="88000" b="64000"/>
          <a:stretch>
            <a:fillRect/>
          </a:stretch>
        </p:blipFill>
        <p:spPr bwMode="auto">
          <a:xfrm>
            <a:off x="6660232" y="188640"/>
            <a:ext cx="1944216" cy="172819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n201.net/images/computers_network_consulting.jpg"/>
          <p:cNvPicPr>
            <a:picLocks noChangeAspect="1" noChangeArrowheads="1"/>
          </p:cNvPicPr>
          <p:nvPr/>
        </p:nvPicPr>
        <p:blipFill>
          <a:blip r:embed="rId2" cstate="print"/>
          <a:srcRect t="20000" b="17499"/>
          <a:stretch>
            <a:fillRect/>
          </a:stretch>
        </p:blipFill>
        <p:spPr bwMode="auto">
          <a:xfrm>
            <a:off x="251520" y="1412776"/>
            <a:ext cx="4680520" cy="221799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76400" y="285728"/>
            <a:ext cx="7467600" cy="100013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2.Топология типа «кольцо»</a:t>
            </a:r>
          </a:p>
          <a:p>
            <a:endParaRPr lang="ru-RU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None/>
            </a:pPr>
            <a:endParaRPr lang="ru-RU" sz="2000" dirty="0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780928"/>
            <a:ext cx="3571900" cy="3563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4365104"/>
            <a:ext cx="5214958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400" i="1" dirty="0" smtClean="0">
                <a:latin typeface="+mn-lt"/>
              </a:rPr>
              <a:t>Информация по замкнутому контуру передается от ПК к ПК. 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1.bp.blogspot.com/__3Nk0qjsSnM/TFzBNSL5TpI/AAAAAAAAAEQ/MB0QnuHQFmw/s1600/1_21_StarTopolog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44" y="3429832"/>
            <a:ext cx="4429156" cy="3428168"/>
          </a:xfrm>
          <a:prstGeom prst="rect">
            <a:avLst/>
          </a:prstGeom>
          <a:noFill/>
        </p:spPr>
      </p:pic>
      <p:pic>
        <p:nvPicPr>
          <p:cNvPr id="9" name="Picture 4" descr="http://t1.gstatic.com/images?q=tbn:ANd9GcRF4vfk416oBs53DPTAaBwCPWckmo9iLFdArfhTViRtRJJjQkMOwA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11560" y="2780928"/>
            <a:ext cx="3600400" cy="2745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одержимое 2"/>
          <p:cNvSpPr>
            <a:spLocks noGrp="1"/>
          </p:cNvSpPr>
          <p:nvPr>
            <p:ph idx="1"/>
          </p:nvPr>
        </p:nvSpPr>
        <p:spPr>
          <a:xfrm>
            <a:off x="971600" y="0"/>
            <a:ext cx="7467600" cy="100013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3.Топология типа «звезда»</a:t>
            </a:r>
            <a:endParaRPr lang="ru-RU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None/>
            </a:pP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980728"/>
            <a:ext cx="4464496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/>
              <a:t>Все компьютеры сети присоединены к центральному узлу (обычно сетевой концентратор).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studynotes.net/images/casta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996952"/>
            <a:ext cx="4762500" cy="2847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1043608" y="332656"/>
            <a:ext cx="7467600" cy="100013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4.Топология типа «дерево»</a:t>
            </a:r>
            <a:endParaRPr lang="ru-RU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None/>
            </a:pP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79712" y="1340768"/>
            <a:ext cx="4464496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/>
              <a:t>Компьютеры сети могут находиться на разных уровнях (этажах).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ln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Классификация по типу среды передачи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412776"/>
            <a:ext cx="8496300" cy="4772025"/>
          </a:xfrm>
        </p:spPr>
        <p:txBody>
          <a:bodyPr/>
          <a:lstStyle/>
          <a:p>
            <a:pPr marL="177800" indent="-177800" algn="just">
              <a:lnSpc>
                <a:spcPct val="90000"/>
              </a:lnSpc>
              <a:buFontTx/>
              <a:buNone/>
            </a:pPr>
            <a:r>
              <a:rPr lang="ru-RU" sz="2400" b="0" dirty="0"/>
              <a:t>      Чтобы обеспечить передачу информации из ЭВМ в коммуникационную среду, необходимо согласовать сигналы внутреннего интерфейса ЭВМ с параметрами сигналов, передаваемых по каналам связи. Технические устройства, выполняющие функции сопряжения ЭВМ с каналами связи, называются адаптерами или сетевыми адаптерами.</a:t>
            </a:r>
          </a:p>
          <a:p>
            <a:pPr marL="177800" indent="-177800" algn="just">
              <a:lnSpc>
                <a:spcPct val="90000"/>
              </a:lnSpc>
              <a:buFontTx/>
              <a:buNone/>
            </a:pPr>
            <a:r>
              <a:rPr lang="ru-RU" sz="2400" b="0" dirty="0"/>
              <a:t>      Физическая передающая среда представлена в ЛВС тремя типами кабелей: </a:t>
            </a:r>
            <a:endParaRPr lang="ru-RU" sz="2400" b="0" dirty="0" smtClean="0"/>
          </a:p>
          <a:p>
            <a:pPr marL="177800" indent="-177800" algn="just">
              <a:lnSpc>
                <a:spcPct val="90000"/>
              </a:lnSpc>
              <a:buFontTx/>
              <a:buNone/>
            </a:pPr>
            <a:endParaRPr lang="ru-RU" sz="2400" b="0" dirty="0"/>
          </a:p>
          <a:p>
            <a:pPr marL="177800" indent="-177800">
              <a:lnSpc>
                <a:spcPct val="9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витая пара </a:t>
            </a: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177800" indent="-177800">
              <a:lnSpc>
                <a:spcPct val="9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коаксиальный кабель </a:t>
            </a:r>
          </a:p>
          <a:p>
            <a:pPr marL="177800" indent="-177800">
              <a:lnSpc>
                <a:spcPct val="9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оптоволоконный кабель </a:t>
            </a:r>
            <a:endParaRPr lang="ru-RU" sz="2400" b="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177800" indent="-177800">
              <a:lnSpc>
                <a:spcPct val="90000"/>
              </a:lnSpc>
            </a:pP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Витая пара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340768"/>
            <a:ext cx="8640960" cy="4419600"/>
          </a:xfrm>
        </p:spPr>
        <p:txBody>
          <a:bodyPr/>
          <a:lstStyle/>
          <a:p>
            <a:pPr marL="723900" lvl="2" indent="-365125">
              <a:buClrTx/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два или больше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взаимоизолированных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свитых между собой проводников </a:t>
            </a:r>
          </a:p>
          <a:p>
            <a:pPr marL="723900" lvl="2" indent="-365125">
              <a:buClrTx/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скручивание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проводов уменьшает влияние внешних электромагнитных полей на передаваемые сигналы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самый дешёвый тип кабеля, скорость передачи  информации 0,25–1 Мбит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сек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179388" lvl="1" indent="0">
              <a:buFont typeface="Wingdings" pitchFamily="2" charset="2"/>
              <a:buNone/>
            </a:pPr>
            <a:endParaRPr lang="ru-RU" b="1" dirty="0"/>
          </a:p>
          <a:p>
            <a:pPr marL="0" indent="0"/>
            <a:endParaRPr lang="ru-RU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716016" y="4581128"/>
            <a:ext cx="3384550" cy="863600"/>
            <a:chOff x="1296" y="1956"/>
            <a:chExt cx="1680" cy="192"/>
          </a:xfrm>
        </p:grpSpPr>
        <p:sp>
          <p:nvSpPr>
            <p:cNvPr id="66565" name="Oval 5"/>
            <p:cNvSpPr>
              <a:spLocks noChangeArrowheads="1"/>
            </p:cNvSpPr>
            <p:nvPr/>
          </p:nvSpPr>
          <p:spPr bwMode="auto">
            <a:xfrm>
              <a:off x="2448" y="2004"/>
              <a:ext cx="336" cy="9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1296" y="1956"/>
              <a:ext cx="1152" cy="192"/>
              <a:chOff x="1296" y="1956"/>
              <a:chExt cx="1152" cy="192"/>
            </a:xfrm>
          </p:grpSpPr>
          <p:sp>
            <p:nvSpPr>
              <p:cNvPr id="66567" name="Oval 7"/>
              <p:cNvSpPr>
                <a:spLocks noChangeArrowheads="1"/>
              </p:cNvSpPr>
              <p:nvPr/>
            </p:nvSpPr>
            <p:spPr bwMode="auto">
              <a:xfrm>
                <a:off x="2112" y="2004"/>
                <a:ext cx="336" cy="9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90000" tIns="46800" rIns="90000" bIns="46800" anchor="ctr"/>
              <a:lstStyle/>
              <a:p>
                <a:endParaRPr lang="ru-RU"/>
              </a:p>
            </p:txBody>
          </p:sp>
          <p:grpSp>
            <p:nvGrpSpPr>
              <p:cNvPr id="4" name="Group 8"/>
              <p:cNvGrpSpPr>
                <a:grpSpLocks/>
              </p:cNvGrpSpPr>
              <p:nvPr/>
            </p:nvGrpSpPr>
            <p:grpSpPr bwMode="auto">
              <a:xfrm>
                <a:off x="1296" y="1956"/>
                <a:ext cx="810" cy="192"/>
                <a:chOff x="1296" y="1956"/>
                <a:chExt cx="810" cy="192"/>
              </a:xfrm>
            </p:grpSpPr>
            <p:sp>
              <p:nvSpPr>
                <p:cNvPr id="66569" name="Oval 9"/>
                <p:cNvSpPr>
                  <a:spLocks noChangeArrowheads="1"/>
                </p:cNvSpPr>
                <p:nvPr/>
              </p:nvSpPr>
              <p:spPr bwMode="auto">
                <a:xfrm>
                  <a:off x="1439" y="2004"/>
                  <a:ext cx="336" cy="9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endParaRPr lang="ru-RU"/>
                </a:p>
              </p:txBody>
            </p:sp>
            <p:sp>
              <p:nvSpPr>
                <p:cNvPr id="66570" name="Oval 10"/>
                <p:cNvSpPr>
                  <a:spLocks noChangeArrowheads="1"/>
                </p:cNvSpPr>
                <p:nvPr/>
              </p:nvSpPr>
              <p:spPr bwMode="auto">
                <a:xfrm>
                  <a:off x="1770" y="2004"/>
                  <a:ext cx="336" cy="9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endParaRPr lang="ru-RU"/>
                </a:p>
              </p:txBody>
            </p:sp>
            <p:sp>
              <p:nvSpPr>
                <p:cNvPr id="66571" name="Arc 11"/>
                <p:cNvSpPr>
                  <a:spLocks/>
                </p:cNvSpPr>
                <p:nvPr/>
              </p:nvSpPr>
              <p:spPr bwMode="auto">
                <a:xfrm>
                  <a:off x="1296" y="1956"/>
                  <a:ext cx="144" cy="19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148"/>
                    <a:gd name="T2" fmla="*/ 1498 w 21600"/>
                    <a:gd name="T3" fmla="*/ 43148 h 43148"/>
                    <a:gd name="T4" fmla="*/ 0 w 21600"/>
                    <a:gd name="T5" fmla="*/ 21600 h 43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148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2947"/>
                        <a:pt x="12818" y="42360"/>
                        <a:pt x="1497" y="43147"/>
                      </a:cubicBezTo>
                    </a:path>
                    <a:path w="21600" h="43148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2947"/>
                        <a:pt x="12818" y="42360"/>
                        <a:pt x="1497" y="43147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66572" name="Arc 12"/>
            <p:cNvSpPr>
              <a:spLocks/>
            </p:cNvSpPr>
            <p:nvPr/>
          </p:nvSpPr>
          <p:spPr bwMode="auto">
            <a:xfrm rot="16209640" flipV="1">
              <a:off x="2788" y="1959"/>
              <a:ext cx="192" cy="185"/>
            </a:xfrm>
            <a:custGeom>
              <a:avLst/>
              <a:gdLst>
                <a:gd name="G0" fmla="+- 21600 0 0"/>
                <a:gd name="G1" fmla="+- 6143 0 0"/>
                <a:gd name="G2" fmla="+- 21600 0 0"/>
                <a:gd name="T0" fmla="*/ 42606 w 43200"/>
                <a:gd name="T1" fmla="*/ 1112 h 27743"/>
                <a:gd name="T2" fmla="*/ 892 w 43200"/>
                <a:gd name="T3" fmla="*/ 0 h 27743"/>
                <a:gd name="T4" fmla="*/ 21600 w 43200"/>
                <a:gd name="T5" fmla="*/ 6143 h 27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27743" fill="none" extrusionOk="0">
                  <a:moveTo>
                    <a:pt x="42605" y="1112"/>
                  </a:moveTo>
                  <a:cubicBezTo>
                    <a:pt x="43000" y="2759"/>
                    <a:pt x="43200" y="4448"/>
                    <a:pt x="43200" y="6143"/>
                  </a:cubicBezTo>
                  <a:cubicBezTo>
                    <a:pt x="43200" y="18072"/>
                    <a:pt x="33529" y="27743"/>
                    <a:pt x="21600" y="27743"/>
                  </a:cubicBezTo>
                  <a:cubicBezTo>
                    <a:pt x="9670" y="27743"/>
                    <a:pt x="0" y="18072"/>
                    <a:pt x="0" y="6143"/>
                  </a:cubicBezTo>
                  <a:cubicBezTo>
                    <a:pt x="-1" y="4063"/>
                    <a:pt x="300" y="1994"/>
                    <a:pt x="891" y="-1"/>
                  </a:cubicBezTo>
                </a:path>
                <a:path w="43200" h="27743" stroke="0" extrusionOk="0">
                  <a:moveTo>
                    <a:pt x="42605" y="1112"/>
                  </a:moveTo>
                  <a:cubicBezTo>
                    <a:pt x="43000" y="2759"/>
                    <a:pt x="43200" y="4448"/>
                    <a:pt x="43200" y="6143"/>
                  </a:cubicBezTo>
                  <a:cubicBezTo>
                    <a:pt x="43200" y="18072"/>
                    <a:pt x="33529" y="27743"/>
                    <a:pt x="21600" y="27743"/>
                  </a:cubicBezTo>
                  <a:cubicBezTo>
                    <a:pt x="9670" y="27743"/>
                    <a:pt x="0" y="18072"/>
                    <a:pt x="0" y="6143"/>
                  </a:cubicBezTo>
                  <a:cubicBezTo>
                    <a:pt x="-1" y="4063"/>
                    <a:pt x="300" y="1994"/>
                    <a:pt x="891" y="-1"/>
                  </a:cubicBezTo>
                  <a:lnTo>
                    <a:pt x="21600" y="6143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</p:grpSp>
      <p:pic>
        <p:nvPicPr>
          <p:cNvPr id="66573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4365625"/>
            <a:ext cx="2951807" cy="168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Коаксиальный кабель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124744"/>
            <a:ext cx="8425184" cy="5060032"/>
          </a:xfrm>
        </p:spPr>
        <p:txBody>
          <a:bodyPr/>
          <a:lstStyle/>
          <a:p>
            <a:pPr marL="622300" lvl="2" indent="-442913">
              <a:buClrTx/>
              <a:buFont typeface="Wingdings 2" pitchFamily="18" charset="2"/>
              <a:buChar char="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медная жила в диэлектрической оболочке, покрытая сверху экранизирующей оболочкой</a:t>
            </a:r>
            <a:endParaRPr lang="ru-RU" sz="2800" b="1" dirty="0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22300" lvl="2" indent="-442913">
              <a:buClrTx/>
              <a:buFont typeface="Wingdings 2" pitchFamily="18" charset="2"/>
              <a:buChar char="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отличается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более высокой механической прочностью,  помехозащищённостью   и    обеспечивает   скорость   передачи    информации 10–50  Мбит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сек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endParaRPr lang="ru-RU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779912" y="4941168"/>
            <a:ext cx="5004048" cy="1631256"/>
            <a:chOff x="1357" y="2984"/>
            <a:chExt cx="3568" cy="1033"/>
          </a:xfrm>
        </p:grpSpPr>
        <p:sp>
          <p:nvSpPr>
            <p:cNvPr id="67589" name="Line 5"/>
            <p:cNvSpPr>
              <a:spLocks noChangeShapeType="1"/>
            </p:cNvSpPr>
            <p:nvPr/>
          </p:nvSpPr>
          <p:spPr bwMode="auto">
            <a:xfrm>
              <a:off x="3264" y="3504"/>
              <a:ext cx="144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  <p:sp>
          <p:nvSpPr>
            <p:cNvPr id="67590" name="Text Box 6"/>
            <p:cNvSpPr txBox="1">
              <a:spLocks noChangeArrowheads="1"/>
            </p:cNvSpPr>
            <p:nvPr/>
          </p:nvSpPr>
          <p:spPr bwMode="auto">
            <a:xfrm>
              <a:off x="3198" y="3853"/>
              <a:ext cx="585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46800" anchor="ctr">
              <a:spAutoFit/>
            </a:bodyPr>
            <a:lstStyle/>
            <a:p>
              <a:pPr algn="ctr"/>
              <a:r>
                <a:rPr lang="ru-RU" sz="1400">
                  <a:solidFill>
                    <a:srgbClr val="000066"/>
                  </a:solidFill>
                  <a:latin typeface="Times New Roman" pitchFamily="18" charset="0"/>
                </a:rPr>
                <a:t>Изоляция</a:t>
              </a:r>
              <a:r>
                <a:rPr lang="ru-RU" sz="1400">
                  <a:latin typeface="Times New Roman" pitchFamily="18" charset="0"/>
                </a:rPr>
                <a:t> </a:t>
              </a:r>
              <a:endParaRPr lang="ru-RU">
                <a:latin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1357" y="3265"/>
              <a:ext cx="2387" cy="752"/>
              <a:chOff x="1021" y="2733"/>
              <a:chExt cx="2387" cy="752"/>
            </a:xfrm>
          </p:grpSpPr>
          <p:grpSp>
            <p:nvGrpSpPr>
              <p:cNvPr id="4" name="Group 8"/>
              <p:cNvGrpSpPr>
                <a:grpSpLocks/>
              </p:cNvGrpSpPr>
              <p:nvPr/>
            </p:nvGrpSpPr>
            <p:grpSpPr bwMode="auto">
              <a:xfrm>
                <a:off x="1584" y="2733"/>
                <a:ext cx="1824" cy="288"/>
                <a:chOff x="1584" y="2640"/>
                <a:chExt cx="1824" cy="288"/>
              </a:xfrm>
            </p:grpSpPr>
            <p:sp>
              <p:nvSpPr>
                <p:cNvPr id="67593" name="Rectangle 9"/>
                <p:cNvSpPr>
                  <a:spLocks noChangeArrowheads="1"/>
                </p:cNvSpPr>
                <p:nvPr/>
              </p:nvSpPr>
              <p:spPr bwMode="auto">
                <a:xfrm>
                  <a:off x="1584" y="2640"/>
                  <a:ext cx="960" cy="288"/>
                </a:xfrm>
                <a:prstGeom prst="rect">
                  <a:avLst/>
                </a:prstGeom>
                <a:solidFill>
                  <a:srgbClr val="808080">
                    <a:alpha val="50000"/>
                  </a:srgbClr>
                </a:solidFill>
                <a:ln w="9525">
                  <a:solidFill>
                    <a:schemeClr val="bg2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endParaRPr lang="ru-RU"/>
                </a:p>
              </p:txBody>
            </p:sp>
            <p:sp>
              <p:nvSpPr>
                <p:cNvPr id="67594" name="Rectangle 10"/>
                <p:cNvSpPr>
                  <a:spLocks noChangeArrowheads="1"/>
                </p:cNvSpPr>
                <p:nvPr/>
              </p:nvSpPr>
              <p:spPr bwMode="auto">
                <a:xfrm>
                  <a:off x="2544" y="2688"/>
                  <a:ext cx="288" cy="192"/>
                </a:xfrm>
                <a:prstGeom prst="rect">
                  <a:avLst/>
                </a:prstGeom>
                <a:solidFill>
                  <a:srgbClr val="969696">
                    <a:alpha val="50000"/>
                  </a:srgbClr>
                </a:solidFill>
                <a:ln w="9525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endParaRPr lang="ru-RU"/>
                </a:p>
              </p:txBody>
            </p:sp>
            <p:sp>
              <p:nvSpPr>
                <p:cNvPr id="67595" name="Rectangle 11"/>
                <p:cNvSpPr>
                  <a:spLocks noChangeArrowheads="1"/>
                </p:cNvSpPr>
                <p:nvPr/>
              </p:nvSpPr>
              <p:spPr bwMode="auto">
                <a:xfrm>
                  <a:off x="2832" y="2736"/>
                  <a:ext cx="240" cy="96"/>
                </a:xfrm>
                <a:prstGeom prst="rect">
                  <a:avLst/>
                </a:prstGeom>
                <a:solidFill>
                  <a:srgbClr val="C0C0C0">
                    <a:alpha val="50000"/>
                  </a:srgbClr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endParaRPr lang="ru-RU"/>
                </a:p>
              </p:txBody>
            </p:sp>
            <p:sp>
              <p:nvSpPr>
                <p:cNvPr id="67596" name="Line 12"/>
                <p:cNvSpPr>
                  <a:spLocks noChangeShapeType="1"/>
                </p:cNvSpPr>
                <p:nvPr/>
              </p:nvSpPr>
              <p:spPr bwMode="auto">
                <a:xfrm>
                  <a:off x="3072" y="2784"/>
                  <a:ext cx="336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endParaRPr lang="ru-RU"/>
                </a:p>
              </p:txBody>
            </p:sp>
          </p:grpSp>
          <p:sp>
            <p:nvSpPr>
              <p:cNvPr id="67597" name="Line 13"/>
              <p:cNvSpPr>
                <a:spLocks noChangeShapeType="1"/>
              </p:cNvSpPr>
              <p:nvPr/>
            </p:nvSpPr>
            <p:spPr bwMode="auto">
              <a:xfrm flipH="1">
                <a:off x="1728" y="3069"/>
                <a:ext cx="240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endParaRPr lang="ru-RU"/>
              </a:p>
            </p:txBody>
          </p:sp>
          <p:sp>
            <p:nvSpPr>
              <p:cNvPr id="67598" name="Text Box 14"/>
              <p:cNvSpPr txBox="1">
                <a:spLocks noChangeArrowheads="1"/>
              </p:cNvSpPr>
              <p:nvPr/>
            </p:nvSpPr>
            <p:spPr bwMode="auto">
              <a:xfrm>
                <a:off x="1021" y="3321"/>
                <a:ext cx="1036" cy="1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 anchor="ctr">
                <a:spAutoFit/>
              </a:bodyPr>
              <a:lstStyle/>
              <a:p>
                <a:pPr algn="ctr"/>
                <a:r>
                  <a:rPr lang="ru-RU" sz="1400">
                    <a:solidFill>
                      <a:srgbClr val="000066"/>
                    </a:solidFill>
                    <a:latin typeface="Times New Roman" pitchFamily="18" charset="0"/>
                  </a:rPr>
                  <a:t>Защитное покрытие</a:t>
                </a:r>
                <a:endParaRPr lang="ru-RU">
                  <a:latin typeface="Times New Roman" pitchFamily="18" charset="0"/>
                </a:endParaRPr>
              </a:p>
            </p:txBody>
          </p:sp>
        </p:grpSp>
        <p:sp>
          <p:nvSpPr>
            <p:cNvPr id="67599" name="Line 15"/>
            <p:cNvSpPr>
              <a:spLocks noChangeShapeType="1"/>
            </p:cNvSpPr>
            <p:nvPr/>
          </p:nvSpPr>
          <p:spPr bwMode="auto">
            <a:xfrm flipV="1">
              <a:off x="2976" y="3072"/>
              <a:ext cx="19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  <p:sp>
          <p:nvSpPr>
            <p:cNvPr id="67600" name="Line 16"/>
            <p:cNvSpPr>
              <a:spLocks noChangeShapeType="1"/>
            </p:cNvSpPr>
            <p:nvPr/>
          </p:nvSpPr>
          <p:spPr bwMode="auto">
            <a:xfrm flipV="1">
              <a:off x="3648" y="3171"/>
              <a:ext cx="24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  <p:sp>
          <p:nvSpPr>
            <p:cNvPr id="67601" name="Text Box 17"/>
            <p:cNvSpPr txBox="1">
              <a:spLocks noChangeArrowheads="1"/>
            </p:cNvSpPr>
            <p:nvPr/>
          </p:nvSpPr>
          <p:spPr bwMode="auto">
            <a:xfrm>
              <a:off x="3723" y="2984"/>
              <a:ext cx="1202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46800" anchor="ctr">
              <a:spAutoFit/>
            </a:bodyPr>
            <a:lstStyle/>
            <a:p>
              <a:pPr algn="ctr"/>
              <a:r>
                <a:rPr lang="ru-RU" sz="1400">
                  <a:solidFill>
                    <a:srgbClr val="000066"/>
                  </a:solidFill>
                  <a:latin typeface="Times New Roman" pitchFamily="18" charset="0"/>
                </a:rPr>
                <a:t>Внутренний проводник</a:t>
              </a:r>
              <a:endParaRPr lang="ru-RU">
                <a:latin typeface="Times New Roman" pitchFamily="18" charset="0"/>
              </a:endParaRPr>
            </a:p>
          </p:txBody>
        </p:sp>
      </p:grpSp>
      <p:pic>
        <p:nvPicPr>
          <p:cNvPr id="67602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149080"/>
            <a:ext cx="309562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5" y="3789040"/>
            <a:ext cx="1584177" cy="2154481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Оптоволоконный кабель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760"/>
            <a:ext cx="8134350" cy="5132040"/>
          </a:xfrm>
        </p:spPr>
        <p:txBody>
          <a:bodyPr/>
          <a:lstStyle/>
          <a:p>
            <a:pPr marL="533400" lvl="1" indent="-354013">
              <a:buClrTx/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оптическое волокно в середине защитной оболочки</a:t>
            </a:r>
            <a:endParaRPr lang="ru-RU" sz="2800" b="1" dirty="0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33400" lvl="1" indent="-354013">
              <a:buClrTx/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идеальная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передающая среда, он не подвержен действию электромагнитных полей, скорость передачи информации более 50 Мбит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/c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ек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/>
            <a:endParaRPr lang="ru-RU" b="0" dirty="0"/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356100" y="4941888"/>
            <a:ext cx="995363" cy="457200"/>
          </a:xfrm>
          <a:prstGeom prst="rect">
            <a:avLst/>
          </a:prstGeom>
          <a:solidFill>
            <a:srgbClr val="808080">
              <a:alpha val="50000"/>
            </a:srgbClr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5356225" y="5118100"/>
            <a:ext cx="381000" cy="152400"/>
          </a:xfrm>
          <a:prstGeom prst="rect">
            <a:avLst/>
          </a:prstGeom>
          <a:solidFill>
            <a:srgbClr val="C0C0C0">
              <a:alpha val="50000"/>
            </a:srgbClr>
          </a:solidFill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68614" name="Line 6"/>
          <p:cNvSpPr>
            <a:spLocks noChangeShapeType="1"/>
          </p:cNvSpPr>
          <p:nvPr/>
        </p:nvSpPr>
        <p:spPr bwMode="auto">
          <a:xfrm>
            <a:off x="5737225" y="5194300"/>
            <a:ext cx="533400" cy="15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68615" name="Line 7"/>
          <p:cNvSpPr>
            <a:spLocks noChangeShapeType="1"/>
          </p:cNvSpPr>
          <p:nvPr/>
        </p:nvSpPr>
        <p:spPr bwMode="auto">
          <a:xfrm flipH="1">
            <a:off x="4065588" y="5499100"/>
            <a:ext cx="381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68616" name="Text Box 8"/>
          <p:cNvSpPr txBox="1">
            <a:spLocks noChangeArrowheads="1"/>
          </p:cNvSpPr>
          <p:nvPr/>
        </p:nvSpPr>
        <p:spPr bwMode="auto">
          <a:xfrm>
            <a:off x="2916238" y="5878513"/>
            <a:ext cx="16970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ru-RU" sz="1400">
                <a:solidFill>
                  <a:srgbClr val="000066"/>
                </a:solidFill>
                <a:latin typeface="Times New Roman" pitchFamily="18" charset="0"/>
              </a:rPr>
              <a:t>Защитное покрытие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68617" name="Line 9"/>
          <p:cNvSpPr>
            <a:spLocks noChangeShapeType="1"/>
          </p:cNvSpPr>
          <p:nvPr/>
        </p:nvSpPr>
        <p:spPr bwMode="auto">
          <a:xfrm flipV="1">
            <a:off x="5584825" y="47371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68618" name="Text Box 10"/>
          <p:cNvSpPr txBox="1">
            <a:spLocks noChangeArrowheads="1"/>
          </p:cNvSpPr>
          <p:nvPr/>
        </p:nvSpPr>
        <p:spPr bwMode="auto">
          <a:xfrm>
            <a:off x="4781550" y="4432300"/>
            <a:ext cx="1847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ru-RU" sz="1400">
                <a:solidFill>
                  <a:srgbClr val="000066"/>
                </a:solidFill>
                <a:latin typeface="Times New Roman" pitchFamily="18" charset="0"/>
              </a:rPr>
              <a:t>Стеклянное покрытие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68619" name="Line 11"/>
          <p:cNvSpPr>
            <a:spLocks noChangeShapeType="1"/>
          </p:cNvSpPr>
          <p:nvPr/>
        </p:nvSpPr>
        <p:spPr bwMode="auto">
          <a:xfrm flipV="1">
            <a:off x="6194425" y="4889500"/>
            <a:ext cx="381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68620" name="Text Box 12"/>
          <p:cNvSpPr txBox="1">
            <a:spLocks noChangeArrowheads="1"/>
          </p:cNvSpPr>
          <p:nvPr/>
        </p:nvSpPr>
        <p:spPr bwMode="auto">
          <a:xfrm>
            <a:off x="6651625" y="4616450"/>
            <a:ext cx="17065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ru-RU" sz="1400">
                <a:solidFill>
                  <a:srgbClr val="000066"/>
                </a:solidFill>
                <a:latin typeface="Times New Roman" pitchFamily="18" charset="0"/>
              </a:rPr>
              <a:t>Оптическое волокно</a:t>
            </a:r>
            <a:endParaRPr lang="ru-RU">
              <a:latin typeface="Times New Roman" pitchFamily="18" charset="0"/>
            </a:endParaRPr>
          </a:p>
        </p:txBody>
      </p:sp>
      <p:pic>
        <p:nvPicPr>
          <p:cNvPr id="68621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149080"/>
            <a:ext cx="1800225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 txBox="1">
            <a:spLocks/>
          </p:cNvSpPr>
          <p:nvPr/>
        </p:nvSpPr>
        <p:spPr>
          <a:xfrm>
            <a:off x="1223120" y="5345832"/>
            <a:ext cx="7920880" cy="1512168"/>
          </a:xfrm>
          <a:prstGeom prst="rect">
            <a:avLst/>
          </a:prstGeom>
        </p:spPr>
        <p:txBody>
          <a:bodyPr>
            <a:no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Интернет объединяет в себе тысячи локальных, отраслевых, региональных компьютерных сетей всего мира.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pic>
        <p:nvPicPr>
          <p:cNvPr id="6" name="Picture 2" descr="C:\Users\Ray\Desktop\large_LA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334000" y="2348880"/>
            <a:ext cx="38100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Ray\Desktop\interne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3563007" cy="3229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915816" y="188640"/>
            <a:ext cx="30957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2500"/>
              </a:spcBef>
              <a:buClr>
                <a:srgbClr val="FF0000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8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Интернет</a:t>
            </a:r>
            <a:endParaRPr lang="en-GB" sz="48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052736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en-GB" sz="2400" b="1" dirty="0" err="1" smtClean="0">
                <a:latin typeface="Times New Roman" pitchFamily="18" charset="0"/>
                <a:cs typeface="Times New Roman" pitchFamily="18" charset="0"/>
              </a:rPr>
              <a:t>глобальная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b="1" dirty="0" err="1" smtClean="0">
                <a:latin typeface="Times New Roman" pitchFamily="18" charset="0"/>
                <a:cs typeface="Times New Roman" pitchFamily="18" charset="0"/>
              </a:rPr>
              <a:t>компьютерная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b="1" dirty="0" err="1" smtClean="0">
                <a:latin typeface="Times New Roman" pitchFamily="18" charset="0"/>
                <a:cs typeface="Times New Roman" pitchFamily="18" charset="0"/>
              </a:rPr>
              <a:t>сеть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в которой локальные региональные и корпоративные сети соединены между собой каналами передачи информации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58204" cy="7270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 создания Интернет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611560" y="1556792"/>
            <a:ext cx="4186238" cy="4691063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 1957 году, при департаменте обороны США было создано Агентство по научно-исследовательским проектам ARPA. Одним из направлений работы Агентства стало создание компьютерных технологий для военных целей, в частности для связи. 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1" name="Picture 4" descr="PEOP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0" y="1635693"/>
            <a:ext cx="3829050" cy="435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5800" y="357167"/>
            <a:ext cx="7772400" cy="1428759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Способы подключения к сети Интернет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57158" y="1857364"/>
            <a:ext cx="7415242" cy="378143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449263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68000"/>
              <a:buFont typeface="Wingdings" pitchFamily="2" charset="2"/>
              <a:buChar char="Ø"/>
              <a:tabLst/>
              <a:defRPr/>
            </a:pPr>
            <a:r>
              <a:rPr kumimoji="0" lang="ru-RU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Радиоканал</a:t>
            </a:r>
          </a:p>
          <a:p>
            <a:pPr marL="365760" marR="0" lvl="0" indent="449263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68000"/>
              <a:buFont typeface="Wingdings" pitchFamily="2" charset="2"/>
              <a:buChar char="Ø"/>
              <a:tabLst/>
              <a:defRPr/>
            </a:pPr>
            <a:r>
              <a:rPr kumimoji="0" lang="ru-RU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Спутниковый канал</a:t>
            </a:r>
          </a:p>
          <a:p>
            <a:pPr marL="365760" marR="0" lvl="0" indent="449263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68000"/>
              <a:buFont typeface="Wingdings" pitchFamily="2" charset="2"/>
              <a:buChar char="Ø"/>
              <a:tabLst/>
              <a:defRPr/>
            </a:pPr>
            <a:r>
              <a:rPr kumimoji="0" lang="ru-RU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Телефонный канал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653136"/>
            <a:ext cx="2068282" cy="1831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2492896"/>
            <a:ext cx="1238400" cy="178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4077072"/>
            <a:ext cx="216024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980729"/>
            <a:ext cx="8229600" cy="1440160"/>
          </a:xfrm>
        </p:spPr>
        <p:txBody>
          <a:bodyPr>
            <a:normAutofit fontScale="92500"/>
          </a:bodyPr>
          <a:lstStyle/>
          <a:p>
            <a:pPr marL="90488" indent="19050">
              <a:buNone/>
            </a:pPr>
            <a:r>
              <a:rPr lang="ru-RU" dirty="0" smtClean="0"/>
              <a:t>Получение представлений о компьютерных сетях, их классификациях, топологии, а также  развитие внимания и познавательных интересов.</a:t>
            </a:r>
          </a:p>
          <a:p>
            <a:pPr lvl="0"/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занятия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2420888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 занятия: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3068960"/>
            <a:ext cx="74168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0238" indent="-630238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Понятие компьютерной сети;</a:t>
            </a:r>
          </a:p>
          <a:p>
            <a:pPr marL="630238" indent="-630238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Классификация компьютерных сетей;</a:t>
            </a:r>
          </a:p>
          <a:p>
            <a:pPr marL="630238" indent="-630238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Топология сетей;</a:t>
            </a:r>
          </a:p>
          <a:p>
            <a:pPr marL="630238" indent="-630238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Средства передачи;</a:t>
            </a:r>
          </a:p>
          <a:p>
            <a:pPr marL="630238" indent="-630238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Интернет.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tx1"/>
                </a:solidFill>
              </a:rPr>
              <a:t>Система адресации в Internet</a:t>
            </a:r>
            <a:endParaRPr lang="ru-RU" b="1">
              <a:solidFill>
                <a:schemeClr val="tx1"/>
              </a:solidFill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557338"/>
            <a:ext cx="8713787" cy="53006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b="0" dirty="0"/>
              <a:t>Для того чтобы информация передавалась между компьютерами независимо от используемых линий связи, типа ЭВМ и программного обеспечения, разработаны специальные протоколы передачи информации. Они работают по принципу разбивки данных на блоки определенного размера (пакеты), которые последовательно отсылаются адресату.</a:t>
            </a:r>
          </a:p>
          <a:p>
            <a:pPr>
              <a:lnSpc>
                <a:spcPct val="80000"/>
              </a:lnSpc>
            </a:pPr>
            <a:r>
              <a:rPr lang="ru-RU" sz="2000" b="1" dirty="0">
                <a:solidFill>
                  <a:srgbClr val="C00000"/>
                </a:solidFill>
              </a:rPr>
              <a:t>В Интернете используются два основных протокола</a:t>
            </a:r>
            <a:r>
              <a:rPr lang="ru-RU" sz="2000" b="0" dirty="0"/>
              <a:t>: </a:t>
            </a:r>
          </a:p>
          <a:p>
            <a:pPr>
              <a:lnSpc>
                <a:spcPct val="80000"/>
              </a:lnSpc>
            </a:pPr>
            <a:r>
              <a:rPr lang="ru-RU" sz="2000" b="0" dirty="0">
                <a:solidFill>
                  <a:srgbClr val="FF3300"/>
                </a:solidFill>
              </a:rPr>
              <a:t>Межсетевой протокол (</a:t>
            </a:r>
            <a:r>
              <a:rPr lang="ru-RU" sz="2000" b="0" dirty="0" err="1">
                <a:solidFill>
                  <a:srgbClr val="FF3300"/>
                </a:solidFill>
              </a:rPr>
              <a:t>Iпternet</a:t>
            </a:r>
            <a:r>
              <a:rPr lang="ru-RU" sz="2000" b="0" dirty="0">
                <a:solidFill>
                  <a:srgbClr val="FF3300"/>
                </a:solidFill>
              </a:rPr>
              <a:t> </a:t>
            </a:r>
            <a:r>
              <a:rPr lang="ru-RU" sz="2000" b="0" dirty="0" err="1">
                <a:solidFill>
                  <a:srgbClr val="FF3300"/>
                </a:solidFill>
              </a:rPr>
              <a:t>Protoco</a:t>
            </a:r>
            <a:r>
              <a:rPr lang="en-US" sz="2000" b="0" dirty="0">
                <a:solidFill>
                  <a:srgbClr val="FF3300"/>
                </a:solidFill>
              </a:rPr>
              <a:t>l</a:t>
            </a:r>
            <a:r>
              <a:rPr lang="ru-RU" sz="2000" b="0" dirty="0">
                <a:solidFill>
                  <a:srgbClr val="FF3300"/>
                </a:solidFill>
              </a:rPr>
              <a:t>- IP)</a:t>
            </a:r>
            <a:r>
              <a:rPr lang="ru-RU" sz="2000" b="0" dirty="0"/>
              <a:t> разделяет передаваемые данные на отдельные пакеты и снабжает заголовком с указанием адреса получателя. </a:t>
            </a:r>
          </a:p>
          <a:p>
            <a:pPr>
              <a:lnSpc>
                <a:spcPct val="80000"/>
              </a:lnSpc>
            </a:pPr>
            <a:r>
              <a:rPr lang="ru-RU" sz="2000" b="0" dirty="0">
                <a:solidFill>
                  <a:srgbClr val="FF3300"/>
                </a:solidFill>
              </a:rPr>
              <a:t>Протокол управления передачей (</a:t>
            </a:r>
            <a:r>
              <a:rPr lang="ru-RU" sz="2000" b="0" dirty="0" err="1">
                <a:solidFill>
                  <a:srgbClr val="FF3300"/>
                </a:solidFill>
              </a:rPr>
              <a:t>Transmission</a:t>
            </a:r>
            <a:r>
              <a:rPr lang="ru-RU" sz="2000" b="0" dirty="0">
                <a:solidFill>
                  <a:srgbClr val="FF3300"/>
                </a:solidFill>
              </a:rPr>
              <a:t> </a:t>
            </a:r>
            <a:r>
              <a:rPr lang="ru-RU" sz="2000" b="0" dirty="0" err="1">
                <a:solidFill>
                  <a:srgbClr val="FF3300"/>
                </a:solidFill>
              </a:rPr>
              <a:t>Contro</a:t>
            </a:r>
            <a:r>
              <a:rPr lang="en-US" sz="2000" b="0" dirty="0">
                <a:solidFill>
                  <a:srgbClr val="FF3300"/>
                </a:solidFill>
              </a:rPr>
              <a:t>l</a:t>
            </a:r>
            <a:r>
              <a:rPr lang="ru-RU" sz="2000" b="0" dirty="0">
                <a:solidFill>
                  <a:srgbClr val="FF3300"/>
                </a:solidFill>
              </a:rPr>
              <a:t> </a:t>
            </a:r>
            <a:r>
              <a:rPr lang="ru-RU" sz="2000" b="0" dirty="0" err="1">
                <a:solidFill>
                  <a:srgbClr val="FF3300"/>
                </a:solidFill>
              </a:rPr>
              <a:t>Protocol</a:t>
            </a:r>
            <a:r>
              <a:rPr lang="ru-RU" sz="2000" b="0" dirty="0">
                <a:solidFill>
                  <a:srgbClr val="FF3300"/>
                </a:solidFill>
              </a:rPr>
              <a:t> - ТСР)</a:t>
            </a:r>
            <a:r>
              <a:rPr lang="ru-RU" sz="2000" b="0" dirty="0"/>
              <a:t> отвечает за правильную доставку такого пакета, т.е.  разбиение файлов на IP-пакеты в процессе передачи и сборку файлов в процессе получения; </a:t>
            </a:r>
          </a:p>
          <a:p>
            <a:pPr>
              <a:lnSpc>
                <a:spcPct val="80000"/>
              </a:lnSpc>
            </a:pPr>
            <a:r>
              <a:rPr lang="ru-RU" sz="2000" b="0" dirty="0"/>
              <a:t>Поскольку оба эти протокола представляют собой единое целое, то говорят о протоколе </a:t>
            </a:r>
            <a:r>
              <a:rPr lang="ru-RU" sz="2000" b="0" dirty="0">
                <a:solidFill>
                  <a:srgbClr val="FF3300"/>
                </a:solidFill>
              </a:rPr>
              <a:t>ТСР/IР</a:t>
            </a:r>
            <a:r>
              <a:rPr lang="ru-RU" sz="2000" b="0" dirty="0"/>
              <a:t>. Этот протокол является своеобразным языком, без которого невозможно взаимопонимание отдельных участников различных программ, компьютеров и сетей, входящих в глобальную сеть.</a:t>
            </a:r>
            <a:r>
              <a:rPr lang="ru-RU" sz="2000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569325" cy="4851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b="0" dirty="0">
                <a:latin typeface="Times New Roman" pitchFamily="18" charset="0"/>
              </a:rPr>
              <a:t>доменный адрес, который понятен человеку; </a:t>
            </a:r>
          </a:p>
          <a:p>
            <a:pPr>
              <a:lnSpc>
                <a:spcPct val="90000"/>
              </a:lnSpc>
            </a:pPr>
            <a:r>
              <a:rPr lang="ru-RU" sz="2400" b="0" dirty="0" err="1">
                <a:latin typeface="Times New Roman" pitchFamily="18" charset="0"/>
              </a:rPr>
              <a:t>IР-адрес</a:t>
            </a:r>
            <a:r>
              <a:rPr lang="ru-RU" sz="2400" b="0" dirty="0">
                <a:latin typeface="Times New Roman" pitchFamily="18" charset="0"/>
              </a:rPr>
              <a:t>, который понятен компьютеру.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0" u="sng" dirty="0">
                <a:latin typeface="Times New Roman" pitchFamily="18" charset="0"/>
              </a:rPr>
              <a:t>Пример</a:t>
            </a:r>
            <a:r>
              <a:rPr lang="ru-RU" sz="2400" b="0" dirty="0">
                <a:latin typeface="Times New Roman" pitchFamily="18" charset="0"/>
              </a:rPr>
              <a:t>: </a:t>
            </a:r>
            <a:br>
              <a:rPr lang="ru-RU" sz="2400" b="0" dirty="0">
                <a:latin typeface="Times New Roman" pitchFamily="18" charset="0"/>
              </a:rPr>
            </a:br>
            <a:r>
              <a:rPr lang="ru-RU" sz="2400" b="0" dirty="0">
                <a:latin typeface="Times New Roman" pitchFamily="18" charset="0"/>
              </a:rPr>
              <a:t>адрес   </a:t>
            </a:r>
            <a:r>
              <a:rPr lang="ru-RU" sz="2400" b="0" dirty="0" err="1">
                <a:latin typeface="Times New Roman" pitchFamily="18" charset="0"/>
              </a:rPr>
              <a:t>www</a:t>
            </a:r>
            <a:r>
              <a:rPr lang="ru-RU" sz="2400" b="0" dirty="0">
                <a:latin typeface="Times New Roman" pitchFamily="18" charset="0"/>
              </a:rPr>
              <a:t>.</a:t>
            </a:r>
            <a:r>
              <a:rPr lang="en-US" sz="2400" b="0" dirty="0" err="1">
                <a:latin typeface="Times New Roman" pitchFamily="18" charset="0"/>
              </a:rPr>
              <a:t>zakon</a:t>
            </a:r>
            <a:r>
              <a:rPr lang="ru-RU" sz="2400" b="0" dirty="0">
                <a:latin typeface="Times New Roman" pitchFamily="18" charset="0"/>
              </a:rPr>
              <a:t>.</a:t>
            </a:r>
            <a:r>
              <a:rPr lang="en-US" sz="2400" b="0" dirty="0" err="1">
                <a:latin typeface="Times New Roman" pitchFamily="18" charset="0"/>
              </a:rPr>
              <a:t>kz</a:t>
            </a:r>
            <a:r>
              <a:rPr lang="ru-RU" sz="2400" b="0" dirty="0">
                <a:latin typeface="Times New Roman" pitchFamily="18" charset="0"/>
              </a:rPr>
              <a:t>: </a:t>
            </a:r>
            <a:endParaRPr lang="en-US" sz="2400" b="0" dirty="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400" b="0" dirty="0">
                <a:latin typeface="Times New Roman" pitchFamily="18" charset="0"/>
              </a:rPr>
              <a:t>www - </a:t>
            </a:r>
            <a:r>
              <a:rPr lang="ru-RU" sz="2400" b="0" dirty="0">
                <a:latin typeface="Times New Roman" pitchFamily="18" charset="0"/>
              </a:rPr>
              <a:t>имя</a:t>
            </a:r>
            <a:r>
              <a:rPr lang="en-US" sz="2400" b="0" dirty="0">
                <a:latin typeface="Times New Roman" pitchFamily="18" charset="0"/>
              </a:rPr>
              <a:t> </a:t>
            </a:r>
            <a:r>
              <a:rPr lang="ru-RU" sz="2400" b="0" dirty="0">
                <a:latin typeface="Times New Roman" pitchFamily="18" charset="0"/>
              </a:rPr>
              <a:t>ресурса</a:t>
            </a:r>
            <a:r>
              <a:rPr lang="en-US" sz="2400" b="0" dirty="0">
                <a:latin typeface="Times New Roman" pitchFamily="18" charset="0"/>
              </a:rPr>
              <a:t> - World Wide Web; </a:t>
            </a:r>
            <a:endParaRPr lang="ru-RU" sz="2400" b="0" dirty="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400" b="0" dirty="0" err="1">
                <a:latin typeface="Times New Roman" pitchFamily="18" charset="0"/>
              </a:rPr>
              <a:t>zakon</a:t>
            </a:r>
            <a:r>
              <a:rPr lang="en-US" sz="2400" b="0" dirty="0">
                <a:latin typeface="Times New Roman" pitchFamily="18" charset="0"/>
              </a:rPr>
              <a:t> </a:t>
            </a:r>
            <a:r>
              <a:rPr lang="ru-RU" sz="2400" b="0" dirty="0">
                <a:latin typeface="Times New Roman" pitchFamily="18" charset="0"/>
              </a:rPr>
              <a:t>- название сайта: </a:t>
            </a:r>
          </a:p>
          <a:p>
            <a:pPr>
              <a:lnSpc>
                <a:spcPct val="90000"/>
              </a:lnSpc>
            </a:pPr>
            <a:r>
              <a:rPr lang="en-US" sz="2400" b="0" dirty="0" err="1">
                <a:latin typeface="Times New Roman" pitchFamily="18" charset="0"/>
              </a:rPr>
              <a:t>kz</a:t>
            </a:r>
            <a:r>
              <a:rPr lang="ru-RU" sz="2400" b="0" dirty="0">
                <a:latin typeface="Times New Roman" pitchFamily="18" charset="0"/>
              </a:rPr>
              <a:t> – Казахстан.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0" dirty="0">
                <a:latin typeface="Times New Roman" pitchFamily="18" charset="0"/>
              </a:rPr>
              <a:t>    В системе адресов </a:t>
            </a:r>
            <a:r>
              <a:rPr lang="ru-RU" sz="2400" b="0" dirty="0" err="1">
                <a:latin typeface="Times New Roman" pitchFamily="18" charset="0"/>
              </a:rPr>
              <a:t>Internet</a:t>
            </a:r>
            <a:r>
              <a:rPr lang="ru-RU" sz="2400" b="0" dirty="0">
                <a:latin typeface="Times New Roman" pitchFamily="18" charset="0"/>
              </a:rPr>
              <a:t> приняты домены, представленные географическими регионами. Они имеют имя, состоящее из 2-х букв: Франция – </a:t>
            </a:r>
            <a:r>
              <a:rPr lang="ru-RU" sz="2400" b="0" dirty="0" err="1">
                <a:latin typeface="Times New Roman" pitchFamily="18" charset="0"/>
              </a:rPr>
              <a:t>fr</a:t>
            </a:r>
            <a:r>
              <a:rPr lang="ru-RU" sz="2400" b="0" dirty="0">
                <a:latin typeface="Times New Roman" pitchFamily="18" charset="0"/>
              </a:rPr>
              <a:t>, Канада – </a:t>
            </a:r>
            <a:r>
              <a:rPr lang="ru-RU" sz="2400" b="0" dirty="0" err="1">
                <a:latin typeface="Times New Roman" pitchFamily="18" charset="0"/>
              </a:rPr>
              <a:t>ca</a:t>
            </a:r>
            <a:r>
              <a:rPr lang="ru-RU" sz="2400" b="0" dirty="0">
                <a:latin typeface="Times New Roman" pitchFamily="18" charset="0"/>
              </a:rPr>
              <a:t>, Россия – </a:t>
            </a:r>
            <a:r>
              <a:rPr lang="ru-RU" sz="2400" b="0" dirty="0" err="1">
                <a:latin typeface="Times New Roman" pitchFamily="18" charset="0"/>
              </a:rPr>
              <a:t>ru</a:t>
            </a:r>
            <a:r>
              <a:rPr lang="ru-RU" sz="2400" b="0" dirty="0">
                <a:latin typeface="Times New Roman" pitchFamily="18" charset="0"/>
              </a:rPr>
              <a:t>. Существуют и домены, разделённые по тематическим признакам, они имеют 3-буквенное сокращение: учебные заведения – </a:t>
            </a:r>
            <a:r>
              <a:rPr lang="ru-RU" sz="2400" b="0" dirty="0" err="1">
                <a:latin typeface="Times New Roman" pitchFamily="18" charset="0"/>
              </a:rPr>
              <a:t>edu</a:t>
            </a:r>
            <a:r>
              <a:rPr lang="ru-RU" sz="2400" b="0" dirty="0">
                <a:latin typeface="Times New Roman" pitchFamily="18" charset="0"/>
              </a:rPr>
              <a:t>, правительственные учреждения – </a:t>
            </a:r>
            <a:r>
              <a:rPr lang="ru-RU" sz="2400" b="0" dirty="0" err="1">
                <a:latin typeface="Times New Roman" pitchFamily="18" charset="0"/>
              </a:rPr>
              <a:t>gov</a:t>
            </a:r>
            <a:r>
              <a:rPr lang="ru-RU" sz="2400" b="0" dirty="0">
                <a:latin typeface="Times New Roman" pitchFamily="18" charset="0"/>
              </a:rPr>
              <a:t>, коммерческие – </a:t>
            </a:r>
            <a:r>
              <a:rPr lang="ru-RU" sz="2400" b="0" dirty="0" err="1">
                <a:latin typeface="Times New Roman" pitchFamily="18" charset="0"/>
              </a:rPr>
              <a:t>com</a:t>
            </a:r>
            <a:r>
              <a:rPr lang="ru-RU" sz="2400" b="0" dirty="0">
                <a:latin typeface="Times New Roman" pitchFamily="18" charset="0"/>
              </a:rPr>
              <a:t>.</a:t>
            </a:r>
          </a:p>
        </p:txBody>
      </p:sp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179388" y="476250"/>
            <a:ext cx="8713787" cy="11264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Идентификация отдельных компьютеров и их пользователей осуществляется при помощи двух адресов: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Информация на </a:t>
            </a: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Web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странице.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Ray\Desktop\20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97399"/>
            <a:ext cx="3538544" cy="254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Ray\Desktop\4aee3f8e70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8406" y="1488862"/>
            <a:ext cx="3528620" cy="255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Ray\Desktop\WYSIWYG_Web_Builder_6_1_2___Rus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6050" y="4045151"/>
            <a:ext cx="3915656" cy="2664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4237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Ответьте на следующие вопросы: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sz="quarter" idx="4294967295"/>
          </p:nvPr>
        </p:nvSpPr>
        <p:spPr>
          <a:xfrm>
            <a:off x="395536" y="1916832"/>
            <a:ext cx="7992888" cy="38164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indent="-514350">
              <a:buClrTx/>
              <a:buAutoNum type="arabicPeriod"/>
            </a:pPr>
            <a:r>
              <a:rPr lang="ru-RU" b="1" dirty="0" smtClean="0">
                <a:latin typeface="Monotype Corsiva" pitchFamily="66" charset="0"/>
              </a:rPr>
              <a:t>Что такое компьютерная сеть?</a:t>
            </a:r>
          </a:p>
          <a:p>
            <a:pPr marL="514350" indent="-514350">
              <a:buClrTx/>
              <a:buAutoNum type="arabicPeriod"/>
            </a:pPr>
            <a:r>
              <a:rPr lang="ru-RU" b="1" dirty="0" smtClean="0">
                <a:latin typeface="Monotype Corsiva" pitchFamily="66" charset="0"/>
              </a:rPr>
              <a:t>Что такое топология сети? </a:t>
            </a:r>
          </a:p>
          <a:p>
            <a:pPr marL="514350" indent="-514350">
              <a:buClrTx/>
              <a:buAutoNum type="arabicPeriod"/>
            </a:pPr>
            <a:r>
              <a:rPr lang="ru-RU" b="1" dirty="0" smtClean="0">
                <a:latin typeface="Monotype Corsiva" pitchFamily="66" charset="0"/>
              </a:rPr>
              <a:t>Что такое Интернет?</a:t>
            </a:r>
          </a:p>
          <a:p>
            <a:pPr marL="514350" indent="-514350">
              <a:buClrTx/>
              <a:buAutoNum type="arabicPeriod"/>
            </a:pPr>
            <a:r>
              <a:rPr lang="ru-RU" b="1" dirty="0" smtClean="0">
                <a:latin typeface="Monotype Corsiva" pitchFamily="66" charset="0"/>
              </a:rPr>
              <a:t>Как переводится словосочетание </a:t>
            </a:r>
            <a:r>
              <a:rPr lang="en-US" b="1" dirty="0">
                <a:latin typeface="Monotype Corsiva" pitchFamily="66" charset="0"/>
              </a:rPr>
              <a:t>World Wide </a:t>
            </a:r>
            <a:r>
              <a:rPr lang="en-US" b="1" dirty="0" smtClean="0">
                <a:latin typeface="Monotype Corsiva" pitchFamily="66" charset="0"/>
              </a:rPr>
              <a:t>Web</a:t>
            </a:r>
            <a:r>
              <a:rPr lang="ru-RU" b="1" dirty="0" smtClean="0">
                <a:latin typeface="Monotype Corsiva" pitchFamily="66" charset="0"/>
              </a:rPr>
              <a:t>?</a:t>
            </a:r>
          </a:p>
          <a:p>
            <a:pPr marL="514350" indent="-514350">
              <a:buClrTx/>
              <a:buAutoNum type="arabicPeriod"/>
            </a:pPr>
            <a:r>
              <a:rPr lang="ru-RU" b="1" dirty="0" smtClean="0">
                <a:latin typeface="Monotype Corsiva" pitchFamily="66" charset="0"/>
              </a:rPr>
              <a:t>Что такое </a:t>
            </a:r>
            <a:r>
              <a:rPr lang="en-US" b="1" dirty="0" smtClean="0">
                <a:latin typeface="Monotype Corsiva" pitchFamily="66" charset="0"/>
              </a:rPr>
              <a:t>WWW</a:t>
            </a:r>
            <a:r>
              <a:rPr lang="ru-RU" b="1" dirty="0" smtClean="0">
                <a:latin typeface="Monotype Corsiva" pitchFamily="66" charset="0"/>
              </a:rPr>
              <a:t>?</a:t>
            </a:r>
          </a:p>
          <a:p>
            <a:pPr marL="514350" indent="-514350">
              <a:buClrTx/>
              <a:buAutoNum type="arabicPeriod"/>
            </a:pPr>
            <a:r>
              <a:rPr lang="ru-RU" b="1" dirty="0" smtClean="0">
                <a:latin typeface="Monotype Corsiva" pitchFamily="66" charset="0"/>
              </a:rPr>
              <a:t>Способы подключения к сети Интернет?</a:t>
            </a:r>
          </a:p>
        </p:txBody>
      </p:sp>
      <p:pic>
        <p:nvPicPr>
          <p:cNvPr id="6" name="Picture 2" descr="C:\Users\Ray\Desktop\7090587-n-n------n-------n----noen------n--n--n---noe-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161166"/>
            <a:ext cx="2332856" cy="235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125" indent="-4763">
              <a:buNone/>
            </a:pPr>
            <a:r>
              <a:rPr lang="ru-RU" dirty="0" smtClean="0"/>
              <a:t>Это совокупность компьютеров и различных устройств, обеспечивающих информационный обмен между компьютерами в сети без использования каких-либо промежуточных носителей информации.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Компьютерная сеть 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6" descr="351"/>
          <p:cNvSpPr>
            <a:spLocks noChangeArrowheads="1"/>
          </p:cNvSpPr>
          <p:nvPr/>
        </p:nvSpPr>
        <p:spPr bwMode="auto">
          <a:xfrm>
            <a:off x="2916238" y="4724400"/>
            <a:ext cx="3457575" cy="1368425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404812"/>
            <a:ext cx="7848872" cy="1079972"/>
          </a:xfrm>
        </p:spPr>
        <p:txBody>
          <a:bodyPr>
            <a:noAutofit/>
          </a:bodyPr>
          <a:lstStyle/>
          <a:p>
            <a:pPr algn="ctr">
              <a:lnSpc>
                <a:spcPct val="70000"/>
              </a:lnSpc>
            </a:pPr>
            <a:r>
              <a:rPr lang="ru-RU" sz="48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Классификация вычислительных сетей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207375" cy="4419600"/>
          </a:xfrm>
        </p:spPr>
        <p:txBody>
          <a:bodyPr>
            <a:normAutofit/>
          </a:bodyPr>
          <a:lstStyle/>
          <a:p>
            <a:pPr>
              <a:buFont typeface="Symbol" pitchFamily="18" charset="2"/>
              <a:buChar char="·"/>
            </a:pPr>
            <a:r>
              <a:rPr lang="ru-RU" sz="3600" b="0" dirty="0">
                <a:latin typeface="Times New Roman" pitchFamily="18" charset="0"/>
              </a:rPr>
              <a:t>По территориальному </a:t>
            </a:r>
            <a:r>
              <a:rPr lang="ru-RU" sz="3600" b="0" dirty="0" smtClean="0">
                <a:latin typeface="Times New Roman" pitchFamily="18" charset="0"/>
              </a:rPr>
              <a:t>признаку;</a:t>
            </a:r>
            <a:endParaRPr lang="ru-RU" sz="3600" b="0" dirty="0">
              <a:latin typeface="Times New Roman" pitchFamily="18" charset="0"/>
            </a:endParaRPr>
          </a:p>
          <a:p>
            <a:pPr>
              <a:buFont typeface="Symbol" pitchFamily="18" charset="2"/>
              <a:buChar char="·"/>
            </a:pPr>
            <a:r>
              <a:rPr lang="ru-RU" sz="3600" b="0" dirty="0">
                <a:latin typeface="Times New Roman" pitchFamily="18" charset="0"/>
              </a:rPr>
              <a:t>По топологии (архитектуре сети</a:t>
            </a:r>
            <a:r>
              <a:rPr lang="ru-RU" sz="3600" b="0" dirty="0" smtClean="0">
                <a:latin typeface="Times New Roman" pitchFamily="18" charset="0"/>
              </a:rPr>
              <a:t>);</a:t>
            </a:r>
            <a:endParaRPr lang="ru-RU" sz="3600" b="0" dirty="0"/>
          </a:p>
          <a:p>
            <a:pPr>
              <a:buFont typeface="Symbol" pitchFamily="18" charset="2"/>
              <a:buChar char="·"/>
            </a:pPr>
            <a:r>
              <a:rPr lang="ru-RU" sz="3600" b="0" dirty="0">
                <a:latin typeface="Times New Roman" pitchFamily="18" charset="0"/>
              </a:rPr>
              <a:t>По способу управления </a:t>
            </a:r>
            <a:r>
              <a:rPr lang="ru-RU" sz="3600" b="0" dirty="0" smtClean="0">
                <a:latin typeface="Times New Roman" pitchFamily="18" charset="0"/>
              </a:rPr>
              <a:t>сетью;</a:t>
            </a:r>
            <a:endParaRPr lang="ru-RU" sz="3600" b="0" dirty="0">
              <a:latin typeface="Times New Roman" pitchFamily="18" charset="0"/>
            </a:endParaRPr>
          </a:p>
          <a:p>
            <a:pPr>
              <a:buFont typeface="Symbol" pitchFamily="18" charset="2"/>
              <a:buChar char="·"/>
            </a:pPr>
            <a:r>
              <a:rPr lang="ru-RU" sz="3600" b="0" dirty="0">
                <a:latin typeface="Times New Roman" pitchFamily="18" charset="0"/>
              </a:rPr>
              <a:t>По способу организации передачи </a:t>
            </a:r>
            <a:r>
              <a:rPr lang="ru-RU" sz="3600" b="0" dirty="0" smtClean="0">
                <a:latin typeface="Times New Roman" pitchFamily="18" charset="0"/>
              </a:rPr>
              <a:t>данных.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404813"/>
            <a:ext cx="7921625" cy="914400"/>
          </a:xfrm>
        </p:spPr>
        <p:txBody>
          <a:bodyPr>
            <a:noAutofit/>
          </a:bodyPr>
          <a:lstStyle/>
          <a:p>
            <a:pPr algn="ctr">
              <a:lnSpc>
                <a:spcPct val="70000"/>
              </a:lnSpc>
            </a:pPr>
            <a:r>
              <a:rPr lang="ru-RU" sz="48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Классификация по территориальному признаку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Symbol" pitchFamily="18" charset="2"/>
              <a:buChar char="·"/>
            </a:pPr>
            <a:r>
              <a:rPr lang="ru-RU" sz="4400" b="0" dirty="0">
                <a:latin typeface="Times New Roman" pitchFamily="18" charset="0"/>
              </a:rPr>
              <a:t>Локальные</a:t>
            </a:r>
          </a:p>
          <a:p>
            <a:pPr>
              <a:buFont typeface="Symbol" pitchFamily="18" charset="2"/>
              <a:buChar char="·"/>
            </a:pPr>
            <a:r>
              <a:rPr lang="ru-RU" sz="4400" b="0" dirty="0">
                <a:latin typeface="Times New Roman" pitchFamily="18" charset="0"/>
              </a:rPr>
              <a:t>Корпоративные</a:t>
            </a:r>
          </a:p>
          <a:p>
            <a:pPr>
              <a:buFont typeface="Symbol" pitchFamily="18" charset="2"/>
              <a:buChar char="·"/>
            </a:pPr>
            <a:r>
              <a:rPr lang="ru-RU" sz="4400" b="0" dirty="0">
                <a:latin typeface="Times New Roman" pitchFamily="18" charset="0"/>
              </a:rPr>
              <a:t>Региональные</a:t>
            </a:r>
          </a:p>
          <a:p>
            <a:pPr>
              <a:buFont typeface="Symbol" pitchFamily="18" charset="2"/>
              <a:buChar char="·"/>
            </a:pPr>
            <a:r>
              <a:rPr lang="ru-RU" sz="4400" b="0" dirty="0" smtClean="0">
                <a:latin typeface="Times New Roman" pitchFamily="18" charset="0"/>
              </a:rPr>
              <a:t>Глобальные</a:t>
            </a:r>
          </a:p>
          <a:p>
            <a:pPr>
              <a:buFont typeface="Symbol" pitchFamily="18" charset="2"/>
              <a:buNone/>
            </a:pPr>
            <a:endParaRPr lang="ru-RU" sz="4000" b="0" dirty="0">
              <a:latin typeface="Times New Roman" pitchFamily="18" charset="0"/>
            </a:endParaRPr>
          </a:p>
        </p:txBody>
      </p:sp>
      <p:sp>
        <p:nvSpPr>
          <p:cNvPr id="63492" name="AutoShape 4"/>
          <p:cNvSpPr>
            <a:spLocks/>
          </p:cNvSpPr>
          <p:nvPr/>
        </p:nvSpPr>
        <p:spPr bwMode="auto">
          <a:xfrm>
            <a:off x="4788024" y="2348880"/>
            <a:ext cx="863600" cy="1295400"/>
          </a:xfrm>
          <a:prstGeom prst="rightBrace">
            <a:avLst>
              <a:gd name="adj1" fmla="val 12500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5867400" y="2492896"/>
            <a:ext cx="3276600" cy="92333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Часто объединяют в одну категорию, тогда получается 3 вида сетей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260648"/>
            <a:ext cx="8280400" cy="6264696"/>
          </a:xfrm>
        </p:spPr>
        <p:txBody>
          <a:bodyPr>
            <a:normAutofit fontScale="92500" lnSpcReduction="20000"/>
          </a:bodyPr>
          <a:lstStyle/>
          <a:p>
            <a:r>
              <a:rPr lang="ru-RU" i="1" dirty="0">
                <a:solidFill>
                  <a:srgbClr val="FF3300"/>
                </a:solidFill>
                <a:latin typeface="Times New Roman Cyr" charset="-52"/>
              </a:rPr>
              <a:t>Локальные</a:t>
            </a:r>
            <a:r>
              <a:rPr lang="ru-RU" dirty="0">
                <a:solidFill>
                  <a:srgbClr val="FF3300"/>
                </a:solidFill>
                <a:latin typeface="Times New Roman Cyr" charset="-52"/>
              </a:rPr>
              <a:t> (ЛВС)</a:t>
            </a:r>
            <a:r>
              <a:rPr lang="ru-RU" b="0" dirty="0">
                <a:latin typeface="Times New Roman Cyr" charset="-52"/>
              </a:rPr>
              <a:t> - охватывающие ограниченную территорию (обычно в пределах удаленности станций не более чем на несколько десятков или сотен метров друг от друга, реже на 1...2 км);</a:t>
            </a:r>
          </a:p>
          <a:p>
            <a:r>
              <a:rPr lang="ru-RU" b="0" dirty="0">
                <a:latin typeface="Times New Roman Cyr" charset="-52"/>
              </a:rPr>
              <a:t>Локальные сети обозначают </a:t>
            </a:r>
            <a:r>
              <a:rPr lang="ru-RU" dirty="0">
                <a:latin typeface="Times New Roman Cyr" charset="-52"/>
              </a:rPr>
              <a:t>LAN (</a:t>
            </a:r>
            <a:r>
              <a:rPr lang="ru-RU" dirty="0" err="1">
                <a:latin typeface="Times New Roman Cyr" charset="-52"/>
              </a:rPr>
              <a:t>Local</a:t>
            </a:r>
            <a:r>
              <a:rPr lang="ru-RU" dirty="0">
                <a:latin typeface="Times New Roman Cyr" charset="-52"/>
              </a:rPr>
              <a:t> </a:t>
            </a:r>
            <a:r>
              <a:rPr lang="ru-RU" dirty="0" err="1">
                <a:latin typeface="Times New Roman Cyr" charset="-52"/>
              </a:rPr>
              <a:t>Area</a:t>
            </a:r>
            <a:r>
              <a:rPr lang="ru-RU" dirty="0">
                <a:latin typeface="Times New Roman Cyr" charset="-52"/>
              </a:rPr>
              <a:t> </a:t>
            </a:r>
            <a:r>
              <a:rPr lang="ru-RU" dirty="0" err="1">
                <a:latin typeface="Times New Roman Cyr" charset="-52"/>
              </a:rPr>
              <a:t>Netwo</a:t>
            </a:r>
            <a:r>
              <a:rPr lang="ru-RU" dirty="0" err="1">
                <a:latin typeface="Times New Roman" pitchFamily="18" charset="0"/>
              </a:rPr>
              <a:t>rk</a:t>
            </a:r>
            <a:r>
              <a:rPr lang="ru-RU" dirty="0">
                <a:latin typeface="Times New Roman" pitchFamily="18" charset="0"/>
              </a:rPr>
              <a:t>);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i="1" dirty="0" smtClean="0">
                <a:solidFill>
                  <a:srgbClr val="FF3300"/>
                </a:solidFill>
                <a:latin typeface="Times New Roman Cyr" charset="-52"/>
              </a:rPr>
              <a:t>Корпоративные сети </a:t>
            </a:r>
            <a:r>
              <a:rPr lang="ru-RU" dirty="0" smtClean="0">
                <a:solidFill>
                  <a:srgbClr val="FF3300"/>
                </a:solidFill>
                <a:latin typeface="Times New Roman Cyr" charset="-52"/>
              </a:rPr>
              <a:t>(</a:t>
            </a:r>
            <a:r>
              <a:rPr lang="ru-RU" dirty="0" smtClean="0">
                <a:latin typeface="Times New Roman Cyr" charset="-52"/>
              </a:rPr>
              <a:t>масштаба предприятия) - совокупность связанных между собой ЛВС, охватывающих территорию, на которой размещено одно предприятие или учреждение в одном или нескольких близко расположенных зданиях.</a:t>
            </a:r>
          </a:p>
          <a:p>
            <a:r>
              <a:rPr lang="ru-RU" sz="2800" i="1" dirty="0" smtClean="0">
                <a:solidFill>
                  <a:srgbClr val="FF3300"/>
                </a:solidFill>
                <a:latin typeface="Times New Roman Cyr" charset="-52"/>
              </a:rPr>
              <a:t>Территориальные</a:t>
            </a:r>
            <a:r>
              <a:rPr lang="ru-RU" sz="2800" dirty="0" smtClean="0">
                <a:solidFill>
                  <a:srgbClr val="FF3300"/>
                </a:solidFill>
                <a:latin typeface="Times New Roman Cyr" charset="-52"/>
              </a:rPr>
              <a:t> (региональные) </a:t>
            </a:r>
            <a:r>
              <a:rPr lang="ru-RU" sz="2800" i="1" dirty="0" smtClean="0">
                <a:solidFill>
                  <a:srgbClr val="FF3300"/>
                </a:solidFill>
                <a:latin typeface="Times New Roman Cyr" charset="-52"/>
              </a:rPr>
              <a:t>сети</a:t>
            </a:r>
            <a:r>
              <a:rPr lang="ru-RU" sz="2800" dirty="0" smtClean="0">
                <a:latin typeface="Times New Roman Cyr" charset="-52"/>
              </a:rPr>
              <a:t> - охватывают значительное географическое пространство. </a:t>
            </a:r>
            <a:endParaRPr lang="ru-RU" sz="2800" dirty="0" smtClean="0"/>
          </a:p>
          <a:p>
            <a:r>
              <a:rPr lang="ru-RU" dirty="0" smtClean="0">
                <a:latin typeface="Times New Roman Cyr" charset="-52"/>
              </a:rPr>
              <a:t> </a:t>
            </a:r>
            <a:r>
              <a:rPr lang="ru-RU" sz="2800" i="1" dirty="0" smtClean="0">
                <a:solidFill>
                  <a:srgbClr val="FF3300"/>
                </a:solidFill>
                <a:latin typeface="Times New Roman" pitchFamily="18" charset="0"/>
              </a:rPr>
              <a:t>Глобальная сеть </a:t>
            </a:r>
            <a:r>
              <a:rPr lang="ru-RU" sz="2800" i="1" dirty="0" err="1" smtClean="0">
                <a:solidFill>
                  <a:srgbClr val="FF3300"/>
                </a:solidFill>
                <a:latin typeface="Times New Roman" pitchFamily="18" charset="0"/>
              </a:rPr>
              <a:t>Internet</a:t>
            </a:r>
            <a:r>
              <a:rPr lang="ru-RU" sz="2800" i="1" dirty="0" smtClean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ru-RU" sz="2800" i="1" dirty="0" smtClean="0">
                <a:latin typeface="Times New Roman" pitchFamily="18" charset="0"/>
              </a:rPr>
              <a:t>- охватывает вест мир</a:t>
            </a:r>
            <a:r>
              <a:rPr lang="ru-RU" sz="2800" dirty="0" smtClean="0">
                <a:latin typeface="Times New Roman" pitchFamily="18" charset="0"/>
              </a:rPr>
              <a:t> (в ней реализована информационная служба </a:t>
            </a:r>
            <a:r>
              <a:rPr lang="ru-RU" sz="2800" dirty="0" err="1" smtClean="0">
                <a:latin typeface="Times New Roman" pitchFamily="18" charset="0"/>
              </a:rPr>
              <a:t>World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</a:rPr>
              <a:t>Wide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</a:rPr>
              <a:t>Web</a:t>
            </a:r>
            <a:r>
              <a:rPr lang="ru-RU" sz="2800" dirty="0" smtClean="0">
                <a:latin typeface="Times New Roman" pitchFamily="18" charset="0"/>
              </a:rPr>
              <a:t> (WWW) - </a:t>
            </a:r>
            <a:r>
              <a:rPr lang="ru-RU" sz="2800" i="1" dirty="0" smtClean="0">
                <a:latin typeface="Times New Roman" pitchFamily="18" charset="0"/>
              </a:rPr>
              <a:t>«всемирная паутина»</a:t>
            </a:r>
            <a:r>
              <a:rPr lang="ru-RU" sz="2800" dirty="0" smtClean="0">
                <a:latin typeface="Times New Roman" pitchFamily="18" charset="0"/>
              </a:rPr>
              <a:t>). </a:t>
            </a:r>
          </a:p>
          <a:p>
            <a:r>
              <a:rPr lang="ru-RU" sz="2800" dirty="0" smtClean="0">
                <a:latin typeface="Times New Roman" pitchFamily="18" charset="0"/>
              </a:rPr>
              <a:t>Англоязычное название - WAN (</a:t>
            </a:r>
            <a:r>
              <a:rPr lang="ru-RU" sz="2800" dirty="0" err="1" smtClean="0">
                <a:latin typeface="Times New Roman" pitchFamily="18" charset="0"/>
              </a:rPr>
              <a:t>Wide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</a:rPr>
              <a:t>Area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</a:rPr>
              <a:t>Network</a:t>
            </a:r>
            <a:r>
              <a:rPr lang="ru-RU" sz="2800" dirty="0" smtClean="0">
                <a:latin typeface="Times New Roman" pitchFamily="18" charset="0"/>
              </a:rPr>
              <a:t>). </a:t>
            </a:r>
            <a:endParaRPr lang="ru-RU" sz="2800" dirty="0" smtClean="0"/>
          </a:p>
          <a:p>
            <a:endParaRPr lang="ru-RU" dirty="0" smtClean="0">
              <a:latin typeface="Times New Roman Cyr" charset="-52"/>
            </a:endParaRPr>
          </a:p>
          <a:p>
            <a:endParaRPr lang="ru-RU" i="1" dirty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5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Одноранговая</a:t>
            </a:r>
            <a:r>
              <a:rPr lang="ru-RU" sz="5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сеть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844550" y="1651000"/>
            <a:ext cx="7732713" cy="2322513"/>
            <a:chOff x="532" y="1040"/>
            <a:chExt cx="4872" cy="1463"/>
          </a:xfrm>
        </p:grpSpPr>
        <p:sp>
          <p:nvSpPr>
            <p:cNvPr id="14341" name="Line 5"/>
            <p:cNvSpPr>
              <a:spLocks noChangeShapeType="1"/>
            </p:cNvSpPr>
            <p:nvPr/>
          </p:nvSpPr>
          <p:spPr bwMode="auto">
            <a:xfrm flipH="1">
              <a:off x="1156" y="1253"/>
              <a:ext cx="1633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2" name="Line 6"/>
            <p:cNvSpPr>
              <a:spLocks noChangeShapeType="1"/>
            </p:cNvSpPr>
            <p:nvPr/>
          </p:nvSpPr>
          <p:spPr bwMode="auto">
            <a:xfrm flipV="1">
              <a:off x="2200" y="1253"/>
              <a:ext cx="635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3" name="Line 7"/>
            <p:cNvSpPr>
              <a:spLocks noChangeShapeType="1"/>
            </p:cNvSpPr>
            <p:nvPr/>
          </p:nvSpPr>
          <p:spPr bwMode="auto">
            <a:xfrm flipH="1" flipV="1">
              <a:off x="2880" y="1253"/>
              <a:ext cx="136" cy="6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4" name="Line 8"/>
            <p:cNvSpPr>
              <a:spLocks noChangeShapeType="1"/>
            </p:cNvSpPr>
            <p:nvPr/>
          </p:nvSpPr>
          <p:spPr bwMode="auto">
            <a:xfrm>
              <a:off x="2925" y="1253"/>
              <a:ext cx="771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5" name="Line 9"/>
            <p:cNvSpPr>
              <a:spLocks noChangeShapeType="1"/>
            </p:cNvSpPr>
            <p:nvPr/>
          </p:nvSpPr>
          <p:spPr bwMode="auto">
            <a:xfrm>
              <a:off x="2925" y="1253"/>
              <a:ext cx="1905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14346" name="Picture 10" descr="локальная сеть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2" y="1040"/>
              <a:ext cx="4872" cy="1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340" name="Rectangle 11"/>
          <p:cNvSpPr>
            <a:spLocks noChangeArrowheads="1"/>
          </p:cNvSpPr>
          <p:nvPr/>
        </p:nvSpPr>
        <p:spPr bwMode="auto">
          <a:xfrm>
            <a:off x="868363" y="4071938"/>
            <a:ext cx="748665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400" dirty="0"/>
              <a:t>В </a:t>
            </a:r>
            <a:r>
              <a:rPr lang="ru-RU" sz="2400" b="1" dirty="0" err="1"/>
              <a:t>одноранговой</a:t>
            </a:r>
            <a:r>
              <a:rPr lang="ru-RU" sz="2400" dirty="0"/>
              <a:t> </a:t>
            </a:r>
            <a:r>
              <a:rPr lang="ru-RU" sz="2400" b="1" dirty="0"/>
              <a:t>локальной сети</a:t>
            </a:r>
            <a:r>
              <a:rPr lang="ru-RU" sz="2400" dirty="0"/>
              <a:t> 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400" dirty="0"/>
              <a:t>все компьютеры равноправны. 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400" dirty="0"/>
              <a:t>Общие устройства могут быть подключены 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400" dirty="0"/>
              <a:t>к любому компьютеру в сети.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Сеть с выделенным сервером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1719263"/>
            <a:ext cx="8629650" cy="3133725"/>
            <a:chOff x="110" y="1265"/>
            <a:chExt cx="5436" cy="1974"/>
          </a:xfrm>
        </p:grpSpPr>
        <p:pic>
          <p:nvPicPr>
            <p:cNvPr id="15365" name="Picture 5" descr="локальная сеть2"/>
            <p:cNvPicPr>
              <a:picLocks noChangeAspect="1" noChangeArrowheads="1"/>
            </p:cNvPicPr>
            <p:nvPr/>
          </p:nvPicPr>
          <p:blipFill>
            <a:blip r:embed="rId2" cstate="print"/>
            <a:srcRect b="31993"/>
            <a:stretch>
              <a:fillRect/>
            </a:stretch>
          </p:blipFill>
          <p:spPr bwMode="auto">
            <a:xfrm>
              <a:off x="110" y="1265"/>
              <a:ext cx="5436" cy="1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887" y="1351"/>
              <a:ext cx="3681" cy="1170"/>
              <a:chOff x="957" y="936"/>
              <a:chExt cx="3681" cy="1635"/>
            </a:xfrm>
          </p:grpSpPr>
          <p:sp>
            <p:nvSpPr>
              <p:cNvPr id="15367" name="Line 7"/>
              <p:cNvSpPr>
                <a:spLocks noChangeShapeType="1"/>
              </p:cNvSpPr>
              <p:nvPr/>
            </p:nvSpPr>
            <p:spPr bwMode="auto">
              <a:xfrm flipV="1">
                <a:off x="957" y="1708"/>
                <a:ext cx="1738" cy="53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68" name="Line 8"/>
              <p:cNvSpPr>
                <a:spLocks noChangeShapeType="1"/>
              </p:cNvSpPr>
              <p:nvPr/>
            </p:nvSpPr>
            <p:spPr bwMode="auto">
              <a:xfrm flipV="1">
                <a:off x="1913" y="1707"/>
                <a:ext cx="875" cy="4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69" name="Line 9"/>
              <p:cNvSpPr>
                <a:spLocks noChangeShapeType="1"/>
              </p:cNvSpPr>
              <p:nvPr/>
            </p:nvSpPr>
            <p:spPr bwMode="auto">
              <a:xfrm flipH="1" flipV="1">
                <a:off x="2838" y="1717"/>
                <a:ext cx="84" cy="8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0" name="Line 10"/>
              <p:cNvSpPr>
                <a:spLocks noChangeShapeType="1"/>
              </p:cNvSpPr>
              <p:nvPr/>
            </p:nvSpPr>
            <p:spPr bwMode="auto">
              <a:xfrm flipH="1" flipV="1">
                <a:off x="2849" y="1728"/>
                <a:ext cx="782" cy="50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1" name="Line 11"/>
              <p:cNvSpPr>
                <a:spLocks noChangeShapeType="1"/>
              </p:cNvSpPr>
              <p:nvPr/>
            </p:nvSpPr>
            <p:spPr bwMode="auto">
              <a:xfrm flipV="1">
                <a:off x="3137" y="1029"/>
                <a:ext cx="730" cy="42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2" name="Line 12"/>
              <p:cNvSpPr>
                <a:spLocks noChangeShapeType="1"/>
              </p:cNvSpPr>
              <p:nvPr/>
            </p:nvSpPr>
            <p:spPr bwMode="auto">
              <a:xfrm>
                <a:off x="3065" y="1697"/>
                <a:ext cx="1573" cy="82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3" name="Line 13"/>
              <p:cNvSpPr>
                <a:spLocks noChangeShapeType="1"/>
              </p:cNvSpPr>
              <p:nvPr/>
            </p:nvSpPr>
            <p:spPr bwMode="auto">
              <a:xfrm>
                <a:off x="4368" y="936"/>
                <a:ext cx="20" cy="1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11630" name="Rectangle 14"/>
          <p:cNvSpPr>
            <a:spLocks noGrp="1" noChangeArrowheads="1"/>
          </p:cNvSpPr>
          <p:nvPr>
            <p:ph type="body" sz="half" idx="1"/>
          </p:nvPr>
        </p:nvSpPr>
        <p:spPr>
          <a:xfrm>
            <a:off x="255588" y="5192713"/>
            <a:ext cx="8493125" cy="647700"/>
          </a:xfrm>
        </p:spPr>
        <p:txBody>
          <a:bodyPr>
            <a:noAutofit/>
          </a:bodyPr>
          <a:lstStyle/>
          <a:p>
            <a:pPr marL="0" indent="0"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Структура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сети с выделенным</a:t>
            </a: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сервером</a:t>
            </a:r>
          </a:p>
          <a:p>
            <a:pPr marL="0" indent="0" algn="ctr">
              <a:lnSpc>
                <a:spcPct val="90000"/>
              </a:lnSpc>
              <a:buNone/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Сервер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(от англ.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server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обслуживающее устройство) - компьютер, распределяющий ресурсы между пользователями сети.</a:t>
            </a:r>
          </a:p>
          <a:p>
            <a:pPr marL="0" indent="0" algn="ctr" eaLnBrk="1" hangingPunct="1">
              <a:lnSpc>
                <a:spcPct val="90000"/>
              </a:lnSpc>
              <a:buFontTx/>
              <a:buNone/>
              <a:defRPr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Классификация по топологии</a:t>
            </a:r>
            <a:endParaRPr lang="ru-RU" sz="4800" dirty="0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82550" y="1196752"/>
            <a:ext cx="9061450" cy="46384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marL="179388" lvl="1"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Топология сетей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</a:rPr>
              <a:t>– геометрическая схема соединений узлов </a:t>
            </a:r>
            <a:r>
              <a:rPr lang="ru-RU" sz="2400" dirty="0" smtClean="0">
                <a:latin typeface="Times New Roman" pitchFamily="18" charset="0"/>
              </a:rPr>
              <a:t>сети</a:t>
            </a:r>
            <a:r>
              <a:rPr lang="ru-RU" sz="2400" dirty="0">
                <a:latin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</a:endParaRPr>
          </a:p>
        </p:txBody>
      </p:sp>
      <p:pic>
        <p:nvPicPr>
          <p:cNvPr id="7" name="Picture 2" descr="http://t3.gstatic.com/images?q=tbn:ANd9GcShU_jfrNfgRgGwQ5JBwsCBiCEPjb1VRSD_NVpnfxISLIl2XL4s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996952"/>
            <a:ext cx="4012114" cy="2304256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 l="11315"/>
          <a:stretch>
            <a:fillRect/>
          </a:stretch>
        </p:blipFill>
        <p:spPr bwMode="auto">
          <a:xfrm>
            <a:off x="4644008" y="4221088"/>
            <a:ext cx="3919534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639253"/>
            <a:ext cx="842493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Топология типа «линейная шина».</a:t>
            </a:r>
          </a:p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2564904"/>
            <a:ext cx="4464496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Информация по шине передается на все ПК сети, но принимает ее только тот ПК, для которого эта информация предназначена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341</TotalTime>
  <Words>844</Words>
  <Application>Microsoft Office PowerPoint</Application>
  <PresentationFormat>Экран (4:3)</PresentationFormat>
  <Paragraphs>99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Открытая</vt:lpstr>
      <vt:lpstr>Сети и телекоммуникации. Основы «Электронного правительства».  Методы электронного обучения «E-Learning»</vt:lpstr>
      <vt:lpstr>Цель занятия: </vt:lpstr>
      <vt:lpstr>Компьютерная сеть </vt:lpstr>
      <vt:lpstr>Классификация вычислительных сетей</vt:lpstr>
      <vt:lpstr>Классификация по территориальному признаку</vt:lpstr>
      <vt:lpstr>Слайд 6</vt:lpstr>
      <vt:lpstr>Одноранговая сеть</vt:lpstr>
      <vt:lpstr>Сеть с выделенным сервером</vt:lpstr>
      <vt:lpstr>Классификация по топологии</vt:lpstr>
      <vt:lpstr>Слайд 10</vt:lpstr>
      <vt:lpstr>Слайд 11</vt:lpstr>
      <vt:lpstr>Слайд 12</vt:lpstr>
      <vt:lpstr>Классификация по типу среды передачи</vt:lpstr>
      <vt:lpstr>Витая пара</vt:lpstr>
      <vt:lpstr>Коаксиальный кабель</vt:lpstr>
      <vt:lpstr>Оптоволоконный кабель</vt:lpstr>
      <vt:lpstr>Слайд 17</vt:lpstr>
      <vt:lpstr>История создания Интернет</vt:lpstr>
      <vt:lpstr>Слайд 19</vt:lpstr>
      <vt:lpstr>Система адресации в Internet</vt:lpstr>
      <vt:lpstr>Слайд 21</vt:lpstr>
      <vt:lpstr>Информация на Web- странице.</vt:lpstr>
      <vt:lpstr>Ответьте на следующие вопросы: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Компьютеные сети</dc:title>
  <dc:creator>ноут</dc:creator>
  <cp:lastModifiedBy>student</cp:lastModifiedBy>
  <cp:revision>31</cp:revision>
  <dcterms:created xsi:type="dcterms:W3CDTF">2012-11-02T03:34:54Z</dcterms:created>
  <dcterms:modified xsi:type="dcterms:W3CDTF">2013-10-05T05:20:34Z</dcterms:modified>
</cp:coreProperties>
</file>