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Wizzard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Wizzard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Wizzard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Wizzard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Wizzard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Wizzard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Wizzard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Wizzard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Wizzard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579" autoAdjust="0"/>
    <p:restoredTop sz="90929"/>
  </p:normalViewPr>
  <p:slideViewPr>
    <p:cSldViewPr>
      <p:cViewPr varScale="1">
        <p:scale>
          <a:sx n="100" d="100"/>
          <a:sy n="100" d="100"/>
        </p:scale>
        <p:origin x="-3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fld id="{008046AD-0845-4BA5-A6DD-69CE0BEFD289}" type="datetimeFigureOut">
              <a:rPr lang="ru-RU"/>
              <a:pPr>
                <a:defRPr/>
              </a:pPr>
              <a:t>25.10.2013</a:t>
            </a:fld>
            <a:endParaRPr lang="ru-RU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fld id="{25718215-6A68-4D20-9D35-654326E64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fld id="{45A8D561-3270-4F1B-9245-C268F9C13294}" type="datetimeFigureOut">
              <a:rPr lang="ru-RU"/>
              <a:pPr>
                <a:defRPr/>
              </a:pPr>
              <a:t>25.10.2013</a:t>
            </a:fld>
            <a:endParaRPr 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Wizzard" pitchFamily="2" charset="0"/>
              </a:defRPr>
            </a:lvl1pPr>
          </a:lstStyle>
          <a:p>
            <a:pPr>
              <a:defRPr/>
            </a:pPr>
            <a:fld id="{E07FE3ED-DE32-4654-BB23-B719EDDAC4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590800"/>
            <a:ext cx="8534400" cy="6096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3200400"/>
            <a:ext cx="86106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55D1B-66FF-4DBC-908A-96A8EA8C8A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8200F-71CD-4CDE-A385-BC4C406DDF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324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324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448C-EF31-4BB0-AD97-4D6375FE73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88D35-7CA9-4BDD-A79C-92CBBA2D6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05100-7E61-4B59-9576-BF7EAB606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14E2D-7C77-4627-A4C1-4A5EBC4B76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68EF2-83E7-4E0E-9F9C-FFF79EB354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2400" y="914400"/>
            <a:ext cx="43434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4343400" cy="541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2A7DD-0608-4363-8C9C-55D8A44610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9F39B-8224-4CD3-A228-094D07DF03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BED84-2D34-4B7A-BDAE-E6E86BDA73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D59379-C1F1-49FF-9C26-74E8129823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27999-759F-4937-B7D2-0E34BF9C11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F1DEC-B197-4B3B-A468-0B89ED6A06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914400"/>
            <a:ext cx="8839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E41AAAFE-D72E-448E-95A0-A31C3D5AC1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3" r:id="rId12"/>
    <p:sldLayoutId id="214748366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Microsoft_Office_Word_97_-_20031.doc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4438" y="1928813"/>
            <a:ext cx="5643562" cy="609600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dirty="0" err="1" smtClean="0">
                <a:latin typeface="+mn-lt"/>
              </a:rPr>
              <a:t>Ақпаратты </a:t>
            </a:r>
            <a:br>
              <a:rPr lang="ru-RU" sz="4400" dirty="0" err="1" smtClean="0">
                <a:latin typeface="+mn-lt"/>
              </a:rPr>
            </a:br>
            <a:r>
              <a:rPr lang="ru-RU" sz="4400" dirty="0" err="1" smtClean="0">
                <a:latin typeface="+mn-lt"/>
              </a:rPr>
              <a:t>қорғау</a:t>
            </a:r>
            <a:endParaRPr lang="en-US" sz="4400" dirty="0" smtClean="0">
              <a:latin typeface="+mn-lt"/>
            </a:endParaRP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86063" y="4357688"/>
            <a:ext cx="3071812" cy="928687"/>
          </a:xfrm>
        </p:spPr>
        <p:txBody>
          <a:bodyPr/>
          <a:lstStyle/>
          <a:p>
            <a:pPr eaLnBrk="1" hangingPunct="1"/>
            <a:r>
              <a:rPr lang="ru-RU" sz="2800" smtClean="0"/>
              <a:t>Криптография</a:t>
            </a:r>
            <a:r>
              <a:rPr lang="kk-KZ" sz="2800" smtClean="0"/>
              <a:t>ға</a:t>
            </a:r>
          </a:p>
          <a:p>
            <a:pPr eaLnBrk="1" hangingPunct="1"/>
            <a:r>
              <a:rPr lang="ru-RU" sz="2800" smtClean="0"/>
              <a:t>кіріспе</a:t>
            </a:r>
            <a:endParaRPr lang="en-US" sz="2800" smtClean="0"/>
          </a:p>
        </p:txBody>
      </p:sp>
      <p:sp>
        <p:nvSpPr>
          <p:cNvPr id="17411" name="Oval 11"/>
          <p:cNvSpPr>
            <a:spLocks noChangeArrowheads="1"/>
          </p:cNvSpPr>
          <p:nvPr/>
        </p:nvSpPr>
        <p:spPr bwMode="auto">
          <a:xfrm>
            <a:off x="2286000" y="785813"/>
            <a:ext cx="3500438" cy="344487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    </a:t>
            </a:r>
          </a:p>
        </p:txBody>
      </p:sp>
      <p:sp>
        <p:nvSpPr>
          <p:cNvPr id="17412" name="Oval 13"/>
          <p:cNvSpPr>
            <a:spLocks noChangeArrowheads="1"/>
          </p:cNvSpPr>
          <p:nvPr/>
        </p:nvSpPr>
        <p:spPr bwMode="auto">
          <a:xfrm>
            <a:off x="1676400" y="690563"/>
            <a:ext cx="5105400" cy="5024437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  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7543800" cy="1066800"/>
          </a:xfrm>
        </p:spPr>
        <p:txBody>
          <a:bodyPr/>
          <a:lstStyle/>
          <a:p>
            <a:pPr eaLnBrk="1" hangingPunct="1"/>
            <a:r>
              <a:rPr lang="ru-RU" smtClean="0"/>
              <a:t>Цезарьдің шифрі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214438"/>
            <a:ext cx="8229600" cy="2971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Криптографияда Ежелгі уақытта екі түрлі шифр қолданылды: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алмастыру және ауыстыру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i="1" smtClean="0">
                <a:latin typeface="Times New Roman" pitchFamily="18" charset="0"/>
              </a:rPr>
              <a:t>Цезарьдің шифрі </a:t>
            </a:r>
            <a:r>
              <a:rPr lang="ru-RU" sz="2400" smtClean="0">
                <a:latin typeface="Times New Roman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</a:rPr>
              <a:t>жылжу = 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</a:rPr>
              <a:t>АБВГДЕ….ЭЮЯ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</a:rPr>
              <a:t>ГДЕЁЖЗ….АБВ</a:t>
            </a:r>
          </a:p>
        </p:txBody>
      </p:sp>
      <p:pic>
        <p:nvPicPr>
          <p:cNvPr id="35843" name="Picture 5" descr="Цезар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057400"/>
            <a:ext cx="2794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Text Box 6"/>
          <p:cNvSpPr txBox="1">
            <a:spLocks noChangeArrowheads="1"/>
          </p:cNvSpPr>
          <p:nvPr/>
        </p:nvSpPr>
        <p:spPr bwMode="auto">
          <a:xfrm>
            <a:off x="0" y="4286250"/>
            <a:ext cx="64008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ДАМУ: алфавит әріпінің ек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жазбасының төменг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жолы осы әріптердің кез келген орналастырылу болу мүмк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 </a:t>
            </a:r>
          </a:p>
          <a:p>
            <a:pPr algn="ctr"/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лттер саны = 33! </a:t>
            </a:r>
          </a:p>
          <a:p>
            <a:pPr algn="ctr"/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(кириллица алфавит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үш</a:t>
            </a:r>
            <a:r>
              <a:rPr lang="en-US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228600"/>
            <a:ext cx="9144000" cy="6248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b="1" smtClean="0"/>
          </a:p>
          <a:p>
            <a:pPr eaLnBrk="1" hangingPunct="1">
              <a:lnSpc>
                <a:spcPct val="80000"/>
              </a:lnSpc>
            </a:pPr>
            <a:r>
              <a:rPr lang="ru-RU" sz="2400" b="1" smtClean="0"/>
              <a:t>Цезарьдің ШИФРІ</a:t>
            </a:r>
          </a:p>
          <a:p>
            <a:pPr eaLnBrk="1" hangingPunct="1">
              <a:lnSpc>
                <a:spcPct val="80000"/>
              </a:lnSpc>
            </a:pPr>
            <a:endParaRPr lang="ru-RU" b="1" smtClean="0"/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Ежелг</a:t>
            </a:r>
            <a:r>
              <a:rPr lang="en-US" b="1" smtClean="0"/>
              <a:t>i </a:t>
            </a:r>
            <a:r>
              <a:rPr lang="ru-RU" b="1" smtClean="0"/>
              <a:t>Рим тарихшысы Светоний суреттеп айтқан алмастыру шифрының тарихи мысалы Цезарьдың (б.д.д І ғасыр) шифры болып табылады. 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Қаз</a:t>
            </a:r>
            <a:r>
              <a:rPr lang="en-US" sz="1800" b="1" smtClean="0"/>
              <a:t>i</a:t>
            </a:r>
            <a:r>
              <a:rPr lang="ru-RU" sz="1800" b="1" smtClean="0"/>
              <a:t>рг</a:t>
            </a:r>
            <a:r>
              <a:rPr lang="en-US" sz="1800" b="1" smtClean="0"/>
              <a:t>i </a:t>
            </a:r>
            <a:r>
              <a:rPr lang="ru-RU" sz="1800" b="1" smtClean="0"/>
              <a:t>заманғы кириллица алфавит</a:t>
            </a:r>
            <a:r>
              <a:rPr lang="en-US" sz="1800" b="1" smtClean="0"/>
              <a:t>i</a:t>
            </a:r>
            <a:r>
              <a:rPr lang="ru-RU" sz="1800" b="1" smtClean="0"/>
              <a:t>не сәйкес ол келес</a:t>
            </a:r>
            <a:r>
              <a:rPr lang="en-US" sz="1800" b="1" smtClean="0"/>
              <a:t>i</a:t>
            </a:r>
            <a:r>
              <a:rPr lang="ru-RU" sz="1800" b="1" smtClean="0"/>
              <a:t>ден тұрды. Алфавит жазылды: А, Б, В, Г, Д, Е, ...; содан соң оның астынан сол алфавит жазып алды, б</a:t>
            </a:r>
            <a:r>
              <a:rPr lang="en-US" sz="1800" b="1" smtClean="0"/>
              <a:t>i</a:t>
            </a:r>
            <a:r>
              <a:rPr lang="ru-RU" sz="1800" b="1" smtClean="0"/>
              <a:t>рақ циклд</a:t>
            </a:r>
            <a:r>
              <a:rPr lang="en-US" sz="1800" b="1" smtClean="0"/>
              <a:t>i</a:t>
            </a:r>
            <a:r>
              <a:rPr lang="ru-RU" sz="1800" b="1" smtClean="0"/>
              <a:t>к жылжумен 3 әр</a:t>
            </a:r>
            <a:r>
              <a:rPr lang="en-US" sz="1800" b="1" smtClean="0"/>
              <a:t>i</a:t>
            </a:r>
            <a:r>
              <a:rPr lang="ru-RU" sz="1800" b="1" smtClean="0"/>
              <a:t>п солға: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А Б В Г Д Е Ё Ж З И Й К Л М Н О П Р С Т У Ф Х Ц Ч Ш Щ Ы Ъ Ь Э Ю Я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Г Д Е Ё Ж З И Й К Л М НО П  Р С Т У Ф Х Ц ЧШ Щ ЫЪ Ь   Э Ю Я А Б В</a:t>
            </a:r>
            <a:endParaRPr lang="ru-RU" sz="1800" smtClean="0"/>
          </a:p>
          <a:p>
            <a:pPr eaLnBrk="1" hangingPunct="1">
              <a:lnSpc>
                <a:spcPct val="80000"/>
              </a:lnSpc>
            </a:pPr>
            <a:endParaRPr lang="ru-RU" sz="1800" smtClean="0"/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Шифрлану кезінде А әрпі Г әрпімен алмастырылды,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Б Д-ға алмастырылды, В – Е және әрі қарай. 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Мысалы, «РИМ» сөзі «УЛП» сөзіне айналды. «УЛП» хабарламаны қабылдаушы бұл әріптерді төменгі жолдан іздеді және олардың үст</a:t>
            </a:r>
            <a:r>
              <a:rPr lang="en-US" sz="1800" b="1" smtClean="0"/>
              <a:t>i</a:t>
            </a:r>
            <a:r>
              <a:rPr lang="ru-RU" sz="1800" b="1" smtClean="0"/>
              <a:t>нде әр</a:t>
            </a:r>
            <a:r>
              <a:rPr lang="en-US" sz="1800" b="1" smtClean="0"/>
              <a:t>i</a:t>
            </a:r>
            <a:r>
              <a:rPr lang="ru-RU" sz="1800" b="1" smtClean="0"/>
              <a:t>п бойынша бастапқы сөзд</a:t>
            </a:r>
            <a:r>
              <a:rPr lang="en-US" sz="1800" b="1" smtClean="0"/>
              <a:t>i </a:t>
            </a:r>
            <a:r>
              <a:rPr lang="ru-RU" sz="1800" b="1" smtClean="0"/>
              <a:t>қалпына келт</a:t>
            </a:r>
            <a:r>
              <a:rPr lang="en-US" sz="1800" b="1" smtClean="0"/>
              <a:t>i</a:t>
            </a:r>
            <a:r>
              <a:rPr lang="ru-RU" sz="1800" b="1" smtClean="0"/>
              <a:t>рді «РИМ». Цезарьдың шифрында к</a:t>
            </a:r>
            <a:r>
              <a:rPr lang="en-US" sz="1800" b="1" smtClean="0"/>
              <a:t>i</a:t>
            </a:r>
            <a:r>
              <a:rPr lang="ru-RU" sz="1800" b="1" smtClean="0"/>
              <a:t>лт алфавитт</a:t>
            </a:r>
            <a:r>
              <a:rPr lang="en-US" sz="1800" b="1" smtClean="0"/>
              <a:t>i</a:t>
            </a:r>
            <a:r>
              <a:rPr lang="ru-RU" sz="1800" b="1" smtClean="0"/>
              <a:t>ң төменг</a:t>
            </a:r>
            <a:r>
              <a:rPr lang="en-US" sz="1800" b="1" smtClean="0"/>
              <a:t>i </a:t>
            </a:r>
            <a:r>
              <a:rPr lang="ru-RU" sz="1800" b="1" smtClean="0"/>
              <a:t>жолын жылжудың екінші шамасы болып табылады.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«Билейт</a:t>
            </a:r>
            <a:r>
              <a:rPr lang="en-US" smtClean="0"/>
              <a:t>i</a:t>
            </a:r>
            <a:r>
              <a:rPr lang="ru-RU" smtClean="0"/>
              <a:t>н адамдар»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525963"/>
          </a:xfrm>
        </p:spPr>
        <p:txBody>
          <a:bodyPr/>
          <a:lstStyle/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Көркем әдебиетте алмастыру шифрының классикалық мысалы «</a:t>
            </a:r>
            <a:r>
              <a:rPr lang="kk-KZ" sz="2400" smtClean="0"/>
              <a:t>Б</a:t>
            </a:r>
            <a:r>
              <a:rPr lang="ru-RU" sz="2400" smtClean="0"/>
              <a:t>илейт</a:t>
            </a:r>
            <a:r>
              <a:rPr lang="en-US" sz="2400" smtClean="0"/>
              <a:t>i</a:t>
            </a:r>
            <a:r>
              <a:rPr lang="ru-RU" sz="2400" smtClean="0"/>
              <a:t>н адамдар»</a:t>
            </a:r>
            <a:r>
              <a:rPr lang="kk-KZ" sz="2400" smtClean="0"/>
              <a:t> танымал шифры болып табылады </a:t>
            </a:r>
            <a:r>
              <a:rPr lang="ru-RU" sz="2400" smtClean="0"/>
              <a:t>(К. Дойля). Әр</a:t>
            </a:r>
            <a:r>
              <a:rPr lang="en-US" sz="2400" smtClean="0"/>
              <a:t>i</a:t>
            </a:r>
            <a:r>
              <a:rPr lang="ru-RU" sz="2400" smtClean="0"/>
              <a:t>птер адамдарды бейнел</a:t>
            </a:r>
            <a:r>
              <a:rPr lang="en-US" sz="2400" smtClean="0"/>
              <a:t>i </a:t>
            </a:r>
            <a:r>
              <a:rPr lang="ru-RU" sz="2400" smtClean="0"/>
              <a:t>түрде фигураларға алмастырылған.</a:t>
            </a: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smtClean="0"/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300" smtClean="0">
              <a:latin typeface="Times New Roman" pitchFamily="18" charset="0"/>
            </a:endParaRP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300" smtClean="0">
              <a:latin typeface="Times New Roman" pitchFamily="18" charset="0"/>
            </a:endParaRP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300" smtClean="0">
              <a:latin typeface="Times New Roman" pitchFamily="18" charset="0"/>
            </a:endParaRP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300" smtClean="0">
                <a:latin typeface="Times New Roman" pitchFamily="18" charset="0"/>
              </a:rPr>
              <a:t>  </a:t>
            </a: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</a:rPr>
              <a:t>ПРИХОДИ НЕМЕДЛЕННО</a:t>
            </a: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i="1" smtClean="0"/>
              <a:t>«</a:t>
            </a:r>
            <a:r>
              <a:rPr lang="ru-RU" sz="2400" b="1" i="1" smtClean="0"/>
              <a:t>Бұл жүйен</a:t>
            </a:r>
            <a:r>
              <a:rPr lang="en-US" sz="2400" b="1" i="1" smtClean="0"/>
              <a:t>i </a:t>
            </a:r>
            <a:r>
              <a:rPr lang="ru-RU" sz="2400" b="1" i="1" smtClean="0"/>
              <a:t>ойлап табушының мақсаты - бұл белг</a:t>
            </a:r>
            <a:r>
              <a:rPr lang="en-US" sz="2400" b="1" i="1" smtClean="0"/>
              <a:t>i</a:t>
            </a:r>
            <a:r>
              <a:rPr lang="ru-RU" sz="2400" b="1" i="1" smtClean="0"/>
              <a:t>шелер жазулар болып табылатынын жасыру үш</a:t>
            </a:r>
            <a:r>
              <a:rPr lang="en-US" sz="2400" b="1" i="1" smtClean="0"/>
              <a:t>i</a:t>
            </a:r>
            <a:r>
              <a:rPr lang="ru-RU" sz="2400" b="1" i="1" smtClean="0"/>
              <a:t>н және оларды балалар суреті ретінде беру» </a:t>
            </a:r>
            <a:r>
              <a:rPr lang="ru-RU" sz="2400" i="1" smtClean="0"/>
              <a:t>(Ш.Холмс)</a:t>
            </a:r>
          </a:p>
        </p:txBody>
      </p:sp>
      <p:pic>
        <p:nvPicPr>
          <p:cNvPr id="39939" name="Picture 4" descr="пляшущие человеч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200400"/>
            <a:ext cx="68580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Ауыстыру шифрі</a:t>
            </a:r>
          </a:p>
        </p:txBody>
      </p:sp>
      <p:sp>
        <p:nvSpPr>
          <p:cNvPr id="15447" name="Text Box 87"/>
          <p:cNvSpPr txBox="1">
            <a:spLocks noChangeArrowheads="1"/>
          </p:cNvSpPr>
          <p:nvPr/>
        </p:nvSpPr>
        <p:spPr bwMode="auto">
          <a:xfrm>
            <a:off x="457200" y="1828800"/>
            <a:ext cx="58674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57188" algn="ctr">
              <a:defRPr/>
            </a:pP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Ауыстыру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шифрінің жүзеге асыратын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құрал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– </a:t>
            </a: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Сцитала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</a:p>
          <a:p>
            <a:pPr indent="357188" algn="ctr">
              <a:defRPr/>
            </a:pP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  <a:p>
            <a:pPr indent="357188" algn="ctr">
              <a:defRPr/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Шифр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кілті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–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цилиндрдің диаметрі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және оның ұзындығы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</a:p>
          <a:p>
            <a:pPr indent="357188" algn="ctr">
              <a:defRPr/>
            </a:pP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  <a:p>
            <a:pPr indent="357188" algn="ctr">
              <a:defRPr/>
            </a:pPr>
            <a:r>
              <a:rPr lang="ru-RU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Антисцитала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(Аристотель) – </a:t>
            </a:r>
            <a:r>
              <a:rPr lang="ru-RU" sz="2800" b="1" dirty="0">
                <a:solidFill>
                  <a:srgbClr val="FF0000"/>
                </a:solidFill>
                <a:latin typeface="Wizzard" pitchFamily="2" charset="0"/>
              </a:rPr>
              <a:t>конус </a:t>
            </a:r>
            <a:r>
              <a:rPr lang="ru-RU" sz="2800" b="1" dirty="0" err="1">
                <a:solidFill>
                  <a:srgbClr val="FF0000"/>
                </a:solidFill>
                <a:latin typeface="Wizzard" pitchFamily="2" charset="0"/>
              </a:rPr>
              <a:t>тәр</a:t>
            </a:r>
            <a:r>
              <a:rPr lang="en-US" sz="2800" b="1" dirty="0" err="1">
                <a:solidFill>
                  <a:srgbClr val="FF0000"/>
                </a:solidFill>
                <a:latin typeface="Wizzard" pitchFamily="2" charset="0"/>
              </a:rPr>
              <a:t>i</a:t>
            </a:r>
            <a:r>
              <a:rPr lang="ru-RU" sz="2800" b="1" dirty="0" err="1">
                <a:solidFill>
                  <a:srgbClr val="FF0000"/>
                </a:solidFill>
                <a:latin typeface="Wizzard" pitchFamily="2" charset="0"/>
              </a:rPr>
              <a:t>зд</a:t>
            </a:r>
            <a:r>
              <a:rPr lang="en-US" sz="2800" b="1" dirty="0" err="1">
                <a:solidFill>
                  <a:srgbClr val="FF0000"/>
                </a:solidFill>
                <a:latin typeface="Wizzard" pitchFamily="2" charset="0"/>
              </a:rPr>
              <a:t>i</a:t>
            </a:r>
            <a:r>
              <a:rPr lang="en-US" sz="2800" b="1" dirty="0">
                <a:solidFill>
                  <a:srgbClr val="FF0000"/>
                </a:solidFill>
                <a:latin typeface="Wizzard" pitchFamily="2" charset="0"/>
              </a:rPr>
              <a:t> </a:t>
            </a:r>
            <a:r>
              <a:rPr lang="ru-RU" sz="2800" b="1" dirty="0" err="1">
                <a:solidFill>
                  <a:srgbClr val="FF0000"/>
                </a:solidFill>
                <a:latin typeface="Wizzard" pitchFamily="2" charset="0"/>
              </a:rPr>
              <a:t>найза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pic>
        <p:nvPicPr>
          <p:cNvPr id="41987" name="Picture 99" descr="Untit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700000">
            <a:off x="4953000" y="2819400"/>
            <a:ext cx="5105400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7245350"/>
          </a:xfrm>
        </p:spPr>
        <p:txBody>
          <a:bodyPr/>
          <a:lstStyle/>
          <a:p>
            <a:pPr eaLnBrk="1" hangingPunct="1"/>
            <a:r>
              <a:rPr lang="ru-RU" sz="2400" b="1" smtClean="0"/>
              <a:t>Сцитал</a:t>
            </a:r>
            <a:r>
              <a:rPr lang="en-US" sz="2400" b="1" smtClean="0"/>
              <a:t> </a:t>
            </a:r>
            <a:r>
              <a:rPr lang="kk-KZ" sz="2400" b="1" smtClean="0"/>
              <a:t>ҚҰРАЛЫ</a:t>
            </a:r>
            <a:endParaRPr lang="ru-RU" sz="2400" b="1" smtClean="0"/>
          </a:p>
          <a:p>
            <a:pPr eaLnBrk="1" hangingPunct="1"/>
            <a:endParaRPr lang="ru-RU" b="1" smtClean="0"/>
          </a:p>
          <a:p>
            <a:r>
              <a:rPr lang="ru-RU" b="1" smtClean="0"/>
              <a:t>Ауыстырудың шифрін жүзеге асыратын алғашқы физикалық құралдардың б</a:t>
            </a:r>
            <a:r>
              <a:rPr lang="en-US" b="1" smtClean="0"/>
              <a:t>i</a:t>
            </a:r>
            <a:r>
              <a:rPr lang="ru-RU" b="1" smtClean="0"/>
              <a:t>р</a:t>
            </a:r>
            <a:r>
              <a:rPr lang="en-US" b="1" smtClean="0"/>
              <a:t>i </a:t>
            </a:r>
            <a:r>
              <a:rPr lang="ru-RU" b="1" smtClean="0"/>
              <a:t>Сцитал деп аталатын құрал болып табылды. Бұл ежелгі Спартада Ликург уақытында шығарылды (V в. до н. э.). </a:t>
            </a:r>
          </a:p>
          <a:p>
            <a:pPr eaLnBrk="1" hangingPunct="1"/>
            <a:r>
              <a:rPr lang="ru-RU" b="1" smtClean="0"/>
              <a:t>Мәт</a:t>
            </a:r>
            <a:r>
              <a:rPr lang="en-US" b="1" smtClean="0"/>
              <a:t>i</a:t>
            </a:r>
            <a:r>
              <a:rPr lang="ru-RU" b="1" smtClean="0"/>
              <a:t>нн</a:t>
            </a:r>
            <a:r>
              <a:rPr lang="en-US" b="1" smtClean="0"/>
              <a:t>i</a:t>
            </a:r>
            <a:r>
              <a:rPr lang="ru-RU" b="1" smtClean="0"/>
              <a:t>ң шифрлауы үш</a:t>
            </a:r>
            <a:r>
              <a:rPr lang="en-US" b="1" smtClean="0"/>
              <a:t>i</a:t>
            </a:r>
            <a:r>
              <a:rPr lang="ru-RU" b="1" smtClean="0"/>
              <a:t>н алдын ала мерз</a:t>
            </a:r>
            <a:r>
              <a:rPr lang="en-US" b="1" smtClean="0"/>
              <a:t>i</a:t>
            </a:r>
            <a:r>
              <a:rPr lang="ru-RU" b="1" smtClean="0"/>
              <a:t>мд</a:t>
            </a:r>
            <a:r>
              <a:rPr lang="en-US" b="1" smtClean="0"/>
              <a:t>i </a:t>
            </a:r>
            <a:r>
              <a:rPr lang="ru-RU" b="1" smtClean="0"/>
              <a:t>диаметр</a:t>
            </a:r>
            <a:r>
              <a:rPr lang="en-US" b="1" smtClean="0"/>
              <a:t>i</a:t>
            </a:r>
            <a:r>
              <a:rPr lang="ru-RU" b="1" smtClean="0"/>
              <a:t>н</a:t>
            </a:r>
            <a:r>
              <a:rPr lang="en-US" b="1" smtClean="0"/>
              <a:t>i</a:t>
            </a:r>
            <a:r>
              <a:rPr lang="ru-RU" b="1" smtClean="0"/>
              <a:t>ң цилиндр</a:t>
            </a:r>
            <a:r>
              <a:rPr lang="en-US" b="1" smtClean="0"/>
              <a:t>i</a:t>
            </a:r>
            <a:r>
              <a:rPr lang="ru-RU" b="1" smtClean="0"/>
              <a:t>н пайдаланды. Цилиндрға пергаменттен жұқа белбеу оралды, және мәт</a:t>
            </a:r>
            <a:r>
              <a:rPr lang="en-US" b="1" smtClean="0"/>
              <a:t>i</a:t>
            </a:r>
            <a:r>
              <a:rPr lang="ru-RU" b="1" smtClean="0"/>
              <a:t>н құрастыратын цилиндр бойымен жолма-жол жазып алды (оның осьтер</a:t>
            </a:r>
            <a:r>
              <a:rPr lang="en-US" b="1" smtClean="0"/>
              <a:t>i</a:t>
            </a:r>
            <a:r>
              <a:rPr lang="ru-RU" b="1" smtClean="0"/>
              <a:t>нің бойында). Содан соң белбеу шумақталды және хабардың алушысына ж</a:t>
            </a:r>
            <a:r>
              <a:rPr lang="en-US" b="1" smtClean="0"/>
              <a:t>i</a:t>
            </a:r>
            <a:r>
              <a:rPr lang="ru-RU" b="1" smtClean="0"/>
              <a:t>берілд</a:t>
            </a:r>
            <a:r>
              <a:rPr lang="en-US" b="1" smtClean="0"/>
              <a:t>i.</a:t>
            </a:r>
            <a:r>
              <a:rPr lang="ru-RU" b="1" smtClean="0"/>
              <a:t> Соңғысы оны сол диаметр цилиндрына орады және цилиндр осінің бойымен мәт</a:t>
            </a:r>
            <a:r>
              <a:rPr lang="en-US" b="1" smtClean="0"/>
              <a:t>i</a:t>
            </a:r>
            <a:r>
              <a:rPr lang="ru-RU" b="1" smtClean="0"/>
              <a:t>н оқыды. </a:t>
            </a:r>
          </a:p>
          <a:p>
            <a:pPr eaLnBrk="1" hangingPunct="1"/>
            <a:endParaRPr lang="ru-RU" b="1" smtClean="0"/>
          </a:p>
          <a:p>
            <a:pPr eaLnBrk="1" hangingPunct="1"/>
            <a:r>
              <a:rPr lang="kk-KZ" b="1" smtClean="0"/>
              <a:t>Бұл мысалда шифр кілті цилиндрдің диаметрі және оның ұзындығы болып табылады.</a:t>
            </a:r>
            <a:endParaRPr lang="ru-RU" b="1" smtClean="0"/>
          </a:p>
          <a:p>
            <a:pPr eaLnBrk="1" hangingPunct="1"/>
            <a:endParaRPr lang="ru-RU" b="1" smtClean="0"/>
          </a:p>
          <a:p>
            <a:pPr eaLnBrk="1" hangingPunct="1"/>
            <a:r>
              <a:rPr lang="kk-KZ" b="1" smtClean="0"/>
              <a:t>Дешифрлік</a:t>
            </a:r>
            <a:r>
              <a:rPr lang="ru-RU" b="1" smtClean="0"/>
              <a:t> құрылғыны ойлап табу – «Антисцитала»</a:t>
            </a:r>
            <a:r>
              <a:rPr lang="kk-KZ" b="1" smtClean="0"/>
              <a:t> - </a:t>
            </a:r>
            <a:r>
              <a:rPr lang="ru-RU" b="1" smtClean="0"/>
              <a:t>ұлы Аристотельге қосымша жазылады. Ол конус тәр</a:t>
            </a:r>
            <a:r>
              <a:rPr lang="en-US" b="1" smtClean="0"/>
              <a:t>i</a:t>
            </a:r>
            <a:r>
              <a:rPr lang="ru-RU" b="1" smtClean="0"/>
              <a:t>зд</a:t>
            </a:r>
            <a:r>
              <a:rPr lang="en-US" b="1" smtClean="0"/>
              <a:t>i </a:t>
            </a:r>
            <a:r>
              <a:rPr lang="ru-RU" b="1" smtClean="0"/>
              <a:t>ұсталған белбеу орайтын «найза» пайдалануға ұсынды </a:t>
            </a:r>
            <a:r>
              <a:rPr lang="ru-RU" smtClean="0"/>
              <a:t>; </a:t>
            </a:r>
            <a:r>
              <a:rPr lang="ru-RU" b="1" smtClean="0"/>
              <a:t>мағынасы түс</a:t>
            </a:r>
            <a:r>
              <a:rPr lang="en-US" b="1" smtClean="0"/>
              <a:t>i</a:t>
            </a:r>
            <a:r>
              <a:rPr lang="ru-RU" b="1" smtClean="0"/>
              <a:t>н</a:t>
            </a:r>
            <a:r>
              <a:rPr lang="en-US" b="1" smtClean="0"/>
              <a:t>i</a:t>
            </a:r>
            <a:r>
              <a:rPr lang="ru-RU" b="1" smtClean="0"/>
              <a:t>кті мәт</a:t>
            </a:r>
            <a:r>
              <a:rPr lang="en-US" b="1" smtClean="0"/>
              <a:t>i</a:t>
            </a:r>
            <a:r>
              <a:rPr lang="ru-RU" b="1" smtClean="0"/>
              <a:t>н пайда болмайынша бұл белбеу ось бойымен жылжытылды.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72453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smtClean="0"/>
              <a:t>Ауыстыру ШИФРІ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/>
              <a:t>Ек</a:t>
            </a:r>
            <a:r>
              <a:rPr lang="en-US" smtClean="0"/>
              <a:t>i </a:t>
            </a:r>
            <a:r>
              <a:rPr lang="kk-KZ" smtClean="0"/>
              <a:t>жолды </a:t>
            </a:r>
            <a:r>
              <a:rPr lang="ru-RU" smtClean="0"/>
              <a:t>жазбада сан</a:t>
            </a:r>
            <a:r>
              <a:rPr lang="kk-KZ" smtClean="0"/>
              <a:t>ды</a:t>
            </a:r>
            <a:r>
              <a:rPr lang="ru-RU" smtClean="0"/>
              <a:t> 1-ден 5-ке дейін аралығында орналастырамыз, екінші жол – жоғарғы жолдың сандарын кез келген ауыстыру</a:t>
            </a:r>
            <a:r>
              <a:rPr lang="ru-RU" b="1" smtClean="0"/>
              <a:t>: 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12345 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32514</a:t>
            </a:r>
          </a:p>
          <a:p>
            <a:r>
              <a:rPr lang="ru-RU" b="1" smtClean="0"/>
              <a:t>Бұл құрылым алмастырудың атауын алады,</a:t>
            </a:r>
          </a:p>
          <a:p>
            <a:r>
              <a:rPr lang="ru-RU" b="1" smtClean="0"/>
              <a:t>ал 5-шi сан оның дәрежесі деп аталады.</a:t>
            </a:r>
          </a:p>
          <a:p>
            <a:pPr eaLnBrk="1" hangingPunct="1">
              <a:lnSpc>
                <a:spcPct val="80000"/>
              </a:lnSpc>
            </a:pPr>
            <a:endParaRPr lang="ru-RU" b="1" smtClean="0"/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«СВЯЩЕННАЯ РИМСКАЯ ИМПЕРИЯ»</a:t>
            </a:r>
            <a:r>
              <a:rPr lang="ru-RU" smtClean="0"/>
              <a:t> фразасын шифрлаймыз </a:t>
            </a:r>
            <a:r>
              <a:rPr lang="ru-RU" b="1" smtClean="0"/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Бұл фразада 23 әріп. </a:t>
            </a:r>
            <a:r>
              <a:rPr lang="ru-RU" smtClean="0"/>
              <a:t>Ең жақын санға дей</a:t>
            </a:r>
            <a:r>
              <a:rPr lang="en-US" smtClean="0"/>
              <a:t>i</a:t>
            </a:r>
            <a:r>
              <a:rPr lang="ru-RU" smtClean="0"/>
              <a:t>н ек</a:t>
            </a:r>
            <a:r>
              <a:rPr lang="en-US" smtClean="0"/>
              <a:t>i </a:t>
            </a:r>
            <a:r>
              <a:rPr lang="ru-RU" smtClean="0"/>
              <a:t>кез келген әр</a:t>
            </a:r>
            <a:r>
              <a:rPr lang="en-US" smtClean="0"/>
              <a:t>i</a:t>
            </a:r>
            <a:r>
              <a:rPr lang="ru-RU" smtClean="0"/>
              <a:t>птер</a:t>
            </a:r>
            <a:r>
              <a:rPr lang="en-US" smtClean="0"/>
              <a:t>i</a:t>
            </a:r>
            <a:r>
              <a:rPr lang="ru-RU" smtClean="0"/>
              <a:t>мен (мысалы Ь, Э) оны толықтырамыз</a:t>
            </a:r>
            <a:r>
              <a:rPr lang="ru-RU" b="1" smtClean="0"/>
              <a:t>, еселі 5, яғни 25. </a:t>
            </a:r>
            <a:r>
              <a:rPr lang="ru-RU" smtClean="0"/>
              <a:t>Бес таңбалы топтарына оны б</a:t>
            </a:r>
            <a:r>
              <a:rPr lang="en-US" smtClean="0"/>
              <a:t>i</a:t>
            </a:r>
            <a:r>
              <a:rPr lang="ru-RU" smtClean="0"/>
              <a:t>р мезг</a:t>
            </a:r>
            <a:r>
              <a:rPr lang="en-US" smtClean="0"/>
              <a:t>i</a:t>
            </a:r>
            <a:r>
              <a:rPr lang="ru-RU" smtClean="0"/>
              <a:t>лде бөлшектеп, бұл толықтырылған фразаны рұқсатсыз жазып аламыз </a:t>
            </a:r>
            <a:r>
              <a:rPr lang="ru-RU" b="1" smtClean="0"/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СВЯЩЕ ННАЯР ИМСКА ЯИМПЕ РИЯЬЭ</a:t>
            </a:r>
          </a:p>
          <a:p>
            <a:pPr eaLnBrk="1" hangingPunct="1">
              <a:lnSpc>
                <a:spcPct val="80000"/>
              </a:lnSpc>
            </a:pPr>
            <a:r>
              <a:rPr lang="ru-RU" smtClean="0"/>
              <a:t>Әр топтың әр</a:t>
            </a:r>
            <a:r>
              <a:rPr lang="en-US" smtClean="0"/>
              <a:t>i</a:t>
            </a:r>
            <a:r>
              <a:rPr lang="ru-RU" smtClean="0"/>
              <a:t>б</a:t>
            </a:r>
            <a:r>
              <a:rPr lang="en-US" smtClean="0"/>
              <a:t>i</a:t>
            </a:r>
            <a:r>
              <a:rPr lang="ru-RU" smtClean="0"/>
              <a:t>н келес</a:t>
            </a:r>
            <a:r>
              <a:rPr lang="en-US" smtClean="0"/>
              <a:t>i </a:t>
            </a:r>
            <a:r>
              <a:rPr lang="ru-RU" smtClean="0"/>
              <a:t>ереже бойынша көр</a:t>
            </a:r>
            <a:r>
              <a:rPr lang="en-US" smtClean="0"/>
              <a:t>c</a:t>
            </a:r>
            <a:r>
              <a:rPr lang="ru-RU" smtClean="0"/>
              <a:t>ет</a:t>
            </a:r>
            <a:r>
              <a:rPr lang="en-US" smtClean="0"/>
              <a:t>i</a:t>
            </a:r>
            <a:r>
              <a:rPr lang="ru-RU" smtClean="0"/>
              <a:t>лген ек</a:t>
            </a:r>
            <a:r>
              <a:rPr lang="en-US" smtClean="0"/>
              <a:t>i </a:t>
            </a:r>
            <a:r>
              <a:rPr lang="ru-RU" smtClean="0"/>
              <a:t>жолды жазбамен сәйкест</a:t>
            </a:r>
            <a:r>
              <a:rPr lang="en-US" smtClean="0"/>
              <a:t>i</a:t>
            </a:r>
            <a:r>
              <a:rPr lang="ru-RU" smtClean="0"/>
              <a:t>кте қайта орнықтырамыз </a:t>
            </a:r>
            <a:r>
              <a:rPr lang="ru-RU" b="1" smtClean="0"/>
              <a:t>: бірінші әріп үшінші орынға тұрады, екінші – екіншіге, үшінші – бесіншіге, төртінші – біріншіге және бесінші – төртіншіге. Алынған мәтін рұқсатсыз жазылады: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ЩВСЕЯЯННРАКМИАСПИЯЕМЬИРЭЯ</a:t>
            </a:r>
          </a:p>
          <a:p>
            <a:pPr eaLnBrk="1" hangingPunct="1">
              <a:lnSpc>
                <a:spcPct val="80000"/>
              </a:lnSpc>
            </a:pPr>
            <a:r>
              <a:rPr lang="ru-RU" b="1" smtClean="0"/>
              <a:t>Шифрлеуді шешкен кезде мәтін 5 әріптен топқа бөлінеді және әріптер кер</a:t>
            </a:r>
            <a:r>
              <a:rPr lang="en-US" b="1" smtClean="0"/>
              <a:t>i </a:t>
            </a:r>
            <a:r>
              <a:rPr lang="ru-RU" b="1" smtClean="0"/>
              <a:t>ретте қайта орналастырылады: 1 - 4-ші орынға, 2  -  2, 3  - 1, 4 - 5 және 5 - 3. Шифр к</a:t>
            </a:r>
            <a:r>
              <a:rPr lang="en-US" b="1" smtClean="0"/>
              <a:t>i</a:t>
            </a:r>
            <a:r>
              <a:rPr lang="ru-RU" b="1" smtClean="0"/>
              <a:t>лті  5-ш</a:t>
            </a:r>
            <a:r>
              <a:rPr lang="en-US" b="1" smtClean="0"/>
              <a:t>i </a:t>
            </a:r>
            <a:r>
              <a:rPr lang="ru-RU" b="1" smtClean="0"/>
              <a:t>таңдалған сан болып табылады және сандарды орналастырылудың рет</a:t>
            </a:r>
            <a:r>
              <a:rPr lang="en-US" b="1" smtClean="0"/>
              <a:t>i </a:t>
            </a:r>
            <a:r>
              <a:rPr lang="ru-RU" b="1" smtClean="0"/>
              <a:t>ек</a:t>
            </a:r>
            <a:r>
              <a:rPr lang="en-US" b="1" smtClean="0"/>
              <a:t>i </a:t>
            </a:r>
            <a:r>
              <a:rPr lang="ru-RU" b="1" smtClean="0"/>
              <a:t>жолды жазбаның төменг</a:t>
            </a:r>
            <a:r>
              <a:rPr lang="en-US" b="1" smtClean="0"/>
              <a:t>i </a:t>
            </a:r>
            <a:r>
              <a:rPr lang="ru-RU" b="1" smtClean="0"/>
              <a:t>қатарында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72453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Эней ДИСКІ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400" b="1" smtClean="0"/>
              <a:t> Криптографиямен байланыста еске алынатын алғашқы тарихи атаулардың бірі, бұл Эней аты - аңызға айналған  Трои қолбасшының қорғаушысы,батыр Гектордың досы. Гомер  «Илиадада» (б.д.д. VIII ғ.) Эней Афродита әйел құдайдың ұлы болғанын және ажалды адам болғанын</a:t>
            </a:r>
            <a:r>
              <a:rPr lang="ru-RU" sz="1400" smtClean="0"/>
              <a:t> </a:t>
            </a:r>
            <a:r>
              <a:rPr lang="ru-RU" sz="1400" b="1" smtClean="0"/>
              <a:t>көрсетеді, 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Энея жұмбақ жазудың облысына </a:t>
            </a:r>
            <a:r>
              <a:rPr lang="ru-RU" sz="1800" b="1" i="1" smtClean="0"/>
              <a:t>«Эней дискі» </a:t>
            </a:r>
            <a:r>
              <a:rPr lang="ru-RU" sz="1800" b="1" smtClean="0"/>
              <a:t>деп аталатын ойлап табу жатады.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Диаметрі 10–15 см дискіде және қалыңдығы 1–2 см алфавитт</a:t>
            </a:r>
            <a:r>
              <a:rPr lang="en-US" sz="1800" b="1" smtClean="0"/>
              <a:t>i</a:t>
            </a:r>
            <a:r>
              <a:rPr lang="ru-RU" sz="1800" b="1" smtClean="0"/>
              <a:t>ң әрпі сан бойынша саңылау бұрғылап тест</a:t>
            </a:r>
            <a:r>
              <a:rPr lang="en-US" sz="1800" b="1" smtClean="0"/>
              <a:t>i</a:t>
            </a:r>
            <a:r>
              <a:rPr lang="ru-RU" sz="1800" b="1" smtClean="0"/>
              <a:t>. Дискт</a:t>
            </a:r>
            <a:r>
              <a:rPr lang="en-US" sz="1800" b="1" smtClean="0"/>
              <a:t>i</a:t>
            </a:r>
            <a:r>
              <a:rPr lang="ru-RU" sz="1800" b="1" smtClean="0"/>
              <a:t>ң ортасында жетк</a:t>
            </a:r>
            <a:r>
              <a:rPr lang="en-US" sz="1800" b="1" smtClean="0"/>
              <a:t>i</a:t>
            </a:r>
            <a:r>
              <a:rPr lang="ru-RU" sz="1800" b="1" smtClean="0"/>
              <a:t>л</a:t>
            </a:r>
            <a:r>
              <a:rPr lang="en-US" sz="1800" b="1" smtClean="0"/>
              <a:t>i</a:t>
            </a:r>
            <a:r>
              <a:rPr lang="ru-RU" sz="1800" b="1" smtClean="0"/>
              <a:t>кт</a:t>
            </a:r>
            <a:r>
              <a:rPr lang="en-US" sz="1800" b="1" smtClean="0"/>
              <a:t>i </a:t>
            </a:r>
            <a:r>
              <a:rPr lang="ru-RU" sz="1800" b="1" smtClean="0"/>
              <a:t>ұзындықты ж</a:t>
            </a:r>
            <a:r>
              <a:rPr lang="en-US" sz="1800" b="1" smtClean="0"/>
              <a:t>i</a:t>
            </a:r>
            <a:r>
              <a:rPr lang="ru-RU" sz="1800" b="1" smtClean="0"/>
              <a:t>пке оралған «орауыш»</a:t>
            </a:r>
            <a:r>
              <a:rPr lang="kk-KZ" sz="1800" b="1" smtClean="0"/>
              <a:t> сыйғызылды</a:t>
            </a:r>
            <a:r>
              <a:rPr lang="ru-RU" sz="1800" b="1" smtClean="0"/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Шифрлау кезінде ж</a:t>
            </a:r>
            <a:r>
              <a:rPr lang="en-US" sz="1800" b="1" smtClean="0"/>
              <a:t>i</a:t>
            </a:r>
            <a:r>
              <a:rPr lang="ru-RU" sz="1800" b="1" smtClean="0"/>
              <a:t>п орауыштан «одырайды» және шифрланатын мәт</a:t>
            </a:r>
            <a:r>
              <a:rPr lang="en-US" sz="1800" b="1" smtClean="0"/>
              <a:t>i</a:t>
            </a:r>
            <a:r>
              <a:rPr lang="ru-RU" sz="1800" b="1" smtClean="0"/>
              <a:t>нн</a:t>
            </a:r>
            <a:r>
              <a:rPr lang="en-US" sz="1800" b="1" smtClean="0"/>
              <a:t>i</a:t>
            </a:r>
            <a:r>
              <a:rPr lang="ru-RU" sz="1800" b="1" smtClean="0"/>
              <a:t>ң әр</a:t>
            </a:r>
            <a:r>
              <a:rPr lang="en-US" sz="1800" b="1" smtClean="0"/>
              <a:t>i</a:t>
            </a:r>
            <a:r>
              <a:rPr lang="ru-RU" sz="1800" b="1" smtClean="0"/>
              <a:t>птер</a:t>
            </a:r>
            <a:r>
              <a:rPr lang="en-US" sz="1800" b="1" smtClean="0"/>
              <a:t>i</a:t>
            </a:r>
            <a:r>
              <a:rPr lang="ru-RU" sz="1800" b="1" smtClean="0"/>
              <a:t>мен сәйкест</a:t>
            </a:r>
            <a:r>
              <a:rPr lang="en-US" sz="1800" b="1" smtClean="0"/>
              <a:t>i</a:t>
            </a:r>
            <a:r>
              <a:rPr lang="ru-RU" sz="1800" b="1" smtClean="0"/>
              <a:t>кте саңылау арқылы біртіндеп ұсынылды.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/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 Диск жолдаушы болып табылды. Жолдаудың алушысы оған бер</a:t>
            </a:r>
            <a:r>
              <a:rPr lang="en-US" sz="1800" b="1" smtClean="0"/>
              <a:t>i</a:t>
            </a:r>
            <a:r>
              <a:rPr lang="ru-RU" sz="1800" b="1" smtClean="0"/>
              <a:t>лет</a:t>
            </a:r>
            <a:r>
              <a:rPr lang="en-US" sz="1800" b="1" smtClean="0"/>
              <a:t>i</a:t>
            </a:r>
            <a:r>
              <a:rPr lang="ru-RU" sz="1800" b="1" smtClean="0"/>
              <a:t>н хабар алуға рұқсат берген саңылаулардан ж</a:t>
            </a:r>
            <a:r>
              <a:rPr lang="en-US" sz="1800" b="1" smtClean="0"/>
              <a:t>i</a:t>
            </a:r>
            <a:r>
              <a:rPr lang="ru-RU" sz="1800" b="1" smtClean="0"/>
              <a:t>пті біртіндеп созды, б</a:t>
            </a:r>
            <a:r>
              <a:rPr lang="en-US" sz="1800" b="1" smtClean="0"/>
              <a:t>i</a:t>
            </a:r>
            <a:r>
              <a:rPr lang="ru-RU" sz="1800" b="1" smtClean="0"/>
              <a:t>рақ кер</a:t>
            </a:r>
            <a:r>
              <a:rPr lang="en-US" sz="1800" b="1" smtClean="0"/>
              <a:t>i </a:t>
            </a:r>
            <a:r>
              <a:rPr lang="ru-RU" sz="1800" b="1" smtClean="0"/>
              <a:t>ретте әріпті қолдану 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smtClean="0"/>
              <a:t> Алушы секілді дискт</a:t>
            </a:r>
            <a:r>
              <a:rPr lang="en-US" sz="1800" b="1" smtClean="0"/>
              <a:t>i </a:t>
            </a:r>
            <a:r>
              <a:rPr lang="ru-RU" sz="1800" b="1" smtClean="0"/>
              <a:t>ұстап қалуында т</a:t>
            </a:r>
            <a:r>
              <a:rPr lang="en-US" sz="1800" b="1" smtClean="0"/>
              <a:t>i</a:t>
            </a:r>
            <a:r>
              <a:rPr lang="ru-RU" sz="1800" b="1" smtClean="0"/>
              <a:t>лектес емес (жамандық ойлаушы) сол хабарды оқып шығуға мүмк</a:t>
            </a:r>
            <a:r>
              <a:rPr lang="en-US" sz="1800" b="1" smtClean="0"/>
              <a:t>i</a:t>
            </a:r>
            <a:r>
              <a:rPr lang="ru-RU" sz="1800" b="1" smtClean="0"/>
              <a:t>нш</a:t>
            </a:r>
            <a:r>
              <a:rPr lang="en-US" sz="1800" b="1" smtClean="0"/>
              <a:t>i</a:t>
            </a:r>
            <a:r>
              <a:rPr lang="ru-RU" sz="1800" b="1" smtClean="0"/>
              <a:t>л</a:t>
            </a:r>
            <a:r>
              <a:rPr lang="en-US" sz="1800" b="1" smtClean="0"/>
              <a:t>i</a:t>
            </a:r>
            <a:r>
              <a:rPr lang="ru-RU" sz="1800" b="1" smtClean="0"/>
              <a:t>г</a:t>
            </a:r>
            <a:r>
              <a:rPr lang="en-US" sz="1800" b="1" smtClean="0"/>
              <a:t>i </a:t>
            </a:r>
            <a:r>
              <a:rPr lang="ru-RU" sz="1800" b="1" smtClean="0"/>
              <a:t>болды. Б</a:t>
            </a:r>
            <a:r>
              <a:rPr lang="en-US" sz="1800" b="1" smtClean="0"/>
              <a:t>i</a:t>
            </a:r>
            <a:r>
              <a:rPr lang="ru-RU" sz="1800" b="1" smtClean="0"/>
              <a:t>рақ Эней дискт</a:t>
            </a:r>
            <a:r>
              <a:rPr lang="en-US" sz="1800" b="1" smtClean="0"/>
              <a:t>i</a:t>
            </a:r>
            <a:r>
              <a:rPr lang="ru-RU" sz="1800" b="1" smtClean="0"/>
              <a:t>ң иемдену</a:t>
            </a:r>
            <a:r>
              <a:rPr lang="en-US" sz="1800" b="1" smtClean="0"/>
              <a:t>i</a:t>
            </a:r>
            <a:r>
              <a:rPr lang="ru-RU" sz="1800" b="1" smtClean="0"/>
              <a:t>н қорқытуда бер</a:t>
            </a:r>
            <a:r>
              <a:rPr lang="en-US" sz="1800" b="1" smtClean="0"/>
              <a:t>i</a:t>
            </a:r>
            <a:r>
              <a:rPr lang="ru-RU" sz="1800" b="1" smtClean="0"/>
              <a:t>лет</a:t>
            </a:r>
            <a:r>
              <a:rPr lang="en-US" sz="1800" b="1" smtClean="0"/>
              <a:t>i</a:t>
            </a:r>
            <a:r>
              <a:rPr lang="ru-RU" sz="1800" b="1" smtClean="0"/>
              <a:t>н хабарды жең</a:t>
            </a:r>
            <a:r>
              <a:rPr lang="en-US" sz="1800" b="1" smtClean="0"/>
              <a:t>i</a:t>
            </a:r>
            <a:r>
              <a:rPr lang="ru-RU" sz="1800" b="1" smtClean="0"/>
              <a:t>л жою мүмк</a:t>
            </a:r>
            <a:r>
              <a:rPr lang="en-US" sz="1800" b="1" smtClean="0"/>
              <a:t>i</a:t>
            </a:r>
            <a:r>
              <a:rPr lang="ru-RU" sz="1800" b="1" smtClean="0"/>
              <a:t>нд</a:t>
            </a:r>
            <a:r>
              <a:rPr lang="en-US" sz="1800" b="1" smtClean="0"/>
              <a:t>i</a:t>
            </a:r>
            <a:r>
              <a:rPr lang="ru-RU" sz="1800" b="1" smtClean="0"/>
              <a:t>гін қарастырып қойды. </a:t>
            </a:r>
          </a:p>
          <a:p>
            <a:r>
              <a:rPr lang="ru-RU" sz="1800" b="1" smtClean="0"/>
              <a:t>Ол үш</a:t>
            </a:r>
            <a:r>
              <a:rPr lang="en-US" sz="1800" b="1" smtClean="0"/>
              <a:t>i</a:t>
            </a:r>
            <a:r>
              <a:rPr lang="ru-RU" sz="1800" b="1" smtClean="0"/>
              <a:t>н дискт</a:t>
            </a:r>
            <a:r>
              <a:rPr lang="en-US" sz="1800" b="1" smtClean="0"/>
              <a:t>i</a:t>
            </a:r>
            <a:r>
              <a:rPr lang="ru-RU" sz="1800" b="1" smtClean="0"/>
              <a:t>ң саңылауларынан барлық жел</a:t>
            </a:r>
            <a:r>
              <a:rPr lang="en-US" sz="1800" b="1" smtClean="0"/>
              <a:t>i</a:t>
            </a:r>
            <a:r>
              <a:rPr lang="ru-RU" sz="1800" b="1" smtClean="0"/>
              <a:t>н</a:t>
            </a:r>
            <a:r>
              <a:rPr lang="en-US" sz="1800" b="1" smtClean="0"/>
              <a:t>i</a:t>
            </a:r>
            <a:r>
              <a:rPr lang="ru-RU" sz="1800" b="1" smtClean="0"/>
              <a:t>ң бек</a:t>
            </a:r>
            <a:r>
              <a:rPr lang="en-US" sz="1800" b="1" smtClean="0"/>
              <a:t>i</a:t>
            </a:r>
            <a:r>
              <a:rPr lang="ru-RU" sz="1800" b="1" smtClean="0"/>
              <a:t>т</a:t>
            </a:r>
            <a:r>
              <a:rPr lang="en-US" sz="1800" b="1" smtClean="0"/>
              <a:t>i</a:t>
            </a:r>
            <a:r>
              <a:rPr lang="ru-RU" sz="1800" b="1" smtClean="0"/>
              <a:t>лген жел</a:t>
            </a:r>
            <a:r>
              <a:rPr lang="en-US" sz="1800" b="1" smtClean="0"/>
              <a:t>i</a:t>
            </a:r>
            <a:r>
              <a:rPr lang="ru-RU" sz="1800" b="1" smtClean="0"/>
              <a:t>н</a:t>
            </a:r>
            <a:r>
              <a:rPr lang="en-US" sz="1800" b="1" smtClean="0"/>
              <a:t>i</a:t>
            </a:r>
            <a:r>
              <a:rPr lang="ru-RU" sz="1800" b="1" smtClean="0"/>
              <a:t>ң соңын одан толық шығуға дей</a:t>
            </a:r>
            <a:r>
              <a:rPr lang="en-US" sz="1800" b="1" smtClean="0"/>
              <a:t>i</a:t>
            </a:r>
            <a:r>
              <a:rPr lang="ru-RU" sz="1800" b="1" smtClean="0"/>
              <a:t>н «орауышты» жұлып алу жеткілікті болды. </a:t>
            </a:r>
          </a:p>
          <a:p>
            <a:endParaRPr lang="ru-RU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5562600" cy="5592763"/>
          </a:xfrm>
        </p:spPr>
        <p:txBody>
          <a:bodyPr/>
          <a:lstStyle/>
          <a:p>
            <a:pPr marL="0" indent="3571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>
              <a:latin typeface="Times New Roman" pitchFamily="18" charset="0"/>
            </a:endParaRPr>
          </a:p>
          <a:p>
            <a:pPr marL="0" indent="3571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err="1" smtClean="0"/>
              <a:t>Диаметрі</a:t>
            </a:r>
            <a:r>
              <a:rPr lang="ru-RU" sz="2400" dirty="0" smtClean="0"/>
              <a:t> 10-15 см </a:t>
            </a:r>
            <a:r>
              <a:rPr lang="ru-RU" sz="2400" dirty="0" err="1" smtClean="0"/>
              <a:t>және қалыңдығы </a:t>
            </a:r>
            <a:r>
              <a:rPr lang="ru-RU" sz="2400" dirty="0" smtClean="0"/>
              <a:t>1-2 см </a:t>
            </a:r>
            <a:r>
              <a:rPr lang="ru-RU" sz="2400" dirty="0" err="1" smtClean="0"/>
              <a:t>дискіде</a:t>
            </a:r>
            <a:r>
              <a:rPr lang="ru-RU" sz="2400" dirty="0" smtClean="0"/>
              <a:t> </a:t>
            </a:r>
            <a:r>
              <a:rPr lang="ru-RU" sz="2400" dirty="0" err="1" smtClean="0"/>
              <a:t>алфавитт</a:t>
            </a:r>
            <a:r>
              <a:rPr lang="en-US" sz="2400" dirty="0" err="1" smtClean="0"/>
              <a:t>i</a:t>
            </a:r>
            <a:r>
              <a:rPr lang="ru-RU" sz="2400" dirty="0" err="1" smtClean="0"/>
              <a:t>ң әрпі</a:t>
            </a:r>
            <a:r>
              <a:rPr lang="en-US" sz="2400" dirty="0" err="1" smtClean="0"/>
              <a:t>i</a:t>
            </a:r>
            <a:r>
              <a:rPr lang="en-US" sz="2400" dirty="0" smtClean="0"/>
              <a:t> </a:t>
            </a:r>
            <a:r>
              <a:rPr lang="ru-RU" sz="2400" dirty="0" smtClean="0"/>
              <a:t>сан </a:t>
            </a:r>
            <a:r>
              <a:rPr lang="ru-RU" sz="2400" dirty="0" err="1" smtClean="0"/>
              <a:t>бойынша</a:t>
            </a:r>
            <a:r>
              <a:rPr lang="ru-RU" sz="2400" dirty="0" smtClean="0"/>
              <a:t> </a:t>
            </a:r>
            <a:r>
              <a:rPr lang="ru-RU" sz="2400" dirty="0" err="1" smtClean="0"/>
              <a:t>саңылау бұрғылап </a:t>
            </a:r>
            <a:r>
              <a:rPr lang="ru-RU" sz="2400" dirty="0" smtClean="0"/>
              <a:t>тест</a:t>
            </a:r>
            <a:r>
              <a:rPr lang="en-US" sz="2400" dirty="0" err="1" smtClean="0"/>
              <a:t>i</a:t>
            </a:r>
            <a:r>
              <a:rPr lang="ru-RU" sz="2400" dirty="0" smtClean="0"/>
              <a:t>. </a:t>
            </a:r>
          </a:p>
          <a:p>
            <a:pPr marL="0" indent="3571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err="1" smtClean="0"/>
              <a:t>Дисктің ортасында</a:t>
            </a:r>
            <a:r>
              <a:rPr lang="ru-RU" sz="2400" dirty="0" smtClean="0"/>
              <a:t> – </a:t>
            </a:r>
            <a:r>
              <a:rPr lang="ru-RU" sz="2400" dirty="0" err="1" smtClean="0"/>
              <a:t>оған жіппен</a:t>
            </a:r>
            <a:r>
              <a:rPr lang="ru-RU" sz="2400" dirty="0" smtClean="0"/>
              <a:t> </a:t>
            </a:r>
            <a:r>
              <a:rPr lang="ru-RU" sz="2400" dirty="0" err="1" smtClean="0"/>
              <a:t>оратылған </a:t>
            </a:r>
            <a:r>
              <a:rPr lang="ru-RU" sz="2400" dirty="0" smtClean="0"/>
              <a:t>«</a:t>
            </a:r>
            <a:r>
              <a:rPr lang="ru-RU" sz="2400" dirty="0" err="1" smtClean="0"/>
              <a:t>орауыш</a:t>
            </a:r>
            <a:r>
              <a:rPr lang="ru-RU" sz="2400" dirty="0" smtClean="0"/>
              <a:t>». </a:t>
            </a:r>
          </a:p>
          <a:p>
            <a:pPr marL="0" indent="357188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/>
              <a:t>Шифрлау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кезінде</a:t>
            </a:r>
            <a:r>
              <a:rPr lang="ru-RU" sz="2400" b="1" dirty="0" smtClean="0"/>
              <a:t> ж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п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орауыштан</a:t>
            </a:r>
            <a:r>
              <a:rPr lang="ru-RU" sz="2400" b="1" dirty="0" smtClean="0"/>
              <a:t> «</a:t>
            </a:r>
            <a:r>
              <a:rPr lang="ru-RU" sz="2400" b="1" dirty="0" err="1" smtClean="0"/>
              <a:t>одырайды</a:t>
            </a:r>
            <a:r>
              <a:rPr lang="ru-RU" sz="2400" b="1" dirty="0" smtClean="0"/>
              <a:t>» </a:t>
            </a:r>
            <a:r>
              <a:rPr lang="ru-RU" sz="2400" b="1" dirty="0" err="1" smtClean="0"/>
              <a:t>және шифрланатын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мәт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нн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ң әр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птер</a:t>
            </a:r>
            <a:r>
              <a:rPr lang="en-US" sz="2400" b="1" dirty="0" err="1" smtClean="0"/>
              <a:t>i</a:t>
            </a:r>
            <a:r>
              <a:rPr lang="ru-RU" sz="2400" b="1" dirty="0" smtClean="0"/>
              <a:t>мен </a:t>
            </a:r>
            <a:r>
              <a:rPr lang="ru-RU" sz="2400" b="1" dirty="0" err="1" smtClean="0"/>
              <a:t>сәйкест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кте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саңылау арқылы біртіндеп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ұсынылды.</a:t>
            </a:r>
            <a:endParaRPr lang="ru-RU" sz="2400" b="1" i="1" dirty="0" smtClean="0"/>
          </a:p>
          <a:p>
            <a:pPr>
              <a:buFontTx/>
              <a:buNone/>
              <a:defRPr/>
            </a:pPr>
            <a:r>
              <a:rPr lang="ru-RU" sz="2400" dirty="0" smtClean="0"/>
              <a:t>           </a:t>
            </a:r>
            <a:r>
              <a:rPr lang="ru-RU" sz="2400" b="1" i="1" dirty="0" smtClean="0"/>
              <a:t>Эней </a:t>
            </a:r>
            <a:r>
              <a:rPr lang="ru-RU" sz="2400" b="1" i="1" dirty="0" err="1" smtClean="0"/>
              <a:t>сызғышы</a:t>
            </a:r>
            <a:endParaRPr lang="ru-RU" sz="2400" b="1" i="1" dirty="0" smtClean="0"/>
          </a:p>
          <a:p>
            <a:pPr>
              <a:buFontTx/>
              <a:buNone/>
              <a:defRPr/>
            </a:pPr>
            <a:r>
              <a:rPr lang="ru-RU" sz="2400" b="1" dirty="0" smtClean="0"/>
              <a:t>       Ж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пт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ң өту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нің орнына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түй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ншек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саңылау арқылы байланды</a:t>
            </a:r>
            <a:r>
              <a:rPr lang="ru-RU" sz="2400" b="1" dirty="0" smtClean="0"/>
              <a:t>. </a:t>
            </a:r>
          </a:p>
        </p:txBody>
      </p:sp>
      <p:pic>
        <p:nvPicPr>
          <p:cNvPr id="5017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524000"/>
            <a:ext cx="2667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Эней дискі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/>
              <a:t>Полибий </a:t>
            </a:r>
            <a:r>
              <a:rPr lang="kk-KZ" smtClean="0"/>
              <a:t>к</a:t>
            </a:r>
            <a:r>
              <a:rPr lang="ru-RU" smtClean="0"/>
              <a:t>вадраты 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914400"/>
            <a:ext cx="6477000" cy="56388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5х5</a:t>
            </a:r>
            <a:r>
              <a:rPr lang="kk-KZ" sz="2000" smtClean="0">
                <a:latin typeface="Arial" charset="0"/>
              </a:rPr>
              <a:t> өлшемді </a:t>
            </a:r>
            <a:r>
              <a:rPr lang="ru-RU" sz="2000" smtClean="0">
                <a:latin typeface="Arial" charset="0"/>
              </a:rPr>
              <a:t>квадратта</a:t>
            </a:r>
            <a:r>
              <a:rPr lang="kk-KZ" sz="2000" smtClean="0">
                <a:latin typeface="Arial" charset="0"/>
              </a:rPr>
              <a:t> торында алфавиттің барлық әріптері жазылады.</a:t>
            </a:r>
            <a:endParaRPr lang="ru-RU" sz="2000" smtClean="0">
              <a:latin typeface="Arial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kk-KZ" sz="2000" smtClean="0">
                <a:latin typeface="Arial" charset="0"/>
              </a:rPr>
              <a:t>Шифрленген әріп квадраттың координаталарына ауысады</a:t>
            </a:r>
            <a:endParaRPr lang="ru-RU" sz="20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/>
              <a:t>B </a:t>
            </a:r>
            <a:r>
              <a:rPr lang="ru-RU" sz="2000" b="1" smtClean="0">
                <a:cs typeface="Times New Roman" pitchFamily="18" charset="0"/>
              </a:rPr>
              <a:t>→ </a:t>
            </a:r>
            <a:r>
              <a:rPr lang="en-US" sz="2000" b="1" smtClean="0">
                <a:cs typeface="Times New Roman" pitchFamily="18" charset="0"/>
              </a:rPr>
              <a:t>AB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2000" b="1" smtClean="0">
                <a:cs typeface="Times New Roman" pitchFamily="18" charset="0"/>
              </a:rPr>
              <a:t>R → QB</a:t>
            </a:r>
            <a:endParaRPr lang="ru-RU" sz="2000" b="1" smtClean="0"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i="1" smtClean="0">
                <a:latin typeface="Arial" charset="0"/>
                <a:cs typeface="Times New Roman" pitchFamily="18" charset="0"/>
              </a:rPr>
              <a:t>Құпия</a:t>
            </a:r>
            <a:r>
              <a:rPr lang="ru-RU" sz="2000" i="1" smtClean="0">
                <a:cs typeface="Times New Roman" pitchFamily="18" charset="0"/>
              </a:rPr>
              <a:t> </a:t>
            </a:r>
            <a:r>
              <a:rPr lang="ru-RU" sz="2000" smtClean="0">
                <a:cs typeface="Times New Roman" pitchFamily="18" charset="0"/>
              </a:rPr>
              <a:t>– </a:t>
            </a:r>
            <a:r>
              <a:rPr lang="ru-RU" sz="2000" smtClean="0">
                <a:latin typeface="Arial" charset="0"/>
                <a:cs typeface="Times New Roman" pitchFamily="18" charset="0"/>
              </a:rPr>
              <a:t>әріптерді ауыстыру тәсілі</a:t>
            </a:r>
            <a:r>
              <a:rPr lang="ru-RU" sz="2000" smtClean="0"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i="1" smtClean="0">
                <a:latin typeface="Arial" charset="0"/>
                <a:cs typeface="Times New Roman" pitchFamily="18" charset="0"/>
              </a:rPr>
              <a:t>Қиындатылған нұсқаулар</a:t>
            </a:r>
            <a:r>
              <a:rPr lang="ru-RU" sz="2000" smtClean="0">
                <a:cs typeface="Times New Roman" pitchFamily="18" charset="0"/>
              </a:rPr>
              <a:t>: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>
                <a:latin typeface="Arial" charset="0"/>
                <a:cs typeface="Times New Roman" pitchFamily="18" charset="0"/>
              </a:rPr>
              <a:t>Квадратта әріптердің ерікті тәртібі</a:t>
            </a:r>
            <a:r>
              <a:rPr lang="ru-RU" sz="2000" smtClean="0">
                <a:cs typeface="Times New Roman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kk-KZ" sz="2000" i="1" smtClean="0">
                <a:latin typeface="Arial" charset="0"/>
                <a:cs typeface="Times New Roman" pitchFamily="18" charset="0"/>
              </a:rPr>
              <a:t>Пароль кілті</a:t>
            </a:r>
            <a:r>
              <a:rPr lang="kk-KZ" sz="2000" smtClean="0">
                <a:latin typeface="Arial" charset="0"/>
                <a:cs typeface="Times New Roman" pitchFamily="18" charset="0"/>
              </a:rPr>
              <a:t> квадратқа әріптер қайталаусыз жазылады, қалған торларда – парольде болмайтын алфавиттік тәртіптегі әріптер.</a:t>
            </a:r>
            <a:endParaRPr lang="ru-RU" sz="2000" smtClean="0">
              <a:latin typeface="Arial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kk-KZ" sz="2000" smtClean="0">
                <a:latin typeface="Arial" charset="0"/>
                <a:cs typeface="Times New Roman" pitchFamily="18" charset="0"/>
              </a:rPr>
              <a:t>Ашық мәтіннің әріпі кейбір екімәнді ондық сандарға ауысады.</a:t>
            </a:r>
            <a:endParaRPr lang="ru-RU" sz="2000" smtClean="0">
              <a:latin typeface="Arial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smtClean="0"/>
              <a:t>Полиби</a:t>
            </a:r>
            <a:r>
              <a:rPr lang="ru-RU" sz="2000" smtClean="0">
                <a:latin typeface="Arial" charset="0"/>
              </a:rPr>
              <a:t>й </a:t>
            </a:r>
            <a:r>
              <a:rPr lang="ru-RU" sz="2000" smtClean="0"/>
              <a:t>Шифр</a:t>
            </a:r>
            <a:r>
              <a:rPr lang="ru-RU" sz="2000" smtClean="0">
                <a:latin typeface="Arial" charset="0"/>
              </a:rPr>
              <a:t>і                        </a:t>
            </a:r>
            <a:r>
              <a:rPr lang="ru-RU" sz="2000" smtClean="0"/>
              <a:t> «т</a:t>
            </a:r>
            <a:r>
              <a:rPr lang="ru-RU" sz="2000" smtClean="0">
                <a:latin typeface="Arial" charset="0"/>
              </a:rPr>
              <a:t>үрмелік</a:t>
            </a:r>
            <a:r>
              <a:rPr lang="ru-RU" sz="2000" smtClean="0"/>
              <a:t> шифр»</a:t>
            </a:r>
            <a:endParaRPr lang="en-US" sz="2000" smtClean="0"/>
          </a:p>
        </p:txBody>
      </p:sp>
      <p:pic>
        <p:nvPicPr>
          <p:cNvPr id="522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406525"/>
            <a:ext cx="2362200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AutoShape 250"/>
          <p:cNvSpPr>
            <a:spLocks noChangeArrowheads="1"/>
          </p:cNvSpPr>
          <p:nvPr/>
        </p:nvSpPr>
        <p:spPr bwMode="auto">
          <a:xfrm>
            <a:off x="2214563" y="5143500"/>
            <a:ext cx="1143000" cy="3810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7245350"/>
          </a:xfrm>
        </p:spPr>
        <p:txBody>
          <a:bodyPr/>
          <a:lstStyle/>
          <a:p>
            <a:pPr eaLnBrk="1" hangingPunct="1"/>
            <a:r>
              <a:rPr lang="ru-RU" sz="2400" b="1" dirty="0" smtClean="0"/>
              <a:t>Т</a:t>
            </a:r>
            <a:r>
              <a:rPr lang="ru-RU" sz="2400" b="1" dirty="0" smtClean="0">
                <a:latin typeface="Arial" charset="0"/>
              </a:rPr>
              <a:t>ҮРМЕЛІК</a:t>
            </a:r>
            <a:r>
              <a:rPr lang="ru-RU" sz="2400" b="1" dirty="0" smtClean="0"/>
              <a:t> шифр</a:t>
            </a:r>
          </a:p>
          <a:p>
            <a:pPr eaLnBrk="1" hangingPunct="1"/>
            <a:endParaRPr lang="ru-RU" b="1" dirty="0" smtClean="0"/>
          </a:p>
          <a:p>
            <a:pPr eaLnBrk="1" hangingPunct="1"/>
            <a:r>
              <a:rPr lang="ru-RU" b="1" dirty="0" err="1" smtClean="0">
                <a:latin typeface="Arial" charset="0"/>
              </a:rPr>
              <a:t>Полибий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шифрі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біздің күнімізге дейін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жетті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және өзіндік «түрмелік </a:t>
            </a:r>
            <a:r>
              <a:rPr lang="ru-RU" b="1" dirty="0" smtClean="0">
                <a:latin typeface="Arial" charset="0"/>
              </a:rPr>
              <a:t>шифр» </a:t>
            </a:r>
            <a:r>
              <a:rPr lang="ru-RU" b="1" dirty="0" err="1" smtClean="0">
                <a:latin typeface="Arial" charset="0"/>
              </a:rPr>
              <a:t>атауына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ие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болды</a:t>
            </a:r>
            <a:r>
              <a:rPr lang="ru-RU" b="1" dirty="0" smtClean="0">
                <a:latin typeface="Arial" charset="0"/>
              </a:rPr>
              <a:t>. Оны </a:t>
            </a:r>
            <a:r>
              <a:rPr lang="ru-RU" b="1" dirty="0" err="1" smtClean="0">
                <a:latin typeface="Arial" charset="0"/>
              </a:rPr>
              <a:t>қолдану үшін </a:t>
            </a:r>
            <a:r>
              <a:rPr lang="ru-RU" b="1" dirty="0" smtClean="0">
                <a:latin typeface="Arial" charset="0"/>
              </a:rPr>
              <a:t>тек </a:t>
            </a:r>
            <a:r>
              <a:rPr lang="ru-RU" b="1" dirty="0" err="1" smtClean="0">
                <a:latin typeface="Arial" charset="0"/>
              </a:rPr>
              <a:t>табиғи </a:t>
            </a:r>
            <a:r>
              <a:rPr lang="ru-RU" b="1" dirty="0" smtClean="0">
                <a:latin typeface="Arial" charset="0"/>
              </a:rPr>
              <a:t>алфавит </a:t>
            </a:r>
            <a:r>
              <a:rPr lang="ru-RU" b="1" dirty="0" err="1" smtClean="0">
                <a:latin typeface="Arial" charset="0"/>
              </a:rPr>
              <a:t>әріптерінің орналасу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тәртібін білу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smtClean="0"/>
              <a:t>(</a:t>
            </a:r>
            <a:r>
              <a:rPr lang="ru-RU" b="1" dirty="0" err="1" smtClean="0">
                <a:latin typeface="Arial" charset="0"/>
              </a:rPr>
              <a:t>жоғарда көрсетілген</a:t>
            </a:r>
            <a:r>
              <a:rPr lang="ru-RU" b="1" dirty="0" err="1" smtClean="0"/>
              <a:t> </a:t>
            </a:r>
            <a:r>
              <a:rPr lang="ru-RU" b="1" dirty="0" err="1" smtClean="0">
                <a:latin typeface="Arial" charset="0"/>
              </a:rPr>
              <a:t>мысал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бойынша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/>
              <a:t>латы</a:t>
            </a:r>
            <a:r>
              <a:rPr lang="ru-RU" b="1" dirty="0" err="1" smtClean="0">
                <a:latin typeface="Arial" charset="0"/>
              </a:rPr>
              <a:t>ндар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үшін </a:t>
            </a:r>
            <a:r>
              <a:rPr lang="ru-RU" b="1" dirty="0" err="1" smtClean="0"/>
              <a:t>Полиби</a:t>
            </a:r>
            <a:r>
              <a:rPr lang="ru-RU" b="1" dirty="0" err="1" smtClean="0">
                <a:latin typeface="Arial" charset="0"/>
              </a:rPr>
              <a:t>й</a:t>
            </a:r>
            <a:r>
              <a:rPr lang="ru-RU" b="1" dirty="0" smtClean="0"/>
              <a:t> квадрат</a:t>
            </a:r>
            <a:r>
              <a:rPr lang="ru-RU" b="1" dirty="0" smtClean="0">
                <a:latin typeface="Arial" charset="0"/>
              </a:rPr>
              <a:t>ы</a:t>
            </a:r>
            <a:r>
              <a:rPr lang="ru-RU" b="1" dirty="0" smtClean="0"/>
              <a:t>). </a:t>
            </a:r>
          </a:p>
          <a:p>
            <a:pPr eaLnBrk="1" hangingPunct="1"/>
            <a:r>
              <a:rPr lang="ru-RU" b="1" dirty="0" smtClean="0">
                <a:latin typeface="Arial" charset="0"/>
              </a:rPr>
              <a:t>Квадрат </a:t>
            </a:r>
            <a:r>
              <a:rPr lang="ru-RU" b="1" dirty="0" err="1" smtClean="0">
                <a:latin typeface="Arial" charset="0"/>
              </a:rPr>
              <a:t>қабырғалары әріптермен емес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smtClean="0"/>
              <a:t>(ABCDE), </a:t>
            </a:r>
            <a:r>
              <a:rPr lang="ru-RU" b="1" dirty="0" err="1" smtClean="0">
                <a:latin typeface="Arial" charset="0"/>
              </a:rPr>
              <a:t>сандармен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smtClean="0"/>
              <a:t>(12345) </a:t>
            </a:r>
            <a:r>
              <a:rPr lang="ru-RU" b="1" dirty="0" err="1" smtClean="0">
                <a:latin typeface="Arial" charset="0"/>
              </a:rPr>
              <a:t>түсіндіріледі</a:t>
            </a:r>
            <a:r>
              <a:rPr lang="ru-RU" b="1" dirty="0" smtClean="0">
                <a:latin typeface="Arial" charset="0"/>
              </a:rPr>
              <a:t>. </a:t>
            </a:r>
            <a:r>
              <a:rPr lang="ru-RU" b="1" dirty="0" smtClean="0"/>
              <a:t>3</a:t>
            </a:r>
            <a:r>
              <a:rPr lang="ru-RU" b="1" dirty="0" smtClean="0">
                <a:latin typeface="Arial" charset="0"/>
              </a:rPr>
              <a:t> саны</a:t>
            </a:r>
            <a:r>
              <a:rPr lang="ru-RU" b="1" dirty="0" smtClean="0"/>
              <a:t>, </a:t>
            </a:r>
            <a:r>
              <a:rPr lang="ru-RU" b="1" dirty="0" err="1" smtClean="0">
                <a:latin typeface="Arial" charset="0"/>
              </a:rPr>
              <a:t>мысалы</a:t>
            </a:r>
            <a:r>
              <a:rPr lang="ru-RU" b="1" dirty="0" smtClean="0"/>
              <a:t>, </a:t>
            </a:r>
            <a:r>
              <a:rPr lang="ru-RU" b="1" dirty="0" err="1" smtClean="0">
                <a:latin typeface="Arial" charset="0"/>
              </a:rPr>
              <a:t>үштік тарс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жолымен</a:t>
            </a:r>
            <a:r>
              <a:rPr lang="ru-RU" b="1" dirty="0" smtClean="0">
                <a:latin typeface="Arial" charset="0"/>
              </a:rPr>
              <a:t> </a:t>
            </a:r>
            <a:r>
              <a:rPr lang="ru-RU" b="1" dirty="0" err="1" smtClean="0">
                <a:latin typeface="Arial" charset="0"/>
              </a:rPr>
              <a:t>жіберіледі</a:t>
            </a:r>
            <a:r>
              <a:rPr lang="ru-RU" b="1" dirty="0" smtClean="0"/>
              <a:t>. </a:t>
            </a:r>
            <a:r>
              <a:rPr lang="ru-RU" b="1" dirty="0" err="1" smtClean="0"/>
              <a:t>Әр</a:t>
            </a:r>
            <a:r>
              <a:rPr lang="en-US" b="1" dirty="0" err="1" smtClean="0"/>
              <a:t>i</a:t>
            </a:r>
            <a:r>
              <a:rPr lang="ru-RU" b="1" dirty="0" err="1" smtClean="0"/>
              <a:t>птерді</a:t>
            </a:r>
            <a:r>
              <a:rPr lang="ru-RU" b="1" dirty="0" smtClean="0"/>
              <a:t> ж</a:t>
            </a:r>
            <a:r>
              <a:rPr lang="en-US" b="1" dirty="0" err="1" smtClean="0"/>
              <a:t>i</a:t>
            </a:r>
            <a:r>
              <a:rPr lang="ru-RU" b="1" dirty="0" smtClean="0"/>
              <a:t>беру</a:t>
            </a:r>
            <a:r>
              <a:rPr lang="en-US" b="1" dirty="0" smtClean="0"/>
              <a:t> </a:t>
            </a:r>
            <a:r>
              <a:rPr lang="kk-KZ" b="1" dirty="0" smtClean="0"/>
              <a:t>кезінде алдымен</a:t>
            </a:r>
            <a:r>
              <a:rPr lang="ru-RU" b="1" dirty="0" smtClean="0"/>
              <a:t> </a:t>
            </a:r>
            <a:r>
              <a:rPr lang="ru-RU" b="1" dirty="0" err="1" smtClean="0"/>
              <a:t>әр</a:t>
            </a:r>
            <a:r>
              <a:rPr lang="en-US" b="1" dirty="0" err="1" smtClean="0"/>
              <a:t>i</a:t>
            </a:r>
            <a:r>
              <a:rPr lang="ru-RU" b="1" dirty="0" err="1" smtClean="0"/>
              <a:t>п</a:t>
            </a:r>
            <a:r>
              <a:rPr lang="ru-RU" b="1" dirty="0" smtClean="0"/>
              <a:t> </a:t>
            </a:r>
            <a:r>
              <a:rPr lang="ru-RU" b="1" dirty="0" err="1" smtClean="0"/>
              <a:t>болатын</a:t>
            </a:r>
            <a:r>
              <a:rPr lang="ru-RU" b="1" dirty="0" smtClean="0"/>
              <a:t> </a:t>
            </a:r>
            <a:r>
              <a:rPr lang="ru-RU" b="1" dirty="0" err="1" smtClean="0"/>
              <a:t>ти</a:t>
            </a:r>
            <a:r>
              <a:rPr lang="en-US" b="1" dirty="0" err="1" smtClean="0"/>
              <a:t>i</a:t>
            </a:r>
            <a:r>
              <a:rPr lang="ru-RU" b="1" dirty="0" err="1" smtClean="0"/>
              <a:t>ст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ru-RU" b="1" dirty="0" err="1" smtClean="0"/>
              <a:t>жолда</a:t>
            </a:r>
            <a:r>
              <a:rPr lang="ru-RU" b="1" dirty="0" smtClean="0"/>
              <a:t>, </a:t>
            </a:r>
            <a:r>
              <a:rPr lang="ru-RU" b="1" dirty="0" err="1" smtClean="0"/>
              <a:t>содан</a:t>
            </a:r>
            <a:r>
              <a:rPr lang="ru-RU" b="1" dirty="0" smtClean="0"/>
              <a:t> </a:t>
            </a:r>
            <a:r>
              <a:rPr lang="ru-RU" b="1" dirty="0" err="1" smtClean="0"/>
              <a:t>соң ти</a:t>
            </a:r>
            <a:r>
              <a:rPr lang="en-US" b="1" dirty="0" err="1" smtClean="0"/>
              <a:t>i</a:t>
            </a:r>
            <a:r>
              <a:rPr lang="ru-RU" b="1" dirty="0" err="1" smtClean="0"/>
              <a:t>ст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ru-RU" b="1" dirty="0" err="1" smtClean="0"/>
              <a:t>бағанның нөм</a:t>
            </a:r>
            <a:r>
              <a:rPr lang="en-US" b="1" dirty="0" err="1" smtClean="0"/>
              <a:t>i</a:t>
            </a:r>
            <a:r>
              <a:rPr lang="ru-RU" b="1" dirty="0" err="1" smtClean="0"/>
              <a:t>р</a:t>
            </a:r>
            <a:r>
              <a:rPr lang="en-US" b="1" dirty="0" err="1" smtClean="0"/>
              <a:t>i</a:t>
            </a:r>
            <a:r>
              <a:rPr lang="ru-RU" b="1" dirty="0" err="1" smtClean="0"/>
              <a:t>нде</a:t>
            </a:r>
            <a:r>
              <a:rPr lang="ru-RU" b="1" dirty="0" smtClean="0"/>
              <a:t> сан «</a:t>
            </a:r>
            <a:r>
              <a:rPr lang="ru-RU" b="1" dirty="0" err="1" smtClean="0"/>
              <a:t>қағады</a:t>
            </a:r>
            <a:r>
              <a:rPr lang="ru-RU" b="1" dirty="0" smtClean="0"/>
              <a:t>». </a:t>
            </a:r>
            <a:r>
              <a:rPr lang="kk-KZ" b="1" dirty="0" smtClean="0"/>
              <a:t>Мысалы</a:t>
            </a:r>
            <a:r>
              <a:rPr lang="ru-RU" b="1" dirty="0" smtClean="0"/>
              <a:t>, «F» </a:t>
            </a:r>
            <a:r>
              <a:rPr lang="ru-RU" b="1" dirty="0" err="1" smtClean="0"/>
              <a:t>әрпі екі</a:t>
            </a:r>
            <a:r>
              <a:rPr lang="ru-RU" b="1" dirty="0" smtClean="0"/>
              <a:t> </a:t>
            </a:r>
            <a:r>
              <a:rPr lang="ru-RU" b="1" dirty="0" err="1" smtClean="0"/>
              <a:t>тарсылмен</a:t>
            </a:r>
            <a:r>
              <a:rPr lang="ru-RU" b="1" dirty="0" smtClean="0"/>
              <a:t> </a:t>
            </a:r>
            <a:r>
              <a:rPr lang="ru-RU" b="1" dirty="0" err="1" smtClean="0"/>
              <a:t>жіберіледі</a:t>
            </a:r>
            <a:r>
              <a:rPr lang="ru-RU" b="1" dirty="0" smtClean="0"/>
              <a:t> (</a:t>
            </a:r>
            <a:r>
              <a:rPr lang="ru-RU" b="1" dirty="0" err="1" smtClean="0"/>
              <a:t>екінші</a:t>
            </a:r>
            <a:r>
              <a:rPr lang="ru-RU" b="1" dirty="0" smtClean="0"/>
              <a:t> </a:t>
            </a:r>
            <a:r>
              <a:rPr lang="ru-RU" b="1" dirty="0" err="1" smtClean="0"/>
              <a:t>жол</a:t>
            </a:r>
            <a:r>
              <a:rPr lang="ru-RU" b="1" dirty="0" smtClean="0"/>
              <a:t>) </a:t>
            </a:r>
            <a:r>
              <a:rPr lang="ru-RU" b="1" dirty="0" err="1" smtClean="0"/>
              <a:t>және содан</a:t>
            </a:r>
            <a:r>
              <a:rPr lang="ru-RU" b="1" dirty="0" smtClean="0"/>
              <a:t> </a:t>
            </a:r>
            <a:r>
              <a:rPr lang="ru-RU" b="1" dirty="0" err="1" smtClean="0"/>
              <a:t>соң бір</a:t>
            </a:r>
            <a:r>
              <a:rPr lang="ru-RU" b="1" dirty="0" smtClean="0"/>
              <a:t> (</a:t>
            </a:r>
            <a:r>
              <a:rPr lang="ru-RU" b="1" dirty="0" err="1" smtClean="0"/>
              <a:t>бірінші</a:t>
            </a:r>
            <a:r>
              <a:rPr lang="ru-RU" b="1" dirty="0" smtClean="0"/>
              <a:t> </a:t>
            </a:r>
            <a:r>
              <a:rPr lang="ru-RU" b="1" dirty="0" err="1" smtClean="0"/>
              <a:t>баған</a:t>
            </a:r>
            <a:r>
              <a:rPr lang="ru-RU" b="1" dirty="0" smtClean="0"/>
              <a:t>).</a:t>
            </a:r>
          </a:p>
          <a:p>
            <a:pPr eaLnBrk="1" hangingPunct="1"/>
            <a:r>
              <a:rPr lang="ru-RU" b="1" dirty="0" err="1" smtClean="0"/>
              <a:t>Бұл шифрды</a:t>
            </a:r>
            <a:r>
              <a:rPr lang="ru-RU" b="1" dirty="0" smtClean="0"/>
              <a:t> </a:t>
            </a:r>
            <a:r>
              <a:rPr lang="ru-RU" b="1" dirty="0" err="1" smtClean="0"/>
              <a:t>қолдануымен кейб</a:t>
            </a:r>
            <a:r>
              <a:rPr lang="en-US" b="1" dirty="0" err="1" smtClean="0"/>
              <a:t>i</a:t>
            </a:r>
            <a:r>
              <a:rPr lang="ru-RU" b="1" dirty="0" err="1" smtClean="0"/>
              <a:t>р</a:t>
            </a:r>
            <a:r>
              <a:rPr lang="ru-RU" b="1" dirty="0" smtClean="0"/>
              <a:t> </a:t>
            </a:r>
            <a:r>
              <a:rPr lang="ru-RU" b="1" dirty="0" err="1" smtClean="0"/>
              <a:t>тарихи</a:t>
            </a:r>
            <a:r>
              <a:rPr lang="ru-RU" b="1" dirty="0" smtClean="0"/>
              <a:t> </a:t>
            </a:r>
            <a:r>
              <a:rPr lang="ru-RU" b="1" dirty="0" err="1" smtClean="0"/>
              <a:t>шытырмандар</a:t>
            </a:r>
            <a:r>
              <a:rPr lang="ru-RU" b="1" dirty="0" smtClean="0"/>
              <a:t> </a:t>
            </a:r>
            <a:r>
              <a:rPr lang="ru-RU" b="1" dirty="0" err="1" smtClean="0"/>
              <a:t>байланысты</a:t>
            </a:r>
            <a:r>
              <a:rPr lang="ru-RU" b="1" dirty="0" smtClean="0"/>
              <a:t>. </a:t>
            </a:r>
            <a:r>
              <a:rPr lang="ru-RU" b="1" dirty="0" err="1" smtClean="0"/>
              <a:t>Осылай</a:t>
            </a:r>
            <a:r>
              <a:rPr lang="ru-RU" b="1" dirty="0" smtClean="0"/>
              <a:t>, </a:t>
            </a:r>
            <a:r>
              <a:rPr lang="ru-RU" b="1" dirty="0" err="1" smtClean="0"/>
              <a:t>түрмеге сәт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ru-RU" b="1" dirty="0" err="1" smtClean="0"/>
              <a:t>түспеген көтер</a:t>
            </a:r>
            <a:r>
              <a:rPr lang="en-US" b="1" dirty="0" err="1" smtClean="0"/>
              <a:t>i</a:t>
            </a:r>
            <a:r>
              <a:rPr lang="ru-RU" b="1" dirty="0" smtClean="0"/>
              <a:t>л</a:t>
            </a:r>
            <a:r>
              <a:rPr lang="en-US" b="1" dirty="0" err="1" smtClean="0"/>
              <a:t>i</a:t>
            </a:r>
            <a:r>
              <a:rPr lang="ru-RU" b="1" dirty="0" smtClean="0"/>
              <a:t>стен </a:t>
            </a:r>
            <a:r>
              <a:rPr lang="ru-RU" b="1" dirty="0" err="1" smtClean="0"/>
              <a:t>кей</a:t>
            </a:r>
            <a:r>
              <a:rPr lang="en-US" b="1" dirty="0" err="1" smtClean="0"/>
              <a:t>i</a:t>
            </a:r>
            <a:r>
              <a:rPr lang="ru-RU" b="1" dirty="0" err="1" smtClean="0"/>
              <a:t>н</a:t>
            </a:r>
            <a:r>
              <a:rPr lang="ru-RU" b="1" dirty="0" smtClean="0"/>
              <a:t> </a:t>
            </a:r>
            <a:r>
              <a:rPr lang="ru-RU" b="1" dirty="0" err="1" smtClean="0"/>
              <a:t>отырғызылған желтоқсаншылар «жалғыздықта» болған </a:t>
            </a:r>
            <a:r>
              <a:rPr lang="ru-RU" b="1" dirty="0" smtClean="0"/>
              <a:t>князь </a:t>
            </a:r>
            <a:r>
              <a:rPr lang="ru-RU" b="1" dirty="0" err="1" smtClean="0"/>
              <a:t>Одоевпен</a:t>
            </a:r>
            <a:r>
              <a:rPr lang="ru-RU" b="1" dirty="0" smtClean="0"/>
              <a:t> </a:t>
            </a:r>
            <a:r>
              <a:rPr lang="ru-RU" b="1" dirty="0" err="1" smtClean="0"/>
              <a:t>байланыс</a:t>
            </a:r>
            <a:r>
              <a:rPr lang="ru-RU" b="1" dirty="0" smtClean="0"/>
              <a:t> </a:t>
            </a:r>
            <a:r>
              <a:rPr lang="ru-RU" b="1" dirty="0" err="1" smtClean="0"/>
              <a:t>орната</a:t>
            </a:r>
            <a:r>
              <a:rPr lang="ru-RU" b="1" dirty="0" smtClean="0"/>
              <a:t> </a:t>
            </a:r>
            <a:r>
              <a:rPr lang="ru-RU" b="1" dirty="0" err="1" smtClean="0"/>
              <a:t>алмады</a:t>
            </a:r>
            <a:r>
              <a:rPr lang="ru-RU" b="1" dirty="0" smtClean="0"/>
              <a:t>. Князь (</a:t>
            </a:r>
            <a:r>
              <a:rPr lang="ru-RU" b="1" dirty="0" err="1" smtClean="0"/>
              <a:t>сол</a:t>
            </a:r>
            <a:r>
              <a:rPr lang="ru-RU" b="1" dirty="0" smtClean="0"/>
              <a:t> </a:t>
            </a:r>
            <a:r>
              <a:rPr lang="ru-RU" b="1" dirty="0" err="1" smtClean="0"/>
              <a:t>уақытта жақсы ғұлама адам</a:t>
            </a:r>
            <a:r>
              <a:rPr lang="ru-RU" b="1" dirty="0" smtClean="0"/>
              <a:t>) </a:t>
            </a:r>
            <a:r>
              <a:rPr lang="ru-RU" b="1" dirty="0" err="1" smtClean="0"/>
              <a:t>орыс</a:t>
            </a:r>
            <a:r>
              <a:rPr lang="ru-RU" b="1" dirty="0" smtClean="0"/>
              <a:t> </a:t>
            </a:r>
            <a:r>
              <a:rPr lang="ru-RU" b="1" dirty="0" err="1" smtClean="0"/>
              <a:t>және </a:t>
            </a:r>
            <a:r>
              <a:rPr lang="ru-RU" b="1" dirty="0" smtClean="0"/>
              <a:t>француз </a:t>
            </a:r>
            <a:r>
              <a:rPr lang="ru-RU" b="1" dirty="0" err="1" smtClean="0"/>
              <a:t>алфавитінде</a:t>
            </a:r>
            <a:r>
              <a:rPr lang="ru-RU" b="1" dirty="0" smtClean="0"/>
              <a:t> </a:t>
            </a:r>
            <a:r>
              <a:rPr lang="ru-RU" b="1" dirty="0" err="1" smtClean="0"/>
              <a:t>әріптердің табиғи орналастырылу</a:t>
            </a:r>
            <a:r>
              <a:rPr lang="ru-RU" b="1" dirty="0" smtClean="0"/>
              <a:t> </a:t>
            </a:r>
            <a:r>
              <a:rPr lang="ru-RU" b="1" dirty="0" err="1" smtClean="0"/>
              <a:t>рет</a:t>
            </a:r>
            <a:r>
              <a:rPr lang="en-US" b="1" dirty="0" err="1" smtClean="0"/>
              <a:t>i</a:t>
            </a:r>
            <a:r>
              <a:rPr lang="ru-RU" b="1" dirty="0" err="1" smtClean="0"/>
              <a:t>н</a:t>
            </a:r>
            <a:r>
              <a:rPr lang="ru-RU" b="1" dirty="0" smtClean="0"/>
              <a:t> </a:t>
            </a:r>
            <a:r>
              <a:rPr lang="ru-RU" b="1" dirty="0" err="1" smtClean="0"/>
              <a:t>еске</a:t>
            </a:r>
            <a:r>
              <a:rPr lang="ru-RU" b="1" dirty="0" smtClean="0"/>
              <a:t> </a:t>
            </a:r>
            <a:r>
              <a:rPr lang="ru-RU" b="1" dirty="0" err="1" smtClean="0"/>
              <a:t>сақтамаған болып</a:t>
            </a:r>
            <a:r>
              <a:rPr lang="ru-RU" b="1" dirty="0" smtClean="0"/>
              <a:t> </a:t>
            </a:r>
            <a:r>
              <a:rPr lang="ru-RU" b="1" dirty="0" err="1" smtClean="0"/>
              <a:t>шықты.</a:t>
            </a:r>
            <a:r>
              <a:rPr lang="ru-RU" b="1" dirty="0" smtClean="0"/>
              <a:t> </a:t>
            </a:r>
            <a:r>
              <a:rPr lang="ru-RU" b="1" dirty="0" err="1" smtClean="0"/>
              <a:t>Желтоқсаншылар орыс</a:t>
            </a:r>
            <a:r>
              <a:rPr lang="ru-RU" b="1" dirty="0" smtClean="0"/>
              <a:t> </a:t>
            </a:r>
            <a:r>
              <a:rPr lang="ru-RU" b="1" dirty="0" err="1" smtClean="0"/>
              <a:t>алфавиті</a:t>
            </a:r>
            <a:r>
              <a:rPr lang="ru-RU" b="1" dirty="0" smtClean="0"/>
              <a:t> </a:t>
            </a:r>
            <a:r>
              <a:rPr lang="ru-RU" b="1" dirty="0" err="1" smtClean="0"/>
              <a:t>үшін </a:t>
            </a:r>
            <a:r>
              <a:rPr lang="ru-RU" b="1" dirty="0" smtClean="0"/>
              <a:t>5х6 (5 </a:t>
            </a:r>
            <a:r>
              <a:rPr lang="ru-RU" b="1" dirty="0" err="1" smtClean="0"/>
              <a:t>жол</a:t>
            </a:r>
            <a:r>
              <a:rPr lang="ru-RU" b="1" dirty="0" smtClean="0"/>
              <a:t> </a:t>
            </a:r>
            <a:r>
              <a:rPr lang="ru-RU" b="1" dirty="0" err="1" smtClean="0"/>
              <a:t>және </a:t>
            </a:r>
            <a:r>
              <a:rPr lang="ru-RU" b="1" dirty="0" smtClean="0"/>
              <a:t>6 </a:t>
            </a:r>
            <a:r>
              <a:rPr lang="ru-RU" b="1" dirty="0" err="1" smtClean="0"/>
              <a:t>баған</a:t>
            </a:r>
            <a:r>
              <a:rPr lang="ru-RU" b="1" dirty="0" smtClean="0"/>
              <a:t>) </a:t>
            </a:r>
            <a:r>
              <a:rPr lang="ru-RU" b="1" dirty="0" err="1" smtClean="0"/>
              <a:t>өлшемді тіктөртбұрыш қолданды және жең</a:t>
            </a:r>
            <a:r>
              <a:rPr lang="en-US" b="1" dirty="0" err="1" smtClean="0"/>
              <a:t>i</a:t>
            </a:r>
            <a:r>
              <a:rPr lang="ru-RU" b="1" dirty="0" err="1" smtClean="0"/>
              <a:t>лдет</a:t>
            </a:r>
            <a:r>
              <a:rPr lang="en-US" b="1" dirty="0" err="1" smtClean="0"/>
              <a:t>i</a:t>
            </a:r>
            <a:r>
              <a:rPr lang="ru-RU" b="1" dirty="0" err="1" smtClean="0"/>
              <a:t>лген</a:t>
            </a:r>
            <a:r>
              <a:rPr lang="ru-RU" b="1" dirty="0" smtClean="0"/>
              <a:t> 30 </a:t>
            </a:r>
            <a:r>
              <a:rPr lang="ru-RU" b="1" dirty="0" err="1" smtClean="0"/>
              <a:t>әріп алфавитке</a:t>
            </a:r>
            <a:r>
              <a:rPr lang="ru-RU" b="1" dirty="0" smtClean="0"/>
              <a:t> </a:t>
            </a:r>
            <a:r>
              <a:rPr lang="ru-RU" b="1" dirty="0" err="1" smtClean="0"/>
              <a:t>дей</a:t>
            </a:r>
            <a:r>
              <a:rPr lang="en-US" b="1" dirty="0" err="1" smtClean="0"/>
              <a:t>i</a:t>
            </a:r>
            <a:r>
              <a:rPr lang="ru-RU" b="1" dirty="0" smtClean="0"/>
              <a:t>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189038"/>
            <a:ext cx="8229600" cy="566896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/>
              <a:t>Аршинов М.Н. Садовский Л.Е. Коды и математика. - М.: Наука, 1983. – 216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/>
              <a:t>Бабаш А.В., Шанкин Г.П. История криптографии. Ч.1.– М.: Гелиос АРВ, 2002.– 240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>
                <a:solidFill>
                  <a:srgbClr val="FF0000"/>
                </a:solidFill>
              </a:rPr>
              <a:t>Бабаш А.В., Шанкин Г.П. Криптография. / Под редакцией В.П.Шерстюка, Э.А. Применко. – М.: СОЛОН-Р, 2007. – 512 с.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/>
              <a:t>Баричев С.Г., Гончаров В.В., Серов Р.Е. Основы современной криптографии. – М.: Горячая линия -Телеком, 2001. – 120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/>
              <a:t>Введение в криптографию / Под общ. ред. В.В. Ященко. - М.: МЦНМО: “ЧеРо”, 1999. – 317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>
                <a:solidFill>
                  <a:srgbClr val="FF0000"/>
                </a:solidFill>
              </a:rPr>
              <a:t>Вернер М. Основы кодирования. Учебник для ВУЗов. – М.: Техносфера, 2006. – 288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/>
              <a:t>Герасименко В.А., Малюк А.А. Основы защиты  информации. - М.: МИФИ, 1997.  –  537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>
                <a:solidFill>
                  <a:srgbClr val="FF0000"/>
                </a:solidFill>
              </a:rPr>
              <a:t>Грибунин В.Г., Оков И.Н., Туринцев И.В. Цифровая стеганография. – М.: СОЛОН-Пресс, 2002. – 272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/>
              <a:t>Домашев А.В. и др. Программирование алгоритмов защиты информации. Учебное пособие. – М.: Издательство “Нолидж”, 2002. – 416 с.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1800" smtClean="0"/>
              <a:t>Жельников В. Криптография от папируса до компьютера. - М. : ABF, 1997. - 336 с.</a:t>
            </a:r>
          </a:p>
        </p:txBody>
      </p:sp>
      <p:sp>
        <p:nvSpPr>
          <p:cNvPr id="19458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/>
            <a:r>
              <a:rPr lang="ru-RU" sz="3600" smtClean="0"/>
              <a:t>Әдебиеттер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229600" cy="990600"/>
          </a:xfrm>
        </p:spPr>
        <p:txBody>
          <a:bodyPr/>
          <a:lstStyle/>
          <a:p>
            <a:pPr eaLnBrk="1" hangingPunct="1"/>
            <a:r>
              <a:rPr lang="ru-RU" dirty="0" smtClean="0"/>
              <a:t>Орта </a:t>
            </a:r>
            <a:r>
              <a:rPr lang="ru-RU" dirty="0" err="1" smtClean="0"/>
              <a:t>ғасыр</a:t>
            </a:r>
            <a:r>
              <a:rPr lang="ru-RU" dirty="0" smtClean="0"/>
              <a:t> </a:t>
            </a:r>
          </a:p>
        </p:txBody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743200"/>
            <a:ext cx="5029200" cy="2057400"/>
          </a:xfrm>
        </p:spPr>
        <p:txBody>
          <a:bodyPr/>
          <a:lstStyle/>
          <a:p>
            <a:r>
              <a:rPr lang="ru-RU" dirty="0" err="1" smtClean="0"/>
              <a:t>Руниялық жазулар</a:t>
            </a:r>
            <a:endParaRPr lang="ru-RU" dirty="0" smtClean="0"/>
          </a:p>
          <a:p>
            <a:r>
              <a:rPr lang="ru-RU" dirty="0" err="1" smtClean="0"/>
              <a:t>Сиқыршылық шаршылар</a:t>
            </a:r>
            <a:endParaRPr lang="ru-RU" dirty="0" smtClean="0"/>
          </a:p>
          <a:p>
            <a:r>
              <a:rPr lang="ru-RU" dirty="0" err="1" smtClean="0"/>
              <a:t>Слободский</a:t>
            </a:r>
            <a:r>
              <a:rPr lang="ru-RU" dirty="0" smtClean="0"/>
              <a:t> хаты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5632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438400"/>
            <a:ext cx="3810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228600" y="1143000"/>
            <a:ext cx="8686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20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«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дәу</a:t>
            </a:r>
            <a:r>
              <a:rPr lang="en-US" sz="2000" b="1" i="1" dirty="0" err="1" smtClean="0">
                <a:solidFill>
                  <a:srgbClr val="FF0000"/>
                </a:solidFill>
              </a:rPr>
              <a:t>i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рге</a:t>
            </a:r>
            <a:r>
              <a:rPr lang="ru-RU" sz="2000" b="1" i="1" dirty="0" smtClean="0">
                <a:solidFill>
                  <a:srgbClr val="FF0000"/>
                </a:solidFill>
              </a:rPr>
              <a:t>, 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қарапайым хатты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оқи алатында</a:t>
            </a:r>
            <a:r>
              <a:rPr lang="ru-RU" sz="2000" b="1" i="1" dirty="0" smtClean="0">
                <a:solidFill>
                  <a:srgbClr val="FF0000"/>
                </a:solidFill>
              </a:rPr>
              <a:t> аз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болғанда</a:t>
            </a:r>
            <a:r>
              <a:rPr lang="ru-RU" sz="2000" b="1" i="1" dirty="0" smtClean="0">
                <a:solidFill>
                  <a:srgbClr val="FF0000"/>
                </a:solidFill>
              </a:rPr>
              <a:t>,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шифрлайтынды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қолдануды сирек</a:t>
            </a:r>
            <a:r>
              <a:rPr lang="ru-RU" sz="2000" b="1" i="1" dirty="0" smtClean="0">
                <a:solidFill>
                  <a:srgbClr val="FF0000"/>
                </a:solidFill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керекс</a:t>
            </a:r>
            <a:r>
              <a:rPr lang="en-US" sz="2000" b="1" i="1" dirty="0" err="1" smtClean="0">
                <a:solidFill>
                  <a:srgbClr val="FF0000"/>
                </a:solidFill>
              </a:rPr>
              <a:t>i</a:t>
            </a:r>
            <a:r>
              <a:rPr lang="ru-RU" sz="2000" b="1" i="1" dirty="0" err="1" smtClean="0">
                <a:solidFill>
                  <a:srgbClr val="FF0000"/>
                </a:solidFill>
              </a:rPr>
              <a:t>д</a:t>
            </a:r>
            <a:r>
              <a:rPr lang="en-US" sz="2000" dirty="0" err="1" smtClean="0"/>
              <a:t>i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»</a:t>
            </a:r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0" y="0"/>
            <a:ext cx="9144000" cy="72453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dirty="0" smtClean="0"/>
              <a:t>СИҚЫРШЫЛЫҚ </a:t>
            </a:r>
            <a:r>
              <a:rPr lang="ru-RU" sz="1800" b="1" dirty="0" err="1" smtClean="0"/>
              <a:t>шаршылар</a:t>
            </a:r>
            <a:endParaRPr lang="ru-RU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1800" b="1" dirty="0" err="1" smtClean="0"/>
              <a:t>Еуропалық </a:t>
            </a:r>
            <a:r>
              <a:rPr lang="ru-RU" sz="1800" b="1" dirty="0" smtClean="0"/>
              <a:t>криптография орта </a:t>
            </a:r>
            <a:r>
              <a:rPr lang="ru-RU" sz="1800" b="1" dirty="0" err="1" smtClean="0"/>
              <a:t>ғасырдың уақыттарында күмәнд</a:t>
            </a:r>
            <a:r>
              <a:rPr lang="en-US" sz="1800" b="1" dirty="0" err="1" smtClean="0"/>
              <a:t>i</a:t>
            </a:r>
            <a:r>
              <a:rPr lang="en-US" sz="1800" b="1" dirty="0" smtClean="0"/>
              <a:t> </a:t>
            </a:r>
            <a:r>
              <a:rPr lang="ru-RU" sz="1800" b="1" dirty="0" err="1" smtClean="0"/>
              <a:t>мәртебе алды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Криптографияны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қара сиқыршылықпен, оккультизмн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ң кейб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п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ш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н</a:t>
            </a:r>
            <a:r>
              <a:rPr lang="en-US" sz="1800" b="1" dirty="0" err="1" smtClean="0"/>
              <a:t>i</a:t>
            </a:r>
            <a:r>
              <a:rPr lang="ru-RU" sz="1800" b="1" dirty="0" smtClean="0"/>
              <a:t>мен, </a:t>
            </a:r>
            <a:r>
              <a:rPr lang="ru-RU" sz="1800" b="1" dirty="0" err="1" smtClean="0"/>
              <a:t>астрологиямен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алхимиямен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каббаламен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теңдест</a:t>
            </a:r>
            <a:r>
              <a:rPr lang="en-US" sz="1800" b="1" dirty="0" err="1" smtClean="0"/>
              <a:t>i</a:t>
            </a:r>
            <a:r>
              <a:rPr lang="ru-RU" sz="1800" b="1" dirty="0" smtClean="0"/>
              <a:t>ре </a:t>
            </a:r>
            <a:r>
              <a:rPr lang="ru-RU" sz="1800" b="1" dirty="0" err="1" smtClean="0"/>
              <a:t>бастады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Ақпараттың шифрлауына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мистикалық күштерд</a:t>
            </a:r>
            <a:r>
              <a:rPr lang="en-US" sz="1800" b="1" dirty="0" err="1" smtClean="0"/>
              <a:t>i</a:t>
            </a:r>
            <a:r>
              <a:rPr lang="en-US" sz="1800" b="1" dirty="0" smtClean="0"/>
              <a:t> </a:t>
            </a:r>
            <a:r>
              <a:rPr lang="ru-RU" sz="1800" b="1" dirty="0" err="1" smtClean="0"/>
              <a:t>шақырды.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Мысалы</a:t>
            </a:r>
            <a:r>
              <a:rPr lang="ru-RU" sz="1800" b="1" dirty="0" smtClean="0"/>
              <a:t>,  </a:t>
            </a:r>
            <a:r>
              <a:rPr lang="ru-RU" sz="1800" b="1" dirty="0" err="1" smtClean="0"/>
              <a:t>«сиқыршылық шаршыларды</a:t>
            </a:r>
            <a:r>
              <a:rPr lang="ru-RU" sz="1800" b="1" dirty="0" smtClean="0"/>
              <a:t>»</a:t>
            </a:r>
            <a:r>
              <a:rPr lang="kk-KZ" sz="1800" b="1" dirty="0" smtClean="0"/>
              <a:t> пайдалануға ұсынылды</a:t>
            </a:r>
            <a:r>
              <a:rPr lang="ru-RU" sz="1800" b="1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/>
              <a:t>4 </a:t>
            </a:r>
            <a:r>
              <a:rPr lang="ru-RU" sz="1800" b="1" dirty="0" err="1" smtClean="0"/>
              <a:t>х</a:t>
            </a:r>
            <a:r>
              <a:rPr lang="ru-RU" sz="1800" b="1" dirty="0" smtClean="0"/>
              <a:t> 4 (</a:t>
            </a:r>
            <a:r>
              <a:rPr lang="ru-RU" sz="1800" b="1" dirty="0" err="1" smtClean="0"/>
              <a:t>өлшемдер басқа </a:t>
            </a:r>
            <a:r>
              <a:rPr lang="ru-RU" sz="1800" b="1" dirty="0" smtClean="0"/>
              <a:t>да </a:t>
            </a:r>
            <a:r>
              <a:rPr lang="ru-RU" sz="1800" b="1" dirty="0" err="1" smtClean="0"/>
              <a:t>болуы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мүмкін</a:t>
            </a:r>
            <a:r>
              <a:rPr lang="ru-RU" sz="1800" b="1" dirty="0" smtClean="0"/>
              <a:t>) </a:t>
            </a:r>
            <a:r>
              <a:rPr lang="ru-RU" sz="1800" b="1" dirty="0" err="1" smtClean="0"/>
              <a:t>өлшемді шаршыда</a:t>
            </a:r>
            <a:r>
              <a:rPr lang="ru-RU" sz="1800" b="1" dirty="0" smtClean="0"/>
              <a:t> 1-ден 16-ға </a:t>
            </a:r>
            <a:r>
              <a:rPr lang="ru-RU" sz="1800" b="1" dirty="0" err="1" smtClean="0"/>
              <a:t>дейінгі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сандар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жазылды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Оның сиқыршылығы сандардың сомасы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жолдар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бағандар және толық </a:t>
            </a:r>
            <a:r>
              <a:rPr lang="ru-RU" sz="1800" b="1" dirty="0" smtClean="0"/>
              <a:t>диагональ </a:t>
            </a:r>
            <a:r>
              <a:rPr lang="ru-RU" sz="1800" b="1" dirty="0" err="1" smtClean="0"/>
              <a:t>бойынша</a:t>
            </a:r>
            <a:r>
              <a:rPr lang="ru-RU" sz="1800" b="1" dirty="0" smtClean="0"/>
              <a:t> б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р-бірден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сол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бір</a:t>
            </a:r>
            <a:r>
              <a:rPr lang="ru-RU" sz="1800" b="1" dirty="0" smtClean="0"/>
              <a:t> 34 </a:t>
            </a:r>
            <a:r>
              <a:rPr lang="ru-RU" sz="1800" b="1" dirty="0" err="1" smtClean="0"/>
              <a:t>санына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теңестірілді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Бұл шаршылар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алғашқыда Қытайда пайда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болды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және кейб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«сиқыршылық күш»</a:t>
            </a:r>
            <a:r>
              <a:rPr lang="kk-KZ" sz="1800" b="1" dirty="0" smtClean="0"/>
              <a:t> қосымша жазылған</a:t>
            </a:r>
            <a:r>
              <a:rPr lang="ru-RU" sz="1800" b="1" dirty="0" smtClean="0"/>
              <a:t>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err="1" smtClean="0"/>
              <a:t>Сиқыршылық шаршы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бойынша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шифрлау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төмендег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ше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жасалды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Мысалы</a:t>
            </a:r>
            <a:r>
              <a:rPr lang="ru-RU" sz="1800" b="1" dirty="0" smtClean="0"/>
              <a:t>,  «</a:t>
            </a:r>
            <a:r>
              <a:rPr lang="ru-RU" sz="1800" b="1" i="1" dirty="0" smtClean="0"/>
              <a:t>ПРИЕЗЖАЮ СЕГОДНЯ</a:t>
            </a:r>
            <a:r>
              <a:rPr lang="ru-RU" sz="1800" b="1" dirty="0" smtClean="0"/>
              <a:t>» </a:t>
            </a:r>
            <a:r>
              <a:rPr lang="ru-RU" sz="1800" b="1" dirty="0" err="1" smtClean="0"/>
              <a:t>фразасын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шифрлау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керек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Бұл фразаның әр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птері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оларда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санмен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жазылған сәйкес шаршысына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біртіндеп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қосып жазады</a:t>
            </a:r>
            <a:r>
              <a:rPr lang="ru-RU" sz="1800" b="1" dirty="0" smtClean="0"/>
              <a:t>, ал бос </a:t>
            </a:r>
            <a:r>
              <a:rPr lang="ru-RU" sz="1800" b="1" dirty="0" err="1" smtClean="0"/>
              <a:t>торларда</a:t>
            </a:r>
            <a:r>
              <a:rPr lang="ru-RU" sz="1800" b="1" dirty="0" smtClean="0"/>
              <a:t> </a:t>
            </a:r>
            <a:r>
              <a:rPr lang="ru-RU" sz="1800" b="1" dirty="0" err="1" smtClean="0">
                <a:solidFill>
                  <a:srgbClr val="FF0000"/>
                </a:solidFill>
              </a:rPr>
              <a:t>кез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 err="1" smtClean="0">
                <a:solidFill>
                  <a:srgbClr val="FF0000"/>
                </a:solidFill>
              </a:rPr>
              <a:t>келген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 err="1" smtClean="0"/>
              <a:t>әрiптер қойылады</a:t>
            </a:r>
            <a:r>
              <a:rPr lang="ru-RU" sz="1800" b="1" dirty="0" smtClean="0"/>
              <a:t>.</a:t>
            </a:r>
          </a:p>
          <a:p>
            <a:pPr eaLnBrk="1" hangingPunct="1">
              <a:lnSpc>
                <a:spcPct val="80000"/>
              </a:lnSpc>
            </a:pPr>
            <a:endParaRPr lang="ru-RU" sz="1800" b="1" dirty="0" smtClean="0"/>
          </a:p>
          <a:p>
            <a:pPr eaLnBrk="1" hangingPunct="1">
              <a:lnSpc>
                <a:spcPct val="80000"/>
              </a:lnSpc>
            </a:pPr>
            <a:r>
              <a:rPr lang="ru-RU" b="1" dirty="0" smtClean="0">
                <a:solidFill>
                  <a:srgbClr val="FF0000"/>
                </a:solidFill>
              </a:rPr>
              <a:t>16</a:t>
            </a:r>
            <a:r>
              <a:rPr lang="ru-RU" dirty="0" smtClean="0">
                <a:solidFill>
                  <a:srgbClr val="FF0000"/>
                </a:solidFill>
              </a:rPr>
              <a:t>У</a:t>
            </a:r>
            <a:r>
              <a:rPr lang="ru-RU" b="1" dirty="0" smtClean="0"/>
              <a:t>	 3</a:t>
            </a:r>
            <a:r>
              <a:rPr lang="ru-RU" dirty="0" smtClean="0"/>
              <a:t>И</a:t>
            </a:r>
            <a:r>
              <a:rPr lang="ru-RU" b="1" dirty="0" smtClean="0"/>
              <a:t>	 2</a:t>
            </a:r>
            <a:r>
              <a:rPr lang="ru-RU" dirty="0" smtClean="0"/>
              <a:t>Р</a:t>
            </a:r>
            <a:r>
              <a:rPr lang="ru-RU" b="1" dirty="0" smtClean="0"/>
              <a:t>	13</a:t>
            </a:r>
            <a:r>
              <a:rPr lang="ru-RU" dirty="0" smtClean="0"/>
              <a:t>Д</a:t>
            </a:r>
            <a:endParaRPr lang="ru-RU" b="1" dirty="0" smtClean="0"/>
          </a:p>
          <a:p>
            <a:pPr eaLnBrk="1" hangingPunct="1">
              <a:lnSpc>
                <a:spcPct val="80000"/>
              </a:lnSpc>
            </a:pPr>
            <a:r>
              <a:rPr lang="ru-RU" b="1" dirty="0" smtClean="0"/>
              <a:t> 5</a:t>
            </a:r>
            <a:r>
              <a:rPr lang="ru-RU" dirty="0" smtClean="0"/>
              <a:t>З</a:t>
            </a:r>
            <a:r>
              <a:rPr lang="ru-RU" b="1" dirty="0" smtClean="0"/>
              <a:t>	10</a:t>
            </a:r>
            <a:r>
              <a:rPr lang="ru-RU" dirty="0" smtClean="0"/>
              <a:t>Е</a:t>
            </a:r>
            <a:r>
              <a:rPr lang="ru-RU" b="1" dirty="0" smtClean="0"/>
              <a:t>	11</a:t>
            </a:r>
            <a:r>
              <a:rPr lang="ru-RU" dirty="0" smtClean="0"/>
              <a:t>Г</a:t>
            </a:r>
            <a:r>
              <a:rPr lang="ru-RU" b="1" dirty="0" smtClean="0"/>
              <a:t>	 8</a:t>
            </a:r>
            <a:r>
              <a:rPr lang="ru-RU" dirty="0" smtClean="0"/>
              <a:t>Ю</a:t>
            </a:r>
            <a:endParaRPr lang="ru-RU" b="1" dirty="0" smtClean="0"/>
          </a:p>
          <a:p>
            <a:pPr eaLnBrk="1" hangingPunct="1">
              <a:lnSpc>
                <a:spcPct val="80000"/>
              </a:lnSpc>
            </a:pPr>
            <a:r>
              <a:rPr lang="ru-RU" b="1" dirty="0" smtClean="0"/>
              <a:t> 9</a:t>
            </a:r>
            <a:r>
              <a:rPr lang="ru-RU" dirty="0" smtClean="0"/>
              <a:t>С</a:t>
            </a:r>
            <a:r>
              <a:rPr lang="ru-RU" b="1" dirty="0" smtClean="0"/>
              <a:t>	 6</a:t>
            </a:r>
            <a:r>
              <a:rPr lang="ru-RU" dirty="0" smtClean="0"/>
              <a:t>Ж</a:t>
            </a:r>
            <a:r>
              <a:rPr lang="ru-RU" b="1" dirty="0" smtClean="0"/>
              <a:t>	 7</a:t>
            </a:r>
            <a:r>
              <a:rPr lang="ru-RU" dirty="0" smtClean="0"/>
              <a:t>А</a:t>
            </a:r>
            <a:r>
              <a:rPr lang="ru-RU" b="1" dirty="0" smtClean="0"/>
              <a:t>	12</a:t>
            </a:r>
            <a:r>
              <a:rPr lang="ru-RU" dirty="0" smtClean="0"/>
              <a:t>О</a:t>
            </a:r>
            <a:endParaRPr lang="ru-RU" b="1" dirty="0" smtClean="0"/>
          </a:p>
          <a:p>
            <a:pPr eaLnBrk="1" hangingPunct="1">
              <a:lnSpc>
                <a:spcPct val="80000"/>
              </a:lnSpc>
            </a:pPr>
            <a:r>
              <a:rPr lang="ru-RU" b="1" dirty="0" smtClean="0"/>
              <a:t>4</a:t>
            </a:r>
            <a:r>
              <a:rPr lang="ru-RU" dirty="0" smtClean="0"/>
              <a:t>Е</a:t>
            </a:r>
            <a:r>
              <a:rPr lang="ru-RU" b="1" dirty="0" smtClean="0"/>
              <a:t>	15</a:t>
            </a:r>
            <a:r>
              <a:rPr lang="ru-RU" dirty="0" smtClean="0"/>
              <a:t>Я</a:t>
            </a:r>
            <a:r>
              <a:rPr lang="ru-RU" b="1" dirty="0" smtClean="0"/>
              <a:t>	14</a:t>
            </a:r>
            <a:r>
              <a:rPr lang="ru-RU" dirty="0" smtClean="0"/>
              <a:t>Н</a:t>
            </a:r>
            <a:r>
              <a:rPr lang="ru-RU" b="1" dirty="0" smtClean="0"/>
              <a:t>	1</a:t>
            </a:r>
            <a:r>
              <a:rPr lang="ru-RU" dirty="0" smtClean="0"/>
              <a:t>П</a:t>
            </a:r>
            <a:endParaRPr lang="ru-RU" sz="24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1800" b="1" dirty="0" err="1" smtClean="0"/>
              <a:t>Содан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кей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шифрланған мәт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жолма-жол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жазып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алады</a:t>
            </a:r>
            <a:r>
              <a:rPr lang="ru-RU" sz="1800" b="1" dirty="0" smtClean="0"/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smtClean="0">
                <a:solidFill>
                  <a:srgbClr val="FF0000"/>
                </a:solidFill>
              </a:rPr>
              <a:t>У</a:t>
            </a:r>
            <a:r>
              <a:rPr lang="ru-RU" sz="1800" b="1" dirty="0" smtClean="0"/>
              <a:t>ИРДЗЕГЮСЖАОЕЯНП</a:t>
            </a:r>
          </a:p>
          <a:p>
            <a:r>
              <a:rPr lang="ru-RU" sz="1800" b="1" dirty="0" err="1" smtClean="0"/>
              <a:t>Мәт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шифрін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шешу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кезінде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шаршыға қосып жазады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және ашық мәт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н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«сиқыршылық шаршы</a:t>
            </a:r>
            <a:r>
              <a:rPr lang="ru-RU" sz="1800" b="1" dirty="0" smtClean="0"/>
              <a:t>»</a:t>
            </a:r>
            <a:r>
              <a:rPr lang="kk-KZ" sz="1800" b="1" dirty="0" smtClean="0"/>
              <a:t> </a:t>
            </a:r>
            <a:r>
              <a:rPr lang="ru-RU" sz="1800" b="1" dirty="0" err="1" smtClean="0"/>
              <a:t>сандар</a:t>
            </a:r>
            <a:r>
              <a:rPr lang="ru-RU" sz="1800" b="1" dirty="0" smtClean="0"/>
              <a:t> т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збекбегінде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оқылады.</a:t>
            </a:r>
            <a:r>
              <a:rPr lang="ru-RU" sz="1800" b="1" dirty="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dirty="0" err="1" smtClean="0"/>
              <a:t>Берілген</a:t>
            </a:r>
            <a:r>
              <a:rPr lang="ru-RU" sz="1800" b="1" dirty="0" smtClean="0"/>
              <a:t> шифр – </a:t>
            </a:r>
            <a:r>
              <a:rPr lang="ru-RU" sz="1800" b="1" dirty="0" err="1" smtClean="0"/>
              <a:t>ауыстырудың кәд</a:t>
            </a:r>
            <a:r>
              <a:rPr lang="en-US" sz="1800" b="1" dirty="0" err="1" smtClean="0"/>
              <a:t>i</a:t>
            </a:r>
            <a:r>
              <a:rPr lang="ru-RU" sz="1800" b="1" dirty="0" smtClean="0"/>
              <a:t>мг</a:t>
            </a:r>
            <a:r>
              <a:rPr lang="en-US" sz="1800" b="1" dirty="0" err="1" smtClean="0"/>
              <a:t>i</a:t>
            </a:r>
            <a:r>
              <a:rPr lang="en-US" sz="1800" b="1" dirty="0" smtClean="0"/>
              <a:t> </a:t>
            </a:r>
            <a:r>
              <a:rPr lang="ru-RU" sz="1800" b="1" dirty="0" smtClean="0"/>
              <a:t>шифры, б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рақ оған ерекше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беріктікті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тылсымды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«сиқыршылық шаршы</a:t>
            </a:r>
            <a:r>
              <a:rPr lang="ru-RU" sz="1800" b="1" dirty="0" smtClean="0"/>
              <a:t>» </a:t>
            </a:r>
            <a:r>
              <a:rPr lang="kk-KZ" sz="1800" b="1" dirty="0" smtClean="0"/>
              <a:t>береді деп </a:t>
            </a:r>
            <a:r>
              <a:rPr lang="ru-RU" sz="1800" b="1" dirty="0" err="1" smtClean="0"/>
              <a:t>есептед</a:t>
            </a:r>
            <a:r>
              <a:rPr lang="en-US" sz="1800" b="1" dirty="0" err="1" smtClean="0"/>
              <a:t>i</a:t>
            </a:r>
            <a:r>
              <a:rPr lang="en-US" sz="1800" dirty="0" smtClean="0"/>
              <a:t>.</a:t>
            </a:r>
            <a:endParaRPr lang="ru-RU" sz="1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229600" cy="792163"/>
          </a:xfrm>
        </p:spPr>
        <p:txBody>
          <a:bodyPr/>
          <a:lstStyle/>
          <a:p>
            <a:pPr eaLnBrk="1" hangingPunct="1"/>
            <a:r>
              <a:rPr lang="ru-RU" dirty="0" smtClean="0"/>
              <a:t>Леон Альберти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600" dirty="0" smtClean="0"/>
              <a:t>(1466 </a:t>
            </a:r>
            <a:r>
              <a:rPr lang="kk-KZ" sz="1600" dirty="0" smtClean="0"/>
              <a:t>ж</a:t>
            </a:r>
            <a:r>
              <a:rPr lang="ru-RU" sz="1600" dirty="0" smtClean="0"/>
              <a:t>. </a:t>
            </a:r>
            <a:r>
              <a:rPr lang="en-US" sz="1600" dirty="0" smtClean="0"/>
              <a:t>“</a:t>
            </a:r>
            <a:r>
              <a:rPr lang="ru-RU" sz="1600" dirty="0" err="1" smtClean="0"/>
              <a:t>Шифрлар</a:t>
            </a:r>
            <a:r>
              <a:rPr lang="ru-RU" sz="1600" dirty="0" smtClean="0"/>
              <a:t> </a:t>
            </a:r>
            <a:r>
              <a:rPr lang="ru-RU" sz="1600" dirty="0" err="1" smtClean="0"/>
              <a:t>туралы</a:t>
            </a:r>
            <a:r>
              <a:rPr lang="ru-RU" sz="1600" dirty="0" smtClean="0"/>
              <a:t> трактат</a:t>
            </a:r>
            <a:r>
              <a:rPr lang="en-US" sz="1600" dirty="0" smtClean="0"/>
              <a:t>”)</a:t>
            </a:r>
            <a:endParaRPr lang="ru-RU" sz="1600" dirty="0" smtClean="0"/>
          </a:p>
        </p:txBody>
      </p:sp>
      <p:pic>
        <p:nvPicPr>
          <p:cNvPr id="604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143000"/>
            <a:ext cx="3886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143372" y="1214422"/>
            <a:ext cx="4800600" cy="609600"/>
          </a:xfrm>
        </p:spPr>
        <p:txBody>
          <a:bodyPr/>
          <a:lstStyle/>
          <a:p>
            <a:pPr marL="0" indent="190500" eaLnBrk="1" hangingPunct="1">
              <a:buFont typeface="Wingdings" pitchFamily="2" charset="2"/>
              <a:buNone/>
            </a:pPr>
            <a:r>
              <a:rPr lang="ru-RU" dirty="0" err="1" smtClean="0"/>
              <a:t>Әріптерд</a:t>
            </a:r>
            <a:r>
              <a:rPr lang="en-US" dirty="0" err="1" smtClean="0"/>
              <a:t>i</a:t>
            </a:r>
            <a:r>
              <a:rPr lang="ru-RU" dirty="0" err="1" smtClean="0"/>
              <a:t>ң жи</a:t>
            </a:r>
            <a:r>
              <a:rPr lang="en-US" dirty="0" err="1" smtClean="0"/>
              <a:t>i</a:t>
            </a:r>
            <a:r>
              <a:rPr lang="ru-RU" dirty="0" smtClean="0"/>
              <a:t>л</a:t>
            </a:r>
            <a:r>
              <a:rPr lang="en-US" dirty="0" err="1" smtClean="0"/>
              <a:t>i</a:t>
            </a:r>
            <a:r>
              <a:rPr lang="ru-RU" dirty="0" err="1" smtClean="0"/>
              <a:t>ктер</a:t>
            </a:r>
            <a:r>
              <a:rPr lang="en-US" dirty="0" err="1" smtClean="0"/>
              <a:t>i</a:t>
            </a:r>
            <a:r>
              <a:rPr lang="ru-RU" dirty="0" err="1" smtClean="0"/>
              <a:t>н</a:t>
            </a:r>
            <a:r>
              <a:rPr lang="en-US" dirty="0" err="1" smtClean="0"/>
              <a:t>i</a:t>
            </a:r>
            <a:r>
              <a:rPr lang="ru-RU" dirty="0" err="1" smtClean="0"/>
              <a:t>ң талдауын</a:t>
            </a:r>
            <a:r>
              <a:rPr lang="ru-RU" dirty="0" smtClean="0"/>
              <a:t> </a:t>
            </a:r>
            <a:r>
              <a:rPr lang="ru-RU" dirty="0" err="1" smtClean="0"/>
              <a:t>өтк</a:t>
            </a:r>
            <a:r>
              <a:rPr lang="en-US" dirty="0" err="1" smtClean="0"/>
              <a:t>i</a:t>
            </a:r>
            <a:r>
              <a:rPr lang="ru-RU" dirty="0" err="1" smtClean="0"/>
              <a:t>зд</a:t>
            </a:r>
            <a:r>
              <a:rPr lang="en-US" dirty="0" err="1" smtClean="0"/>
              <a:t>i</a:t>
            </a:r>
            <a:endParaRPr lang="ru-RU" dirty="0" smtClean="0"/>
          </a:p>
        </p:txBody>
      </p:sp>
      <p:sp>
        <p:nvSpPr>
          <p:cNvPr id="107525" name="Rectangle 5"/>
          <p:cNvSpPr>
            <a:spLocks noChangeArrowheads="1"/>
          </p:cNvSpPr>
          <p:nvPr/>
        </p:nvSpPr>
        <p:spPr bwMode="auto">
          <a:xfrm>
            <a:off x="4114800" y="2057400"/>
            <a:ext cx="487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66700" indent="-762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800" dirty="0" err="1" smtClean="0">
                <a:solidFill>
                  <a:srgbClr val="FF0000"/>
                </a:solidFill>
              </a:rPr>
              <a:t>«Қос шифрлау</a:t>
            </a:r>
            <a:r>
              <a:rPr lang="ru-RU" sz="2800" dirty="0" smtClean="0">
                <a:solidFill>
                  <a:srgbClr val="FF0000"/>
                </a:solidFill>
              </a:rPr>
              <a:t>»</a:t>
            </a:r>
            <a:r>
              <a:rPr lang="kk-KZ" sz="2800" dirty="0" smtClean="0">
                <a:solidFill>
                  <a:srgbClr val="FF0000"/>
                </a:solidFill>
              </a:rPr>
              <a:t> пікірін ұсынды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214282" y="4143380"/>
            <a:ext cx="60892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ru-RU" sz="2800" dirty="0">
                <a:solidFill>
                  <a:srgbClr val="FF0000"/>
                </a:solidFill>
                <a:latin typeface="Wizzard" pitchFamily="2" charset="0"/>
              </a:rPr>
              <a:t>     </a:t>
            </a:r>
            <a:r>
              <a:rPr lang="ru-RU" sz="2800" dirty="0" smtClean="0">
                <a:solidFill>
                  <a:srgbClr val="FF0000"/>
                </a:solidFill>
                <a:latin typeface="Wizzard" pitchFamily="2" charset="0"/>
              </a:rPr>
              <a:t>«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Корольдар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err="1" smtClean="0">
                <a:solidFill>
                  <a:srgbClr val="FF0000"/>
                </a:solidFill>
              </a:rPr>
              <a:t>лайықты </a:t>
            </a:r>
            <a:r>
              <a:rPr lang="ru-RU" sz="2800" b="1" i="1" dirty="0" smtClean="0">
                <a:solidFill>
                  <a:srgbClr val="FF0000"/>
                </a:solidFill>
              </a:rPr>
              <a:t>Шифр</a:t>
            </a:r>
            <a:r>
              <a:rPr lang="ru-RU" sz="2800" dirty="0" smtClean="0">
                <a:solidFill>
                  <a:srgbClr val="FF0000"/>
                </a:solidFill>
                <a:latin typeface="Wizzard" pitchFamily="2" charset="0"/>
              </a:rPr>
              <a:t>»</a:t>
            </a:r>
            <a:endParaRPr lang="ru-RU" sz="2800" dirty="0">
              <a:solidFill>
                <a:srgbClr val="FF0000"/>
              </a:solidFill>
              <a:latin typeface="Wizzard" pitchFamily="2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2800" dirty="0">
                <a:solidFill>
                  <a:srgbClr val="FF0000"/>
                </a:solidFill>
                <a:latin typeface="Wizzard" pitchFamily="2" charset="0"/>
              </a:rPr>
              <a:t> 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Көпалфавиттік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шифр</a:t>
            </a:r>
          </a:p>
          <a:p>
            <a:pPr>
              <a:spcBef>
                <a:spcPct val="20000"/>
              </a:spcBef>
              <a:defRPr/>
            </a:pP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sp>
        <p:nvSpPr>
          <p:cNvPr id="60422" name="Rectangle 7"/>
          <p:cNvSpPr>
            <a:spLocks noChangeArrowheads="1"/>
          </p:cNvSpPr>
          <p:nvPr/>
        </p:nvSpPr>
        <p:spPr bwMode="auto">
          <a:xfrm>
            <a:off x="5951331" y="6215082"/>
            <a:ext cx="31926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 err="1" smtClean="0">
                <a:solidFill>
                  <a:srgbClr val="FF0000"/>
                </a:solidFill>
              </a:rPr>
              <a:t>Шифрлайтын</a:t>
            </a:r>
            <a:r>
              <a:rPr lang="ru-RU" b="1" i="1" dirty="0" smtClean="0">
                <a:solidFill>
                  <a:srgbClr val="FF0000"/>
                </a:solidFill>
              </a:rPr>
              <a:t> диск</a:t>
            </a:r>
          </a:p>
        </p:txBody>
      </p:sp>
      <p:pic>
        <p:nvPicPr>
          <p:cNvPr id="60423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3357562"/>
            <a:ext cx="2819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229600" cy="533400"/>
          </a:xfrm>
        </p:spPr>
        <p:txBody>
          <a:bodyPr/>
          <a:lstStyle/>
          <a:p>
            <a:pPr eaLnBrk="1" hangingPunct="1"/>
            <a:r>
              <a:rPr lang="ru-RU" smtClean="0"/>
              <a:t>Иоганнес Тритемий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133600"/>
            <a:ext cx="4191000" cy="35814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ru-RU" sz="2400" b="1" dirty="0" smtClean="0"/>
              <a:t> «Аве Мария» </a:t>
            </a:r>
            <a:r>
              <a:rPr lang="ru-RU" sz="2400" b="1" dirty="0" err="1" smtClean="0"/>
              <a:t>шифрі</a:t>
            </a:r>
            <a:endParaRPr lang="ru-RU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 dirty="0" err="1" smtClean="0"/>
              <a:t>шифрланатын</a:t>
            </a:r>
            <a:r>
              <a:rPr lang="ru-RU" sz="2400" dirty="0" smtClean="0"/>
              <a:t> </a:t>
            </a:r>
            <a:r>
              <a:rPr lang="ru-RU" sz="2400" dirty="0" err="1" smtClean="0"/>
              <a:t>мәт</a:t>
            </a:r>
            <a:r>
              <a:rPr lang="en-US" sz="2400" dirty="0" err="1" smtClean="0"/>
              <a:t>i</a:t>
            </a:r>
            <a:r>
              <a:rPr lang="ru-RU" sz="2400" dirty="0" err="1" smtClean="0"/>
              <a:t>нн</a:t>
            </a:r>
            <a:r>
              <a:rPr lang="en-US" sz="2400" dirty="0" err="1" smtClean="0"/>
              <a:t>i</a:t>
            </a:r>
            <a:r>
              <a:rPr lang="ru-RU" sz="2400" dirty="0" err="1" smtClean="0"/>
              <a:t>ң әр</a:t>
            </a:r>
            <a:r>
              <a:rPr lang="en-US" sz="2400" dirty="0" err="1" smtClean="0"/>
              <a:t>i</a:t>
            </a:r>
            <a:r>
              <a:rPr lang="ru-RU" sz="2400" dirty="0" err="1" smtClean="0"/>
              <a:t>птері</a:t>
            </a:r>
            <a:r>
              <a:rPr lang="ru-RU" sz="2400" dirty="0" smtClean="0"/>
              <a:t> </a:t>
            </a:r>
            <a:r>
              <a:rPr lang="ru-RU" sz="2400" dirty="0" err="1" smtClean="0"/>
              <a:t>алдын</a:t>
            </a:r>
            <a:r>
              <a:rPr lang="ru-RU" sz="2400" dirty="0" smtClean="0"/>
              <a:t> ала </a:t>
            </a:r>
            <a:r>
              <a:rPr lang="ru-RU" sz="2400" dirty="0" err="1" smtClean="0"/>
              <a:t>аталып</a:t>
            </a:r>
            <a:r>
              <a:rPr lang="ru-RU" sz="2400" dirty="0" smtClean="0"/>
              <a:t> </a:t>
            </a:r>
            <a:r>
              <a:rPr lang="ru-RU" sz="2400" dirty="0" err="1" smtClean="0"/>
              <a:t>өткен сөздерге алмастырылды</a:t>
            </a:r>
            <a:endParaRPr lang="ru-RU" sz="2400" dirty="0" smtClean="0"/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2400" dirty="0" err="1" smtClean="0"/>
              <a:t>Мысалы</a:t>
            </a:r>
            <a:r>
              <a:rPr lang="ru-RU" sz="1800" dirty="0" smtClean="0"/>
              <a:t>: </a:t>
            </a:r>
            <a:r>
              <a:rPr lang="ru-RU" sz="1800" b="1" dirty="0" smtClean="0"/>
              <a:t>Н</a:t>
            </a:r>
            <a:r>
              <a:rPr lang="ru-RU" sz="1800" dirty="0" smtClean="0"/>
              <a:t> = «Я», «ЗДЕСЬ»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800" dirty="0" smtClean="0"/>
              <a:t>	         </a:t>
            </a:r>
            <a:r>
              <a:rPr lang="ru-RU" sz="1800" b="1" dirty="0" smtClean="0"/>
              <a:t>Е</a:t>
            </a:r>
            <a:r>
              <a:rPr lang="ru-RU" sz="1800" dirty="0" smtClean="0"/>
              <a:t> = «ЖДУ», «МОЙ»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800" dirty="0" smtClean="0"/>
              <a:t>	         </a:t>
            </a:r>
            <a:r>
              <a:rPr lang="ru-RU" sz="1800" b="1" dirty="0" smtClean="0"/>
              <a:t>Т</a:t>
            </a:r>
            <a:r>
              <a:rPr lang="ru-RU" sz="1800" dirty="0" smtClean="0"/>
              <a:t> = «ДОМА», «КЛЮЧ»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800" dirty="0" smtClean="0"/>
              <a:t>«НЕТ» = «Я ЖДУ ДОМА», </a:t>
            </a:r>
          </a:p>
          <a:p>
            <a:pPr marL="0" indent="0" eaLnBrk="1" hangingPunct="1">
              <a:buFont typeface="Wingdings" pitchFamily="2" charset="2"/>
              <a:buNone/>
            </a:pPr>
            <a:r>
              <a:rPr lang="ru-RU" sz="1800" dirty="0" smtClean="0"/>
              <a:t>	«ЗДЕСЬ МОЙ КЛЮЧ»</a:t>
            </a:r>
            <a:endParaRPr lang="ru-RU" sz="2000" dirty="0" smtClean="0"/>
          </a:p>
        </p:txBody>
      </p:sp>
      <p:pic>
        <p:nvPicPr>
          <p:cNvPr id="6246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2133600"/>
            <a:ext cx="4419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5181600" y="1524000"/>
            <a:ext cx="3276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Тритемий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кестесі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6262" name="Rectangle 6"/>
          <p:cNvSpPr>
            <a:spLocks noChangeArrowheads="1"/>
          </p:cNvSpPr>
          <p:nvPr/>
        </p:nvSpPr>
        <p:spPr bwMode="auto">
          <a:xfrm>
            <a:off x="152400" y="838200"/>
            <a:ext cx="8991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«Полиграфия»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-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криптография </a:t>
            </a:r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бойынша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бірінші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баспалық кітап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(1499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ж.)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sp>
        <p:nvSpPr>
          <p:cNvPr id="62470" name="Line 7"/>
          <p:cNvSpPr>
            <a:spLocks noChangeShapeType="1"/>
          </p:cNvSpPr>
          <p:nvPr/>
        </p:nvSpPr>
        <p:spPr bwMode="auto">
          <a:xfrm>
            <a:off x="4191000" y="1371600"/>
            <a:ext cx="0" cy="472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2471" name="Line 8"/>
          <p:cNvSpPr>
            <a:spLocks noChangeShapeType="1"/>
          </p:cNvSpPr>
          <p:nvPr/>
        </p:nvSpPr>
        <p:spPr bwMode="auto">
          <a:xfrm>
            <a:off x="304800" y="1371600"/>
            <a:ext cx="853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533400"/>
            <a:ext cx="8839200" cy="5791200"/>
          </a:xfrm>
        </p:spPr>
        <p:txBody>
          <a:bodyPr/>
          <a:lstStyle/>
          <a:p>
            <a:pPr marL="0" indent="355600" algn="ctr" eaLnBrk="1" hangingPunct="1">
              <a:buFont typeface="Wingdings" pitchFamily="2" charset="2"/>
              <a:buNone/>
            </a:pPr>
            <a:r>
              <a:rPr lang="ru-RU" b="1" dirty="0" err="1" smtClean="0"/>
              <a:t>Тритемий</a:t>
            </a:r>
            <a:r>
              <a:rPr lang="ru-RU" b="1" dirty="0" smtClean="0"/>
              <a:t> </a:t>
            </a:r>
            <a:r>
              <a:rPr lang="ru-RU" b="1" dirty="0" err="1" smtClean="0"/>
              <a:t>шифрінің күрделену</a:t>
            </a:r>
            <a:r>
              <a:rPr lang="en-US" dirty="0" err="1" smtClean="0"/>
              <a:t>i</a:t>
            </a:r>
            <a:endParaRPr lang="ru-RU" b="1" dirty="0" smtClean="0">
              <a:latin typeface="Times New Roman" pitchFamily="18" charset="0"/>
            </a:endParaRPr>
          </a:p>
          <a:p>
            <a:pPr marL="0" indent="355600" algn="ctr" eaLnBrk="1" hangingPunct="1">
              <a:buFont typeface="Wingdings" pitchFamily="2" charset="2"/>
              <a:buNone/>
            </a:pPr>
            <a:endParaRPr lang="ru-RU" b="1" dirty="0" smtClean="0">
              <a:latin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</a:rPr>
              <a:t> </a:t>
            </a:r>
            <a:r>
              <a:rPr lang="ru-RU" b="1" dirty="0" err="1" smtClean="0"/>
              <a:t>бастапқы алфавитт</a:t>
            </a:r>
            <a:r>
              <a:rPr lang="en-US" b="1" dirty="0" err="1" smtClean="0"/>
              <a:t>i</a:t>
            </a:r>
            <a:r>
              <a:rPr lang="ru-RU" b="1" dirty="0" err="1" smtClean="0"/>
              <a:t>ң әріптерінің кез</a:t>
            </a:r>
            <a:r>
              <a:rPr lang="ru-RU" b="1" dirty="0" smtClean="0"/>
              <a:t> </a:t>
            </a:r>
            <a:r>
              <a:rPr lang="ru-RU" b="1" dirty="0" err="1" smtClean="0"/>
              <a:t>келген</a:t>
            </a:r>
            <a:r>
              <a:rPr lang="ru-RU" b="1" dirty="0" smtClean="0"/>
              <a:t> </a:t>
            </a:r>
            <a:r>
              <a:rPr lang="ru-RU" b="1" dirty="0" err="1" smtClean="0"/>
              <a:t>орналастырылу</a:t>
            </a:r>
            <a:r>
              <a:rPr lang="ru-RU" b="1" dirty="0" smtClean="0"/>
              <a:t> </a:t>
            </a:r>
            <a:r>
              <a:rPr lang="ru-RU" b="1" dirty="0" err="1" smtClean="0"/>
              <a:t>рет</a:t>
            </a:r>
            <a:r>
              <a:rPr lang="en-US" b="1" dirty="0" err="1" smtClean="0"/>
              <a:t>i</a:t>
            </a:r>
            <a:r>
              <a:rPr lang="kk-KZ" b="1" dirty="0" smtClean="0"/>
              <a:t>;</a:t>
            </a:r>
            <a:endParaRPr lang="en-US" b="1" dirty="0" smtClean="0"/>
          </a:p>
          <a:p>
            <a:endParaRPr lang="ru-RU" b="1" dirty="0" smtClean="0"/>
          </a:p>
          <a:p>
            <a:r>
              <a:rPr lang="ru-RU" b="1" dirty="0" err="1" smtClean="0"/>
              <a:t>шифрлау</a:t>
            </a:r>
            <a:r>
              <a:rPr lang="ru-RU" b="1" dirty="0" smtClean="0"/>
              <a:t> </a:t>
            </a:r>
            <a:r>
              <a:rPr lang="ru-RU" b="1" dirty="0" err="1" smtClean="0"/>
              <a:t>кезінде</a:t>
            </a:r>
            <a:r>
              <a:rPr lang="ru-RU" b="1" dirty="0" smtClean="0"/>
              <a:t> </a:t>
            </a:r>
            <a:r>
              <a:rPr lang="ru-RU" b="1" dirty="0" err="1" smtClean="0"/>
              <a:t>кестен</a:t>
            </a:r>
            <a:r>
              <a:rPr lang="en-US" b="1" dirty="0" err="1" smtClean="0"/>
              <a:t>i</a:t>
            </a:r>
            <a:r>
              <a:rPr lang="ru-RU" b="1" dirty="0" err="1" smtClean="0"/>
              <a:t>ң жол</a:t>
            </a:r>
            <a:r>
              <a:rPr lang="ru-RU" b="1" dirty="0" smtClean="0"/>
              <a:t> </a:t>
            </a:r>
            <a:r>
              <a:rPr lang="ru-RU" b="1" dirty="0" err="1" smtClean="0"/>
              <a:t>таңдауының күрделенд</a:t>
            </a:r>
            <a:r>
              <a:rPr lang="en-US" b="1" dirty="0" err="1" smtClean="0"/>
              <a:t>i</a:t>
            </a:r>
            <a:r>
              <a:rPr lang="ru-RU" b="1" dirty="0" err="1" smtClean="0"/>
              <a:t>р</a:t>
            </a:r>
            <a:r>
              <a:rPr lang="en-US" b="1" dirty="0" err="1" smtClean="0"/>
              <a:t>i</a:t>
            </a:r>
            <a:r>
              <a:rPr lang="ru-RU" b="1" dirty="0" err="1" smtClean="0"/>
              <a:t>лген</a:t>
            </a:r>
            <a:r>
              <a:rPr lang="ru-RU" b="1" dirty="0" smtClean="0"/>
              <a:t> </a:t>
            </a:r>
            <a:r>
              <a:rPr lang="ru-RU" b="1" dirty="0" err="1" smtClean="0"/>
              <a:t>рет</a:t>
            </a:r>
            <a:r>
              <a:rPr lang="en-US" b="1" dirty="0" err="1" smtClean="0"/>
              <a:t>i</a:t>
            </a:r>
            <a:r>
              <a:rPr lang="ru-RU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792163"/>
          </a:xfrm>
        </p:spPr>
        <p:txBody>
          <a:bodyPr/>
          <a:lstStyle/>
          <a:p>
            <a:pPr eaLnBrk="1" hangingPunct="1"/>
            <a:r>
              <a:rPr lang="ru-RU" sz="3200" dirty="0" smtClean="0">
                <a:latin typeface="Times New Roman" pitchFamily="18" charset="0"/>
              </a:rPr>
              <a:t>Джованни Батиста Порта</a:t>
            </a:r>
            <a:r>
              <a:rPr lang="en-US" sz="3200" dirty="0" smtClean="0">
                <a:latin typeface="Times New Roman" pitchFamily="18" charset="0"/>
              </a:rPr>
              <a:t/>
            </a:r>
            <a:br>
              <a:rPr lang="en-US" sz="3200" dirty="0" smtClean="0">
                <a:latin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</a:rPr>
              <a:t>(</a:t>
            </a:r>
            <a:r>
              <a:rPr lang="ru-RU" sz="1600" dirty="0" smtClean="0">
                <a:latin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</a:rPr>
              <a:t>“</a:t>
            </a:r>
            <a:r>
              <a:rPr lang="ru-RU" sz="1600" dirty="0" err="1" smtClean="0">
                <a:latin typeface="Times New Roman" pitchFamily="18" charset="0"/>
              </a:rPr>
              <a:t>Құпия </a:t>
            </a:r>
            <a:r>
              <a:rPr lang="ru-RU" sz="1600" dirty="0" smtClean="0">
                <a:latin typeface="Times New Roman" pitchFamily="18" charset="0"/>
              </a:rPr>
              <a:t>хат </a:t>
            </a:r>
            <a:r>
              <a:rPr lang="ru-RU" sz="1600" dirty="0" err="1" smtClean="0">
                <a:latin typeface="Times New Roman" pitchFamily="18" charset="0"/>
              </a:rPr>
              <a:t>алысу</a:t>
            </a:r>
            <a:r>
              <a:rPr lang="en-US" sz="1600" dirty="0" smtClean="0">
                <a:latin typeface="Times New Roman" pitchFamily="18" charset="0"/>
              </a:rPr>
              <a:t>”</a:t>
            </a:r>
            <a:r>
              <a:rPr lang="ru-RU" sz="1600" dirty="0" smtClean="0">
                <a:latin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</a:rPr>
              <a:t>кітабы</a:t>
            </a:r>
            <a:r>
              <a:rPr lang="ru-RU" sz="1600" dirty="0" smtClean="0">
                <a:latin typeface="Times New Roman" pitchFamily="18" charset="0"/>
              </a:rPr>
              <a:t>)</a:t>
            </a:r>
          </a:p>
        </p:txBody>
      </p:sp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762000"/>
            <a:ext cx="8991600" cy="1447800"/>
          </a:xfrm>
        </p:spPr>
        <p:txBody>
          <a:bodyPr/>
          <a:lstStyle/>
          <a:p>
            <a:pPr marL="0" indent="2667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 dirty="0" err="1" smtClean="0"/>
              <a:t>Шифрланған мәт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нде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әр ашық мәт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нн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ң ек</a:t>
            </a:r>
            <a:r>
              <a:rPr lang="en-US" sz="2400" b="1" dirty="0" err="1" smtClean="0"/>
              <a:t>i</a:t>
            </a:r>
            <a:r>
              <a:rPr lang="en-US" sz="2400" b="1" dirty="0" smtClean="0"/>
              <a:t> </a:t>
            </a:r>
            <a:r>
              <a:rPr lang="ru-RU" sz="2400" b="1" dirty="0" err="1" smtClean="0"/>
              <a:t>әр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пт</a:t>
            </a:r>
            <a:r>
              <a:rPr lang="en-US" sz="2400" b="1" dirty="0" err="1" smtClean="0"/>
              <a:t>i</a:t>
            </a:r>
            <a:r>
              <a:rPr lang="en-US" sz="2400" b="1" dirty="0" smtClean="0"/>
              <a:t> </a:t>
            </a:r>
            <a:r>
              <a:rPr lang="ru-RU" sz="2400" b="1" dirty="0" smtClean="0"/>
              <a:t>т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ркес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нде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әдей</a:t>
            </a:r>
            <a:r>
              <a:rPr lang="en-US" sz="2400" b="1" dirty="0" err="1" smtClean="0"/>
              <a:t>i</a:t>
            </a:r>
            <a:r>
              <a:rPr lang="en-US" sz="2400" b="1" dirty="0" smtClean="0"/>
              <a:t> </a:t>
            </a:r>
            <a:r>
              <a:rPr lang="ru-RU" sz="2400" b="1" dirty="0" err="1" smtClean="0"/>
              <a:t>ойлап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табылған белг</a:t>
            </a:r>
            <a:r>
              <a:rPr lang="en-US" sz="2400" b="1" dirty="0" err="1" smtClean="0"/>
              <a:t>i</a:t>
            </a:r>
            <a:r>
              <a:rPr lang="ru-RU" sz="2400" b="1" dirty="0" err="1" smtClean="0"/>
              <a:t>ге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сәйкес келген</a:t>
            </a:r>
            <a:r>
              <a:rPr lang="ru-RU" sz="2400" b="1" dirty="0" smtClean="0"/>
              <a:t> «биграмма шифры» </a:t>
            </a:r>
            <a:r>
              <a:rPr lang="ru-RU" sz="2400" b="1" dirty="0" err="1" smtClean="0"/>
              <a:t>ұсынды </a:t>
            </a:r>
            <a:r>
              <a:rPr lang="ru-RU" sz="2400" b="1" dirty="0" smtClean="0"/>
              <a:t>(</a:t>
            </a:r>
            <a:r>
              <a:rPr lang="ru-RU" sz="2400" b="1" dirty="0" err="1" smtClean="0"/>
              <a:t>символико</a:t>
            </a:r>
            <a:r>
              <a:rPr lang="ru-RU" sz="2400" b="1" dirty="0" smtClean="0"/>
              <a:t> - </a:t>
            </a:r>
            <a:r>
              <a:rPr lang="ru-RU" sz="2400" b="1" dirty="0" err="1" smtClean="0"/>
              <a:t>геометриялық фигуралар</a:t>
            </a:r>
            <a:r>
              <a:rPr lang="ru-RU" sz="2400" b="1" dirty="0" smtClean="0"/>
              <a:t>)</a:t>
            </a:r>
          </a:p>
        </p:txBody>
      </p:sp>
      <p:pic>
        <p:nvPicPr>
          <p:cNvPr id="665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362200"/>
            <a:ext cx="33528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2286000"/>
            <a:ext cx="57912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Мерз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мд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қозғалтылатын аралас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алфавитпен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және парольмен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квадрат </a:t>
            </a:r>
            <a:r>
              <a:rPr lang="ru-RU" sz="2000" b="1" dirty="0" err="1" smtClean="0">
                <a:solidFill>
                  <a:srgbClr val="FF0000"/>
                </a:solidFill>
              </a:rPr>
              <a:t>кестес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н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пайдалануды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ұсынды</a:t>
            </a:r>
            <a:r>
              <a:rPr lang="ru-RU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2000" b="1" dirty="0" err="1" smtClean="0">
                <a:solidFill>
                  <a:srgbClr val="FF0000"/>
                </a:solidFill>
              </a:rPr>
              <a:t>Шифрлау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ашық мәт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нн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ң үст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нде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жазылған ұран көмег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smtClean="0">
                <a:solidFill>
                  <a:srgbClr val="FF0000"/>
                </a:solidFill>
              </a:rPr>
              <a:t>мен </a:t>
            </a:r>
            <a:r>
              <a:rPr lang="ru-RU" sz="2000" b="1" dirty="0" err="1" smtClean="0">
                <a:solidFill>
                  <a:srgbClr val="FF0000"/>
                </a:solidFill>
              </a:rPr>
              <a:t>жүзеге асырылады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 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  <a:p>
            <a:pPr algn="ctr">
              <a:spcBef>
                <a:spcPct val="20000"/>
              </a:spcBef>
              <a:defRPr/>
            </a:pPr>
            <a:r>
              <a:rPr lang="ru-RU" sz="2000" b="1" dirty="0" err="1" smtClean="0">
                <a:solidFill>
                  <a:srgbClr val="FF0000"/>
                </a:solidFill>
              </a:rPr>
              <a:t>Ұранның әр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smtClean="0">
                <a:solidFill>
                  <a:srgbClr val="FF0000"/>
                </a:solidFill>
              </a:rPr>
              <a:t>б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ашық мәт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н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н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ң ол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әр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smtClean="0">
                <a:solidFill>
                  <a:srgbClr val="FF0000"/>
                </a:solidFill>
              </a:rPr>
              <a:t>б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астында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жоғарғы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зделуге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орналасқан алфавитт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kk-KZ" sz="2000" b="1" dirty="0" smtClean="0">
                <a:solidFill>
                  <a:srgbClr val="FF0000"/>
                </a:solidFill>
              </a:rPr>
              <a:t>(</a:t>
            </a:r>
            <a:r>
              <a:rPr lang="ru-RU" sz="2000" b="1" dirty="0" smtClean="0">
                <a:solidFill>
                  <a:srgbClr val="FF0000"/>
                </a:solidFill>
              </a:rPr>
              <a:t>б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р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нш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бағанның </a:t>
            </a:r>
            <a:r>
              <a:rPr lang="ru-RU" sz="2000" b="1" dirty="0" smtClean="0">
                <a:solidFill>
                  <a:srgbClr val="FF0000"/>
                </a:solidFill>
              </a:rPr>
              <a:t>бас </a:t>
            </a:r>
            <a:r>
              <a:rPr lang="ru-RU" sz="2000" b="1" dirty="0" err="1" smtClean="0">
                <a:solidFill>
                  <a:srgbClr val="FF0000"/>
                </a:solidFill>
              </a:rPr>
              <a:t>әр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птері</a:t>
            </a:r>
            <a:r>
              <a:rPr lang="ru-RU" sz="2000" b="1" dirty="0" smtClean="0">
                <a:solidFill>
                  <a:srgbClr val="FF0000"/>
                </a:solidFill>
              </a:rPr>
              <a:t>) </a:t>
            </a:r>
            <a:r>
              <a:rPr lang="ru-RU" sz="2000" b="1" dirty="0" err="1" smtClean="0">
                <a:solidFill>
                  <a:srgbClr val="FF0000"/>
                </a:solidFill>
              </a:rPr>
              <a:t>анықтайды немесе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төменг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kk-KZ" sz="2000" b="1" dirty="0" smtClean="0">
                <a:solidFill>
                  <a:srgbClr val="FF0000"/>
                </a:solidFill>
              </a:rPr>
              <a:t>жарты</a:t>
            </a:r>
            <a:r>
              <a:rPr lang="ru-RU" sz="2000" b="1" dirty="0" err="1" smtClean="0">
                <a:solidFill>
                  <a:srgbClr val="FF0000"/>
                </a:solidFill>
              </a:rPr>
              <a:t>алфавитт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және ек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нш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жартыалфавитті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әр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п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оған ти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ru-RU" sz="2000" b="1" dirty="0" err="1" smtClean="0">
                <a:solidFill>
                  <a:srgbClr val="FF0000"/>
                </a:solidFill>
              </a:rPr>
              <a:t>ст</a:t>
            </a:r>
            <a:r>
              <a:rPr lang="en-US" sz="2000" b="1" dirty="0" err="1" smtClean="0">
                <a:solidFill>
                  <a:srgbClr val="FF0000"/>
                </a:solidFill>
              </a:rPr>
              <a:t>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err="1" smtClean="0">
                <a:solidFill>
                  <a:srgbClr val="FF0000"/>
                </a:solidFill>
              </a:rPr>
              <a:t>алмастырылады</a:t>
            </a:r>
            <a:r>
              <a:rPr lang="ru-RU" sz="2000" b="1" dirty="0" smtClean="0">
                <a:solidFill>
                  <a:srgbClr val="FF0000"/>
                </a:solidFill>
              </a:rPr>
              <a:t>.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66800" y="0"/>
            <a:ext cx="7772400" cy="990600"/>
          </a:xfrm>
        </p:spPr>
        <p:txBody>
          <a:bodyPr lIns="0" tIns="0" rIns="0" bIns="0"/>
          <a:lstStyle/>
          <a:p>
            <a:pPr eaLnBrk="1" hangingPunct="1"/>
            <a:r>
              <a:rPr lang="ru-RU" sz="3600" dirty="0" err="1" smtClean="0"/>
              <a:t>Виженер</a:t>
            </a:r>
            <a:r>
              <a:rPr lang="ru-RU" sz="3600" dirty="0" smtClean="0"/>
              <a:t> </a:t>
            </a:r>
            <a:r>
              <a:rPr lang="ru-RU" sz="3600" dirty="0" err="1" smtClean="0"/>
              <a:t>кестесі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1600" dirty="0" smtClean="0"/>
              <a:t>(1585 ж. </a:t>
            </a:r>
            <a:r>
              <a:rPr lang="en-US" sz="1600" dirty="0" smtClean="0"/>
              <a:t>“</a:t>
            </a:r>
            <a:r>
              <a:rPr lang="ru-RU" sz="1600" dirty="0" err="1" smtClean="0"/>
              <a:t>Шифрлар</a:t>
            </a:r>
            <a:r>
              <a:rPr lang="ru-RU" sz="1600" dirty="0" smtClean="0"/>
              <a:t> </a:t>
            </a:r>
            <a:r>
              <a:rPr lang="ru-RU" sz="1600" dirty="0" err="1" smtClean="0"/>
              <a:t>туралы</a:t>
            </a:r>
            <a:r>
              <a:rPr lang="ru-RU" sz="1600" dirty="0" smtClean="0"/>
              <a:t> трактат</a:t>
            </a:r>
            <a:r>
              <a:rPr lang="en-US" sz="1600" dirty="0" smtClean="0"/>
              <a:t>”</a:t>
            </a:r>
            <a:r>
              <a:rPr lang="ru-RU" sz="1600" dirty="0" smtClean="0"/>
              <a:t>)</a:t>
            </a:r>
            <a:endParaRPr lang="ru-RU" sz="3600" dirty="0" smtClean="0"/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ltGray">
          <a:xfrm>
            <a:off x="5429250" y="2143125"/>
            <a:ext cx="26797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монастырьмонастырьмон</a:t>
            </a:r>
          </a:p>
          <a:p>
            <a:r>
              <a:rPr lang="ru-RU">
                <a:solidFill>
                  <a:srgbClr val="00FF00"/>
                </a:solidFill>
                <a:latin typeface="Times New Roman" pitchFamily="18" charset="0"/>
              </a:rPr>
              <a:t>раскинулосьморешироко</a:t>
            </a:r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ltGray">
          <a:xfrm>
            <a:off x="5072063" y="3143250"/>
            <a:ext cx="3929062" cy="461963"/>
          </a:xfrm>
          <a:prstGeom prst="rect">
            <a:avLst/>
          </a:prstGeom>
          <a:solidFill>
            <a:schemeClr val="accent2"/>
          </a:solidFill>
          <a:ln w="9525">
            <a:solidFill>
              <a:srgbClr val="00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hlink"/>
                </a:solidFill>
                <a:latin typeface="Times New Roman" pitchFamily="18" charset="0"/>
              </a:rPr>
              <a:t>эоякщапыйюйщовчфшльшы</a:t>
            </a:r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/>
        </p:nvGraphicFramePr>
        <p:xfrm>
          <a:off x="214313" y="857250"/>
          <a:ext cx="5246687" cy="5638800"/>
        </p:xfrm>
        <a:graphic>
          <a:graphicData uri="http://schemas.openxmlformats.org/presentationml/2006/ole">
            <p:oleObj spid="_x0000_s1026" name="Документ" r:id="rId4" imgW="5959440" imgH="4030560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AutoShape 2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4876800" y="3581400"/>
            <a:ext cx="3352800" cy="13255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n </a:t>
            </a:r>
            <a:r>
              <a:rPr lang="ru-RU" dirty="0" smtClean="0"/>
              <a:t>  </a:t>
            </a:r>
            <a:r>
              <a:rPr lang="en-US" dirty="0" smtClean="0"/>
              <a:t>– </a:t>
            </a:r>
            <a:r>
              <a:rPr lang="ru-RU" dirty="0" err="1" smtClean="0"/>
              <a:t>беттің нөмері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m</a:t>
            </a:r>
            <a:r>
              <a:rPr lang="ru-RU" dirty="0" smtClean="0"/>
              <a:t> </a:t>
            </a:r>
            <a:r>
              <a:rPr lang="en-US" dirty="0" smtClean="0"/>
              <a:t> – </a:t>
            </a:r>
            <a:r>
              <a:rPr lang="ru-RU" dirty="0" err="1" smtClean="0"/>
              <a:t>жол</a:t>
            </a:r>
            <a:r>
              <a:rPr lang="ru-RU" dirty="0" smtClean="0"/>
              <a:t> </a:t>
            </a:r>
            <a:r>
              <a:rPr lang="ru-RU" dirty="0" err="1" smtClean="0"/>
              <a:t>нөмері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dirty="0" smtClean="0"/>
              <a:t>t </a:t>
            </a:r>
            <a:r>
              <a:rPr lang="ru-RU" dirty="0" smtClean="0"/>
              <a:t>   </a:t>
            </a:r>
            <a:r>
              <a:rPr lang="en-US" dirty="0" smtClean="0"/>
              <a:t>– </a:t>
            </a:r>
            <a:r>
              <a:rPr lang="ru-RU" dirty="0" err="1" smtClean="0"/>
              <a:t>әріп нөмері</a:t>
            </a:r>
            <a:endParaRPr lang="ru-RU" dirty="0" smtClean="0"/>
          </a:p>
        </p:txBody>
      </p:sp>
      <p:pic>
        <p:nvPicPr>
          <p:cNvPr id="7168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85800"/>
            <a:ext cx="351472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8" name="AutoShape 4"/>
          <p:cNvSpPr>
            <a:spLocks noChangeAspect="1" noChangeArrowheads="1"/>
          </p:cNvSpPr>
          <p:nvPr/>
        </p:nvSpPr>
        <p:spPr bwMode="auto">
          <a:xfrm>
            <a:off x="3886200" y="1295400"/>
            <a:ext cx="510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4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Кітаптық шифрлар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304800"/>
            <a:ext cx="8229600" cy="838200"/>
          </a:xfrm>
        </p:spPr>
        <p:txBody>
          <a:bodyPr/>
          <a:lstStyle/>
          <a:p>
            <a:pPr eaLnBrk="1" hangingPunct="1"/>
            <a:r>
              <a:rPr lang="ru-RU" dirty="0" smtClean="0"/>
              <a:t>Френсис Бэкон</a:t>
            </a:r>
            <a:br>
              <a:rPr lang="ru-RU" dirty="0" smtClean="0"/>
            </a:br>
            <a:r>
              <a:rPr lang="ru-RU" sz="1600" dirty="0" smtClean="0"/>
              <a:t>(</a:t>
            </a:r>
            <a:r>
              <a:rPr lang="en-US" sz="1600" dirty="0" smtClean="0"/>
              <a:t>XVII </a:t>
            </a:r>
            <a:r>
              <a:rPr lang="ru-RU" sz="1600" dirty="0" err="1" smtClean="0"/>
              <a:t>ғ.</a:t>
            </a:r>
            <a:r>
              <a:rPr lang="ru-RU" sz="1600" dirty="0" smtClean="0"/>
              <a:t> </a:t>
            </a:r>
            <a:r>
              <a:rPr lang="ru-RU" sz="1600" dirty="0" err="1" smtClean="0"/>
              <a:t>ағылшын </a:t>
            </a:r>
            <a:r>
              <a:rPr lang="ru-RU" sz="1600" dirty="0" smtClean="0"/>
              <a:t>философы </a:t>
            </a:r>
            <a:r>
              <a:rPr lang="ru-RU" sz="1600" dirty="0" err="1" smtClean="0"/>
              <a:t>және ғалым</a:t>
            </a:r>
            <a:r>
              <a:rPr lang="ru-RU" sz="1600" dirty="0" smtClean="0"/>
              <a:t>)</a:t>
            </a:r>
            <a:endParaRPr lang="ru-RU" dirty="0" smtClean="0"/>
          </a:p>
        </p:txBody>
      </p:sp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5334000" y="5181600"/>
            <a:ext cx="3429000" cy="1219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ешқандай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</a:t>
            </a:r>
          </a:p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күдiктер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тудырмау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керек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izzard" pitchFamily="2" charset="0"/>
            </a:endParaRPr>
          </a:p>
        </p:txBody>
      </p:sp>
      <p:sp>
        <p:nvSpPr>
          <p:cNvPr id="99332" name="Rectangle 4"/>
          <p:cNvSpPr>
            <a:spLocks noChangeArrowheads="1"/>
          </p:cNvSpPr>
          <p:nvPr/>
        </p:nvSpPr>
        <p:spPr bwMode="auto">
          <a:xfrm>
            <a:off x="2971800" y="3733800"/>
            <a:ext cx="3733800" cy="1295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жазу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және оқу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үш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көп уақыт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талап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етпеу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керек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izzard" pitchFamily="2" charset="0"/>
            </a:endParaRPr>
          </a:p>
        </p:txBody>
      </p:sp>
      <p:sp>
        <p:nvSpPr>
          <p:cNvPr id="73732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362200" y="1371600"/>
            <a:ext cx="4572000" cy="533400"/>
          </a:xfrm>
        </p:spPr>
        <p:txBody>
          <a:bodyPr/>
          <a:lstStyle/>
          <a:p>
            <a:r>
              <a:rPr lang="ru-RU" b="1" dirty="0" err="1" smtClean="0"/>
              <a:t>Шифрларға талап</a:t>
            </a:r>
            <a:endParaRPr lang="ru-RU" b="1" dirty="0" smtClean="0"/>
          </a:p>
        </p:txBody>
      </p:sp>
      <p:sp>
        <p:nvSpPr>
          <p:cNvPr id="99334" name="Rectangle 6"/>
          <p:cNvSpPr>
            <a:spLocks noChangeArrowheads="1"/>
          </p:cNvSpPr>
          <p:nvPr/>
        </p:nvSpPr>
        <p:spPr bwMode="auto">
          <a:xfrm>
            <a:off x="609600" y="2286000"/>
            <a:ext cx="3657600" cy="1219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Дешифрлеуге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берілмеу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керек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izz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24400" y="457200"/>
            <a:ext cx="3886200" cy="457200"/>
          </a:xfrm>
        </p:spPr>
        <p:txBody>
          <a:bodyPr/>
          <a:lstStyle/>
          <a:p>
            <a:pPr marL="0" indent="1905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b="1" dirty="0" smtClean="0"/>
              <a:t>«</a:t>
            </a:r>
            <a:r>
              <a:rPr lang="ru-RU" b="1" dirty="0" err="1" smtClean="0"/>
              <a:t>Ришель</a:t>
            </a:r>
            <a:r>
              <a:rPr lang="ru-RU" b="1" dirty="0" smtClean="0"/>
              <a:t> </a:t>
            </a:r>
            <a:r>
              <a:rPr lang="ru-RU" b="1" dirty="0" err="1" smtClean="0"/>
              <a:t>шифрі</a:t>
            </a:r>
            <a:r>
              <a:rPr lang="ru-RU" b="1" dirty="0" smtClean="0"/>
              <a:t>»</a:t>
            </a:r>
          </a:p>
          <a:p>
            <a:pPr marL="0" indent="190500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dirty="0" err="1" smtClean="0"/>
              <a:t>(криптографияның және стеганографияның </a:t>
            </a:r>
            <a:r>
              <a:rPr lang="ru-RU" sz="1600" b="1" dirty="0" smtClean="0"/>
              <a:t>б</a:t>
            </a:r>
            <a:r>
              <a:rPr lang="en-US" sz="1600" b="1" dirty="0" err="1" smtClean="0"/>
              <a:t>i</a:t>
            </a:r>
            <a:r>
              <a:rPr lang="ru-RU" sz="1600" b="1" dirty="0" err="1" smtClean="0"/>
              <a:t>р</a:t>
            </a:r>
            <a:r>
              <a:rPr lang="en-US" sz="1600" b="1" dirty="0" err="1" smtClean="0"/>
              <a:t>i</a:t>
            </a:r>
            <a:r>
              <a:rPr lang="ru-RU" sz="1600" b="1" dirty="0" err="1" smtClean="0"/>
              <a:t>ктірілуінің мысалы</a:t>
            </a:r>
            <a:r>
              <a:rPr lang="ru-RU" sz="1600" b="1" dirty="0" smtClean="0"/>
              <a:t>)</a:t>
            </a:r>
          </a:p>
        </p:txBody>
      </p:sp>
      <p:pic>
        <p:nvPicPr>
          <p:cNvPr id="757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52600"/>
            <a:ext cx="4267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0" y="533400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1905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«Решетка </a:t>
            </a:r>
            <a:r>
              <a:rPr lang="ru-RU" sz="3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Кардано</a:t>
            </a:r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»</a:t>
            </a:r>
          </a:p>
          <a:p>
            <a:pPr indent="1905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(1550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ж. </a:t>
            </a:r>
            <a:r>
              <a:rPr lang="ru-RU" sz="1600" dirty="0" smtClean="0">
                <a:solidFill>
                  <a:schemeClr val="bg1"/>
                </a:solidFill>
              </a:rPr>
              <a:t>“</a:t>
            </a:r>
            <a:r>
              <a:rPr lang="kk-KZ" sz="1600" dirty="0" smtClean="0">
                <a:solidFill>
                  <a:schemeClr val="bg1"/>
                </a:solidFill>
              </a:rPr>
              <a:t>Ж</a:t>
            </a:r>
            <a:r>
              <a:rPr lang="ru-RU" sz="1600" dirty="0" err="1" smtClean="0">
                <a:solidFill>
                  <a:schemeClr val="bg1"/>
                </a:solidFill>
              </a:rPr>
              <a:t>ұқалық туралы</a:t>
            </a:r>
            <a:r>
              <a:rPr lang="ru-RU" sz="1600" dirty="0" smtClean="0">
                <a:solidFill>
                  <a:schemeClr val="bg1"/>
                </a:solidFill>
              </a:rPr>
              <a:t>" к</a:t>
            </a:r>
            <a:r>
              <a:rPr lang="en-US" sz="1600" dirty="0" err="1" smtClean="0">
                <a:solidFill>
                  <a:schemeClr val="bg1"/>
                </a:solidFill>
              </a:rPr>
              <a:t>i</a:t>
            </a:r>
            <a:r>
              <a:rPr lang="ru-RU" sz="1600" dirty="0" smtClean="0">
                <a:solidFill>
                  <a:schemeClr val="bg1"/>
                </a:solidFill>
              </a:rPr>
              <a:t>тап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”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)</a:t>
            </a:r>
          </a:p>
        </p:txBody>
      </p:sp>
      <p:pic>
        <p:nvPicPr>
          <p:cNvPr id="7578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828800"/>
            <a:ext cx="290512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9" name="Rectangle 7"/>
          <p:cNvSpPr>
            <a:spLocks noChangeArrowheads="1"/>
          </p:cNvSpPr>
          <p:nvPr/>
        </p:nvSpPr>
        <p:spPr bwMode="auto">
          <a:xfrm>
            <a:off x="-76200" y="4114800"/>
            <a:ext cx="46482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indent="1905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indent="1905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indent="1905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</a:rPr>
              <a:t>Ауыстырудың шифрлары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429000"/>
            <a:ext cx="8763000" cy="2514600"/>
          </a:xfrm>
        </p:spPr>
        <p:txBody>
          <a:bodyPr/>
          <a:lstStyle/>
          <a:p>
            <a:pPr algn="r" eaLnBrk="1" hangingPunct="1">
              <a:buFont typeface="Wingdings" pitchFamily="2" charset="2"/>
              <a:buNone/>
            </a:pPr>
            <a:r>
              <a:rPr lang="ru-RU" b="1" smtClean="0"/>
              <a:t>В.Г. Белинский </a:t>
            </a:r>
          </a:p>
          <a:p>
            <a:pPr algn="r" eaLnBrk="1" hangingPunct="1">
              <a:buFont typeface="Wingdings" pitchFamily="2" charset="2"/>
              <a:buNone/>
            </a:pPr>
            <a:r>
              <a:rPr lang="ru-RU" b="1" i="1" smtClean="0"/>
              <a:t>«</a:t>
            </a:r>
            <a:r>
              <a:rPr lang="ru-RU" smtClean="0"/>
              <a:t>Б</a:t>
            </a:r>
            <a:r>
              <a:rPr lang="en-US" smtClean="0"/>
              <a:t>i</a:t>
            </a:r>
            <a:r>
              <a:rPr lang="ru-RU" smtClean="0"/>
              <a:t>зге осы шақты түс</a:t>
            </a:r>
            <a:r>
              <a:rPr lang="en-US" smtClean="0"/>
              <a:t>i</a:t>
            </a:r>
            <a:r>
              <a:rPr lang="ru-RU" smtClean="0"/>
              <a:t>нд</a:t>
            </a:r>
            <a:r>
              <a:rPr lang="en-US" smtClean="0"/>
              <a:t>i</a:t>
            </a:r>
            <a:r>
              <a:rPr lang="ru-RU" smtClean="0"/>
              <a:t>ру үшін және б</a:t>
            </a:r>
            <a:r>
              <a:rPr lang="en-US" smtClean="0"/>
              <a:t>i</a:t>
            </a:r>
            <a:r>
              <a:rPr lang="ru-RU" smtClean="0"/>
              <a:t>здің  болашағымызды болжау үш</a:t>
            </a:r>
            <a:r>
              <a:rPr lang="en-US" smtClean="0"/>
              <a:t>i</a:t>
            </a:r>
            <a:r>
              <a:rPr lang="ru-RU" smtClean="0"/>
              <a:t>н б</a:t>
            </a:r>
            <a:r>
              <a:rPr lang="en-US" smtClean="0"/>
              <a:t>i</a:t>
            </a:r>
            <a:r>
              <a:rPr lang="ru-RU" smtClean="0"/>
              <a:t>з өткеннен жауап аламыз</a:t>
            </a:r>
            <a:r>
              <a:rPr lang="ru-RU" b="1" i="1" smtClean="0"/>
              <a:t>»</a:t>
            </a:r>
          </a:p>
          <a:p>
            <a:pPr eaLnBrk="1" hangingPunct="1">
              <a:buFont typeface="Wingdings" pitchFamily="2" charset="2"/>
              <a:buNone/>
            </a:pPr>
            <a:endParaRPr lang="ru-RU" b="1" i="1" smtClean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304800" y="990600"/>
            <a:ext cx="7848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Д. Кан</a:t>
            </a:r>
          </a:p>
          <a:p>
            <a:pPr>
              <a:defRPr/>
            </a:pP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«… криптография </a:t>
            </a:r>
            <a:r>
              <a:rPr lang="ru-RU" sz="3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тарихы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… - </a:t>
            </a:r>
            <a:r>
              <a:rPr lang="ru-RU" sz="3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бұл адамзат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sz="32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тарихы</a:t>
            </a:r>
            <a:r>
              <a:rPr lang="ru-RU" sz="32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14348" y="142852"/>
            <a:ext cx="7932738" cy="1143000"/>
          </a:xfrm>
        </p:spPr>
        <p:txBody>
          <a:bodyPr/>
          <a:lstStyle/>
          <a:p>
            <a:pPr eaLnBrk="1" hangingPunct="1"/>
            <a:r>
              <a:rPr lang="ru-RU" sz="3200" dirty="0" smtClean="0"/>
              <a:t>Томас </a:t>
            </a:r>
            <a:r>
              <a:rPr lang="ru-RU" sz="3200" dirty="0" err="1" smtClean="0"/>
              <a:t>Джефферсонның </a:t>
            </a:r>
            <a:r>
              <a:rPr lang="ru-RU" sz="3200" dirty="0" smtClean="0"/>
              <a:t>шифраторы</a:t>
            </a:r>
            <a:br>
              <a:rPr lang="ru-RU" sz="3200" dirty="0" smtClean="0"/>
            </a:br>
            <a:r>
              <a:rPr lang="ru-RU" sz="1400" dirty="0" smtClean="0"/>
              <a:t>(1790 </a:t>
            </a:r>
            <a:r>
              <a:rPr lang="ru-RU" sz="1400" dirty="0" err="1" smtClean="0"/>
              <a:t>жылы</a:t>
            </a:r>
            <a:r>
              <a:rPr lang="ru-RU" sz="1400" dirty="0" smtClean="0"/>
              <a:t> </a:t>
            </a:r>
            <a:r>
              <a:rPr lang="ru-RU" sz="1400" dirty="0" err="1" smtClean="0"/>
              <a:t>шифрдың көпалфавиттік алмастыруын</a:t>
            </a:r>
            <a:r>
              <a:rPr lang="ru-RU" sz="1400" dirty="0" smtClean="0"/>
              <a:t> </a:t>
            </a:r>
            <a:r>
              <a:rPr lang="ru-RU" sz="1400" dirty="0" err="1" smtClean="0"/>
              <a:t>жүзеге асыру</a:t>
            </a:r>
            <a:r>
              <a:rPr lang="ru-RU" sz="1400" dirty="0" smtClean="0"/>
              <a:t> </a:t>
            </a:r>
            <a:r>
              <a:rPr lang="ru-RU" sz="1400" dirty="0" err="1" smtClean="0"/>
              <a:t>үш</a:t>
            </a:r>
            <a:r>
              <a:rPr lang="en-US" sz="1400" dirty="0" err="1" smtClean="0"/>
              <a:t>i</a:t>
            </a:r>
            <a:r>
              <a:rPr lang="ru-RU" sz="1400" dirty="0" err="1" smtClean="0"/>
              <a:t>н</a:t>
            </a:r>
            <a:r>
              <a:rPr lang="ru-RU" sz="1400" dirty="0" smtClean="0"/>
              <a:t> </a:t>
            </a:r>
            <a:r>
              <a:rPr lang="ru-RU" sz="1400" dirty="0" err="1" smtClean="0"/>
              <a:t>механизмд</a:t>
            </a:r>
            <a:r>
              <a:rPr lang="en-US" sz="1400" dirty="0" err="1" smtClean="0"/>
              <a:t>i</a:t>
            </a:r>
            <a:r>
              <a:rPr lang="en-US" sz="1400" dirty="0" smtClean="0"/>
              <a:t> </a:t>
            </a:r>
            <a:r>
              <a:rPr lang="ru-RU" sz="1400" dirty="0" err="1" smtClean="0"/>
              <a:t>ұсынды</a:t>
            </a:r>
            <a:r>
              <a:rPr lang="ru-RU" sz="1400" dirty="0" smtClean="0"/>
              <a:t>)</a:t>
            </a:r>
          </a:p>
        </p:txBody>
      </p:sp>
      <p:sp>
        <p:nvSpPr>
          <p:cNvPr id="77826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57188" y="1357313"/>
            <a:ext cx="8229600" cy="1447800"/>
          </a:xfrm>
        </p:spPr>
        <p:txBody>
          <a:bodyPr/>
          <a:lstStyle/>
          <a:p>
            <a:pPr marL="0" indent="447675" algn="ctr" eaLnBrk="1" hangingPunct="1">
              <a:buFont typeface="Wingdings" pitchFamily="2" charset="2"/>
              <a:buNone/>
            </a:pPr>
            <a:r>
              <a:rPr lang="ru-RU" sz="1800" b="1" dirty="0" err="1" smtClean="0"/>
              <a:t>Ағаш </a:t>
            </a:r>
            <a:r>
              <a:rPr lang="ru-RU" sz="1800" b="1" dirty="0" smtClean="0"/>
              <a:t>цилиндр 36 </a:t>
            </a:r>
            <a:r>
              <a:rPr lang="ru-RU" sz="1800" b="1" dirty="0" err="1" smtClean="0"/>
              <a:t>дисктерге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кесіледі</a:t>
            </a:r>
            <a:r>
              <a:rPr lang="ru-RU" sz="1800" b="1" dirty="0" smtClean="0"/>
              <a:t>. </a:t>
            </a:r>
            <a:r>
              <a:rPr lang="ru-RU" sz="1800" b="1" dirty="0" err="1" smtClean="0"/>
              <a:t>Бұл дисктер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олар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онда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тәуелс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з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айнала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алуы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үш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н</a:t>
            </a:r>
            <a:r>
              <a:rPr lang="ru-RU" sz="1800" b="1" dirty="0" smtClean="0"/>
              <a:t>  б</a:t>
            </a:r>
            <a:r>
              <a:rPr lang="en-US" sz="1800" b="1" dirty="0" err="1" smtClean="0"/>
              <a:t>i</a:t>
            </a:r>
            <a:r>
              <a:rPr lang="ru-RU" sz="1800" b="1" dirty="0" err="1" smtClean="0"/>
              <a:t>р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ортақ оське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отырғызылады.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Латынтықтар үшін кілттер</a:t>
            </a:r>
            <a:r>
              <a:rPr lang="ru-RU" sz="1800" b="1" dirty="0" smtClean="0"/>
              <a:t> саны </a:t>
            </a:r>
            <a:endParaRPr lang="en-US" sz="1800" b="1" dirty="0" smtClean="0"/>
          </a:p>
          <a:p>
            <a:pPr marL="0" indent="447675" algn="ctr" eaLnBrk="1" hangingPunct="1">
              <a:buFont typeface="Wingdings" pitchFamily="2" charset="2"/>
              <a:buNone/>
            </a:pPr>
            <a:r>
              <a:rPr lang="ru-RU" sz="1800" b="1" dirty="0" smtClean="0"/>
              <a:t>36</a:t>
            </a:r>
            <a:r>
              <a:rPr lang="en-US" sz="1800" b="1" dirty="0" smtClean="0"/>
              <a:t>! 26!</a:t>
            </a:r>
            <a:r>
              <a:rPr lang="ru-RU" sz="1800" b="1" dirty="0" smtClean="0"/>
              <a:t>, </a:t>
            </a:r>
            <a:r>
              <a:rPr lang="ru-RU" sz="1800" b="1" dirty="0" err="1" smtClean="0"/>
              <a:t>яғни  </a:t>
            </a:r>
            <a:r>
              <a:rPr lang="ru-RU" sz="1800" b="1" dirty="0" smtClean="0"/>
              <a:t>0 </a:t>
            </a:r>
            <a:r>
              <a:rPr lang="ru-RU" sz="1800" b="1" baseline="30000" dirty="0" smtClean="0"/>
              <a:t>60 </a:t>
            </a:r>
            <a:r>
              <a:rPr lang="ru-RU" sz="1800" b="1" dirty="0" err="1" smtClean="0"/>
              <a:t>реті</a:t>
            </a:r>
            <a:endParaRPr lang="ru-RU" sz="1800" b="1" baseline="30000" dirty="0" smtClean="0"/>
          </a:p>
        </p:txBody>
      </p:sp>
      <p:pic>
        <p:nvPicPr>
          <p:cNvPr id="778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8238" y="5257800"/>
            <a:ext cx="71628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8" name="Rectangle 5"/>
          <p:cNvSpPr>
            <a:spLocks noChangeArrowheads="1"/>
          </p:cNvSpPr>
          <p:nvPr/>
        </p:nvSpPr>
        <p:spPr bwMode="auto">
          <a:xfrm>
            <a:off x="357188" y="2857500"/>
            <a:ext cx="86106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ctr"/>
            <a:r>
              <a:rPr lang="ru-RU" sz="1800" b="1" dirty="0" err="1" smtClean="0">
                <a:solidFill>
                  <a:schemeClr val="bg1"/>
                </a:solidFill>
              </a:rPr>
              <a:t>Джефферсонның </a:t>
            </a:r>
            <a:r>
              <a:rPr lang="ru-RU" sz="1800" b="1" dirty="0" smtClean="0">
                <a:solidFill>
                  <a:schemeClr val="bg1"/>
                </a:solidFill>
              </a:rPr>
              <a:t>шифраторы </a:t>
            </a:r>
            <a:r>
              <a:rPr lang="ru-RU" sz="1800" b="1" dirty="0" err="1" smtClean="0">
                <a:solidFill>
                  <a:schemeClr val="bg1"/>
                </a:solidFill>
              </a:rPr>
              <a:t>көпалфавитті алмастыру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шифрын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жүзеге асырады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>
              <a:solidFill>
                <a:schemeClr val="bg1"/>
              </a:solidFill>
            </a:endParaRPr>
          </a:p>
          <a:p>
            <a:pPr indent="357188"/>
            <a:r>
              <a:rPr lang="ru-RU" sz="1800" b="1" i="1" dirty="0" err="1" smtClean="0">
                <a:solidFill>
                  <a:schemeClr val="bg1"/>
                </a:solidFill>
              </a:rPr>
              <a:t>Кілт</a:t>
            </a:r>
            <a:r>
              <a:rPr lang="ru-RU" sz="1800" b="1" i="1" dirty="0" smtClean="0">
                <a:solidFill>
                  <a:schemeClr val="bg1"/>
                </a:solidFill>
              </a:rPr>
              <a:t>:</a:t>
            </a:r>
            <a:r>
              <a:rPr lang="ru-RU" sz="1800" b="1" u="sng" dirty="0" smtClean="0">
                <a:solidFill>
                  <a:schemeClr val="bg1"/>
                </a:solidFill>
              </a:rPr>
              <a:t> </a:t>
            </a:r>
            <a:endParaRPr lang="ru-RU" sz="1800" b="1" u="sng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800" b="1" dirty="0" err="1" smtClean="0">
                <a:solidFill>
                  <a:schemeClr val="bg1"/>
                </a:solidFill>
              </a:rPr>
              <a:t>әр дисктег</a:t>
            </a:r>
            <a:r>
              <a:rPr lang="en-US" sz="1800" b="1" dirty="0" err="1" smtClean="0">
                <a:solidFill>
                  <a:schemeClr val="bg1"/>
                </a:solidFill>
              </a:rPr>
              <a:t>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әріптердің орналастырылу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рет</a:t>
            </a:r>
            <a:r>
              <a:rPr lang="en-US" sz="1800" b="1" dirty="0" err="1" smtClean="0">
                <a:solidFill>
                  <a:schemeClr val="bg1"/>
                </a:solidFill>
              </a:rPr>
              <a:t>i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1800" b="1" dirty="0" err="1" smtClean="0">
                <a:solidFill>
                  <a:schemeClr val="bg1"/>
                </a:solidFill>
              </a:rPr>
              <a:t>бұл дисктерд</a:t>
            </a:r>
            <a:r>
              <a:rPr lang="en-US" sz="1800" b="1" dirty="0" err="1" smtClean="0">
                <a:solidFill>
                  <a:schemeClr val="bg1"/>
                </a:solidFill>
              </a:rPr>
              <a:t>i</a:t>
            </a:r>
            <a:r>
              <a:rPr lang="ru-RU" sz="1800" b="1" dirty="0" err="1" smtClean="0">
                <a:solidFill>
                  <a:schemeClr val="bg1"/>
                </a:solidFill>
              </a:rPr>
              <a:t>ң ортақ осьтег</a:t>
            </a:r>
            <a:r>
              <a:rPr lang="en-US" sz="1800" b="1" dirty="0" err="1" smtClean="0">
                <a:solidFill>
                  <a:schemeClr val="bg1"/>
                </a:solidFill>
              </a:rPr>
              <a:t>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орналастырылу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реті</a:t>
            </a:r>
            <a:endParaRPr lang="ru-RU" sz="1800" b="1" dirty="0">
              <a:solidFill>
                <a:schemeClr val="bg1"/>
              </a:solidFill>
            </a:endParaRPr>
          </a:p>
          <a:p>
            <a:pPr indent="357188"/>
            <a:r>
              <a:rPr lang="ru-RU" sz="1800" b="1" dirty="0" err="1" smtClean="0">
                <a:solidFill>
                  <a:schemeClr val="bg1"/>
                </a:solidFill>
              </a:rPr>
              <a:t>Бұл жаңалық</a:t>
            </a:r>
            <a:r>
              <a:rPr lang="ru-RU" sz="1800" b="1" dirty="0" smtClean="0">
                <a:solidFill>
                  <a:schemeClr val="bg1"/>
                </a:solidFill>
              </a:rPr>
              <a:t>  </a:t>
            </a:r>
            <a:r>
              <a:rPr lang="en-US" sz="1800" b="1" dirty="0" smtClean="0">
                <a:solidFill>
                  <a:schemeClr val="bg1"/>
                </a:solidFill>
              </a:rPr>
              <a:t>XX </a:t>
            </a:r>
            <a:r>
              <a:rPr lang="ru-RU" sz="1800" b="1" dirty="0" err="1" smtClean="0">
                <a:solidFill>
                  <a:schemeClr val="bg1"/>
                </a:solidFill>
              </a:rPr>
              <a:t>ғасырда кең таралу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тапқан </a:t>
            </a:r>
            <a:r>
              <a:rPr lang="ru-RU" sz="1800" b="1" dirty="0" smtClean="0">
                <a:solidFill>
                  <a:schemeClr val="bg1"/>
                </a:solidFill>
              </a:rPr>
              <a:t>диск</a:t>
            </a:r>
            <a:r>
              <a:rPr lang="en-US" sz="1800" b="1" dirty="0" err="1" smtClean="0">
                <a:solidFill>
                  <a:schemeClr val="bg1"/>
                </a:solidFill>
              </a:rPr>
              <a:t>i</a:t>
            </a:r>
            <a:r>
              <a:rPr lang="ru-RU" sz="1800" b="1" dirty="0" smtClean="0">
                <a:solidFill>
                  <a:schemeClr val="bg1"/>
                </a:solidFill>
              </a:rPr>
              <a:t>л</a:t>
            </a:r>
            <a:r>
              <a:rPr lang="en-US" sz="1800" b="1" dirty="0" err="1" smtClean="0">
                <a:solidFill>
                  <a:schemeClr val="bg1"/>
                </a:solidFill>
              </a:rPr>
              <a:t>i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шифраторлар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деп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аталатын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пайда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болудың алғашқы хабаршы</a:t>
            </a:r>
            <a:r>
              <a:rPr lang="ru-RU" sz="1800" b="1" dirty="0" smtClean="0">
                <a:solidFill>
                  <a:schemeClr val="bg1"/>
                </a:solidFill>
              </a:rPr>
              <a:t> </a:t>
            </a:r>
            <a:r>
              <a:rPr lang="ru-RU" sz="1800" b="1" dirty="0" err="1" smtClean="0">
                <a:solidFill>
                  <a:schemeClr val="bg1"/>
                </a:solidFill>
              </a:rPr>
              <a:t>болды</a:t>
            </a:r>
            <a:r>
              <a:rPr lang="ru-RU" sz="1800" b="1" dirty="0" smtClean="0">
                <a:solidFill>
                  <a:schemeClr val="bg1"/>
                </a:solidFill>
              </a:rPr>
              <a:t>.</a:t>
            </a:r>
            <a:endParaRPr lang="ru-RU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Этьен Базери</a:t>
            </a:r>
            <a:br>
              <a:rPr lang="ru-RU" smtClean="0"/>
            </a:br>
            <a:endParaRPr lang="ru-RU" sz="1800" smtClean="0"/>
          </a:p>
        </p:txBody>
      </p:sp>
      <p:sp>
        <p:nvSpPr>
          <p:cNvPr id="79874" name="AutoShape 3"/>
          <p:cNvSpPr>
            <a:spLocks noGrp="1" noChangeAspect="1" noChangeArrowheads="1"/>
          </p:cNvSpPr>
          <p:nvPr>
            <p:ph type="body" sz="half" idx="1"/>
          </p:nvPr>
        </p:nvSpPr>
        <p:spPr>
          <a:xfrm>
            <a:off x="228600" y="1219200"/>
            <a:ext cx="8382000" cy="1828800"/>
          </a:xfrm>
        </p:spPr>
        <p:txBody>
          <a:bodyPr/>
          <a:lstStyle/>
          <a:p>
            <a:pPr marL="0" indent="447675" algn="ctr" eaLnBrk="1" hangingPunct="1">
              <a:buFont typeface="Wingdings" pitchFamily="2" charset="2"/>
              <a:buNone/>
            </a:pPr>
            <a:endParaRPr lang="ru-RU" b="1" baseline="30000" dirty="0" smtClean="0"/>
          </a:p>
          <a:p>
            <a:pPr marL="0" indent="447675" algn="ctr" eaLnBrk="1" hangingPunct="1">
              <a:buFont typeface="Wingdings" pitchFamily="2" charset="2"/>
              <a:buNone/>
            </a:pPr>
            <a:r>
              <a:rPr lang="ru-RU" sz="2000" b="1" dirty="0" err="1" smtClean="0"/>
              <a:t>Джефферсонның  </a:t>
            </a:r>
            <a:r>
              <a:rPr lang="ru-RU" sz="2000" b="1" dirty="0" smtClean="0"/>
              <a:t>шифратор </a:t>
            </a:r>
            <a:r>
              <a:rPr lang="ru-RU" sz="2000" b="1" dirty="0" err="1" smtClean="0"/>
              <a:t>пікірінің дамуына</a:t>
            </a:r>
            <a:r>
              <a:rPr lang="ru-RU" sz="2000" b="1" dirty="0" smtClean="0"/>
              <a:t> 1891 ж. </a:t>
            </a:r>
            <a:r>
              <a:rPr lang="en-US" sz="2000" b="1" dirty="0" smtClean="0"/>
              <a:t>“</a:t>
            </a:r>
            <a:r>
              <a:rPr lang="ru-RU" sz="2000" b="1" dirty="0" err="1" smtClean="0"/>
              <a:t>Базер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цилиндрі</a:t>
            </a:r>
            <a:r>
              <a:rPr lang="en-US" sz="2000" b="1" dirty="0" smtClean="0"/>
              <a:t>”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деп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аталатын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ұсынды</a:t>
            </a:r>
            <a:endParaRPr lang="ru-RU" sz="2000" b="1" dirty="0" smtClean="0"/>
          </a:p>
          <a:p>
            <a:pPr marL="0" indent="447675" algn="ctr" eaLnBrk="1" hangingPunct="1">
              <a:buFont typeface="Wingdings" pitchFamily="2" charset="2"/>
              <a:buNone/>
            </a:pPr>
            <a:endParaRPr lang="ru-RU" sz="2000" b="1" dirty="0" smtClean="0"/>
          </a:p>
          <a:p>
            <a:pPr marL="0" indent="447675" algn="ctr" eaLnBrk="1" hangingPunct="1">
              <a:buFont typeface="Wingdings" pitchFamily="2" charset="2"/>
              <a:buNone/>
            </a:pPr>
            <a:endParaRPr lang="ru-RU" sz="2000" b="1" dirty="0" smtClean="0"/>
          </a:p>
          <a:p>
            <a:pPr marL="0" indent="447675" algn="ctr" eaLnBrk="1" hangingPunct="1">
              <a:buFont typeface="Wingdings" pitchFamily="2" charset="2"/>
              <a:buNone/>
            </a:pPr>
            <a:endParaRPr lang="ru-RU" b="1" baseline="30000" dirty="0" smtClean="0"/>
          </a:p>
        </p:txBody>
      </p:sp>
      <p:sp>
        <p:nvSpPr>
          <p:cNvPr id="124933" name="Rectangle 5"/>
          <p:cNvSpPr>
            <a:spLocks noChangeArrowheads="1"/>
          </p:cNvSpPr>
          <p:nvPr/>
        </p:nvSpPr>
        <p:spPr bwMode="auto">
          <a:xfrm>
            <a:off x="304800" y="2438400"/>
            <a:ext cx="8610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57188" algn="ctr">
              <a:defRPr/>
            </a:pPr>
            <a:r>
              <a:rPr lang="ru-RU" sz="2000" b="1" dirty="0" err="1" smtClean="0">
                <a:solidFill>
                  <a:schemeClr val="bg1"/>
                </a:solidFill>
              </a:rPr>
              <a:t>Ортақ оське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алфавитт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ң әріп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құрсау бойымен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кездейсоқ ұруы </a:t>
            </a:r>
            <a:r>
              <a:rPr lang="ru-RU" sz="2000" b="1" dirty="0" smtClean="0">
                <a:solidFill>
                  <a:schemeClr val="bg1"/>
                </a:solidFill>
              </a:rPr>
              <a:t>бар 20 </a:t>
            </a:r>
            <a:r>
              <a:rPr lang="ru-RU" sz="2000" b="1" dirty="0" err="1" smtClean="0">
                <a:solidFill>
                  <a:schemeClr val="bg1"/>
                </a:solidFill>
              </a:rPr>
              <a:t>цилиндрлер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ки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лд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. </a:t>
            </a:r>
            <a:r>
              <a:rPr lang="ru-RU" sz="2000" b="1" dirty="0" smtClean="0">
                <a:solidFill>
                  <a:schemeClr val="bg1"/>
                </a:solidFill>
              </a:rPr>
              <a:t>Б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р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жақтан цилиндрлардың айналу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әд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сі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бастапқы </a:t>
            </a:r>
            <a:r>
              <a:rPr lang="ru-RU" sz="2000" b="1" dirty="0" smtClean="0">
                <a:solidFill>
                  <a:schemeClr val="bg1"/>
                </a:solidFill>
              </a:rPr>
              <a:t>хабар </a:t>
            </a:r>
            <a:r>
              <a:rPr lang="ru-RU" sz="2000" b="1" dirty="0" err="1" smtClean="0">
                <a:solidFill>
                  <a:schemeClr val="bg1"/>
                </a:solidFill>
              </a:rPr>
              <a:t>қатарға тұрғызылды</a:t>
            </a:r>
            <a:r>
              <a:rPr lang="ru-RU" sz="2000" b="1" dirty="0" smtClean="0">
                <a:solidFill>
                  <a:schemeClr val="bg1"/>
                </a:solidFill>
              </a:rPr>
              <a:t>, </a:t>
            </a:r>
            <a:r>
              <a:rPr lang="ru-RU" sz="2000" b="1" dirty="0" err="1" smtClean="0">
                <a:solidFill>
                  <a:schemeClr val="bg1"/>
                </a:solidFill>
              </a:rPr>
              <a:t>щифрмәтін кер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жақтан оқылды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pic>
        <p:nvPicPr>
          <p:cNvPr id="7987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75101" t="9566" r="2446" b="8696"/>
          <a:stretch>
            <a:fillRect/>
          </a:stretch>
        </p:blipFill>
        <p:spPr>
          <a:xfrm rot="5400000">
            <a:off x="3314700" y="952500"/>
            <a:ext cx="2590800" cy="8763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52600" y="0"/>
            <a:ext cx="6324600" cy="76200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Times New Roman" pitchFamily="18" charset="0"/>
              </a:rPr>
              <a:t>Фридрих Казисский</a:t>
            </a:r>
          </a:p>
        </p:txBody>
      </p:sp>
      <p:sp>
        <p:nvSpPr>
          <p:cNvPr id="819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8688"/>
            <a:ext cx="8991600" cy="2514600"/>
          </a:xfrm>
        </p:spPr>
        <p:txBody>
          <a:bodyPr/>
          <a:lstStyle/>
          <a:p>
            <a:pPr marL="0" indent="363538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“</a:t>
            </a:r>
            <a:r>
              <a:rPr lang="kk-KZ" sz="2000" b="1" dirty="0" smtClean="0"/>
              <a:t>Ж</a:t>
            </a:r>
            <a:r>
              <a:rPr lang="ru-RU" sz="2000" b="1" dirty="0" err="1" smtClean="0"/>
              <a:t>ұмбақ жазу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және дешифрлеу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өнері”</a:t>
            </a:r>
            <a:r>
              <a:rPr lang="kk-KZ" sz="2000" b="1" dirty="0" smtClean="0"/>
              <a:t> к</a:t>
            </a:r>
            <a:r>
              <a:rPr lang="en-US" sz="2000" b="1" dirty="0" err="1" smtClean="0"/>
              <a:t>i</a:t>
            </a:r>
            <a:r>
              <a:rPr lang="kk-KZ" sz="2000" b="1" dirty="0" smtClean="0"/>
              <a:t>табында </a:t>
            </a:r>
            <a:r>
              <a:rPr lang="ru-RU" sz="2000" b="1" dirty="0" err="1" smtClean="0"/>
              <a:t>Виженер</a:t>
            </a:r>
            <a:r>
              <a:rPr lang="ru-RU" sz="2000" b="1" dirty="0" smtClean="0"/>
              <a:t> шифр </a:t>
            </a:r>
            <a:r>
              <a:rPr lang="ru-RU" sz="2000" b="1" dirty="0" err="1" smtClean="0"/>
              <a:t>түр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ң шифрларының ашу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әд</a:t>
            </a:r>
            <a:r>
              <a:rPr lang="en-US" sz="2000" b="1" dirty="0" err="1" smtClean="0"/>
              <a:t>i</a:t>
            </a:r>
            <a:r>
              <a:rPr lang="ru-RU" sz="2000" b="1" dirty="0" smtClean="0"/>
              <a:t>стер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мазмұндады.</a:t>
            </a:r>
            <a:r>
              <a:rPr lang="ru-RU" sz="2000" b="1" dirty="0" smtClean="0"/>
              <a:t> </a:t>
            </a:r>
          </a:p>
          <a:p>
            <a:pPr marL="0" indent="363538"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err="1" smtClean="0"/>
              <a:t>Ашық мәт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нн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ң әріптер </a:t>
            </a:r>
            <a:r>
              <a:rPr lang="ru-RU" sz="2000" b="1" dirty="0" smtClean="0"/>
              <a:t>т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ркесі</a:t>
            </a:r>
            <a:r>
              <a:rPr lang="ru-RU" sz="2000" b="1" dirty="0" smtClean="0"/>
              <a:t> мерз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мд</a:t>
            </a:r>
            <a:r>
              <a:rPr lang="en-US" sz="2000" b="1" dirty="0" err="1" smtClean="0"/>
              <a:t>i</a:t>
            </a:r>
            <a:r>
              <a:rPr lang="en-US" sz="2000" b="1" dirty="0" smtClean="0"/>
              <a:t> </a:t>
            </a:r>
            <a:r>
              <a:rPr lang="ru-RU" sz="2000" b="1" dirty="0" err="1" smtClean="0"/>
              <a:t>қайталанатын мұндай шифрдың пайдалануында</a:t>
            </a:r>
            <a:r>
              <a:rPr lang="ru-RU" sz="2000" b="1" dirty="0" smtClean="0"/>
              <a:t> , </a:t>
            </a:r>
            <a:r>
              <a:rPr lang="ru-RU" sz="2000" b="1" dirty="0" err="1" smtClean="0"/>
              <a:t>ұранның (бастапқы үйлес</a:t>
            </a:r>
            <a:r>
              <a:rPr lang="en-US" sz="2000" b="1" dirty="0" err="1" smtClean="0"/>
              <a:t>i</a:t>
            </a:r>
            <a:r>
              <a:rPr lang="ru-RU" sz="2000" b="1" dirty="0" smtClean="0"/>
              <a:t>м) </a:t>
            </a:r>
            <a:r>
              <a:rPr lang="ru-RU" sz="2000" b="1" dirty="0" err="1" smtClean="0"/>
              <a:t>периодты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жалғастарымен дәл келе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шифрланған мәт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нде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әріптер </a:t>
            </a:r>
            <a:r>
              <a:rPr lang="ru-RU" sz="2000" b="1" dirty="0" smtClean="0"/>
              <a:t>т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ркесі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дәл келет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тудырады</a:t>
            </a:r>
            <a:r>
              <a:rPr lang="ru-RU" sz="2000" b="1" dirty="0" smtClean="0"/>
              <a:t>. </a:t>
            </a:r>
            <a:r>
              <a:rPr lang="ru-RU" sz="2000" b="1" dirty="0" err="1" smtClean="0"/>
              <a:t>Бұл қайталаулар дешифрлау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кезінде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ти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мд</a:t>
            </a:r>
            <a:r>
              <a:rPr lang="en-US" sz="2000" b="1" dirty="0" err="1" smtClean="0"/>
              <a:t>i</a:t>
            </a:r>
            <a:r>
              <a:rPr lang="en-US" sz="2000" b="1" dirty="0" smtClean="0"/>
              <a:t> </a:t>
            </a:r>
            <a:r>
              <a:rPr lang="ru-RU" sz="2000" b="1" dirty="0" err="1" smtClean="0"/>
              <a:t>пайдаланылған </a:t>
            </a:r>
            <a:r>
              <a:rPr lang="ru-RU" sz="2000" b="1" dirty="0" smtClean="0"/>
              <a:t>бола </a:t>
            </a:r>
            <a:r>
              <a:rPr lang="ru-RU" sz="2000" b="1" dirty="0" err="1" smtClean="0"/>
              <a:t>алады</a:t>
            </a:r>
            <a:r>
              <a:rPr lang="ru-RU" sz="2000" b="1" dirty="0" smtClean="0"/>
              <a:t>.</a:t>
            </a:r>
          </a:p>
        </p:txBody>
      </p:sp>
      <p:sp>
        <p:nvSpPr>
          <p:cNvPr id="27653" name="Rectangle 5"/>
          <p:cNvSpPr>
            <a:spLocks noRot="1" noChangeArrowheads="1"/>
          </p:cNvSpPr>
          <p:nvPr/>
        </p:nvSpPr>
        <p:spPr bwMode="auto">
          <a:xfrm>
            <a:off x="2071688" y="2928938"/>
            <a:ext cx="533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Сен-Сир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сызғышы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28600" y="3505200"/>
            <a:ext cx="8229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588" indent="36195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000" b="1" dirty="0" err="1" smtClean="0">
                <a:solidFill>
                  <a:schemeClr val="bg1"/>
                </a:solidFill>
              </a:rPr>
              <a:t>Сен-Сир</a:t>
            </a:r>
            <a:r>
              <a:rPr lang="ru-RU" sz="2000" b="1" dirty="0" smtClean="0">
                <a:solidFill>
                  <a:schemeClr val="bg1"/>
                </a:solidFill>
              </a:rPr>
              <a:t>  </a:t>
            </a:r>
            <a:r>
              <a:rPr lang="ru-RU" sz="2000" b="1" dirty="0" err="1" smtClean="0">
                <a:solidFill>
                  <a:schemeClr val="bg1"/>
                </a:solidFill>
              </a:rPr>
              <a:t>сызғышы қарапайым механикалық Виженер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шифрін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ске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асыру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болып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табылады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</a:p>
          <a:p>
            <a:pPr marL="1588" indent="36195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000" b="1" dirty="0" err="1" smtClean="0">
                <a:solidFill>
                  <a:schemeClr val="bg1"/>
                </a:solidFill>
              </a:rPr>
              <a:t>Сен-Сира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сызғышының пікірінің дамуына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қозғағыштағы </a:t>
            </a:r>
            <a:r>
              <a:rPr lang="ru-RU" sz="2000" b="1" dirty="0" smtClean="0">
                <a:solidFill>
                  <a:schemeClr val="bg1"/>
                </a:solidFill>
              </a:rPr>
              <a:t>алфавит </a:t>
            </a:r>
            <a:r>
              <a:rPr lang="ru-RU" sz="2000" b="1" dirty="0" err="1" smtClean="0">
                <a:solidFill>
                  <a:schemeClr val="bg1"/>
                </a:solidFill>
              </a:rPr>
              <a:t>әріптерінің кез-келген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орналастырылуы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көрсетт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. </a:t>
            </a:r>
          </a:p>
          <a:p>
            <a:pPr marL="1588" indent="36195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kk-KZ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Негізгі әлсіздік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: </a:t>
            </a:r>
            <a:r>
              <a:rPr lang="ru-RU" sz="2000" b="1" dirty="0" err="1" smtClean="0">
                <a:solidFill>
                  <a:schemeClr val="bg1"/>
                </a:solidFill>
              </a:rPr>
              <a:t>ұран-к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лтт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қысқа периодты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қайталау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pic>
        <p:nvPicPr>
          <p:cNvPr id="8192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5638800"/>
            <a:ext cx="8001000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Огюст Керкгоффс</a:t>
            </a:r>
          </a:p>
        </p:txBody>
      </p:sp>
      <p:sp>
        <p:nvSpPr>
          <p:cNvPr id="839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363538" algn="ctr" eaLnBrk="1" hangingPunct="1">
              <a:buFont typeface="Wingdings" pitchFamily="2" charset="2"/>
              <a:buNone/>
            </a:pPr>
            <a:r>
              <a:rPr lang="ru-RU" sz="2000" b="1" dirty="0" smtClean="0"/>
              <a:t>XIX </a:t>
            </a:r>
            <a:r>
              <a:rPr lang="ru-RU" sz="2000" b="1" dirty="0" err="1" smtClean="0"/>
              <a:t>ғасырдың </a:t>
            </a:r>
            <a:r>
              <a:rPr lang="ru-RU" sz="2000" b="1" dirty="0" smtClean="0"/>
              <a:t>80 </a:t>
            </a:r>
            <a:r>
              <a:rPr lang="ru-RU" sz="2000" b="1" dirty="0" err="1" smtClean="0"/>
              <a:t>жж</a:t>
            </a:r>
            <a:r>
              <a:rPr lang="ru-RU" sz="2000" b="1" dirty="0" smtClean="0"/>
              <a:t>. </a:t>
            </a:r>
            <a:r>
              <a:rPr lang="ru-RU" sz="2000" b="1" i="1" dirty="0" err="1" smtClean="0"/>
              <a:t>«Әскери </a:t>
            </a:r>
            <a:r>
              <a:rPr lang="ru-RU" sz="2000" b="1" i="1" dirty="0" smtClean="0"/>
              <a:t>криптография"</a:t>
            </a:r>
            <a:r>
              <a:rPr lang="ru-RU" sz="2000" b="1" dirty="0" smtClean="0"/>
              <a:t> 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кітабын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шығарды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көлемі </a:t>
            </a:r>
            <a:r>
              <a:rPr lang="ru-RU" sz="2000" b="1" dirty="0" smtClean="0"/>
              <a:t>64 бет, </a:t>
            </a:r>
            <a:r>
              <a:rPr lang="ru-RU" sz="2000" b="1" dirty="0" smtClean="0"/>
              <a:t>б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рақ олар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криптографияның әңг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мес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нде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оның атауын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мәңг</a:t>
            </a:r>
            <a:r>
              <a:rPr lang="en-US" sz="2000" b="1" dirty="0" err="1" smtClean="0"/>
              <a:t>i</a:t>
            </a:r>
            <a:r>
              <a:rPr lang="ru-RU" sz="2000" b="1" dirty="0" smtClean="0"/>
              <a:t>л</a:t>
            </a:r>
            <a:r>
              <a:rPr lang="en-US" sz="2000" b="1" dirty="0" err="1" smtClean="0"/>
              <a:t>i</a:t>
            </a:r>
            <a:r>
              <a:rPr lang="ru-RU" sz="2000" b="1" dirty="0" smtClean="0"/>
              <a:t>к </a:t>
            </a:r>
            <a:r>
              <a:rPr lang="ru-RU" sz="2000" b="1" dirty="0" err="1" smtClean="0"/>
              <a:t>етт</a:t>
            </a:r>
            <a:r>
              <a:rPr lang="en-US" sz="2000" b="1" dirty="0" err="1" smtClean="0"/>
              <a:t>i</a:t>
            </a:r>
            <a:r>
              <a:rPr lang="ru-RU" sz="2000" b="1" dirty="0" smtClean="0"/>
              <a:t>.</a:t>
            </a:r>
            <a:endParaRPr lang="ru-RU" sz="2000" b="1" dirty="0" smtClean="0"/>
          </a:p>
        </p:txBody>
      </p:sp>
      <p:pic>
        <p:nvPicPr>
          <p:cNvPr id="8397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819400"/>
            <a:ext cx="2743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533400" y="3048000"/>
            <a:ext cx="5410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63538" algn="ctr">
              <a:defRPr/>
            </a:pPr>
            <a:r>
              <a:rPr lang="ru-RU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Керкгоффс</a:t>
            </a:r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</a:rPr>
              <a:t>шифрларға жалпы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</a:rPr>
              <a:t>талапты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</a:rPr>
              <a:t>сипаттады</a:t>
            </a:r>
            <a:r>
              <a:rPr 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: 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жаттығу </a:t>
            </a:r>
            <a:r>
              <a:rPr lang="ru-RU" b="1" dirty="0" err="1" smtClean="0">
                <a:solidFill>
                  <a:schemeClr val="bg1"/>
                </a:solidFill>
              </a:rPr>
              <a:t>пайдалануының оңайлығы;</a:t>
            </a:r>
            <a:endParaRPr lang="ru-RU" b="1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 сен</a:t>
            </a:r>
            <a:r>
              <a:rPr lang="en-US" b="1" dirty="0" err="1" smtClean="0">
                <a:solidFill>
                  <a:schemeClr val="bg1"/>
                </a:solidFill>
              </a:rPr>
              <a:t>i</a:t>
            </a:r>
            <a:r>
              <a:rPr lang="ru-RU" b="1" dirty="0" err="1" smtClean="0">
                <a:solidFill>
                  <a:schemeClr val="bg1"/>
                </a:solidFill>
              </a:rPr>
              <a:t>мд</a:t>
            </a:r>
            <a:r>
              <a:rPr lang="en-US" b="1" dirty="0" err="1" smtClean="0">
                <a:solidFill>
                  <a:schemeClr val="bg1"/>
                </a:solidFill>
              </a:rPr>
              <a:t>i</a:t>
            </a:r>
            <a:r>
              <a:rPr lang="ru-RU" b="1" dirty="0" smtClean="0">
                <a:solidFill>
                  <a:schemeClr val="bg1"/>
                </a:solidFill>
              </a:rPr>
              <a:t>л</a:t>
            </a:r>
            <a:r>
              <a:rPr lang="en-US" b="1" dirty="0" err="1" smtClean="0">
                <a:solidFill>
                  <a:schemeClr val="bg1"/>
                </a:solidFill>
              </a:rPr>
              <a:t>i</a:t>
            </a:r>
            <a:r>
              <a:rPr lang="ru-RU" b="1" dirty="0" smtClean="0">
                <a:solidFill>
                  <a:schemeClr val="bg1"/>
                </a:solidFill>
              </a:rPr>
              <a:t>к: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шифрлаудың </a:t>
            </a:r>
            <a:r>
              <a:rPr lang="ru-RU" b="1" dirty="0" err="1" smtClean="0">
                <a:solidFill>
                  <a:schemeClr val="bg1"/>
                </a:solidFill>
              </a:rPr>
              <a:t>және шифрды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шешудің операциясы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уақыттың елеул</a:t>
            </a:r>
            <a:r>
              <a:rPr lang="en-US" b="1" dirty="0" err="1" smtClean="0">
                <a:solidFill>
                  <a:schemeClr val="bg1"/>
                </a:solidFill>
              </a:rPr>
              <a:t>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шығындарын талап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етпеу</a:t>
            </a:r>
            <a:r>
              <a:rPr lang="en-US" b="1" dirty="0" err="1" smtClean="0">
                <a:solidFill>
                  <a:schemeClr val="bg1"/>
                </a:solidFill>
              </a:rPr>
              <a:t>i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керек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8600" y="76200"/>
            <a:ext cx="5334000" cy="914400"/>
          </a:xfrm>
        </p:spPr>
        <p:txBody>
          <a:bodyPr/>
          <a:lstStyle/>
          <a:p>
            <a:pPr eaLnBrk="1" hangingPunct="1"/>
            <a:r>
              <a:rPr lang="ru-RU" smtClean="0"/>
              <a:t>Чарльз Бэббидж</a:t>
            </a:r>
          </a:p>
        </p:txBody>
      </p:sp>
      <p:sp>
        <p:nvSpPr>
          <p:cNvPr id="860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990600"/>
            <a:ext cx="6705600" cy="2971800"/>
          </a:xfrm>
        </p:spPr>
        <p:txBody>
          <a:bodyPr/>
          <a:lstStyle/>
          <a:p>
            <a:pPr marL="0" indent="3635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/>
              <a:t>Бэббидж </a:t>
            </a:r>
            <a:r>
              <a:rPr lang="ru-RU" sz="2000" b="1" dirty="0" err="1" smtClean="0"/>
              <a:t>алғашқы математиктерд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ң </a:t>
            </a:r>
            <a:r>
              <a:rPr lang="ru-RU" sz="2000" b="1" dirty="0" smtClean="0"/>
              <a:t>б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рі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криптографияның облысында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алгебраны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қолдана бастады</a:t>
            </a:r>
            <a:r>
              <a:rPr lang="ru-RU" sz="2000" b="1" dirty="0" smtClean="0"/>
              <a:t>. </a:t>
            </a:r>
            <a:endParaRPr lang="ru-RU" sz="2000" b="1" dirty="0" smtClean="0"/>
          </a:p>
          <a:p>
            <a:pPr marL="0" indent="3635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err="1" smtClean="0"/>
              <a:t>Шифрлардың алгебралық п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ш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ндеу</a:t>
            </a:r>
            <a:r>
              <a:rPr lang="en-US" sz="2000" b="1" dirty="0" err="1" smtClean="0"/>
              <a:t>i</a:t>
            </a:r>
            <a:r>
              <a:rPr lang="en-US" sz="2000" b="1" dirty="0" smtClean="0"/>
              <a:t> </a:t>
            </a:r>
            <a:r>
              <a:rPr lang="ru-RU" sz="2000" b="1" dirty="0" err="1" smtClean="0"/>
              <a:t>және олардың алгебралық талдауы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оған шифрлардың</a:t>
            </a:r>
            <a:r>
              <a:rPr lang="ru-RU" sz="2000" b="1" dirty="0" smtClean="0"/>
              <a:t> 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шк</a:t>
            </a:r>
            <a:r>
              <a:rPr lang="en-US" sz="2000" b="1" dirty="0" err="1" smtClean="0"/>
              <a:t>i</a:t>
            </a:r>
            <a:r>
              <a:rPr lang="en-US" sz="2000" b="1" dirty="0" smtClean="0"/>
              <a:t> </a:t>
            </a:r>
            <a:r>
              <a:rPr lang="ru-RU" sz="2000" b="1" dirty="0" err="1" smtClean="0"/>
              <a:t>мағынасына </a:t>
            </a:r>
            <a:r>
              <a:rPr lang="ru-RU" sz="2000" b="1" dirty="0" smtClean="0"/>
              <a:t>к</a:t>
            </a:r>
            <a:r>
              <a:rPr lang="en-US" sz="2000" b="1" dirty="0" err="1" smtClean="0"/>
              <a:t>i</a:t>
            </a:r>
            <a:r>
              <a:rPr lang="ru-RU" sz="2000" b="1" dirty="0" smtClean="0"/>
              <a:t>руге </a:t>
            </a:r>
            <a:r>
              <a:rPr lang="ru-RU" sz="2000" b="1" dirty="0" err="1" smtClean="0"/>
              <a:t>көмектест</a:t>
            </a:r>
            <a:r>
              <a:rPr lang="en-US" sz="2000" b="1" dirty="0" err="1" smtClean="0"/>
              <a:t>i</a:t>
            </a:r>
            <a:r>
              <a:rPr lang="ru-RU" sz="2000" b="1" dirty="0" smtClean="0"/>
              <a:t>.</a:t>
            </a:r>
            <a:endParaRPr lang="ru-RU" sz="2000" b="1" dirty="0" smtClean="0"/>
          </a:p>
          <a:p>
            <a:pPr marL="0" indent="363538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err="1" smtClean="0"/>
              <a:t>Дегенмен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олардың крифтографиялық қолдану облысында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оның математикалық ойларының мазмұны өк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н</a:t>
            </a:r>
            <a:r>
              <a:rPr lang="en-US" sz="2000" b="1" dirty="0" err="1" smtClean="0"/>
              <a:t>i</a:t>
            </a:r>
            <a:r>
              <a:rPr lang="ru-RU" sz="2000" b="1" dirty="0" err="1" smtClean="0"/>
              <a:t>шке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айтарлықтай деңгейде жоғалтқан</a:t>
            </a:r>
            <a:r>
              <a:rPr lang="ru-RU" sz="2000" b="1" dirty="0" err="1" smtClean="0"/>
              <a:t>.</a:t>
            </a:r>
            <a:endParaRPr lang="ru-RU" sz="2000" b="1" dirty="0" smtClean="0"/>
          </a:p>
        </p:txBody>
      </p:sp>
      <p:pic>
        <p:nvPicPr>
          <p:cNvPr id="8601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28600"/>
            <a:ext cx="2143125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5"/>
          <p:cNvSpPr>
            <a:spLocks noRot="1" noChangeArrowheads="1"/>
          </p:cNvSpPr>
          <p:nvPr/>
        </p:nvSpPr>
        <p:spPr bwMode="auto">
          <a:xfrm>
            <a:off x="3810000" y="3429000"/>
            <a:ext cx="4953000" cy="117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Маркиз де </a:t>
            </a:r>
            <a:r>
              <a:rPr lang="ru-RU" sz="4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Виари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76200" y="4724400"/>
            <a:ext cx="9144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1588" indent="36195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Бэббидждан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кейін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алғашқылардың бірі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шифрлаудың процестер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н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сипаттау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үш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н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алгебралық теңдеулерд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пайдалануға ұсынды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  <a:p>
            <a:pPr marL="1588" indent="36195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ru-RU" sz="2000" b="1" dirty="0" err="1" smtClean="0">
                <a:solidFill>
                  <a:schemeClr val="bg1"/>
                </a:solidFill>
              </a:rPr>
              <a:t>Оларға </a:t>
            </a:r>
            <a:r>
              <a:rPr lang="ru-RU" sz="2000" b="1" dirty="0" smtClean="0">
                <a:solidFill>
                  <a:schemeClr val="bg1"/>
                </a:solidFill>
              </a:rPr>
              <a:t>басы </a:t>
            </a:r>
            <a:r>
              <a:rPr lang="ru-RU" sz="2000" b="1" dirty="0" err="1" smtClean="0">
                <a:solidFill>
                  <a:schemeClr val="bg1"/>
                </a:solidFill>
              </a:rPr>
              <a:t>механикалық қойылған болды</a:t>
            </a:r>
            <a:r>
              <a:rPr lang="ru-RU" sz="2000" b="1" dirty="0" smtClean="0">
                <a:solidFill>
                  <a:schemeClr val="bg1"/>
                </a:solidFill>
              </a:rPr>
              <a:t>, ал </a:t>
            </a:r>
            <a:r>
              <a:rPr lang="ru-RU" sz="2000" b="1" dirty="0" err="1" smtClean="0">
                <a:solidFill>
                  <a:schemeClr val="bg1"/>
                </a:solidFill>
              </a:rPr>
              <a:t>содан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соң шифрлардың электр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ске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асыруына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қойылған болды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.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533400"/>
            <a:ext cx="8229600" cy="715963"/>
          </a:xfrm>
        </p:spPr>
        <p:txBody>
          <a:bodyPr/>
          <a:lstStyle/>
          <a:p>
            <a:pPr eaLnBrk="1" hangingPunct="1"/>
            <a:r>
              <a:rPr lang="ru-RU" sz="3600" dirty="0" smtClean="0"/>
              <a:t>ХХ </a:t>
            </a:r>
            <a:r>
              <a:rPr lang="ru-RU" sz="3600" dirty="0" err="1" smtClean="0"/>
              <a:t>ғасыр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3600" dirty="0" err="1" smtClean="0"/>
              <a:t>Шифрлауда</a:t>
            </a:r>
            <a:r>
              <a:rPr lang="ru-RU" sz="3600" dirty="0" smtClean="0"/>
              <a:t> революция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8806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371600"/>
            <a:ext cx="28575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3810000"/>
            <a:ext cx="258921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3505200" y="1371600"/>
            <a:ext cx="44196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 Гильберт </a:t>
            </a:r>
            <a:r>
              <a:rPr lang="ru-RU" sz="2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Wizzard" pitchFamily="2" charset="0"/>
              </a:rPr>
              <a:t>Вернамның әдісі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Wizzard" pitchFamily="2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sz="2200" b="1" dirty="0" err="1">
                <a:solidFill>
                  <a:schemeClr val="bg1"/>
                </a:solidFill>
                <a:latin typeface="Wizzard" pitchFamily="2" charset="0"/>
              </a:rPr>
              <a:t>Вернам</a:t>
            </a:r>
            <a:r>
              <a:rPr lang="ru-RU" sz="2200" b="1" dirty="0">
                <a:solidFill>
                  <a:schemeClr val="bg1"/>
                </a:solidFill>
                <a:latin typeface="Wizzard" pitchFamily="2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«</a:t>
            </a:r>
            <a:r>
              <a:rPr lang="kk-KZ" sz="2000" b="1" dirty="0" smtClean="0">
                <a:solidFill>
                  <a:schemeClr val="bg1"/>
                </a:solidFill>
              </a:rPr>
              <a:t>гамманы</a:t>
            </a:r>
            <a:r>
              <a:rPr lang="ru-RU" sz="2000" b="1" dirty="0" smtClean="0">
                <a:solidFill>
                  <a:schemeClr val="bg1"/>
                </a:solidFill>
              </a:rPr>
              <a:t>» </a:t>
            </a:r>
            <a:r>
              <a:rPr lang="ru-RU" sz="2000" b="1" dirty="0" err="1" smtClean="0">
                <a:solidFill>
                  <a:schemeClr val="bg1"/>
                </a:solidFill>
              </a:rPr>
              <a:t>пайдалануға ұсынды </a:t>
            </a:r>
            <a:r>
              <a:rPr lang="ru-RU" sz="2000" b="1" dirty="0" smtClean="0">
                <a:solidFill>
                  <a:schemeClr val="bg1"/>
                </a:solidFill>
              </a:rPr>
              <a:t>- </a:t>
            </a:r>
            <a:r>
              <a:rPr lang="ru-RU" sz="2000" b="1" dirty="0" err="1" smtClean="0">
                <a:solidFill>
                  <a:schemeClr val="bg1"/>
                </a:solidFill>
              </a:rPr>
              <a:t>телетайпт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smtClean="0">
                <a:solidFill>
                  <a:schemeClr val="bg1"/>
                </a:solidFill>
              </a:rPr>
              <a:t>к </a:t>
            </a:r>
            <a:r>
              <a:rPr lang="ru-RU" sz="2000" b="1" dirty="0" err="1" smtClean="0">
                <a:solidFill>
                  <a:schemeClr val="bg1"/>
                </a:solidFill>
              </a:rPr>
              <a:t>хабарларды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шифрлау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үш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н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кездейсоқ белг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ru-RU" sz="2000" b="1" dirty="0" err="1" smtClean="0">
                <a:solidFill>
                  <a:schemeClr val="bg1"/>
                </a:solidFill>
              </a:rPr>
              <a:t>лер</a:t>
            </a:r>
            <a:r>
              <a:rPr lang="en-US" sz="2000" b="1" dirty="0" err="1" smtClean="0">
                <a:solidFill>
                  <a:schemeClr val="bg1"/>
                </a:solidFill>
              </a:rPr>
              <a:t>i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бар </a:t>
            </a:r>
            <a:r>
              <a:rPr lang="ru-RU" sz="2000" b="1" dirty="0" err="1" smtClean="0">
                <a:solidFill>
                  <a:schemeClr val="bg1"/>
                </a:solidFill>
              </a:rPr>
              <a:t>перфолентаны</a:t>
            </a:r>
            <a:endParaRPr lang="ru-RU" sz="2200" b="1" dirty="0">
              <a:solidFill>
                <a:schemeClr val="bg1"/>
              </a:solidFill>
              <a:latin typeface="Wizzard" pitchFamily="2" charset="0"/>
            </a:endParaRPr>
          </a:p>
          <a:p>
            <a:pPr>
              <a:spcBef>
                <a:spcPct val="50000"/>
              </a:spcBef>
              <a:defRPr/>
            </a:pPr>
            <a:endParaRPr lang="ru-RU" sz="2200" b="1" dirty="0">
              <a:solidFill>
                <a:schemeClr val="bg1"/>
              </a:solidFill>
              <a:latin typeface="Wizzard" pitchFamily="2" charset="0"/>
            </a:endParaRPr>
          </a:p>
        </p:txBody>
      </p:sp>
      <p:sp>
        <p:nvSpPr>
          <p:cNvPr id="88069" name="Text Box 7"/>
          <p:cNvSpPr txBox="1">
            <a:spLocks noChangeArrowheads="1"/>
          </p:cNvSpPr>
          <p:nvPr/>
        </p:nvSpPr>
        <p:spPr bwMode="auto">
          <a:xfrm>
            <a:off x="304800" y="4191000"/>
            <a:ext cx="5105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err="1" smtClean="0">
                <a:solidFill>
                  <a:schemeClr val="bg1"/>
                </a:solidFill>
              </a:rPr>
              <a:t>Электромеханикалық шифраторлар</a:t>
            </a:r>
            <a:endParaRPr lang="ru-RU" b="1" dirty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b="1" dirty="0" err="1">
                <a:solidFill>
                  <a:schemeClr val="bg1"/>
                </a:solidFill>
              </a:rPr>
              <a:t>Энигма</a:t>
            </a:r>
            <a:r>
              <a:rPr lang="ru-RU" b="1" dirty="0">
                <a:solidFill>
                  <a:schemeClr val="bg1"/>
                </a:solidFill>
              </a:rPr>
              <a:t>, М-209</a:t>
            </a:r>
          </a:p>
        </p:txBody>
      </p:sp>
      <p:sp>
        <p:nvSpPr>
          <p:cNvPr id="88070" name="Text Box 8"/>
          <p:cNvSpPr txBox="1">
            <a:spLocks noChangeArrowheads="1"/>
          </p:cNvSpPr>
          <p:nvPr/>
        </p:nvSpPr>
        <p:spPr bwMode="auto">
          <a:xfrm>
            <a:off x="285750" y="5500688"/>
            <a:ext cx="6400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00" b="1" dirty="0">
                <a:solidFill>
                  <a:schemeClr val="bg1"/>
                </a:solidFill>
              </a:rPr>
              <a:t>Клод Шеннон </a:t>
            </a:r>
            <a:r>
              <a:rPr lang="ru-RU" sz="2200" b="1" i="1" dirty="0" smtClean="0">
                <a:solidFill>
                  <a:schemeClr val="bg1"/>
                </a:solidFill>
              </a:rPr>
              <a:t>«</a:t>
            </a:r>
            <a:r>
              <a:rPr lang="ru-RU" sz="2000" b="1" i="1" dirty="0" err="1" smtClean="0">
                <a:solidFill>
                  <a:schemeClr val="bg1"/>
                </a:solidFill>
              </a:rPr>
              <a:t>Құпия жүйелерде байланыс</a:t>
            </a:r>
            <a:r>
              <a:rPr lang="ru-RU" sz="2000" b="1" i="1" dirty="0" smtClean="0">
                <a:solidFill>
                  <a:schemeClr val="bg1"/>
                </a:solidFill>
              </a:rPr>
              <a:t> </a:t>
            </a:r>
            <a:r>
              <a:rPr lang="ru-RU" sz="2000" b="1" i="1" dirty="0" err="1" smtClean="0">
                <a:solidFill>
                  <a:schemeClr val="bg1"/>
                </a:solidFill>
              </a:rPr>
              <a:t>теориясы</a:t>
            </a:r>
            <a:r>
              <a:rPr lang="ru-RU" sz="2200" b="1" i="1" dirty="0" smtClean="0">
                <a:solidFill>
                  <a:schemeClr val="bg1"/>
                </a:solidFill>
              </a:rPr>
              <a:t>» </a:t>
            </a:r>
            <a:endParaRPr lang="ru-RU" sz="2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447800"/>
            <a:ext cx="88392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dirty="0" smtClean="0"/>
              <a:t>ХХ </a:t>
            </a:r>
            <a:r>
              <a:rPr lang="ru-RU" b="1" dirty="0" err="1" smtClean="0"/>
              <a:t>ғасырдың </a:t>
            </a:r>
            <a:r>
              <a:rPr lang="ru-RU" b="1" dirty="0" smtClean="0"/>
              <a:t>70 </a:t>
            </a:r>
            <a:r>
              <a:rPr lang="ru-RU" b="1" dirty="0" err="1" smtClean="0"/>
              <a:t>жж</a:t>
            </a:r>
            <a:r>
              <a:rPr lang="ru-RU" b="1" dirty="0" smtClean="0"/>
              <a:t>. </a:t>
            </a:r>
            <a:r>
              <a:rPr lang="ru-RU" b="1" dirty="0" err="1" smtClean="0"/>
              <a:t>АҚШ-та </a:t>
            </a:r>
            <a:r>
              <a:rPr lang="ru-RU" b="1" dirty="0" err="1" smtClean="0"/>
              <a:t>ақпаратты крифтографиялық қорғауға </a:t>
            </a:r>
            <a:r>
              <a:rPr lang="ru-RU" b="1" dirty="0" smtClean="0"/>
              <a:t>б</a:t>
            </a:r>
            <a:r>
              <a:rPr lang="en-US" b="1" dirty="0" err="1" smtClean="0"/>
              <a:t>i</a:t>
            </a:r>
            <a:r>
              <a:rPr lang="ru-RU" b="1" dirty="0" err="1" smtClean="0"/>
              <a:t>р</a:t>
            </a:r>
            <a:r>
              <a:rPr lang="en-US" b="1" dirty="0" err="1" smtClean="0"/>
              <a:t>i</a:t>
            </a:r>
            <a:r>
              <a:rPr lang="ru-RU" b="1" dirty="0" err="1" smtClean="0"/>
              <a:t>нш</a:t>
            </a:r>
            <a:r>
              <a:rPr lang="en-US" b="1" dirty="0" err="1" smtClean="0"/>
              <a:t>i</a:t>
            </a:r>
            <a:r>
              <a:rPr lang="en-US" b="1" dirty="0" smtClean="0"/>
              <a:t> </a:t>
            </a:r>
            <a:r>
              <a:rPr lang="ru-RU" b="1" dirty="0" err="1" smtClean="0"/>
              <a:t>азаматтық </a:t>
            </a:r>
            <a:r>
              <a:rPr lang="ru-RU" b="1" dirty="0" smtClean="0"/>
              <a:t>стандарт </a:t>
            </a:r>
            <a:r>
              <a:rPr lang="ru-RU" b="1" dirty="0" err="1" smtClean="0"/>
              <a:t>қабылданды </a:t>
            </a:r>
            <a:r>
              <a:rPr lang="ru-RU" b="1" dirty="0" smtClean="0"/>
              <a:t>(DES</a:t>
            </a:r>
            <a:r>
              <a:rPr lang="ru-RU" b="1" dirty="0" smtClean="0"/>
              <a:t>, </a:t>
            </a:r>
            <a:r>
              <a:rPr lang="ru-RU" sz="2400" b="1" i="1" dirty="0" err="1" smtClean="0"/>
              <a:t>Data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Encryption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Standard</a:t>
            </a:r>
            <a:r>
              <a:rPr lang="ru-RU" b="1" dirty="0" smtClean="0"/>
              <a:t>)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b="1" dirty="0" smtClean="0"/>
          </a:p>
          <a:p>
            <a:pPr eaLnBrk="1" hangingPunct="1">
              <a:lnSpc>
                <a:spcPct val="90000"/>
              </a:lnSpc>
            </a:pPr>
            <a:r>
              <a:rPr lang="ru-RU" b="1" dirty="0" smtClean="0"/>
              <a:t>976 ж. </a:t>
            </a:r>
            <a:r>
              <a:rPr lang="ru-RU" b="1" dirty="0" err="1" smtClean="0"/>
              <a:t>Уитфрид</a:t>
            </a:r>
            <a:r>
              <a:rPr lang="ru-RU" b="1" dirty="0" smtClean="0"/>
              <a:t> </a:t>
            </a:r>
            <a:r>
              <a:rPr lang="ru-RU" b="1" dirty="0" err="1" smtClean="0"/>
              <a:t>Диффи</a:t>
            </a:r>
            <a:r>
              <a:rPr lang="ru-RU" b="1" dirty="0" smtClean="0"/>
              <a:t> </a:t>
            </a:r>
            <a:r>
              <a:rPr lang="ru-RU" sz="2400" b="1" i="1" dirty="0" smtClean="0"/>
              <a:t>(</a:t>
            </a:r>
            <a:r>
              <a:rPr lang="en-US" sz="2400" b="1" i="1" dirty="0" err="1" smtClean="0"/>
              <a:t>Diffie</a:t>
            </a:r>
            <a:r>
              <a:rPr lang="en-US" sz="2400" b="1" i="1" dirty="0" smtClean="0"/>
              <a:t> </a:t>
            </a:r>
            <a:r>
              <a:rPr lang="ru-RU" sz="2400" b="1" i="1" dirty="0" smtClean="0"/>
              <a:t>)</a:t>
            </a:r>
            <a:r>
              <a:rPr lang="en-US" sz="2200" dirty="0" smtClean="0">
                <a:solidFill>
                  <a:srgbClr val="0000FF"/>
                </a:solidFill>
              </a:rPr>
              <a:t> </a:t>
            </a:r>
            <a:r>
              <a:rPr lang="ru-RU" b="1" dirty="0" err="1" smtClean="0"/>
              <a:t>және  </a:t>
            </a:r>
            <a:r>
              <a:rPr lang="ru-RU" b="1" dirty="0" smtClean="0"/>
              <a:t>Мартин </a:t>
            </a:r>
            <a:r>
              <a:rPr lang="ru-RU" b="1" dirty="0" err="1" smtClean="0"/>
              <a:t>Хеллман</a:t>
            </a:r>
            <a:r>
              <a:rPr lang="ru-RU" b="1" dirty="0" smtClean="0"/>
              <a:t> </a:t>
            </a:r>
            <a:r>
              <a:rPr lang="ru-RU" sz="2400" b="1" i="1" dirty="0" smtClean="0"/>
              <a:t>(</a:t>
            </a:r>
            <a:r>
              <a:rPr lang="en-US" sz="2400" b="1" i="1" dirty="0" smtClean="0"/>
              <a:t>Hellman</a:t>
            </a:r>
            <a:r>
              <a:rPr lang="ru-RU" sz="2400" b="1" i="1" dirty="0" smtClean="0"/>
              <a:t>)</a:t>
            </a:r>
            <a:r>
              <a:rPr lang="ru-RU" b="1" dirty="0" smtClean="0"/>
              <a:t> </a:t>
            </a:r>
            <a:r>
              <a:rPr lang="ru-RU" b="1" dirty="0" err="1" smtClean="0"/>
              <a:t>ашық </a:t>
            </a:r>
            <a:r>
              <a:rPr lang="ru-RU" b="1" dirty="0" smtClean="0"/>
              <a:t>к</a:t>
            </a:r>
            <a:r>
              <a:rPr lang="en-US" b="1" dirty="0" err="1" smtClean="0"/>
              <a:t>i</a:t>
            </a:r>
            <a:r>
              <a:rPr lang="ru-RU" b="1" dirty="0" err="1" smtClean="0"/>
              <a:t>лтпен</a:t>
            </a:r>
            <a:r>
              <a:rPr lang="ru-RU" b="1" dirty="0" smtClean="0"/>
              <a:t> </a:t>
            </a:r>
            <a:r>
              <a:rPr lang="ru-RU" b="1" dirty="0" err="1" smtClean="0"/>
              <a:t>криптографияның революциялық тұжырымдамаларын ұсынды</a:t>
            </a:r>
            <a:endParaRPr lang="ru-RU" b="1" dirty="0" smtClean="0"/>
          </a:p>
        </p:txBody>
      </p:sp>
      <p:sp>
        <p:nvSpPr>
          <p:cNvPr id="90114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0" y="500063"/>
            <a:ext cx="9144000" cy="762000"/>
          </a:xfrm>
        </p:spPr>
        <p:txBody>
          <a:bodyPr/>
          <a:lstStyle/>
          <a:p>
            <a:pPr eaLnBrk="1" hangingPunct="1"/>
            <a:r>
              <a:rPr lang="ru-RU" sz="3600" dirty="0" smtClean="0"/>
              <a:t>ХХ </a:t>
            </a:r>
            <a:r>
              <a:rPr lang="ru-RU" sz="3600" dirty="0" err="1" smtClean="0"/>
              <a:t>ғасыр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 </a:t>
            </a:r>
            <a:r>
              <a:rPr lang="ru-RU" sz="3600" dirty="0" err="1" smtClean="0"/>
              <a:t>Ш</a:t>
            </a:r>
            <a:r>
              <a:rPr lang="ru-RU" sz="3600" dirty="0" err="1" smtClean="0"/>
              <a:t>ифрлауда</a:t>
            </a:r>
            <a:r>
              <a:rPr lang="ru-RU" sz="3600" dirty="0" smtClean="0"/>
              <a:t> р</a:t>
            </a:r>
            <a:r>
              <a:rPr lang="ru-RU" dirty="0" smtClean="0"/>
              <a:t>еволюция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28688" y="642938"/>
            <a:ext cx="77724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00FF"/>
                </a:solidFill>
              </a:rPr>
              <a:t>Криптожүйенің құрылымы</a:t>
            </a:r>
          </a:p>
        </p:txBody>
      </p:sp>
      <p:grpSp>
        <p:nvGrpSpPr>
          <p:cNvPr id="92162" name="Group 3"/>
          <p:cNvGrpSpPr>
            <a:grpSpLocks/>
          </p:cNvGrpSpPr>
          <p:nvPr/>
        </p:nvGrpSpPr>
        <p:grpSpPr bwMode="auto">
          <a:xfrm>
            <a:off x="990600" y="1905000"/>
            <a:ext cx="8001000" cy="2281238"/>
            <a:chOff x="672" y="1200"/>
            <a:chExt cx="5040" cy="1437"/>
          </a:xfrm>
        </p:grpSpPr>
        <p:sp>
          <p:nvSpPr>
            <p:cNvPr id="92163" name="Text Box 4"/>
            <p:cNvSpPr txBox="1">
              <a:spLocks noChangeArrowheads="1"/>
            </p:cNvSpPr>
            <p:nvPr/>
          </p:nvSpPr>
          <p:spPr bwMode="ltGray">
            <a:xfrm>
              <a:off x="1692" y="1824"/>
              <a:ext cx="799" cy="4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ru-RU" sz="2000">
                  <a:solidFill>
                    <a:schemeClr val="bg1"/>
                  </a:solidFill>
                  <a:latin typeface="Times New Roman" pitchFamily="18" charset="0"/>
                </a:rPr>
                <a:t>Шифрлену</a:t>
              </a:r>
            </a:p>
            <a:p>
              <a:pPr algn="ctr"/>
              <a:r>
                <a:rPr lang="ru-RU" sz="2000">
                  <a:solidFill>
                    <a:schemeClr val="bg1"/>
                  </a:solidFill>
                  <a:latin typeface="Times New Roman" pitchFamily="18" charset="0"/>
                </a:rPr>
                <a:t>алгоритмі</a:t>
              </a:r>
            </a:p>
          </p:txBody>
        </p:sp>
        <p:sp>
          <p:nvSpPr>
            <p:cNvPr id="92164" name="Text Box 5"/>
            <p:cNvSpPr txBox="1">
              <a:spLocks noChangeArrowheads="1"/>
            </p:cNvSpPr>
            <p:nvPr/>
          </p:nvSpPr>
          <p:spPr bwMode="ltGray">
            <a:xfrm>
              <a:off x="3800" y="1824"/>
              <a:ext cx="1111" cy="43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00FF00"/>
              </a:solidFill>
              <a:miter lim="800000"/>
              <a:headEnd/>
              <a:tailEnd/>
            </a:ln>
          </p:spPr>
          <p:txBody>
            <a:bodyPr wrap="none" lIns="36000" tIns="36000" rIns="36000" bIns="36000">
              <a:spAutoFit/>
            </a:bodyPr>
            <a:lstStyle/>
            <a:p>
              <a:pPr algn="ctr"/>
              <a:r>
                <a:rPr lang="ru-RU" sz="2000">
                  <a:solidFill>
                    <a:schemeClr val="bg1"/>
                  </a:solidFill>
                  <a:latin typeface="Times New Roman" pitchFamily="18" charset="0"/>
                </a:rPr>
                <a:t>Шифрды шешу</a:t>
              </a:r>
            </a:p>
            <a:p>
              <a:pPr algn="ctr"/>
              <a:r>
                <a:rPr lang="ru-RU" sz="2000">
                  <a:solidFill>
                    <a:schemeClr val="bg1"/>
                  </a:solidFill>
                  <a:latin typeface="Times New Roman" pitchFamily="18" charset="0"/>
                </a:rPr>
                <a:t>алгоритм</a:t>
              </a:r>
            </a:p>
          </p:txBody>
        </p:sp>
        <p:sp>
          <p:nvSpPr>
            <p:cNvPr id="92165" name="Text Box 6"/>
            <p:cNvSpPr txBox="1">
              <a:spLocks noChangeArrowheads="1"/>
            </p:cNvSpPr>
            <p:nvPr/>
          </p:nvSpPr>
          <p:spPr bwMode="ltGray">
            <a:xfrm>
              <a:off x="2568" y="2385"/>
              <a:ext cx="1038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b="1">
                  <a:solidFill>
                    <a:srgbClr val="00FF00"/>
                  </a:solidFill>
                  <a:latin typeface="Times New Roman" pitchFamily="18" charset="0"/>
                </a:rPr>
                <a:t>методология</a:t>
              </a:r>
            </a:p>
          </p:txBody>
        </p:sp>
        <p:sp>
          <p:nvSpPr>
            <p:cNvPr id="92166" name="Line 7"/>
            <p:cNvSpPr>
              <a:spLocks noChangeShapeType="1"/>
            </p:cNvSpPr>
            <p:nvPr/>
          </p:nvSpPr>
          <p:spPr bwMode="ltGray">
            <a:xfrm>
              <a:off x="1392" y="1968"/>
              <a:ext cx="240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167" name="Line 8"/>
            <p:cNvSpPr>
              <a:spLocks noChangeShapeType="1"/>
            </p:cNvSpPr>
            <p:nvPr/>
          </p:nvSpPr>
          <p:spPr bwMode="ltGray">
            <a:xfrm>
              <a:off x="2448" y="1968"/>
              <a:ext cx="240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168" name="Line 9"/>
            <p:cNvSpPr>
              <a:spLocks noChangeShapeType="1"/>
            </p:cNvSpPr>
            <p:nvPr/>
          </p:nvSpPr>
          <p:spPr bwMode="ltGray">
            <a:xfrm>
              <a:off x="3600" y="1968"/>
              <a:ext cx="240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169" name="Line 10"/>
            <p:cNvSpPr>
              <a:spLocks noChangeShapeType="1"/>
            </p:cNvSpPr>
            <p:nvPr/>
          </p:nvSpPr>
          <p:spPr bwMode="ltGray">
            <a:xfrm>
              <a:off x="4752" y="1968"/>
              <a:ext cx="240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170" name="Line 11"/>
            <p:cNvSpPr>
              <a:spLocks noChangeShapeType="1"/>
            </p:cNvSpPr>
            <p:nvPr/>
          </p:nvSpPr>
          <p:spPr bwMode="ltGray">
            <a:xfrm>
              <a:off x="1488" y="1968"/>
              <a:ext cx="0" cy="57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171" name="Line 12"/>
            <p:cNvSpPr>
              <a:spLocks noChangeShapeType="1"/>
            </p:cNvSpPr>
            <p:nvPr/>
          </p:nvSpPr>
          <p:spPr bwMode="ltGray">
            <a:xfrm>
              <a:off x="1488" y="2544"/>
              <a:ext cx="1152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172" name="Line 13"/>
            <p:cNvSpPr>
              <a:spLocks noChangeShapeType="1"/>
            </p:cNvSpPr>
            <p:nvPr/>
          </p:nvSpPr>
          <p:spPr bwMode="ltGray">
            <a:xfrm>
              <a:off x="3600" y="2544"/>
              <a:ext cx="1248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173" name="Line 14"/>
            <p:cNvSpPr>
              <a:spLocks noChangeShapeType="1"/>
            </p:cNvSpPr>
            <p:nvPr/>
          </p:nvSpPr>
          <p:spPr bwMode="ltGray">
            <a:xfrm flipV="1">
              <a:off x="4848" y="1968"/>
              <a:ext cx="0" cy="57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2174" name="Group 15"/>
            <p:cNvGrpSpPr>
              <a:grpSpLocks/>
            </p:cNvGrpSpPr>
            <p:nvPr/>
          </p:nvGrpSpPr>
          <p:grpSpPr bwMode="auto">
            <a:xfrm>
              <a:off x="4992" y="1824"/>
              <a:ext cx="720" cy="336"/>
              <a:chOff x="5040" y="1824"/>
              <a:chExt cx="720" cy="336"/>
            </a:xfrm>
          </p:grpSpPr>
          <p:sp>
            <p:nvSpPr>
              <p:cNvPr id="92185" name="AutoShape 16"/>
              <p:cNvSpPr>
                <a:spLocks noChangeArrowheads="1"/>
              </p:cNvSpPr>
              <p:nvPr/>
            </p:nvSpPr>
            <p:spPr bwMode="ltGray">
              <a:xfrm>
                <a:off x="5040" y="1824"/>
                <a:ext cx="720" cy="336"/>
              </a:xfrm>
              <a:prstGeom prst="cloudCallout">
                <a:avLst>
                  <a:gd name="adj1" fmla="val -20000"/>
                  <a:gd name="adj2" fmla="val 31250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 b="1">
                  <a:solidFill>
                    <a:schemeClr val="bg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2186" name="Text Box 17"/>
              <p:cNvSpPr txBox="1">
                <a:spLocks noChangeArrowheads="1"/>
              </p:cNvSpPr>
              <p:nvPr/>
            </p:nvSpPr>
            <p:spPr bwMode="ltGray">
              <a:xfrm>
                <a:off x="5140" y="1862"/>
                <a:ext cx="515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sz="2000" b="1">
                    <a:solidFill>
                      <a:schemeClr val="bg1"/>
                    </a:solidFill>
                    <a:latin typeface="Times New Roman" pitchFamily="18" charset="0"/>
                  </a:rPr>
                  <a:t>мәтін</a:t>
                </a:r>
              </a:p>
            </p:txBody>
          </p:sp>
        </p:grpSp>
        <p:sp>
          <p:nvSpPr>
            <p:cNvPr id="92175" name="AutoShape 18"/>
            <p:cNvSpPr>
              <a:spLocks noChangeArrowheads="1"/>
            </p:cNvSpPr>
            <p:nvPr/>
          </p:nvSpPr>
          <p:spPr bwMode="ltGray">
            <a:xfrm>
              <a:off x="672" y="1776"/>
              <a:ext cx="720" cy="384"/>
            </a:xfrm>
            <a:prstGeom prst="cloudCallout">
              <a:avLst>
                <a:gd name="adj1" fmla="val -33333"/>
                <a:gd name="adj2" fmla="val 33593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92176" name="Text Box 19"/>
            <p:cNvSpPr txBox="1">
              <a:spLocks noChangeArrowheads="1"/>
            </p:cNvSpPr>
            <p:nvPr/>
          </p:nvSpPr>
          <p:spPr bwMode="ltGray">
            <a:xfrm>
              <a:off x="820" y="1809"/>
              <a:ext cx="51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b="1">
                  <a:solidFill>
                    <a:schemeClr val="bg1"/>
                  </a:solidFill>
                  <a:latin typeface="Times New Roman" pitchFamily="18" charset="0"/>
                </a:rPr>
                <a:t>мәтін</a:t>
              </a:r>
              <a:endParaRPr lang="ru-RU" sz="20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grpSp>
          <p:nvGrpSpPr>
            <p:cNvPr id="92177" name="Group 20"/>
            <p:cNvGrpSpPr>
              <a:grpSpLocks/>
            </p:cNvGrpSpPr>
            <p:nvPr/>
          </p:nvGrpSpPr>
          <p:grpSpPr bwMode="auto">
            <a:xfrm>
              <a:off x="1788" y="1209"/>
              <a:ext cx="705" cy="567"/>
              <a:chOff x="1788" y="1209"/>
              <a:chExt cx="705" cy="567"/>
            </a:xfrm>
          </p:grpSpPr>
          <p:sp>
            <p:nvSpPr>
              <p:cNvPr id="92183" name="Text Box 21"/>
              <p:cNvSpPr txBox="1">
                <a:spLocks noChangeArrowheads="1"/>
              </p:cNvSpPr>
              <p:nvPr/>
            </p:nvSpPr>
            <p:spPr bwMode="ltGray">
              <a:xfrm>
                <a:off x="1788" y="1209"/>
                <a:ext cx="70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rgbClr val="00FF00"/>
                    </a:solidFill>
                    <a:latin typeface="Times New Roman" pitchFamily="18" charset="0"/>
                  </a:rPr>
                  <a:t>КІЛТ 1</a:t>
                </a:r>
              </a:p>
            </p:txBody>
          </p:sp>
          <p:sp>
            <p:nvSpPr>
              <p:cNvPr id="92184" name="AutoShape 22"/>
              <p:cNvSpPr>
                <a:spLocks noChangeArrowheads="1"/>
              </p:cNvSpPr>
              <p:nvPr/>
            </p:nvSpPr>
            <p:spPr bwMode="ltGray">
              <a:xfrm>
                <a:off x="1920" y="1440"/>
                <a:ext cx="288" cy="336"/>
              </a:xfrm>
              <a:prstGeom prst="downArrow">
                <a:avLst>
                  <a:gd name="adj1" fmla="val 50000"/>
                  <a:gd name="adj2" fmla="val 291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2178" name="Group 23"/>
            <p:cNvGrpSpPr>
              <a:grpSpLocks/>
            </p:cNvGrpSpPr>
            <p:nvPr/>
          </p:nvGrpSpPr>
          <p:grpSpPr bwMode="auto">
            <a:xfrm>
              <a:off x="3984" y="1200"/>
              <a:ext cx="705" cy="567"/>
              <a:chOff x="1788" y="1209"/>
              <a:chExt cx="705" cy="567"/>
            </a:xfrm>
          </p:grpSpPr>
          <p:sp>
            <p:nvSpPr>
              <p:cNvPr id="92181" name="Text Box 24"/>
              <p:cNvSpPr txBox="1">
                <a:spLocks noChangeArrowheads="1"/>
              </p:cNvSpPr>
              <p:nvPr/>
            </p:nvSpPr>
            <p:spPr bwMode="ltGray">
              <a:xfrm>
                <a:off x="1788" y="1209"/>
                <a:ext cx="705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>
                    <a:solidFill>
                      <a:srgbClr val="00FF00"/>
                    </a:solidFill>
                    <a:latin typeface="Times New Roman" pitchFamily="18" charset="0"/>
                  </a:rPr>
                  <a:t>КІЛТ 2</a:t>
                </a:r>
              </a:p>
            </p:txBody>
          </p:sp>
          <p:sp>
            <p:nvSpPr>
              <p:cNvPr id="92182" name="AutoShape 25"/>
              <p:cNvSpPr>
                <a:spLocks noChangeArrowheads="1"/>
              </p:cNvSpPr>
              <p:nvPr/>
            </p:nvSpPr>
            <p:spPr bwMode="ltGray">
              <a:xfrm>
                <a:off x="1920" y="1440"/>
                <a:ext cx="288" cy="336"/>
              </a:xfrm>
              <a:prstGeom prst="downArrow">
                <a:avLst>
                  <a:gd name="adj1" fmla="val 50000"/>
                  <a:gd name="adj2" fmla="val 2916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2179" name="AutoShape 26"/>
            <p:cNvSpPr>
              <a:spLocks noChangeArrowheads="1"/>
            </p:cNvSpPr>
            <p:nvPr/>
          </p:nvSpPr>
          <p:spPr bwMode="ltGray">
            <a:xfrm>
              <a:off x="2688" y="1776"/>
              <a:ext cx="912" cy="432"/>
            </a:xfrm>
            <a:prstGeom prst="cloudCallout">
              <a:avLst>
                <a:gd name="adj1" fmla="val -31579"/>
                <a:gd name="adj2" fmla="val 3541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92180" name="Text Box 27"/>
            <p:cNvSpPr txBox="1">
              <a:spLocks noChangeArrowheads="1"/>
            </p:cNvSpPr>
            <p:nvPr/>
          </p:nvSpPr>
          <p:spPr bwMode="ltGray">
            <a:xfrm>
              <a:off x="2736" y="1891"/>
              <a:ext cx="74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sz="1800" b="1">
                  <a:latin typeface="Times New Roman" pitchFamily="18" charset="0"/>
                </a:rPr>
                <a:t>шифрмәтін</a:t>
              </a:r>
              <a:endParaRPr lang="ru-RU" sz="1800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smtClean="0"/>
              <a:t>Симметриялы криптожүйенің жиынтық схемасы</a:t>
            </a:r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355600" algn="ctr" eaLnBrk="1" hangingPunct="1">
              <a:buFont typeface="Wingdings" pitchFamily="2" charset="2"/>
              <a:buNone/>
            </a:pPr>
            <a:endParaRPr lang="ru-RU" sz="2400" b="1" smtClean="0">
              <a:latin typeface="Times New Roman" pitchFamily="18" charset="0"/>
            </a:endParaRPr>
          </a:p>
          <a:p>
            <a:pPr marL="0" indent="355600" algn="ctr" eaLnBrk="1" hangingPunct="1">
              <a:buFont typeface="Wingdings" pitchFamily="2" charset="2"/>
              <a:buNone/>
            </a:pPr>
            <a:endParaRPr lang="ru-RU" sz="2400" b="1" smtClean="0">
              <a:latin typeface="Times New Roman" pitchFamily="18" charset="0"/>
            </a:endParaRPr>
          </a:p>
          <a:p>
            <a:pPr marL="0" indent="355600" algn="ctr" eaLnBrk="1" hangingPunct="1">
              <a:buFont typeface="Wingdings" pitchFamily="2" charset="2"/>
              <a:buNone/>
            </a:pPr>
            <a:endParaRPr lang="ru-RU" sz="2400" b="1" smtClean="0">
              <a:latin typeface="Times New Roman" pitchFamily="18" charset="0"/>
            </a:endParaRPr>
          </a:p>
          <a:p>
            <a:pPr marL="0" indent="355600" eaLnBrk="1" hangingPunct="1">
              <a:buFont typeface="Wingdings" pitchFamily="2" charset="2"/>
              <a:buNone/>
            </a:pPr>
            <a:r>
              <a:rPr lang="ru-RU" smtClean="0">
                <a:latin typeface="Times New Roman" pitchFamily="18" charset="0"/>
              </a:rPr>
              <a:t> </a:t>
            </a:r>
            <a:endParaRPr lang="ru-RU" sz="2400" smtClean="0"/>
          </a:p>
        </p:txBody>
      </p:sp>
      <p:pic>
        <p:nvPicPr>
          <p:cNvPr id="94211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22752" t="40765" r="22600" b="26176"/>
          <a:stretch>
            <a:fillRect/>
          </a:stretch>
        </p:blipFill>
        <p:spPr>
          <a:xfrm>
            <a:off x="609600" y="1905000"/>
            <a:ext cx="80772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Oval 7"/>
          <p:cNvSpPr>
            <a:spLocks noChangeArrowheads="1"/>
          </p:cNvSpPr>
          <p:nvPr/>
        </p:nvSpPr>
        <p:spPr bwMode="auto">
          <a:xfrm>
            <a:off x="1981200" y="1395413"/>
            <a:ext cx="5334000" cy="5105400"/>
          </a:xfrm>
          <a:prstGeom prst="ellipse">
            <a:avLst/>
          </a:prstGeom>
          <a:solidFill>
            <a:schemeClr val="accent1">
              <a:alpha val="30196"/>
            </a:schemeClr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Құпия жолдауды қорғаудың тәсілдері</a:t>
            </a: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685800" y="1752600"/>
            <a:ext cx="2819400" cy="1371600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chemeClr val="bg2"/>
                </a:solidFill>
                <a:latin typeface="Times New Roman" pitchFamily="18" charset="0"/>
              </a:rPr>
              <a:t>Физикалық </a:t>
            </a:r>
          </a:p>
          <a:p>
            <a:pPr algn="ctr"/>
            <a:r>
              <a:rPr lang="kk-KZ">
                <a:solidFill>
                  <a:schemeClr val="bg2"/>
                </a:solidFill>
                <a:latin typeface="Times New Roman" pitchFamily="18" charset="0"/>
              </a:rPr>
              <a:t>қорғау</a:t>
            </a:r>
            <a:endParaRPr lang="ru-RU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5943600" y="4648200"/>
            <a:ext cx="2819400" cy="1371600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>
                <a:solidFill>
                  <a:srgbClr val="FF0000"/>
                </a:solidFill>
                <a:latin typeface="Times New Roman" pitchFamily="18" charset="0"/>
              </a:rPr>
              <a:t>Стеганографикалық</a:t>
            </a:r>
          </a:p>
          <a:p>
            <a:pPr algn="ctr"/>
            <a:r>
              <a:rPr lang="kk-KZ">
                <a:solidFill>
                  <a:srgbClr val="FF0000"/>
                </a:solidFill>
                <a:latin typeface="Times New Roman" pitchFamily="18" charset="0"/>
              </a:rPr>
              <a:t>қорғау</a:t>
            </a:r>
            <a:endParaRPr lang="ru-RU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3200400" y="3200400"/>
            <a:ext cx="2971800" cy="1371600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  <a:latin typeface="Times New Roman" pitchFamily="18" charset="0"/>
              </a:rPr>
              <a:t>Криптографикалық</a:t>
            </a:r>
          </a:p>
          <a:p>
            <a:pPr algn="ctr"/>
            <a:r>
              <a:rPr lang="kk-KZ" b="1">
                <a:solidFill>
                  <a:srgbClr val="FF0000"/>
                </a:solidFill>
                <a:latin typeface="Times New Roman" pitchFamily="18" charset="0"/>
              </a:rPr>
              <a:t>қорғау</a:t>
            </a:r>
            <a:endParaRPr lang="ru-RU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mtClean="0"/>
              <a:t>Физикалық қорғау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3200" y="3124200"/>
            <a:ext cx="6553200" cy="2514600"/>
          </a:xfrm>
        </p:spPr>
        <p:txBody>
          <a:bodyPr/>
          <a:lstStyle/>
          <a:p>
            <a:pPr marL="1406525" lvl="2" eaLnBrk="1" hangingPunct="1"/>
            <a:r>
              <a:rPr lang="ru-RU" sz="2600" smtClean="0">
                <a:latin typeface="Times New Roman" pitchFamily="18" charset="0"/>
              </a:rPr>
              <a:t> Көгершіндер</a:t>
            </a:r>
          </a:p>
          <a:p>
            <a:pPr marL="1406525" lvl="2" eaLnBrk="1" hangingPunct="1"/>
            <a:r>
              <a:rPr lang="ru-RU" sz="2600" smtClean="0">
                <a:latin typeface="Times New Roman" pitchFamily="18" charset="0"/>
              </a:rPr>
              <a:t> Арнаулы шабарман</a:t>
            </a:r>
          </a:p>
          <a:p>
            <a:pPr marL="1406525" lvl="2" eaLnBrk="1" hangingPunct="1"/>
            <a:r>
              <a:rPr lang="ru-RU" sz="2600" smtClean="0">
                <a:latin typeface="Times New Roman" pitchFamily="18" charset="0"/>
              </a:rPr>
              <a:t> Байланыстың кабельдік сызықтары</a:t>
            </a:r>
          </a:p>
          <a:p>
            <a:pPr marL="1406525" lvl="2" eaLnBrk="1" hangingPunct="1"/>
            <a:r>
              <a:rPr lang="ru-RU" sz="2600" smtClean="0">
                <a:latin typeface="Times New Roman" pitchFamily="18" charset="0"/>
              </a:rPr>
              <a:t> Радиожіберудің арнаулы түрлері</a:t>
            </a:r>
          </a:p>
          <a:p>
            <a:pPr marL="1406525" lvl="2" eaLnBrk="1" hangingPunct="1">
              <a:buFont typeface="Wingdings" pitchFamily="2" charset="2"/>
              <a:buNone/>
            </a:pPr>
            <a:r>
              <a:rPr lang="ru-RU" sz="2600" smtClean="0">
                <a:latin typeface="Times New Roman" pitchFamily="18" charset="0"/>
              </a:rPr>
              <a:t>    және т.б.</a:t>
            </a: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590800"/>
            <a:ext cx="32305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685800" y="1295400"/>
            <a:ext cx="8001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Материалдық тасушыны</a:t>
            </a:r>
            <a:r>
              <a:rPr lang="ru-RU" sz="26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26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қорғау</a:t>
            </a:r>
            <a:endParaRPr lang="ru-RU" sz="2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>
              <a:defRPr/>
            </a:pPr>
            <a:r>
              <a:rPr lang="kk-KZ" sz="2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Байланыс а</a:t>
            </a:r>
            <a:r>
              <a:rPr lang="ru-RU" sz="2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рнасының ұстап қалуы үш</a:t>
            </a:r>
            <a:r>
              <a:rPr lang="en-US" sz="2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қол жетпейт</a:t>
            </a:r>
            <a:r>
              <a:rPr lang="en-US" sz="2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таңдау</a:t>
            </a:r>
            <a:endParaRPr lang="ru-RU" sz="26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mtClean="0"/>
              <a:t>Стеганография</a:t>
            </a: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219200"/>
            <a:ext cx="8229600" cy="4906963"/>
          </a:xfrm>
        </p:spPr>
        <p:txBody>
          <a:bodyPr/>
          <a:lstStyle/>
          <a:p>
            <a:pPr marL="0" indent="1905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smtClean="0">
                <a:latin typeface="Times New Roman" pitchFamily="18" charset="0"/>
              </a:rPr>
              <a:t>Ежелгі грекиядағы тарихшы Геродоттың еңбектерінде бейнеленеді</a:t>
            </a:r>
          </a:p>
          <a:p>
            <a:pPr marL="0" indent="190500"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600" smtClean="0">
              <a:latin typeface="Times New Roman" pitchFamily="18" charset="0"/>
            </a:endParaRP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smtClean="0">
                <a:latin typeface="Times New Roman" pitchFamily="18" charset="0"/>
              </a:rPr>
              <a:t>Қынапсыз қырынған құлдың басында керек хабарлама жазылды. Құлдың шаштары біраз өсіп кеткен кезде, оны тағы құлдың басын қыратын мекен-жайға және алған хабарламаны оқуға жіберді.</a:t>
            </a: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600" smtClean="0">
              <a:latin typeface="Times New Roman" pitchFamily="18" charset="0"/>
            </a:endParaRP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smtClean="0">
                <a:latin typeface="Times New Roman" pitchFamily="18" charset="0"/>
              </a:rPr>
              <a:t> </a:t>
            </a: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м, орамалдардың затында, </a:t>
            </a: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және әр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қарай симпатиялық </a:t>
            </a:r>
          </a:p>
          <a:p>
            <a:pPr marL="0" indent="1905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smtClean="0">
                <a:latin typeface="Times New Roman" pitchFamily="18" charset="0"/>
                <a:cs typeface="Times New Roman" pitchFamily="18" charset="0"/>
              </a:rPr>
              <a:t>әлпетпен жазбасы</a:t>
            </a:r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495800"/>
            <a:ext cx="27908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76200"/>
            <a:ext cx="8229600" cy="884238"/>
          </a:xfrm>
        </p:spPr>
        <p:txBody>
          <a:bodyPr/>
          <a:lstStyle/>
          <a:p>
            <a:pPr eaLnBrk="1" hangingPunct="1"/>
            <a:r>
              <a:rPr lang="ru-RU" smtClean="0"/>
              <a:t>Өзгерістің кітабы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838200"/>
            <a:ext cx="6629400" cy="3200400"/>
          </a:xfrm>
        </p:spPr>
        <p:txBody>
          <a:bodyPr/>
          <a:lstStyle/>
          <a:p>
            <a:pPr marL="0" indent="265113" eaLnBrk="1" hangingPunct="1"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</a:rPr>
              <a:t>Ежелгі Қытайда символизм кең дамыды.</a:t>
            </a:r>
          </a:p>
          <a:p>
            <a:pPr marL="0" indent="265113" eaLnBrk="1" hangingPunct="1">
              <a:buFont typeface="Wingdings" pitchFamily="2" charset="2"/>
              <a:buNone/>
            </a:pPr>
            <a:endParaRPr lang="ru-RU" sz="2400" smtClean="0">
              <a:latin typeface="Times New Roman" pitchFamily="18" charset="0"/>
            </a:endParaRPr>
          </a:p>
          <a:p>
            <a:pPr marL="0" indent="265113" eaLnBrk="1" hangingPunct="1">
              <a:buFont typeface="Wingdings" pitchFamily="2" charset="2"/>
              <a:buNone/>
            </a:pPr>
            <a:r>
              <a:rPr lang="ru-RU" sz="2400" smtClean="0">
                <a:latin typeface="Times New Roman" pitchFamily="18" charset="0"/>
              </a:rPr>
              <a:t>Өзгеріс кітабының негізінде әрбіреуі үш параллельді сайтаннан тұратын 8 триграмм жатыр,, тұтас (жарық күші – </a:t>
            </a:r>
            <a:r>
              <a:rPr lang="ru-RU" sz="2400" i="1" smtClean="0">
                <a:latin typeface="Times New Roman" pitchFamily="18" charset="0"/>
              </a:rPr>
              <a:t>Янь</a:t>
            </a:r>
            <a:r>
              <a:rPr lang="ru-RU" sz="2400" smtClean="0">
                <a:latin typeface="Times New Roman" pitchFamily="18" charset="0"/>
              </a:rPr>
              <a:t>) және үздік (тұңғиық күші - </a:t>
            </a:r>
            <a:r>
              <a:rPr lang="ru-RU" sz="2400" i="1" smtClean="0">
                <a:latin typeface="Times New Roman" pitchFamily="18" charset="0"/>
              </a:rPr>
              <a:t>Инь</a:t>
            </a:r>
            <a:r>
              <a:rPr lang="ru-RU" sz="2400" smtClean="0">
                <a:latin typeface="Times New Roman" pitchFamily="18" charset="0"/>
              </a:rPr>
              <a:t>), аспанды, жерді, отты, суды, ауаны, тауды білдіретін.</a:t>
            </a:r>
            <a:endParaRPr lang="ru-RU" smtClean="0">
              <a:latin typeface="Times New Roman" pitchFamily="18" charset="0"/>
            </a:endParaRPr>
          </a:p>
        </p:txBody>
      </p:sp>
      <p:pic>
        <p:nvPicPr>
          <p:cNvPr id="29699" name="Picture 4" descr="китайскейд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990600"/>
            <a:ext cx="1828800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3581400" y="4162425"/>
            <a:ext cx="5334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Триграммалардың белг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жұп бойынша т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ркес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нде ұғымның туынды нышан болатын 64 гексаграммалар құрады.</a:t>
            </a:r>
            <a:endParaRPr lang="ru-RU" sz="32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038600"/>
            <a:ext cx="31146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609600"/>
            <a:ext cx="8991600" cy="2286000"/>
          </a:xfrm>
        </p:spPr>
        <p:txBody>
          <a:bodyPr/>
          <a:lstStyle/>
          <a:p>
            <a:pPr marL="0" indent="447675" algn="ctr" eaLnBrk="1" hangingPunct="1">
              <a:buFont typeface="Wingdings" pitchFamily="2" charset="2"/>
              <a:buNone/>
            </a:pP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Ең толық және шифрлар туралы анық мәл</a:t>
            </a:r>
            <a:r>
              <a:rPr lang="en-US" i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i="1" smtClean="0">
                <a:latin typeface="Times New Roman" pitchFamily="18" charset="0"/>
                <a:cs typeface="Times New Roman" pitchFamily="18" charset="0"/>
              </a:rPr>
              <a:t>меттер Ежелгі Грецияға жатады.</a:t>
            </a:r>
          </a:p>
          <a:p>
            <a:pPr marL="0" indent="447675" algn="ctr" eaLnBrk="1" hangingPunct="1">
              <a:buFont typeface="Wingdings" pitchFamily="2" charset="2"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Криптографияның дамуына күшті түртк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сол Грецияда еуропалық әл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пби хат  алғаш б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ржолата құрастыратын айғақ қызмет етт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kk-KZ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smtClean="0">
                <a:latin typeface="Times New Roman" pitchFamily="18" charset="0"/>
              </a:rPr>
              <a:t>(б.д.д. </a:t>
            </a:r>
            <a:r>
              <a:rPr lang="en-US" sz="2600" smtClean="0">
                <a:latin typeface="Times New Roman" pitchFamily="18" charset="0"/>
              </a:rPr>
              <a:t>VIII</a:t>
            </a:r>
            <a:r>
              <a:rPr lang="ru-RU" sz="2600" smtClean="0">
                <a:latin typeface="Times New Roman" pitchFamily="18" charset="0"/>
              </a:rPr>
              <a:t> ғ.)</a:t>
            </a:r>
          </a:p>
        </p:txBody>
      </p:sp>
      <p:pic>
        <p:nvPicPr>
          <p:cNvPr id="31746" name="Picture 4" descr="алфаветгря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3048000"/>
            <a:ext cx="3571875" cy="3287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228600" y="2819400"/>
            <a:ext cx="5029200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>
              <a:spcBef>
                <a:spcPct val="20000"/>
              </a:spcBef>
            </a:pPr>
            <a:endParaRPr lang="en-US" sz="2600">
              <a:solidFill>
                <a:srgbClr val="FF0000"/>
              </a:solidFill>
              <a:latin typeface="Times New Roman" pitchFamily="18" charset="0"/>
            </a:endParaRPr>
          </a:p>
          <a:p>
            <a:pPr indent="357188">
              <a:spcBef>
                <a:spcPct val="20000"/>
              </a:spcBef>
            </a:pP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Осыған дей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 шифрларды практикалық қолдану үш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 жазбашалықтың (мысалы, пиктография, иероглифтік хат) нашар жарамды нұсқалары таралған.</a:t>
            </a:r>
            <a:endParaRPr lang="ru-RU" sz="26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71813" y="714375"/>
            <a:ext cx="3000375" cy="12001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k-KZ" dirty="0"/>
              <a:t>Классикалық </a:t>
            </a:r>
          </a:p>
          <a:p>
            <a:pPr algn="ctr">
              <a:defRPr/>
            </a:pPr>
            <a:r>
              <a:rPr lang="kk-KZ" dirty="0"/>
              <a:t>Криптографикалық алгоритмдер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4313" y="3214688"/>
            <a:ext cx="2643187" cy="8302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k-KZ" dirty="0"/>
              <a:t>Моноалфавиттік алмастыру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86125" y="3214688"/>
            <a:ext cx="2571750" cy="8302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k-KZ" dirty="0"/>
              <a:t>Көпалфавиттік алмастыру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86500" y="3214688"/>
            <a:ext cx="2500313" cy="8302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kk-KZ" dirty="0"/>
              <a:t>Ауыстыру</a:t>
            </a:r>
          </a:p>
          <a:p>
            <a:pPr algn="ctr">
              <a:defRPr/>
            </a:pPr>
            <a:endParaRPr lang="kk-KZ" dirty="0"/>
          </a:p>
        </p:txBody>
      </p:sp>
      <p:cxnSp>
        <p:nvCxnSpPr>
          <p:cNvPr id="9" name="Прямая соединительная линия 8"/>
          <p:cNvCxnSpPr>
            <a:stCxn id="3" idx="2"/>
            <a:endCxn id="5" idx="0"/>
          </p:cNvCxnSpPr>
          <p:nvPr/>
        </p:nvCxnSpPr>
        <p:spPr>
          <a:xfrm rot="5400000">
            <a:off x="3921918" y="2564607"/>
            <a:ext cx="130016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6" idx="0"/>
            <a:endCxn id="3" idx="2"/>
          </p:cNvCxnSpPr>
          <p:nvPr/>
        </p:nvCxnSpPr>
        <p:spPr>
          <a:xfrm rot="16200000" flipV="1">
            <a:off x="5404643" y="1081882"/>
            <a:ext cx="1300163" cy="2965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4" idx="0"/>
            <a:endCxn id="3" idx="2"/>
          </p:cNvCxnSpPr>
          <p:nvPr/>
        </p:nvCxnSpPr>
        <p:spPr>
          <a:xfrm rot="5400000" flipH="1" flipV="1">
            <a:off x="2403475" y="1046163"/>
            <a:ext cx="1300163" cy="30368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diosity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 Black"/>
        <a:ea typeface=""/>
        <a:cs typeface=""/>
      </a:majorFont>
      <a:minorFont>
        <a:latin typeface="Copperplate Gothic Bol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radiosity</Template>
  <TotalTime>425</TotalTime>
  <Words>2968</Words>
  <Application>Microsoft PowerPoint</Application>
  <PresentationFormat>Экран (4:3)</PresentationFormat>
  <Paragraphs>285</Paragraphs>
  <Slides>38</Slides>
  <Notes>38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0" baseType="lpstr">
      <vt:lpstr>radiosity</vt:lpstr>
      <vt:lpstr>Документ</vt:lpstr>
      <vt:lpstr>Ақпаратты  қорғау</vt:lpstr>
      <vt:lpstr>Әдебиеттер</vt:lpstr>
      <vt:lpstr>Слайд 3</vt:lpstr>
      <vt:lpstr>Құпия жолдауды қорғаудың тәсілдері</vt:lpstr>
      <vt:lpstr>Физикалық қорғау</vt:lpstr>
      <vt:lpstr>Стеганография</vt:lpstr>
      <vt:lpstr>Өзгерістің кітабы</vt:lpstr>
      <vt:lpstr>Слайд 8</vt:lpstr>
      <vt:lpstr>Слайд 9</vt:lpstr>
      <vt:lpstr>Цезарьдің шифрі</vt:lpstr>
      <vt:lpstr>Слайд 11</vt:lpstr>
      <vt:lpstr>«Билейтiн адамдар»</vt:lpstr>
      <vt:lpstr>Ауыстыру шифрі</vt:lpstr>
      <vt:lpstr>Слайд 14</vt:lpstr>
      <vt:lpstr>Слайд 15</vt:lpstr>
      <vt:lpstr>Слайд 16</vt:lpstr>
      <vt:lpstr>Эней дискі</vt:lpstr>
      <vt:lpstr>Полибий квадраты </vt:lpstr>
      <vt:lpstr>Слайд 19</vt:lpstr>
      <vt:lpstr>Орта ғасыр </vt:lpstr>
      <vt:lpstr>Слайд 21</vt:lpstr>
      <vt:lpstr>Леон Альберти (1466 ж. “Шифрлар туралы трактат”)</vt:lpstr>
      <vt:lpstr>Иоганнес Тритемий</vt:lpstr>
      <vt:lpstr>Слайд 24</vt:lpstr>
      <vt:lpstr>Джованни Батиста Порта ( “Құпия хат алысу” кітабы)</vt:lpstr>
      <vt:lpstr>Виженер кестесі (1585 ж. “Шифрлар туралы трактат”)</vt:lpstr>
      <vt:lpstr>Слайд 27</vt:lpstr>
      <vt:lpstr>Френсис Бэкон (XVII ғ. ағылшын философы және ғалым)</vt:lpstr>
      <vt:lpstr>Слайд 29</vt:lpstr>
      <vt:lpstr>Томас Джефферсонның шифраторы (1790 жылы шифрдың көпалфавиттік алмастыруын жүзеге асыру үшiн механизмдi ұсынды)</vt:lpstr>
      <vt:lpstr>Этьен Базери </vt:lpstr>
      <vt:lpstr>Фридрих Казисский</vt:lpstr>
      <vt:lpstr>Огюст Керкгоффс</vt:lpstr>
      <vt:lpstr>Чарльз Бэббидж</vt:lpstr>
      <vt:lpstr>ХХ ғасыр  Шифрлауда революция  </vt:lpstr>
      <vt:lpstr>ХХ ғасыр   Шифрлауда революция </vt:lpstr>
      <vt:lpstr>Криптожүйенің құрылымы</vt:lpstr>
      <vt:lpstr>Симметриялы криптожүйенің жиынтық схемасы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Защтита  информации</dc:title>
  <dc:creator>roma-haoma</dc:creator>
  <cp:lastModifiedBy>Admin</cp:lastModifiedBy>
  <cp:revision>46</cp:revision>
  <dcterms:created xsi:type="dcterms:W3CDTF">2010-03-14T17:30:39Z</dcterms:created>
  <dcterms:modified xsi:type="dcterms:W3CDTF">2013-10-25T12:50:04Z</dcterms:modified>
</cp:coreProperties>
</file>