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89" r:id="rId1"/>
  </p:sldMasterIdLst>
  <p:notesMasterIdLst>
    <p:notesMasterId r:id="rId14"/>
  </p:notesMasterIdLst>
  <p:sldIdLst>
    <p:sldId id="296" r:id="rId2"/>
    <p:sldId id="324" r:id="rId3"/>
    <p:sldId id="256" r:id="rId4"/>
    <p:sldId id="299" r:id="rId5"/>
    <p:sldId id="257" r:id="rId6"/>
    <p:sldId id="319" r:id="rId7"/>
    <p:sldId id="323" r:id="rId8"/>
    <p:sldId id="307" r:id="rId9"/>
    <p:sldId id="320" r:id="rId10"/>
    <p:sldId id="321" r:id="rId11"/>
    <p:sldId id="325" r:id="rId12"/>
    <p:sldId id="295" r:id="rId13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4926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EB5215"/>
    <a:srgbClr val="3333FF"/>
    <a:srgbClr val="008080"/>
    <a:srgbClr val="333399"/>
    <a:srgbClr val="660033"/>
    <a:srgbClr val="66CCFF"/>
    <a:srgbClr val="6600CC"/>
    <a:srgbClr val="800080"/>
    <a:srgbClr val="CC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54" autoAdjust="0"/>
    <p:restoredTop sz="94660"/>
  </p:normalViewPr>
  <p:slideViewPr>
    <p:cSldViewPr>
      <p:cViewPr varScale="1">
        <p:scale>
          <a:sx n="68" d="100"/>
          <a:sy n="68" d="100"/>
        </p:scale>
        <p:origin x="-1524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8" name="AutoShape 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1" name="AutoShape 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2" name="AutoShape 1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3" name="AutoShape 1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5" name="AutoShape 1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6" name="AutoShape 1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7" name="AutoShape 1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8" name="AutoShape 16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89" name="AutoShape 17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0" name="AutoShape 18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1" name="AutoShape 19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2" name="AutoShape 20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3" name="AutoShape 2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4" name="AutoShape 2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5" name="AutoShape 2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7" name="AutoShape 25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0" y="0"/>
            <a:ext cx="29400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3884613" y="0"/>
            <a:ext cx="29400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29725" name="Rectangle 28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77863"/>
            <a:ext cx="4532313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3101" name="Rectangle 29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46713" cy="40941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102" name="Text Box 30"/>
          <p:cNvSpPr txBox="1">
            <a:spLocks noChangeArrowheads="1"/>
          </p:cNvSpPr>
          <p:nvPr/>
        </p:nvSpPr>
        <p:spPr bwMode="auto">
          <a:xfrm>
            <a:off x="0" y="8650288"/>
            <a:ext cx="2940050" cy="460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k-KZ">
              <a:latin typeface="Arial" charset="0"/>
            </a:endParaRPr>
          </a:p>
        </p:txBody>
      </p:sp>
      <p:sp>
        <p:nvSpPr>
          <p:cNvPr id="3103" name="Rectangle 31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32112" cy="417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A4B7E265-7CD7-4CF8-BF58-5CA38085A9F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552331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fld id="{30153795-0349-4E82-9ED7-A3BAB2749793}" type="slidenum">
              <a:rPr lang="en-GB" smtClean="0">
                <a:solidFill>
                  <a:srgbClr val="000000"/>
                </a:solidFill>
              </a:rPr>
              <a:pPr eaLnBrk="1" hangingPunct="1">
                <a:buFont typeface="Arial" pitchFamily="34" charset="0"/>
                <a:buNone/>
              </a:pPr>
              <a:t>3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0723" name="Text Box 1"/>
          <p:cNvSpPr txBox="1">
            <a:spLocks noChangeArrowheads="1"/>
          </p:cNvSpPr>
          <p:nvPr/>
        </p:nvSpPr>
        <p:spPr bwMode="auto">
          <a:xfrm>
            <a:off x="3884613" y="0"/>
            <a:ext cx="29400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GB" sz="1200">
                <a:solidFill>
                  <a:srgbClr val="000000"/>
                </a:solidFill>
              </a:rPr>
              <a:t>04/29/08</a:t>
            </a:r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400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fld id="{5DE691F7-BBBC-48A5-ABF2-9B1D6AA628E0}" type="slidenum">
              <a:rPr lang="en-GB" sz="1200">
                <a:solidFill>
                  <a:srgbClr val="000000"/>
                </a:solidFill>
              </a:rPr>
              <a:pPr algn="r" eaLnBrk="1" hangingPunct="1">
                <a:buClr>
                  <a:srgbClr val="000000"/>
                </a:buClr>
                <a:buSzPct val="100000"/>
                <a:buFont typeface="Arial" pitchFamily="34" charset="0"/>
                <a:buNone/>
              </a:pPr>
              <a:t>3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1144588" y="685800"/>
            <a:ext cx="4573587" cy="3430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k-KZ"/>
          </a:p>
        </p:txBody>
      </p:sp>
      <p:sp>
        <p:nvSpPr>
          <p:cNvPr id="30726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48300" cy="409733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fld id="{B6692823-B458-4905-B918-36D979CBA8C8}" type="slidenum">
              <a:rPr lang="en-GB" smtClean="0">
                <a:solidFill>
                  <a:srgbClr val="000000"/>
                </a:solidFill>
              </a:rPr>
              <a:pPr eaLnBrk="1" hangingPunct="1">
                <a:buFont typeface="Arial" pitchFamily="34" charset="0"/>
                <a:buNone/>
              </a:pPr>
              <a:t>5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1747" name="Text Box 1"/>
          <p:cNvSpPr txBox="1">
            <a:spLocks noChangeArrowheads="1"/>
          </p:cNvSpPr>
          <p:nvPr/>
        </p:nvSpPr>
        <p:spPr bwMode="auto">
          <a:xfrm>
            <a:off x="3884613" y="0"/>
            <a:ext cx="29400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GB" sz="1200">
                <a:solidFill>
                  <a:srgbClr val="000000"/>
                </a:solidFill>
              </a:rPr>
              <a:t>04/29/08</a:t>
            </a:r>
          </a:p>
        </p:txBody>
      </p:sp>
      <p:sp>
        <p:nvSpPr>
          <p:cNvPr id="3174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400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buClr>
                <a:srgbClr val="000000"/>
              </a:buClr>
              <a:buSzPct val="100000"/>
              <a:buFont typeface="Arial" pitchFamily="34" charset="0"/>
              <a:buNone/>
            </a:pPr>
            <a:fld id="{2EE9D64B-5EE1-4763-AAE2-A716DB1372D3}" type="slidenum">
              <a:rPr lang="en-GB" sz="1200">
                <a:solidFill>
                  <a:srgbClr val="000000"/>
                </a:solidFill>
              </a:rPr>
              <a:pPr algn="r" eaLnBrk="1" hangingPunct="1">
                <a:buClr>
                  <a:srgbClr val="000000"/>
                </a:buClr>
                <a:buSzPct val="100000"/>
                <a:buFont typeface="Arial" pitchFamily="34" charset="0"/>
                <a:buNone/>
              </a:pPr>
              <a:t>5</a:t>
            </a:fld>
            <a:endParaRPr lang="en-GB" sz="1200">
              <a:solidFill>
                <a:srgbClr val="000000"/>
              </a:solidFill>
            </a:endParaRPr>
          </a:p>
        </p:txBody>
      </p:sp>
      <p:sp>
        <p:nvSpPr>
          <p:cNvPr id="31749" name="Text Box 3"/>
          <p:cNvSpPr txBox="1">
            <a:spLocks noChangeArrowheads="1"/>
          </p:cNvSpPr>
          <p:nvPr/>
        </p:nvSpPr>
        <p:spPr bwMode="auto">
          <a:xfrm>
            <a:off x="1144588" y="685800"/>
            <a:ext cx="4573587" cy="3430588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k-KZ"/>
          </a:p>
        </p:txBody>
      </p:sp>
      <p:sp>
        <p:nvSpPr>
          <p:cNvPr id="31750" name="Rectangle 4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48300" cy="409733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1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buFont typeface="Arial" pitchFamily="34" charset="0"/>
              <a:buNone/>
            </a:pPr>
            <a:fld id="{096B89BF-35DA-4534-B190-C850F29C86CA}" type="slidenum">
              <a:rPr lang="en-GB" smtClean="0">
                <a:solidFill>
                  <a:srgbClr val="000000"/>
                </a:solidFill>
              </a:rPr>
              <a:pPr eaLnBrk="1" hangingPunct="1">
                <a:buFont typeface="Arial" pitchFamily="34" charset="0"/>
                <a:buNone/>
              </a:pPr>
              <a:t>12</a:t>
            </a:fld>
            <a:endParaRPr lang="en-GB" smtClean="0">
              <a:solidFill>
                <a:srgbClr val="000000"/>
              </a:solidFill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1143000" y="677863"/>
            <a:ext cx="4540250" cy="343217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kk-KZ"/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48300" cy="4097338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kk-K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A0B5D-4896-4E40-BF79-805130C317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10082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7C86-D85B-4FAD-8FD7-8AE7EB38E6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99009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D4AC0-0E71-4D1B-9A9C-679436CD1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564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C986AA-CE8E-4876-98FC-5400B74B0A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5006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kk-KZ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2F5E06-9899-4EED-9D8E-B8464E46FB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0131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F7E92-D277-4078-A03C-9E5AAACBF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7572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70C06F-8855-44FE-AC88-C8F0FC35D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41901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C310D-8E1A-4236-A46E-FFD1B2505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6856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04F80B-6FDD-41D1-8ED0-20B47EC0EA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3958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47959-D5F0-490B-ADDB-9D3949376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7596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16B09-7F87-4390-811B-47EF41AD77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88888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kk-KZ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80291-0711-4CB5-8E8E-62E2CDC8D5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79624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kk-KZ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k-KZ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97482-FFEA-4D21-B518-ED55FF5DA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2630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12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12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12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E3FAFFAC-9154-48E3-87D5-9DB5785590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kk-K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ÐÐ°ÑÑÐ¸Ð½ÐºÐ¸ Ð¿Ð¾ Ð·Ð°Ð¿ÑÐ¾ÑÑ matla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1772816"/>
            <a:ext cx="5472112" cy="1547813"/>
          </a:xfrm>
          <a:noFill/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kk-KZ" sz="2400" b="1" i="1" dirty="0" smtClean="0">
                <a:solidFill>
                  <a:srgbClr val="EB5215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MATLAB БАҒДАРЛАМАЛАСЫНДА ГРАФИК ТҰРҒЫЗУ МҮМКІНДІКТЕРІ</a:t>
            </a:r>
            <a:r>
              <a:rPr lang="ru-RU" sz="2400" b="1" i="1" dirty="0">
                <a:solidFill>
                  <a:srgbClr val="3333FF"/>
                </a:solidFill>
                <a:latin typeface="Book Antiqua" pitchFamily="18" charset="0"/>
              </a:rPr>
              <a:t/>
            </a:r>
            <a:br>
              <a:rPr lang="ru-RU" sz="2400" b="1" i="1" dirty="0">
                <a:solidFill>
                  <a:srgbClr val="3333FF"/>
                </a:solidFill>
                <a:latin typeface="Book Antiqua" pitchFamily="18" charset="0"/>
              </a:rPr>
            </a:br>
            <a:endParaRPr lang="ru-RU" sz="2400" b="1" i="1" dirty="0" smtClean="0">
              <a:solidFill>
                <a:srgbClr val="3333FF"/>
              </a:solidFill>
              <a:latin typeface="Book Antiqua" pitchFamily="18" charset="0"/>
            </a:endParaRPr>
          </a:p>
        </p:txBody>
      </p:sp>
      <p:sp>
        <p:nvSpPr>
          <p:cNvPr id="13315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1A9C456-AE28-4859-A747-F35196A52CD2}" type="slidenum">
              <a:rPr lang="ru-RU" smtClean="0"/>
              <a:pPr eaLnBrk="1" hangingPunct="1"/>
              <a:t>1</a:t>
            </a:fld>
            <a:endParaRPr lang="ru-RU" dirty="0" smtClean="0"/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107504" y="3861048"/>
            <a:ext cx="5688013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1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kk-KZ" sz="2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lnSpc>
                <a:spcPct val="81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r>
              <a:rPr lang="kk-KZ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Ақпараттық жүйелер кафедрасының аға оқытушысы Ергалиева </a:t>
            </a:r>
            <a:r>
              <a:rPr lang="kk-KZ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С.  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D:\флешка\Конференция студентов и магистрантов - 2018\представления\дизайн\ЭМБЛЕМА КГУ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76672"/>
            <a:ext cx="1368152" cy="12241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71470" y="2928933"/>
            <a:ext cx="3500462" cy="1143009"/>
          </a:xfrm>
        </p:spPr>
        <p:txBody>
          <a:bodyPr/>
          <a:lstStyle/>
          <a:p>
            <a:pPr>
              <a:buNone/>
            </a:pPr>
            <a:r>
              <a:rPr lang="en-US" sz="2800" dirty="0" smtClean="0">
                <a:solidFill>
                  <a:srgbClr val="3333FF"/>
                </a:solidFill>
              </a:rPr>
              <a:t>  </a:t>
            </a:r>
            <a:r>
              <a:rPr lang="kk-KZ" sz="2800" dirty="0" smtClean="0">
                <a:solidFill>
                  <a:srgbClr val="3333FF"/>
                </a:solidFill>
              </a:rPr>
              <a:t> &gt;&gt; </a:t>
            </a:r>
            <a:r>
              <a:rPr lang="kk-KZ" sz="2800" dirty="0">
                <a:solidFill>
                  <a:srgbClr val="3333FF"/>
                </a:solidFill>
              </a:rPr>
              <a:t>Z=peaks(40);</a:t>
            </a:r>
            <a:endParaRPr lang="ru-RU" sz="2800" dirty="0">
              <a:solidFill>
                <a:srgbClr val="3333FF"/>
              </a:solidFill>
            </a:endParaRPr>
          </a:p>
          <a:p>
            <a:pPr marL="0" indent="0">
              <a:buNone/>
            </a:pPr>
            <a:r>
              <a:rPr lang="kk-KZ" sz="2800" dirty="0" smtClean="0">
                <a:solidFill>
                  <a:srgbClr val="3333FF"/>
                </a:solidFill>
              </a:rPr>
              <a:t>   &gt;&gt; </a:t>
            </a:r>
            <a:r>
              <a:rPr lang="kk-KZ" sz="2800" dirty="0">
                <a:solidFill>
                  <a:srgbClr val="3333FF"/>
                </a:solidFill>
              </a:rPr>
              <a:t>mesh(Z</a:t>
            </a:r>
            <a:r>
              <a:rPr lang="kk-KZ" sz="2800" dirty="0" smtClean="0">
                <a:solidFill>
                  <a:srgbClr val="3333FF"/>
                </a:solidFill>
              </a:rPr>
              <a:t>);</a:t>
            </a:r>
            <a:endParaRPr lang="ru-RU" sz="2800" dirty="0">
              <a:solidFill>
                <a:srgbClr val="3333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F7E92-D277-4078-A03C-9E5AAACBFC8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214290"/>
            <a:ext cx="4293932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2300" b="1" i="1" dirty="0">
                <a:solidFill>
                  <a:srgbClr val="660033"/>
                </a:solidFill>
              </a:rPr>
              <a:t>Каркасты </a:t>
            </a:r>
            <a:endParaRPr lang="en-US" sz="2300" b="1" i="1" dirty="0" smtClean="0">
              <a:solidFill>
                <a:srgbClr val="660033"/>
              </a:solidFill>
            </a:endParaRPr>
          </a:p>
          <a:p>
            <a:pPr algn="ctr"/>
            <a:r>
              <a:rPr lang="kk-KZ" sz="2300" b="1" i="1" dirty="0" smtClean="0">
                <a:solidFill>
                  <a:srgbClr val="660033"/>
                </a:solidFill>
              </a:rPr>
              <a:t>3D </a:t>
            </a:r>
            <a:r>
              <a:rPr lang="kk-KZ" sz="2300" b="1" i="1" dirty="0">
                <a:solidFill>
                  <a:srgbClr val="660033"/>
                </a:solidFill>
              </a:rPr>
              <a:t>графикты құру мысалы</a:t>
            </a:r>
            <a:endParaRPr lang="ru-RU" sz="2300" b="1" i="1" dirty="0">
              <a:solidFill>
                <a:srgbClr val="660033"/>
              </a:solidFill>
            </a:endParaRPr>
          </a:p>
        </p:txBody>
      </p:sp>
      <p:pic>
        <p:nvPicPr>
          <p:cNvPr id="307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4774" y="1793889"/>
            <a:ext cx="5919258" cy="50641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9454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/>
          <a:lstStyle/>
          <a:p>
            <a:r>
              <a:rPr lang="kk-KZ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Қорытынды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және </a:t>
            </a:r>
            <a: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ұсыныстар: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71678"/>
            <a:ext cx="8229600" cy="2257428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kk-KZ" sz="25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Жұмысты зерттеу барысында </a:t>
            </a:r>
            <a:r>
              <a:rPr lang="en-US" sz="2500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en-US" sz="25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5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бағдарламасы кеңінен зерттелді;</a:t>
            </a:r>
          </a:p>
          <a:p>
            <a:pPr>
              <a:buFont typeface="Wingdings" pitchFamily="2" charset="2"/>
              <a:buChar char="Ø"/>
            </a:pPr>
            <a:r>
              <a:rPr lang="kk-KZ" sz="25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Екі және үш өлшемді графиктер салынып,зерттелді;</a:t>
            </a:r>
          </a:p>
          <a:p>
            <a:pPr>
              <a:buFont typeface="Wingdings" pitchFamily="2" charset="2"/>
              <a:buChar char="Ø"/>
            </a:pPr>
            <a:r>
              <a:rPr lang="kk-KZ" sz="25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Болашақта тәжірибе жүзінде медицина,физика, химия, т.б, салаларында пайдалану жүзеге асырылу қажет.</a:t>
            </a:r>
            <a:endParaRPr lang="ru-RU" sz="25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F7E92-D277-4078-A03C-9E5AAACBFC8C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BA120E17-C4AB-4C8A-95C9-5167C90B1A5F}" type="slidenum">
              <a:rPr lang="ru-RU" smtClean="0"/>
              <a:pPr eaLnBrk="1" hangingPunct="1"/>
              <a:t>12</a:t>
            </a:fld>
            <a:endParaRPr lang="ru-RU" smtClean="0"/>
          </a:p>
        </p:txBody>
      </p:sp>
      <p:sp>
        <p:nvSpPr>
          <p:cNvPr id="44033" name="Text Box 1"/>
          <p:cNvSpPr txBox="1">
            <a:spLocks noChangeArrowheads="1"/>
          </p:cNvSpPr>
          <p:nvPr/>
        </p:nvSpPr>
        <p:spPr bwMode="auto">
          <a:xfrm>
            <a:off x="611188" y="3068638"/>
            <a:ext cx="8001000" cy="9286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03213" indent="-303213" algn="ctr">
              <a:spcBef>
                <a:spcPts val="8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303213" algn="l"/>
                <a:tab pos="750888" algn="l"/>
                <a:tab pos="1200150" algn="l"/>
                <a:tab pos="1649413" algn="l"/>
                <a:tab pos="2098675" algn="l"/>
                <a:tab pos="2547938" algn="l"/>
                <a:tab pos="2997200" algn="l"/>
                <a:tab pos="3446463" algn="l"/>
                <a:tab pos="3895725" algn="l"/>
                <a:tab pos="4344988" algn="l"/>
                <a:tab pos="4794250" algn="l"/>
                <a:tab pos="5243513" algn="l"/>
                <a:tab pos="5692775" algn="l"/>
                <a:tab pos="6142038" algn="l"/>
                <a:tab pos="6591300" algn="l"/>
                <a:tab pos="7040563" algn="l"/>
                <a:tab pos="7489825" algn="l"/>
                <a:tab pos="7939088" algn="l"/>
                <a:tab pos="8388350" algn="l"/>
                <a:tab pos="8837613" algn="l"/>
                <a:tab pos="9286875" algn="l"/>
              </a:tabLst>
              <a:defRPr/>
            </a:pPr>
            <a:r>
              <a:rPr lang="kk-KZ" sz="44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Назарларыңызға  рахмет</a:t>
            </a:r>
            <a:r>
              <a:rPr lang="en-GB" sz="4400" b="1" i="1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!</a:t>
            </a:r>
            <a:endParaRPr lang="en-GB" sz="4400" b="1" i="1" dirty="0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643050"/>
            <a:ext cx="1928826" cy="1000108"/>
          </a:xfrm>
        </p:spPr>
        <p:txBody>
          <a:bodyPr/>
          <a:lstStyle/>
          <a:p>
            <a:pPr algn="l"/>
            <a:r>
              <a:rPr lang="kk-KZ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endParaRPr lang="ru-RU" sz="3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474937"/>
            <a:ext cx="8229600" cy="4168773"/>
          </a:xfrm>
        </p:spPr>
        <p:txBody>
          <a:bodyPr/>
          <a:lstStyle/>
          <a:p>
            <a:pPr>
              <a:buNone/>
            </a:pP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	Қазіргі таңда түрлі деңгейдегі есептерді шешуге арналған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бағдарламасында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графикалық бейнелерді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тұрғызу.</a:t>
            </a: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3000" b="1" dirty="0" smtClean="0">
                <a:latin typeface="Times New Roman" pitchFamily="18" charset="0"/>
                <a:cs typeface="Times New Roman" pitchFamily="18" charset="0"/>
              </a:rPr>
              <a:t>Өзектілігі:</a:t>
            </a:r>
            <a:endParaRPr lang="en-US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kk-KZ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		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Бүгінгі таңда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бағдарламасы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физикалық құбылыстарды, инженерлік және экономикалық жүйелерді модельдеу үшін тамаша орта болып табылады. Сондықтан осы ортада график тұрғызу мүмкіндігі өзекті.</a:t>
            </a:r>
            <a:endParaRPr lang="kk-KZ" dirty="0" smtClean="0">
              <a:solidFill>
                <a:srgbClr val="C00000"/>
              </a:solidFill>
            </a:endParaRPr>
          </a:p>
          <a:p>
            <a:endParaRPr lang="kk-KZ" dirty="0" smtClean="0"/>
          </a:p>
          <a:p>
            <a:endParaRPr lang="kk-KZ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F7E92-D277-4078-A03C-9E5AAACBFC8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32" y="6381774"/>
            <a:ext cx="2133600" cy="476250"/>
          </a:xfr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866653E-8B7D-4B89-B5E2-A1E42289100E}" type="slidenum">
              <a:rPr lang="ru-RU" smtClean="0"/>
              <a:pPr eaLnBrk="1" hangingPunct="1"/>
              <a:t>3</a:t>
            </a:fld>
            <a:endParaRPr lang="ru-RU" dirty="0" smtClean="0"/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1782762" y="2564904"/>
            <a:ext cx="536416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lnSpc>
                <a:spcPct val="93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en-GB" sz="2000" b="1">
              <a:solidFill>
                <a:srgbClr val="2323DC"/>
              </a:solidFill>
            </a:endParaRPr>
          </a:p>
          <a:p>
            <a:pPr algn="just" eaLnBrk="1" hangingPunct="1">
              <a:lnSpc>
                <a:spcPct val="150000"/>
              </a:lnSpc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en-GB" sz="2000" b="1">
              <a:solidFill>
                <a:srgbClr val="2323DC"/>
              </a:solidFill>
            </a:endParaRPr>
          </a:p>
        </p:txBody>
      </p:sp>
      <p:sp>
        <p:nvSpPr>
          <p:cNvPr id="4112" name="Rectangle 16" descr="T1"/>
          <p:cNvSpPr>
            <a:spLocks noChangeArrowheads="1"/>
          </p:cNvSpPr>
          <p:nvPr/>
        </p:nvSpPr>
        <p:spPr bwMode="auto">
          <a:xfrm>
            <a:off x="2051720" y="215443"/>
            <a:ext cx="4824412" cy="930859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lIns="68415" tIns="34208" rIns="68415" bIns="34208" anchor="ctr">
            <a:spAutoFit/>
          </a:bodyPr>
          <a:lstStyle/>
          <a:p>
            <a:pPr algn="ctr"/>
            <a:r>
              <a:rPr lang="kk-KZ" sz="2800" b="1" i="1" dirty="0" smtClean="0">
                <a:solidFill>
                  <a:srgbClr val="660033"/>
                </a:solidFill>
              </a:rPr>
              <a:t>MATLAB жүйесінің командалық терезесі</a:t>
            </a:r>
            <a:endParaRPr lang="ru-RU" sz="2800" b="1" i="1" dirty="0">
              <a:solidFill>
                <a:srgbClr val="660033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 bwMode="auto">
          <a:xfrm>
            <a:off x="8316416" y="2564904"/>
            <a:ext cx="914400" cy="914400"/>
          </a:xfrm>
          <a:prstGeom prst="round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415" tIns="34208" rIns="68415" bIns="34208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53641" y="61966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i="1" dirty="0">
              <a:solidFill>
                <a:srgbClr val="660033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 bwMode="auto">
          <a:xfrm>
            <a:off x="1907704" y="1772816"/>
            <a:ext cx="648072" cy="720080"/>
          </a:xfrm>
          <a:prstGeom prst="rightArrow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415" tIns="34208" rIns="68415" bIns="34208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59894" y="1881890"/>
            <a:ext cx="8741262" cy="4761820"/>
            <a:chOff x="0" y="1628800"/>
            <a:chExt cx="8741262" cy="4761820"/>
          </a:xfrm>
        </p:grpSpPr>
        <p:pic>
          <p:nvPicPr>
            <p:cNvPr id="6" name="image1.pn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93077" y="1988840"/>
              <a:ext cx="5743533" cy="3816424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cxnSp>
          <p:nvCxnSpPr>
            <p:cNvPr id="11" name="Прямая со стрелкой 10"/>
            <p:cNvCxnSpPr/>
            <p:nvPr/>
          </p:nvCxnSpPr>
          <p:spPr bwMode="auto">
            <a:xfrm>
              <a:off x="1475656" y="1916832"/>
              <a:ext cx="576064" cy="1008112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6" name="TextBox 15"/>
            <p:cNvSpPr txBox="1"/>
            <p:nvPr/>
          </p:nvSpPr>
          <p:spPr>
            <a:xfrm>
              <a:off x="5148064" y="1628800"/>
              <a:ext cx="15440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k-KZ" b="1" dirty="0" smtClean="0">
                  <a:solidFill>
                    <a:srgbClr val="3333FF"/>
                  </a:solidFill>
                </a:rPr>
                <a:t>Мәзір жолы</a:t>
              </a:r>
              <a:endParaRPr lang="ru-RU" b="1" dirty="0">
                <a:solidFill>
                  <a:srgbClr val="3333FF"/>
                </a:solidFill>
              </a:endParaRPr>
            </a:p>
          </p:txBody>
        </p:sp>
        <p:cxnSp>
          <p:nvCxnSpPr>
            <p:cNvPr id="17" name="Прямая со стрелкой 16"/>
            <p:cNvCxnSpPr/>
            <p:nvPr/>
          </p:nvCxnSpPr>
          <p:spPr bwMode="auto">
            <a:xfrm flipH="1">
              <a:off x="2771800" y="1916832"/>
              <a:ext cx="2808312" cy="576064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0" name="TextBox 19"/>
            <p:cNvSpPr txBox="1"/>
            <p:nvPr/>
          </p:nvSpPr>
          <p:spPr>
            <a:xfrm>
              <a:off x="0" y="1628800"/>
              <a:ext cx="32410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k-KZ" b="1" dirty="0" smtClean="0">
                  <a:solidFill>
                    <a:srgbClr val="3333FF"/>
                  </a:solidFill>
                </a:rPr>
                <a:t>Құрал-саймандар жақтауы</a:t>
              </a:r>
              <a:endParaRPr lang="ru-RU" b="1" dirty="0">
                <a:solidFill>
                  <a:srgbClr val="3333FF"/>
                </a:solidFill>
              </a:endParaRPr>
            </a:p>
          </p:txBody>
        </p:sp>
        <p:cxnSp>
          <p:nvCxnSpPr>
            <p:cNvPr id="23" name="Прямая со стрелкой 22"/>
            <p:cNvCxnSpPr/>
            <p:nvPr/>
          </p:nvCxnSpPr>
          <p:spPr bwMode="auto">
            <a:xfrm flipV="1">
              <a:off x="1331640" y="4365104"/>
              <a:ext cx="1080120" cy="792088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0" y="5157192"/>
              <a:ext cx="19433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k-KZ" b="1" dirty="0" smtClean="0">
                  <a:solidFill>
                    <a:srgbClr val="3333FF"/>
                  </a:solidFill>
                </a:rPr>
                <a:t>Жұмыс аймағы</a:t>
              </a:r>
              <a:endParaRPr lang="ru-RU" b="1" dirty="0">
                <a:solidFill>
                  <a:srgbClr val="3333FF"/>
                </a:solidFill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 bwMode="auto">
            <a:xfrm flipH="1" flipV="1">
              <a:off x="6588224" y="5229200"/>
              <a:ext cx="1080120" cy="792088"/>
            </a:xfrm>
            <a:prstGeom prst="straightConnector1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35" name="TextBox 34"/>
            <p:cNvSpPr txBox="1"/>
            <p:nvPr/>
          </p:nvSpPr>
          <p:spPr>
            <a:xfrm>
              <a:off x="7380312" y="6021288"/>
              <a:ext cx="13609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k-KZ" b="1" dirty="0" smtClean="0">
                  <a:solidFill>
                    <a:srgbClr val="3333FF"/>
                  </a:solidFill>
                </a:rPr>
                <a:t>Күй жолы </a:t>
              </a:r>
              <a:endParaRPr lang="ru-RU" b="1" dirty="0">
                <a:solidFill>
                  <a:srgbClr val="3333FF"/>
                </a:solidFill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68" y="3429000"/>
            <a:ext cx="5596104" cy="3400425"/>
          </a:xfrm>
          <a:prstGeom prst="rect">
            <a:avLst/>
          </a:prstGeom>
          <a:noFill/>
          <a:ln/>
        </p:spPr>
      </p:pic>
      <p:sp>
        <p:nvSpPr>
          <p:cNvPr id="1741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A895120-1EDE-4F45-A308-D5451F956E73}" type="slidenum">
              <a:rPr lang="ru-RU" smtClean="0"/>
              <a:pPr eaLnBrk="1" hangingPunct="1"/>
              <a:t>4</a:t>
            </a:fld>
            <a:endParaRPr lang="ru-RU" smtClean="0"/>
          </a:p>
        </p:txBody>
      </p:sp>
      <p:sp>
        <p:nvSpPr>
          <p:cNvPr id="17411" name="Rectangle 4" descr="T1"/>
          <p:cNvSpPr>
            <a:spLocks noChangeArrowheads="1"/>
          </p:cNvSpPr>
          <p:nvPr/>
        </p:nvSpPr>
        <p:spPr bwMode="auto">
          <a:xfrm>
            <a:off x="500034" y="1749595"/>
            <a:ext cx="8072494" cy="1607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/>
          <a:p>
            <a:pPr indent="442913" algn="just">
              <a:buClr>
                <a:srgbClr val="0066FF"/>
              </a:buClr>
              <a:buFont typeface="Wingdings" pitchFamily="2" charset="2"/>
              <a:buChar char="Ш"/>
            </a:pPr>
            <a:r>
              <a:rPr lang="kk-KZ" sz="2000" dirty="0" smtClean="0"/>
              <a:t>түс </a:t>
            </a:r>
            <a:r>
              <a:rPr lang="kk-KZ" sz="2000" dirty="0"/>
              <a:t>қатарлары - 'c', 'm', 'y', 'r', 'g', 'b', 'w', и 'k</a:t>
            </a:r>
            <a:r>
              <a:rPr lang="kk-KZ" sz="2000" dirty="0" smtClean="0"/>
              <a:t>' </a:t>
            </a:r>
            <a:r>
              <a:rPr lang="kk-KZ" sz="2000" dirty="0"/>
              <a:t>(cyan, magenta, yellow, red, green, blue, white, and </a:t>
            </a:r>
            <a:r>
              <a:rPr lang="kk-KZ" sz="2000" dirty="0" smtClean="0"/>
              <a:t>black)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kk-KZ" sz="2000" dirty="0" smtClean="0"/>
              <a:t>сызықтың </a:t>
            </a:r>
            <a:r>
              <a:rPr lang="kk-KZ" sz="2000" dirty="0"/>
              <a:t>стилінің қатары - '-' тұтас сызық, '- -' үзік сызық, ':' қос нүктелік, '-.' нүктелік, жəне  'none' бос қатар </a:t>
            </a:r>
            <a:r>
              <a:rPr lang="kk-KZ" sz="2000" dirty="0" smtClean="0"/>
              <a:t>сызығы</a:t>
            </a:r>
            <a:endParaRPr lang="ru-RU" sz="2000" dirty="0"/>
          </a:p>
          <a:p>
            <a:pPr marL="342900" indent="-342900">
              <a:buFont typeface="Wingdings" pitchFamily="2" charset="2"/>
              <a:buChar char="Ø"/>
            </a:pPr>
            <a:r>
              <a:rPr lang="kk-KZ" sz="2000" dirty="0" smtClean="0"/>
              <a:t>маркер </a:t>
            </a:r>
            <a:r>
              <a:rPr lang="kk-KZ" sz="2000" dirty="0"/>
              <a:t>қатары -  '+', 'o',  '*' жəне  'x</a:t>
            </a:r>
            <a:r>
              <a:rPr lang="kk-KZ" sz="2000" dirty="0" smtClean="0"/>
              <a:t>'.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214546" y="428604"/>
            <a:ext cx="4568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 smtClean="0"/>
              <a:t>&gt;&gt; P</a:t>
            </a:r>
            <a:r>
              <a:rPr lang="kk-KZ" sz="2200" b="1" dirty="0" smtClean="0"/>
              <a:t>lot (x,y,'color_style_marker')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24434" y="0"/>
            <a:ext cx="5519566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A1C28FE-BA29-4E99-87EF-67F395FA9219}" type="slidenum">
              <a:rPr lang="ru-RU" smtClean="0"/>
              <a:pPr eaLnBrk="1" hangingPunct="1"/>
              <a:t>5</a:t>
            </a:fld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3871456" y="4929198"/>
            <a:ext cx="5272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b="1" noProof="1" smtClean="0">
                <a:latin typeface="Times New Roman" pitchFamily="18" charset="0"/>
                <a:cs typeface="Times New Roman" pitchFamily="18" charset="0"/>
              </a:rPr>
              <a:t>Екі өлшемді (2D-) графика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214810" y="2786058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i="1" dirty="0" smtClean="0">
                <a:solidFill>
                  <a:srgbClr val="660033"/>
                </a:solidFill>
              </a:rPr>
              <a:t>y </a:t>
            </a:r>
            <a:r>
              <a:rPr lang="kk-KZ" b="1" i="1" dirty="0">
                <a:solidFill>
                  <a:srgbClr val="660033"/>
                </a:solidFill>
              </a:rPr>
              <a:t>= </a:t>
            </a:r>
            <a:r>
              <a:rPr lang="kk-KZ" b="1" i="1" dirty="0" smtClean="0">
                <a:solidFill>
                  <a:srgbClr val="660033"/>
                </a:solidFill>
              </a:rPr>
              <a:t>sin(</a:t>
            </a:r>
            <a:r>
              <a:rPr lang="en-US" b="1" i="1" dirty="0" smtClean="0">
                <a:solidFill>
                  <a:srgbClr val="660033"/>
                </a:solidFill>
              </a:rPr>
              <a:t>x</a:t>
            </a:r>
            <a:r>
              <a:rPr lang="kk-KZ" b="1" i="1" dirty="0" smtClean="0">
                <a:solidFill>
                  <a:srgbClr val="660033"/>
                </a:solidFill>
              </a:rPr>
              <a:t>) </a:t>
            </a:r>
            <a:r>
              <a:rPr lang="kk-KZ" b="1" i="1" dirty="0">
                <a:solidFill>
                  <a:srgbClr val="660033"/>
                </a:solidFill>
              </a:rPr>
              <a:t>функциясының графигі</a:t>
            </a:r>
            <a:endParaRPr lang="ru-RU" b="1" i="1" dirty="0">
              <a:solidFill>
                <a:srgbClr val="66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1223175"/>
            <a:ext cx="2143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0</a:t>
            </a:r>
            <a:endParaRPr lang="ru-RU" sz="1200" dirty="0"/>
          </a:p>
        </p:txBody>
      </p:sp>
      <p:grpSp>
        <p:nvGrpSpPr>
          <p:cNvPr id="8" name="Группа 462"/>
          <p:cNvGrpSpPr>
            <a:grpSpLocks/>
          </p:cNvGrpSpPr>
          <p:nvPr/>
        </p:nvGrpSpPr>
        <p:grpSpPr bwMode="auto">
          <a:xfrm>
            <a:off x="142845" y="3214686"/>
            <a:ext cx="3929090" cy="3500462"/>
            <a:chOff x="4839" y="144"/>
            <a:chExt cx="3109" cy="3042"/>
          </a:xfrm>
        </p:grpSpPr>
        <p:grpSp>
          <p:nvGrpSpPr>
            <p:cNvPr id="9" name="Group 3"/>
            <p:cNvGrpSpPr>
              <a:grpSpLocks/>
            </p:cNvGrpSpPr>
            <p:nvPr/>
          </p:nvGrpSpPr>
          <p:grpSpPr bwMode="auto">
            <a:xfrm>
              <a:off x="4843" y="148"/>
              <a:ext cx="3101" cy="2"/>
              <a:chOff x="4843" y="148"/>
              <a:chExt cx="3101" cy="2"/>
            </a:xfrm>
          </p:grpSpPr>
          <p:sp>
            <p:nvSpPr>
              <p:cNvPr id="91" name="Freeform 4"/>
              <p:cNvSpPr>
                <a:spLocks/>
              </p:cNvSpPr>
              <p:nvPr/>
            </p:nvSpPr>
            <p:spPr bwMode="auto">
              <a:xfrm>
                <a:off x="4843" y="148"/>
                <a:ext cx="3101" cy="2"/>
              </a:xfrm>
              <a:custGeom>
                <a:avLst/>
                <a:gdLst>
                  <a:gd name="T0" fmla="*/ 0 w 3101"/>
                  <a:gd name="T1" fmla="*/ 0 h 2"/>
                  <a:gd name="T2" fmla="*/ 3101 w 310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101" h="2">
                    <a:moveTo>
                      <a:pt x="0" y="0"/>
                    </a:move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" name="Group 5"/>
            <p:cNvGrpSpPr>
              <a:grpSpLocks/>
            </p:cNvGrpSpPr>
            <p:nvPr/>
          </p:nvGrpSpPr>
          <p:grpSpPr bwMode="auto">
            <a:xfrm>
              <a:off x="4843" y="148"/>
              <a:ext cx="3101" cy="3034"/>
              <a:chOff x="4843" y="148"/>
              <a:chExt cx="3101" cy="3034"/>
            </a:xfrm>
          </p:grpSpPr>
          <p:sp>
            <p:nvSpPr>
              <p:cNvPr id="90" name="Freeform 6"/>
              <p:cNvSpPr>
                <a:spLocks/>
              </p:cNvSpPr>
              <p:nvPr/>
            </p:nvSpPr>
            <p:spPr bwMode="auto">
              <a:xfrm>
                <a:off x="4843" y="148"/>
                <a:ext cx="3101" cy="3034"/>
              </a:xfrm>
              <a:custGeom>
                <a:avLst/>
                <a:gdLst>
                  <a:gd name="T0" fmla="*/ 0 w 3101"/>
                  <a:gd name="T1" fmla="*/ 3181 h 3034"/>
                  <a:gd name="T2" fmla="*/ 3101 w 3101"/>
                  <a:gd name="T3" fmla="*/ 3181 h 3034"/>
                  <a:gd name="T4" fmla="*/ 3101 w 3101"/>
                  <a:gd name="T5" fmla="*/ 148 h 30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01" h="3034">
                    <a:moveTo>
                      <a:pt x="0" y="3033"/>
                    </a:moveTo>
                    <a:lnTo>
                      <a:pt x="3101" y="3033"/>
                    </a:ln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" name="Group 7"/>
            <p:cNvGrpSpPr>
              <a:grpSpLocks/>
            </p:cNvGrpSpPr>
            <p:nvPr/>
          </p:nvGrpSpPr>
          <p:grpSpPr bwMode="auto">
            <a:xfrm>
              <a:off x="4843" y="148"/>
              <a:ext cx="2" cy="3034"/>
              <a:chOff x="4843" y="148"/>
              <a:chExt cx="2" cy="3034"/>
            </a:xfrm>
          </p:grpSpPr>
          <p:sp>
            <p:nvSpPr>
              <p:cNvPr id="89" name="Freeform 8"/>
              <p:cNvSpPr>
                <a:spLocks/>
              </p:cNvSpPr>
              <p:nvPr/>
            </p:nvSpPr>
            <p:spPr bwMode="auto">
              <a:xfrm>
                <a:off x="4843" y="148"/>
                <a:ext cx="2" cy="3034"/>
              </a:xfrm>
              <a:custGeom>
                <a:avLst/>
                <a:gdLst>
                  <a:gd name="T0" fmla="*/ 0 w 2"/>
                  <a:gd name="T1" fmla="*/ 148 h 3034"/>
                  <a:gd name="T2" fmla="*/ 0 w 2"/>
                  <a:gd name="T3" fmla="*/ 3181 h 30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034">
                    <a:moveTo>
                      <a:pt x="0" y="0"/>
                    </a:moveTo>
                    <a:lnTo>
                      <a:pt x="0" y="3033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2" name="Group 9"/>
            <p:cNvGrpSpPr>
              <a:grpSpLocks/>
            </p:cNvGrpSpPr>
            <p:nvPr/>
          </p:nvGrpSpPr>
          <p:grpSpPr bwMode="auto">
            <a:xfrm>
              <a:off x="4843" y="3181"/>
              <a:ext cx="3101" cy="2"/>
              <a:chOff x="4843" y="3181"/>
              <a:chExt cx="3101" cy="2"/>
            </a:xfrm>
          </p:grpSpPr>
          <p:sp>
            <p:nvSpPr>
              <p:cNvPr id="88" name="Freeform 10"/>
              <p:cNvSpPr>
                <a:spLocks/>
              </p:cNvSpPr>
              <p:nvPr/>
            </p:nvSpPr>
            <p:spPr bwMode="auto">
              <a:xfrm>
                <a:off x="4843" y="3181"/>
                <a:ext cx="3101" cy="2"/>
              </a:xfrm>
              <a:custGeom>
                <a:avLst/>
                <a:gdLst>
                  <a:gd name="T0" fmla="*/ 0 w 3101"/>
                  <a:gd name="T1" fmla="*/ 0 h 2"/>
                  <a:gd name="T2" fmla="*/ 3101 w 310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101" h="2">
                    <a:moveTo>
                      <a:pt x="0" y="0"/>
                    </a:move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3" name="Group 11"/>
            <p:cNvGrpSpPr>
              <a:grpSpLocks/>
            </p:cNvGrpSpPr>
            <p:nvPr/>
          </p:nvGrpSpPr>
          <p:grpSpPr bwMode="auto">
            <a:xfrm>
              <a:off x="5285" y="3148"/>
              <a:ext cx="2" cy="34"/>
              <a:chOff x="5285" y="3148"/>
              <a:chExt cx="2" cy="34"/>
            </a:xfrm>
          </p:grpSpPr>
          <p:sp>
            <p:nvSpPr>
              <p:cNvPr id="87" name="Freeform 12"/>
              <p:cNvSpPr>
                <a:spLocks/>
              </p:cNvSpPr>
              <p:nvPr/>
            </p:nvSpPr>
            <p:spPr bwMode="auto">
              <a:xfrm>
                <a:off x="5285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4" name="Group 13"/>
            <p:cNvGrpSpPr>
              <a:grpSpLocks/>
            </p:cNvGrpSpPr>
            <p:nvPr/>
          </p:nvGrpSpPr>
          <p:grpSpPr bwMode="auto">
            <a:xfrm>
              <a:off x="5285" y="148"/>
              <a:ext cx="2" cy="38"/>
              <a:chOff x="5285" y="148"/>
              <a:chExt cx="2" cy="38"/>
            </a:xfrm>
          </p:grpSpPr>
          <p:sp>
            <p:nvSpPr>
              <p:cNvPr id="86" name="Freeform 14"/>
              <p:cNvSpPr>
                <a:spLocks/>
              </p:cNvSpPr>
              <p:nvPr/>
            </p:nvSpPr>
            <p:spPr bwMode="auto">
              <a:xfrm>
                <a:off x="5285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5731" y="3148"/>
              <a:ext cx="2" cy="34"/>
              <a:chOff x="5731" y="3148"/>
              <a:chExt cx="2" cy="34"/>
            </a:xfrm>
          </p:grpSpPr>
          <p:sp>
            <p:nvSpPr>
              <p:cNvPr id="85" name="Freeform 16"/>
              <p:cNvSpPr>
                <a:spLocks/>
              </p:cNvSpPr>
              <p:nvPr/>
            </p:nvSpPr>
            <p:spPr bwMode="auto">
              <a:xfrm>
                <a:off x="5731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6" name="Group 17"/>
            <p:cNvGrpSpPr>
              <a:grpSpLocks/>
            </p:cNvGrpSpPr>
            <p:nvPr/>
          </p:nvGrpSpPr>
          <p:grpSpPr bwMode="auto">
            <a:xfrm>
              <a:off x="5731" y="148"/>
              <a:ext cx="2" cy="38"/>
              <a:chOff x="5731" y="148"/>
              <a:chExt cx="2" cy="38"/>
            </a:xfrm>
          </p:grpSpPr>
          <p:sp>
            <p:nvSpPr>
              <p:cNvPr id="84" name="Freeform 18"/>
              <p:cNvSpPr>
                <a:spLocks/>
              </p:cNvSpPr>
              <p:nvPr/>
            </p:nvSpPr>
            <p:spPr bwMode="auto">
              <a:xfrm>
                <a:off x="5731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7" name="Group 19"/>
            <p:cNvGrpSpPr>
              <a:grpSpLocks/>
            </p:cNvGrpSpPr>
            <p:nvPr/>
          </p:nvGrpSpPr>
          <p:grpSpPr bwMode="auto">
            <a:xfrm>
              <a:off x="6173" y="3148"/>
              <a:ext cx="2" cy="34"/>
              <a:chOff x="6173" y="3148"/>
              <a:chExt cx="2" cy="34"/>
            </a:xfrm>
          </p:grpSpPr>
          <p:sp>
            <p:nvSpPr>
              <p:cNvPr id="83" name="Freeform 20"/>
              <p:cNvSpPr>
                <a:spLocks/>
              </p:cNvSpPr>
              <p:nvPr/>
            </p:nvSpPr>
            <p:spPr bwMode="auto">
              <a:xfrm>
                <a:off x="6173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8" name="Group 21"/>
            <p:cNvGrpSpPr>
              <a:grpSpLocks/>
            </p:cNvGrpSpPr>
            <p:nvPr/>
          </p:nvGrpSpPr>
          <p:grpSpPr bwMode="auto">
            <a:xfrm>
              <a:off x="6173" y="148"/>
              <a:ext cx="2" cy="38"/>
              <a:chOff x="6173" y="148"/>
              <a:chExt cx="2" cy="38"/>
            </a:xfrm>
          </p:grpSpPr>
          <p:sp>
            <p:nvSpPr>
              <p:cNvPr id="82" name="Freeform 22"/>
              <p:cNvSpPr>
                <a:spLocks/>
              </p:cNvSpPr>
              <p:nvPr/>
            </p:nvSpPr>
            <p:spPr bwMode="auto">
              <a:xfrm>
                <a:off x="6173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9" name="Group 23"/>
            <p:cNvGrpSpPr>
              <a:grpSpLocks/>
            </p:cNvGrpSpPr>
            <p:nvPr/>
          </p:nvGrpSpPr>
          <p:grpSpPr bwMode="auto">
            <a:xfrm>
              <a:off x="6610" y="3148"/>
              <a:ext cx="2" cy="34"/>
              <a:chOff x="6610" y="3148"/>
              <a:chExt cx="2" cy="34"/>
            </a:xfrm>
          </p:grpSpPr>
          <p:sp>
            <p:nvSpPr>
              <p:cNvPr id="81" name="Freeform 24"/>
              <p:cNvSpPr>
                <a:spLocks/>
              </p:cNvSpPr>
              <p:nvPr/>
            </p:nvSpPr>
            <p:spPr bwMode="auto">
              <a:xfrm>
                <a:off x="6610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" name="Group 25"/>
            <p:cNvGrpSpPr>
              <a:grpSpLocks/>
            </p:cNvGrpSpPr>
            <p:nvPr/>
          </p:nvGrpSpPr>
          <p:grpSpPr bwMode="auto">
            <a:xfrm>
              <a:off x="6610" y="148"/>
              <a:ext cx="2" cy="38"/>
              <a:chOff x="6610" y="148"/>
              <a:chExt cx="2" cy="38"/>
            </a:xfrm>
          </p:grpSpPr>
          <p:sp>
            <p:nvSpPr>
              <p:cNvPr id="80" name="Freeform 26"/>
              <p:cNvSpPr>
                <a:spLocks/>
              </p:cNvSpPr>
              <p:nvPr/>
            </p:nvSpPr>
            <p:spPr bwMode="auto">
              <a:xfrm>
                <a:off x="6610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Group 27"/>
            <p:cNvGrpSpPr>
              <a:grpSpLocks/>
            </p:cNvGrpSpPr>
            <p:nvPr/>
          </p:nvGrpSpPr>
          <p:grpSpPr bwMode="auto">
            <a:xfrm>
              <a:off x="7056" y="3148"/>
              <a:ext cx="2" cy="34"/>
              <a:chOff x="7056" y="3148"/>
              <a:chExt cx="2" cy="34"/>
            </a:xfrm>
          </p:grpSpPr>
          <p:sp>
            <p:nvSpPr>
              <p:cNvPr id="79" name="Freeform 28"/>
              <p:cNvSpPr>
                <a:spLocks/>
              </p:cNvSpPr>
              <p:nvPr/>
            </p:nvSpPr>
            <p:spPr bwMode="auto">
              <a:xfrm>
                <a:off x="7056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2" name="Group 29"/>
            <p:cNvGrpSpPr>
              <a:grpSpLocks/>
            </p:cNvGrpSpPr>
            <p:nvPr/>
          </p:nvGrpSpPr>
          <p:grpSpPr bwMode="auto">
            <a:xfrm>
              <a:off x="7056" y="148"/>
              <a:ext cx="2" cy="38"/>
              <a:chOff x="7056" y="148"/>
              <a:chExt cx="2" cy="38"/>
            </a:xfrm>
          </p:grpSpPr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7056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3" name="Group 31"/>
            <p:cNvGrpSpPr>
              <a:grpSpLocks/>
            </p:cNvGrpSpPr>
            <p:nvPr/>
          </p:nvGrpSpPr>
          <p:grpSpPr bwMode="auto">
            <a:xfrm>
              <a:off x="7498" y="3148"/>
              <a:ext cx="2" cy="34"/>
              <a:chOff x="7498" y="3148"/>
              <a:chExt cx="2" cy="34"/>
            </a:xfrm>
          </p:grpSpPr>
          <p:sp>
            <p:nvSpPr>
              <p:cNvPr id="77" name="Freeform 32"/>
              <p:cNvSpPr>
                <a:spLocks/>
              </p:cNvSpPr>
              <p:nvPr/>
            </p:nvSpPr>
            <p:spPr bwMode="auto">
              <a:xfrm>
                <a:off x="7498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4" name="Group 33"/>
            <p:cNvGrpSpPr>
              <a:grpSpLocks/>
            </p:cNvGrpSpPr>
            <p:nvPr/>
          </p:nvGrpSpPr>
          <p:grpSpPr bwMode="auto">
            <a:xfrm>
              <a:off x="7498" y="148"/>
              <a:ext cx="2" cy="38"/>
              <a:chOff x="7498" y="148"/>
              <a:chExt cx="2" cy="38"/>
            </a:xfrm>
          </p:grpSpPr>
          <p:sp>
            <p:nvSpPr>
              <p:cNvPr id="76" name="Freeform 34"/>
              <p:cNvSpPr>
                <a:spLocks/>
              </p:cNvSpPr>
              <p:nvPr/>
            </p:nvSpPr>
            <p:spPr bwMode="auto">
              <a:xfrm>
                <a:off x="7498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5" name="Group 35"/>
            <p:cNvGrpSpPr>
              <a:grpSpLocks/>
            </p:cNvGrpSpPr>
            <p:nvPr/>
          </p:nvGrpSpPr>
          <p:grpSpPr bwMode="auto">
            <a:xfrm>
              <a:off x="7944" y="3148"/>
              <a:ext cx="2" cy="34"/>
              <a:chOff x="7944" y="3148"/>
              <a:chExt cx="2" cy="34"/>
            </a:xfrm>
          </p:grpSpPr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7944" y="3148"/>
                <a:ext cx="2" cy="34"/>
              </a:xfrm>
              <a:custGeom>
                <a:avLst/>
                <a:gdLst>
                  <a:gd name="T0" fmla="*/ 0 w 2"/>
                  <a:gd name="T1" fmla="*/ 3181 h 34"/>
                  <a:gd name="T2" fmla="*/ 0 w 2"/>
                  <a:gd name="T3" fmla="*/ 3148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6" name="Group 37"/>
            <p:cNvGrpSpPr>
              <a:grpSpLocks/>
            </p:cNvGrpSpPr>
            <p:nvPr/>
          </p:nvGrpSpPr>
          <p:grpSpPr bwMode="auto">
            <a:xfrm>
              <a:off x="7944" y="148"/>
              <a:ext cx="2" cy="38"/>
              <a:chOff x="7944" y="148"/>
              <a:chExt cx="2" cy="38"/>
            </a:xfrm>
          </p:grpSpPr>
          <p:sp>
            <p:nvSpPr>
              <p:cNvPr id="74" name="Freeform 38"/>
              <p:cNvSpPr>
                <a:spLocks/>
              </p:cNvSpPr>
              <p:nvPr/>
            </p:nvSpPr>
            <p:spPr bwMode="auto">
              <a:xfrm>
                <a:off x="7944" y="148"/>
                <a:ext cx="2" cy="38"/>
              </a:xfrm>
              <a:custGeom>
                <a:avLst/>
                <a:gdLst>
                  <a:gd name="T0" fmla="*/ 0 w 2"/>
                  <a:gd name="T1" fmla="*/ 148 h 38"/>
                  <a:gd name="T2" fmla="*/ 0 w 2"/>
                  <a:gd name="T3" fmla="*/ 186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7" name="Group 39"/>
            <p:cNvGrpSpPr>
              <a:grpSpLocks/>
            </p:cNvGrpSpPr>
            <p:nvPr/>
          </p:nvGrpSpPr>
          <p:grpSpPr bwMode="auto">
            <a:xfrm>
              <a:off x="4843" y="2879"/>
              <a:ext cx="24" cy="2"/>
              <a:chOff x="4843" y="2879"/>
              <a:chExt cx="24" cy="2"/>
            </a:xfrm>
          </p:grpSpPr>
          <p:sp>
            <p:nvSpPr>
              <p:cNvPr id="73" name="Freeform 40"/>
              <p:cNvSpPr>
                <a:spLocks/>
              </p:cNvSpPr>
              <p:nvPr/>
            </p:nvSpPr>
            <p:spPr bwMode="auto">
              <a:xfrm>
                <a:off x="4843" y="2879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8" name="Group 41"/>
            <p:cNvGrpSpPr>
              <a:grpSpLocks/>
            </p:cNvGrpSpPr>
            <p:nvPr/>
          </p:nvGrpSpPr>
          <p:grpSpPr bwMode="auto">
            <a:xfrm>
              <a:off x="7915" y="2879"/>
              <a:ext cx="29" cy="2"/>
              <a:chOff x="7915" y="2879"/>
              <a:chExt cx="29" cy="2"/>
            </a:xfrm>
          </p:grpSpPr>
          <p:sp>
            <p:nvSpPr>
              <p:cNvPr id="72" name="Freeform 42"/>
              <p:cNvSpPr>
                <a:spLocks/>
              </p:cNvSpPr>
              <p:nvPr/>
            </p:nvSpPr>
            <p:spPr bwMode="auto">
              <a:xfrm>
                <a:off x="7915" y="2879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9" name="Group 43"/>
            <p:cNvGrpSpPr>
              <a:grpSpLocks/>
            </p:cNvGrpSpPr>
            <p:nvPr/>
          </p:nvGrpSpPr>
          <p:grpSpPr bwMode="auto">
            <a:xfrm>
              <a:off x="4843" y="2576"/>
              <a:ext cx="24" cy="2"/>
              <a:chOff x="4843" y="2576"/>
              <a:chExt cx="24" cy="2"/>
            </a:xfrm>
          </p:grpSpPr>
          <p:sp>
            <p:nvSpPr>
              <p:cNvPr id="71" name="Freeform 44"/>
              <p:cNvSpPr>
                <a:spLocks/>
              </p:cNvSpPr>
              <p:nvPr/>
            </p:nvSpPr>
            <p:spPr bwMode="auto">
              <a:xfrm>
                <a:off x="4843" y="2576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0" name="Group 45"/>
            <p:cNvGrpSpPr>
              <a:grpSpLocks/>
            </p:cNvGrpSpPr>
            <p:nvPr/>
          </p:nvGrpSpPr>
          <p:grpSpPr bwMode="auto">
            <a:xfrm>
              <a:off x="7915" y="2576"/>
              <a:ext cx="29" cy="2"/>
              <a:chOff x="7915" y="2576"/>
              <a:chExt cx="29" cy="2"/>
            </a:xfrm>
          </p:grpSpPr>
          <p:sp>
            <p:nvSpPr>
              <p:cNvPr id="70" name="Freeform 46"/>
              <p:cNvSpPr>
                <a:spLocks/>
              </p:cNvSpPr>
              <p:nvPr/>
            </p:nvSpPr>
            <p:spPr bwMode="auto">
              <a:xfrm>
                <a:off x="7915" y="2576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1" name="Group 47"/>
            <p:cNvGrpSpPr>
              <a:grpSpLocks/>
            </p:cNvGrpSpPr>
            <p:nvPr/>
          </p:nvGrpSpPr>
          <p:grpSpPr bwMode="auto">
            <a:xfrm>
              <a:off x="4843" y="2274"/>
              <a:ext cx="24" cy="2"/>
              <a:chOff x="4843" y="2274"/>
              <a:chExt cx="24" cy="2"/>
            </a:xfrm>
          </p:grpSpPr>
          <p:sp>
            <p:nvSpPr>
              <p:cNvPr id="69" name="Freeform 48"/>
              <p:cNvSpPr>
                <a:spLocks/>
              </p:cNvSpPr>
              <p:nvPr/>
            </p:nvSpPr>
            <p:spPr bwMode="auto">
              <a:xfrm>
                <a:off x="4843" y="2274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2" name="Group 49"/>
            <p:cNvGrpSpPr>
              <a:grpSpLocks/>
            </p:cNvGrpSpPr>
            <p:nvPr/>
          </p:nvGrpSpPr>
          <p:grpSpPr bwMode="auto">
            <a:xfrm>
              <a:off x="7915" y="2274"/>
              <a:ext cx="29" cy="2"/>
              <a:chOff x="7915" y="2274"/>
              <a:chExt cx="29" cy="2"/>
            </a:xfrm>
          </p:grpSpPr>
          <p:sp>
            <p:nvSpPr>
              <p:cNvPr id="68" name="Freeform 50"/>
              <p:cNvSpPr>
                <a:spLocks/>
              </p:cNvSpPr>
              <p:nvPr/>
            </p:nvSpPr>
            <p:spPr bwMode="auto">
              <a:xfrm>
                <a:off x="7915" y="2274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3" name="Group 51"/>
            <p:cNvGrpSpPr>
              <a:grpSpLocks/>
            </p:cNvGrpSpPr>
            <p:nvPr/>
          </p:nvGrpSpPr>
          <p:grpSpPr bwMode="auto">
            <a:xfrm>
              <a:off x="4843" y="1972"/>
              <a:ext cx="24" cy="2"/>
              <a:chOff x="4843" y="1972"/>
              <a:chExt cx="24" cy="2"/>
            </a:xfrm>
          </p:grpSpPr>
          <p:sp>
            <p:nvSpPr>
              <p:cNvPr id="67" name="Freeform 52"/>
              <p:cNvSpPr>
                <a:spLocks/>
              </p:cNvSpPr>
              <p:nvPr/>
            </p:nvSpPr>
            <p:spPr bwMode="auto">
              <a:xfrm>
                <a:off x="4843" y="1972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4" name="Group 53"/>
            <p:cNvGrpSpPr>
              <a:grpSpLocks/>
            </p:cNvGrpSpPr>
            <p:nvPr/>
          </p:nvGrpSpPr>
          <p:grpSpPr bwMode="auto">
            <a:xfrm>
              <a:off x="7915" y="1972"/>
              <a:ext cx="29" cy="2"/>
              <a:chOff x="7915" y="1972"/>
              <a:chExt cx="29" cy="2"/>
            </a:xfrm>
          </p:grpSpPr>
          <p:sp>
            <p:nvSpPr>
              <p:cNvPr id="66" name="Freeform 54"/>
              <p:cNvSpPr>
                <a:spLocks/>
              </p:cNvSpPr>
              <p:nvPr/>
            </p:nvSpPr>
            <p:spPr bwMode="auto">
              <a:xfrm>
                <a:off x="7915" y="1972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5" name="Group 55"/>
            <p:cNvGrpSpPr>
              <a:grpSpLocks/>
            </p:cNvGrpSpPr>
            <p:nvPr/>
          </p:nvGrpSpPr>
          <p:grpSpPr bwMode="auto">
            <a:xfrm>
              <a:off x="4843" y="1669"/>
              <a:ext cx="24" cy="2"/>
              <a:chOff x="4843" y="1669"/>
              <a:chExt cx="24" cy="2"/>
            </a:xfrm>
          </p:grpSpPr>
          <p:sp>
            <p:nvSpPr>
              <p:cNvPr id="65" name="Freeform 56"/>
              <p:cNvSpPr>
                <a:spLocks/>
              </p:cNvSpPr>
              <p:nvPr/>
            </p:nvSpPr>
            <p:spPr bwMode="auto">
              <a:xfrm>
                <a:off x="4843" y="1669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6" name="Group 57"/>
            <p:cNvGrpSpPr>
              <a:grpSpLocks/>
            </p:cNvGrpSpPr>
            <p:nvPr/>
          </p:nvGrpSpPr>
          <p:grpSpPr bwMode="auto">
            <a:xfrm>
              <a:off x="7915" y="1669"/>
              <a:ext cx="29" cy="2"/>
              <a:chOff x="7915" y="1669"/>
              <a:chExt cx="29" cy="2"/>
            </a:xfrm>
          </p:grpSpPr>
          <p:sp>
            <p:nvSpPr>
              <p:cNvPr id="64" name="Freeform 58"/>
              <p:cNvSpPr>
                <a:spLocks/>
              </p:cNvSpPr>
              <p:nvPr/>
            </p:nvSpPr>
            <p:spPr bwMode="auto">
              <a:xfrm>
                <a:off x="7915" y="1669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7" name="Group 59"/>
            <p:cNvGrpSpPr>
              <a:grpSpLocks/>
            </p:cNvGrpSpPr>
            <p:nvPr/>
          </p:nvGrpSpPr>
          <p:grpSpPr bwMode="auto">
            <a:xfrm>
              <a:off x="4843" y="1357"/>
              <a:ext cx="24" cy="2"/>
              <a:chOff x="4843" y="1357"/>
              <a:chExt cx="24" cy="2"/>
            </a:xfrm>
          </p:grpSpPr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4843" y="1357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8" name="Group 61"/>
            <p:cNvGrpSpPr>
              <a:grpSpLocks/>
            </p:cNvGrpSpPr>
            <p:nvPr/>
          </p:nvGrpSpPr>
          <p:grpSpPr bwMode="auto">
            <a:xfrm>
              <a:off x="7915" y="1357"/>
              <a:ext cx="29" cy="2"/>
              <a:chOff x="7915" y="1357"/>
              <a:chExt cx="29" cy="2"/>
            </a:xfrm>
          </p:grpSpPr>
          <p:sp>
            <p:nvSpPr>
              <p:cNvPr id="62" name="Freeform 62"/>
              <p:cNvSpPr>
                <a:spLocks/>
              </p:cNvSpPr>
              <p:nvPr/>
            </p:nvSpPr>
            <p:spPr bwMode="auto">
              <a:xfrm>
                <a:off x="7915" y="1357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9" name="Group 63"/>
            <p:cNvGrpSpPr>
              <a:grpSpLocks/>
            </p:cNvGrpSpPr>
            <p:nvPr/>
          </p:nvGrpSpPr>
          <p:grpSpPr bwMode="auto">
            <a:xfrm>
              <a:off x="4843" y="1055"/>
              <a:ext cx="24" cy="2"/>
              <a:chOff x="4843" y="1055"/>
              <a:chExt cx="24" cy="2"/>
            </a:xfrm>
          </p:grpSpPr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4843" y="1055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0" name="Group 65"/>
            <p:cNvGrpSpPr>
              <a:grpSpLocks/>
            </p:cNvGrpSpPr>
            <p:nvPr/>
          </p:nvGrpSpPr>
          <p:grpSpPr bwMode="auto">
            <a:xfrm>
              <a:off x="7915" y="1055"/>
              <a:ext cx="29" cy="2"/>
              <a:chOff x="7915" y="1055"/>
              <a:chExt cx="29" cy="2"/>
            </a:xfrm>
          </p:grpSpPr>
          <p:sp>
            <p:nvSpPr>
              <p:cNvPr id="60" name="Freeform 66"/>
              <p:cNvSpPr>
                <a:spLocks/>
              </p:cNvSpPr>
              <p:nvPr/>
            </p:nvSpPr>
            <p:spPr bwMode="auto">
              <a:xfrm>
                <a:off x="7915" y="1055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1" name="Group 67"/>
            <p:cNvGrpSpPr>
              <a:grpSpLocks/>
            </p:cNvGrpSpPr>
            <p:nvPr/>
          </p:nvGrpSpPr>
          <p:grpSpPr bwMode="auto">
            <a:xfrm>
              <a:off x="4843" y="752"/>
              <a:ext cx="24" cy="2"/>
              <a:chOff x="4843" y="752"/>
              <a:chExt cx="24" cy="2"/>
            </a:xfrm>
          </p:grpSpPr>
          <p:sp>
            <p:nvSpPr>
              <p:cNvPr id="59" name="Freeform 68"/>
              <p:cNvSpPr>
                <a:spLocks/>
              </p:cNvSpPr>
              <p:nvPr/>
            </p:nvSpPr>
            <p:spPr bwMode="auto">
              <a:xfrm>
                <a:off x="4843" y="752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2" name="Group 69"/>
            <p:cNvGrpSpPr>
              <a:grpSpLocks/>
            </p:cNvGrpSpPr>
            <p:nvPr/>
          </p:nvGrpSpPr>
          <p:grpSpPr bwMode="auto">
            <a:xfrm>
              <a:off x="7915" y="752"/>
              <a:ext cx="29" cy="2"/>
              <a:chOff x="7915" y="752"/>
              <a:chExt cx="29" cy="2"/>
            </a:xfrm>
          </p:grpSpPr>
          <p:sp>
            <p:nvSpPr>
              <p:cNvPr id="58" name="Freeform 70"/>
              <p:cNvSpPr>
                <a:spLocks/>
              </p:cNvSpPr>
              <p:nvPr/>
            </p:nvSpPr>
            <p:spPr bwMode="auto">
              <a:xfrm>
                <a:off x="7915" y="752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3" name="Group 71"/>
            <p:cNvGrpSpPr>
              <a:grpSpLocks/>
            </p:cNvGrpSpPr>
            <p:nvPr/>
          </p:nvGrpSpPr>
          <p:grpSpPr bwMode="auto">
            <a:xfrm>
              <a:off x="4843" y="450"/>
              <a:ext cx="24" cy="2"/>
              <a:chOff x="4843" y="450"/>
              <a:chExt cx="24" cy="2"/>
            </a:xfrm>
          </p:grpSpPr>
          <p:sp>
            <p:nvSpPr>
              <p:cNvPr id="57" name="Freeform 72"/>
              <p:cNvSpPr>
                <a:spLocks/>
              </p:cNvSpPr>
              <p:nvPr/>
            </p:nvSpPr>
            <p:spPr bwMode="auto">
              <a:xfrm>
                <a:off x="4843" y="450"/>
                <a:ext cx="24" cy="2"/>
              </a:xfrm>
              <a:custGeom>
                <a:avLst/>
                <a:gdLst>
                  <a:gd name="T0" fmla="*/ 0 w 24"/>
                  <a:gd name="T1" fmla="*/ 0 h 2"/>
                  <a:gd name="T2" fmla="*/ 24 w 2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4" name="Group 73"/>
            <p:cNvGrpSpPr>
              <a:grpSpLocks/>
            </p:cNvGrpSpPr>
            <p:nvPr/>
          </p:nvGrpSpPr>
          <p:grpSpPr bwMode="auto">
            <a:xfrm>
              <a:off x="7915" y="450"/>
              <a:ext cx="29" cy="2"/>
              <a:chOff x="7915" y="450"/>
              <a:chExt cx="29" cy="2"/>
            </a:xfrm>
          </p:grpSpPr>
          <p:sp>
            <p:nvSpPr>
              <p:cNvPr id="56" name="Freeform 74"/>
              <p:cNvSpPr>
                <a:spLocks/>
              </p:cNvSpPr>
              <p:nvPr/>
            </p:nvSpPr>
            <p:spPr bwMode="auto">
              <a:xfrm>
                <a:off x="7915" y="450"/>
                <a:ext cx="29" cy="2"/>
              </a:xfrm>
              <a:custGeom>
                <a:avLst/>
                <a:gdLst>
                  <a:gd name="T0" fmla="*/ 29 w 29"/>
                  <a:gd name="T1" fmla="*/ 0 h 2"/>
                  <a:gd name="T2" fmla="*/ 0 w 2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5" name="Group 75"/>
            <p:cNvGrpSpPr>
              <a:grpSpLocks/>
            </p:cNvGrpSpPr>
            <p:nvPr/>
          </p:nvGrpSpPr>
          <p:grpSpPr bwMode="auto">
            <a:xfrm>
              <a:off x="4843" y="148"/>
              <a:ext cx="3101" cy="3034"/>
              <a:chOff x="4843" y="148"/>
              <a:chExt cx="3101" cy="3034"/>
            </a:xfrm>
          </p:grpSpPr>
          <p:sp>
            <p:nvSpPr>
              <p:cNvPr id="55" name="Freeform 76"/>
              <p:cNvSpPr>
                <a:spLocks/>
              </p:cNvSpPr>
              <p:nvPr/>
            </p:nvSpPr>
            <p:spPr bwMode="auto">
              <a:xfrm>
                <a:off x="4843" y="148"/>
                <a:ext cx="3101" cy="3034"/>
              </a:xfrm>
              <a:custGeom>
                <a:avLst/>
                <a:gdLst>
                  <a:gd name="T0" fmla="*/ 0 w 3101"/>
                  <a:gd name="T1" fmla="*/ 3181 h 3034"/>
                  <a:gd name="T2" fmla="*/ 3101 w 3101"/>
                  <a:gd name="T3" fmla="*/ 3181 h 3034"/>
                  <a:gd name="T4" fmla="*/ 3101 w 3101"/>
                  <a:gd name="T5" fmla="*/ 148 h 30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101" h="3034">
                    <a:moveTo>
                      <a:pt x="0" y="3033"/>
                    </a:moveTo>
                    <a:lnTo>
                      <a:pt x="3101" y="3033"/>
                    </a:ln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6" name="Group 77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53" name="Freeform 78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0 w 2784"/>
                  <a:gd name="T1" fmla="*/ 1669 h 3034"/>
                  <a:gd name="T2" fmla="*/ 10 w 2784"/>
                  <a:gd name="T3" fmla="*/ 1616 h 3034"/>
                  <a:gd name="T4" fmla="*/ 24 w 2784"/>
                  <a:gd name="T5" fmla="*/ 1573 h 3034"/>
                  <a:gd name="T6" fmla="*/ 39 w 2784"/>
                  <a:gd name="T7" fmla="*/ 1520 h 3034"/>
                  <a:gd name="T8" fmla="*/ 53 w 2784"/>
                  <a:gd name="T9" fmla="*/ 1477 h 3034"/>
                  <a:gd name="T10" fmla="*/ 67 w 2784"/>
                  <a:gd name="T11" fmla="*/ 1429 h 3034"/>
                  <a:gd name="T12" fmla="*/ 82 w 2784"/>
                  <a:gd name="T13" fmla="*/ 1386 h 3034"/>
                  <a:gd name="T14" fmla="*/ 96 w 2784"/>
                  <a:gd name="T15" fmla="*/ 1333 h 3034"/>
                  <a:gd name="T16" fmla="*/ 111 w 2784"/>
                  <a:gd name="T17" fmla="*/ 1290 h 3034"/>
                  <a:gd name="T18" fmla="*/ 120 w 2784"/>
                  <a:gd name="T19" fmla="*/ 1242 h 3034"/>
                  <a:gd name="T20" fmla="*/ 135 w 2784"/>
                  <a:gd name="T21" fmla="*/ 1199 h 3034"/>
                  <a:gd name="T22" fmla="*/ 149 w 2784"/>
                  <a:gd name="T23" fmla="*/ 1156 h 3034"/>
                  <a:gd name="T24" fmla="*/ 163 w 2784"/>
                  <a:gd name="T25" fmla="*/ 1112 h 3034"/>
                  <a:gd name="T26" fmla="*/ 178 w 2784"/>
                  <a:gd name="T27" fmla="*/ 1064 h 3034"/>
                  <a:gd name="T28" fmla="*/ 192 w 2784"/>
                  <a:gd name="T29" fmla="*/ 1021 h 3034"/>
                  <a:gd name="T30" fmla="*/ 207 w 2784"/>
                  <a:gd name="T31" fmla="*/ 978 h 3034"/>
                  <a:gd name="T32" fmla="*/ 221 w 2784"/>
                  <a:gd name="T33" fmla="*/ 935 h 3034"/>
                  <a:gd name="T34" fmla="*/ 235 w 2784"/>
                  <a:gd name="T35" fmla="*/ 896 h 3034"/>
                  <a:gd name="T36" fmla="*/ 250 w 2784"/>
                  <a:gd name="T37" fmla="*/ 853 h 3034"/>
                  <a:gd name="T38" fmla="*/ 264 w 2784"/>
                  <a:gd name="T39" fmla="*/ 815 h 3034"/>
                  <a:gd name="T40" fmla="*/ 279 w 2784"/>
                  <a:gd name="T41" fmla="*/ 772 h 3034"/>
                  <a:gd name="T42" fmla="*/ 293 w 2784"/>
                  <a:gd name="T43" fmla="*/ 738 h 3034"/>
                  <a:gd name="T44" fmla="*/ 307 w 2784"/>
                  <a:gd name="T45" fmla="*/ 700 h 3034"/>
                  <a:gd name="T46" fmla="*/ 322 w 2784"/>
                  <a:gd name="T47" fmla="*/ 666 h 3034"/>
                  <a:gd name="T48" fmla="*/ 336 w 2784"/>
                  <a:gd name="T49" fmla="*/ 632 h 3034"/>
                  <a:gd name="T50" fmla="*/ 351 w 2784"/>
                  <a:gd name="T51" fmla="*/ 594 h 3034"/>
                  <a:gd name="T52" fmla="*/ 365 w 2784"/>
                  <a:gd name="T53" fmla="*/ 560 h 3034"/>
                  <a:gd name="T54" fmla="*/ 370 w 2784"/>
                  <a:gd name="T55" fmla="*/ 532 h 3034"/>
                  <a:gd name="T56" fmla="*/ 384 w 2784"/>
                  <a:gd name="T57" fmla="*/ 498 h 3034"/>
                  <a:gd name="T58" fmla="*/ 399 w 2784"/>
                  <a:gd name="T59" fmla="*/ 469 h 3034"/>
                  <a:gd name="T60" fmla="*/ 413 w 2784"/>
                  <a:gd name="T61" fmla="*/ 445 h 3034"/>
                  <a:gd name="T62" fmla="*/ 427 w 2784"/>
                  <a:gd name="T63" fmla="*/ 407 h 3034"/>
                  <a:gd name="T64" fmla="*/ 442 w 2784"/>
                  <a:gd name="T65" fmla="*/ 392 h 3034"/>
                  <a:gd name="T66" fmla="*/ 456 w 2784"/>
                  <a:gd name="T67" fmla="*/ 364 h 3034"/>
                  <a:gd name="T68" fmla="*/ 471 w 2784"/>
                  <a:gd name="T69" fmla="*/ 335 h 3034"/>
                  <a:gd name="T70" fmla="*/ 485 w 2784"/>
                  <a:gd name="T71" fmla="*/ 320 h 3034"/>
                  <a:gd name="T72" fmla="*/ 499 w 2784"/>
                  <a:gd name="T73" fmla="*/ 292 h 3034"/>
                  <a:gd name="T74" fmla="*/ 514 w 2784"/>
                  <a:gd name="T75" fmla="*/ 272 h 3034"/>
                  <a:gd name="T76" fmla="*/ 528 w 2784"/>
                  <a:gd name="T77" fmla="*/ 258 h 3034"/>
                  <a:gd name="T78" fmla="*/ 543 w 2784"/>
                  <a:gd name="T79" fmla="*/ 239 h 3034"/>
                  <a:gd name="T80" fmla="*/ 557 w 2784"/>
                  <a:gd name="T81" fmla="*/ 220 h 3034"/>
                  <a:gd name="T82" fmla="*/ 571 w 2784"/>
                  <a:gd name="T83" fmla="*/ 210 h 3034"/>
                  <a:gd name="T84" fmla="*/ 586 w 2784"/>
                  <a:gd name="T85" fmla="*/ 196 h 3034"/>
                  <a:gd name="T86" fmla="*/ 600 w 2784"/>
                  <a:gd name="T87" fmla="*/ 186 h 3034"/>
                  <a:gd name="T88" fmla="*/ 615 w 2784"/>
                  <a:gd name="T89" fmla="*/ 176 h 3034"/>
                  <a:gd name="T90" fmla="*/ 619 w 2784"/>
                  <a:gd name="T91" fmla="*/ 167 h 3034"/>
                  <a:gd name="T92" fmla="*/ 634 w 2784"/>
                  <a:gd name="T93" fmla="*/ 157 h 3034"/>
                  <a:gd name="T94" fmla="*/ 648 w 2784"/>
                  <a:gd name="T95" fmla="*/ 157 h 3034"/>
                  <a:gd name="T96" fmla="*/ 663 w 2784"/>
                  <a:gd name="T97" fmla="*/ 148 h 303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784" h="3034">
                    <a:moveTo>
                      <a:pt x="0" y="1521"/>
                    </a:moveTo>
                    <a:lnTo>
                      <a:pt x="10" y="1468"/>
                    </a:lnTo>
                    <a:lnTo>
                      <a:pt x="24" y="1425"/>
                    </a:lnTo>
                    <a:lnTo>
                      <a:pt x="39" y="1372"/>
                    </a:lnTo>
                    <a:lnTo>
                      <a:pt x="53" y="1329"/>
                    </a:lnTo>
                    <a:lnTo>
                      <a:pt x="67" y="1281"/>
                    </a:lnTo>
                    <a:lnTo>
                      <a:pt x="82" y="1238"/>
                    </a:lnTo>
                    <a:lnTo>
                      <a:pt x="96" y="1185"/>
                    </a:lnTo>
                    <a:lnTo>
                      <a:pt x="111" y="1142"/>
                    </a:lnTo>
                    <a:lnTo>
                      <a:pt x="120" y="1094"/>
                    </a:lnTo>
                    <a:lnTo>
                      <a:pt x="135" y="1051"/>
                    </a:lnTo>
                    <a:lnTo>
                      <a:pt x="149" y="1008"/>
                    </a:lnTo>
                    <a:lnTo>
                      <a:pt x="163" y="964"/>
                    </a:lnTo>
                    <a:lnTo>
                      <a:pt x="178" y="916"/>
                    </a:lnTo>
                    <a:lnTo>
                      <a:pt x="192" y="873"/>
                    </a:lnTo>
                    <a:lnTo>
                      <a:pt x="207" y="830"/>
                    </a:lnTo>
                    <a:lnTo>
                      <a:pt x="221" y="787"/>
                    </a:lnTo>
                    <a:lnTo>
                      <a:pt x="235" y="748"/>
                    </a:lnTo>
                    <a:lnTo>
                      <a:pt x="250" y="705"/>
                    </a:lnTo>
                    <a:lnTo>
                      <a:pt x="264" y="667"/>
                    </a:lnTo>
                    <a:lnTo>
                      <a:pt x="279" y="624"/>
                    </a:lnTo>
                    <a:lnTo>
                      <a:pt x="293" y="590"/>
                    </a:lnTo>
                    <a:lnTo>
                      <a:pt x="307" y="552"/>
                    </a:lnTo>
                    <a:lnTo>
                      <a:pt x="322" y="518"/>
                    </a:lnTo>
                    <a:lnTo>
                      <a:pt x="336" y="484"/>
                    </a:lnTo>
                    <a:lnTo>
                      <a:pt x="351" y="446"/>
                    </a:lnTo>
                    <a:lnTo>
                      <a:pt x="365" y="412"/>
                    </a:lnTo>
                    <a:lnTo>
                      <a:pt x="370" y="384"/>
                    </a:lnTo>
                    <a:lnTo>
                      <a:pt x="384" y="350"/>
                    </a:lnTo>
                    <a:lnTo>
                      <a:pt x="399" y="321"/>
                    </a:lnTo>
                    <a:lnTo>
                      <a:pt x="413" y="297"/>
                    </a:lnTo>
                    <a:lnTo>
                      <a:pt x="427" y="259"/>
                    </a:lnTo>
                    <a:lnTo>
                      <a:pt x="442" y="244"/>
                    </a:lnTo>
                    <a:lnTo>
                      <a:pt x="456" y="216"/>
                    </a:lnTo>
                    <a:lnTo>
                      <a:pt x="471" y="187"/>
                    </a:lnTo>
                    <a:lnTo>
                      <a:pt x="485" y="172"/>
                    </a:lnTo>
                    <a:lnTo>
                      <a:pt x="499" y="144"/>
                    </a:lnTo>
                    <a:lnTo>
                      <a:pt x="514" y="124"/>
                    </a:lnTo>
                    <a:lnTo>
                      <a:pt x="528" y="110"/>
                    </a:lnTo>
                    <a:lnTo>
                      <a:pt x="543" y="91"/>
                    </a:lnTo>
                    <a:lnTo>
                      <a:pt x="557" y="72"/>
                    </a:lnTo>
                    <a:lnTo>
                      <a:pt x="571" y="62"/>
                    </a:lnTo>
                    <a:lnTo>
                      <a:pt x="586" y="48"/>
                    </a:lnTo>
                    <a:lnTo>
                      <a:pt x="600" y="38"/>
                    </a:lnTo>
                    <a:lnTo>
                      <a:pt x="615" y="28"/>
                    </a:lnTo>
                    <a:lnTo>
                      <a:pt x="619" y="19"/>
                    </a:lnTo>
                    <a:lnTo>
                      <a:pt x="634" y="9"/>
                    </a:lnTo>
                    <a:lnTo>
                      <a:pt x="648" y="9"/>
                    </a:lnTo>
                    <a:lnTo>
                      <a:pt x="663" y="0"/>
                    </a:lnTo>
                  </a:path>
                </a:pathLst>
              </a:custGeom>
              <a:noFill/>
              <a:ln w="5118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4" name="Freeform 79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749 w 2784"/>
                  <a:gd name="T1" fmla="*/ 157 h 3034"/>
                  <a:gd name="T2" fmla="*/ 792 w 2784"/>
                  <a:gd name="T3" fmla="*/ 186 h 3034"/>
                  <a:gd name="T4" fmla="*/ 835 w 2784"/>
                  <a:gd name="T5" fmla="*/ 220 h 3034"/>
                  <a:gd name="T6" fmla="*/ 874 w 2784"/>
                  <a:gd name="T7" fmla="*/ 272 h 3034"/>
                  <a:gd name="T8" fmla="*/ 917 w 2784"/>
                  <a:gd name="T9" fmla="*/ 335 h 3034"/>
                  <a:gd name="T10" fmla="*/ 960 w 2784"/>
                  <a:gd name="T11" fmla="*/ 407 h 3034"/>
                  <a:gd name="T12" fmla="*/ 999 w 2784"/>
                  <a:gd name="T13" fmla="*/ 498 h 3034"/>
                  <a:gd name="T14" fmla="*/ 1042 w 2784"/>
                  <a:gd name="T15" fmla="*/ 594 h 3034"/>
                  <a:gd name="T16" fmla="*/ 1085 w 2784"/>
                  <a:gd name="T17" fmla="*/ 700 h 3034"/>
                  <a:gd name="T18" fmla="*/ 1123 w 2784"/>
                  <a:gd name="T19" fmla="*/ 815 h 3034"/>
                  <a:gd name="T20" fmla="*/ 1167 w 2784"/>
                  <a:gd name="T21" fmla="*/ 935 h 3034"/>
                  <a:gd name="T22" fmla="*/ 1210 w 2784"/>
                  <a:gd name="T23" fmla="*/ 1064 h 3034"/>
                  <a:gd name="T24" fmla="*/ 1253 w 2784"/>
                  <a:gd name="T25" fmla="*/ 1199 h 3034"/>
                  <a:gd name="T26" fmla="*/ 1296 w 2784"/>
                  <a:gd name="T27" fmla="*/ 1333 h 3034"/>
                  <a:gd name="T28" fmla="*/ 1339 w 2784"/>
                  <a:gd name="T29" fmla="*/ 1477 h 3034"/>
                  <a:gd name="T30" fmla="*/ 1373 w 2784"/>
                  <a:gd name="T31" fmla="*/ 1616 h 3034"/>
                  <a:gd name="T32" fmla="*/ 1416 w 2784"/>
                  <a:gd name="T33" fmla="*/ 1760 h 3034"/>
                  <a:gd name="T34" fmla="*/ 1459 w 2784"/>
                  <a:gd name="T35" fmla="*/ 1904 h 3034"/>
                  <a:gd name="T36" fmla="*/ 1503 w 2784"/>
                  <a:gd name="T37" fmla="*/ 2044 h 3034"/>
                  <a:gd name="T38" fmla="*/ 1546 w 2784"/>
                  <a:gd name="T39" fmla="*/ 2178 h 3034"/>
                  <a:gd name="T40" fmla="*/ 1589 w 2784"/>
                  <a:gd name="T41" fmla="*/ 2312 h 3034"/>
                  <a:gd name="T42" fmla="*/ 1623 w 2784"/>
                  <a:gd name="T43" fmla="*/ 2437 h 3034"/>
                  <a:gd name="T44" fmla="*/ 1666 w 2784"/>
                  <a:gd name="T45" fmla="*/ 2562 h 3034"/>
                  <a:gd name="T46" fmla="*/ 1709 w 2784"/>
                  <a:gd name="T47" fmla="*/ 2668 h 3034"/>
                  <a:gd name="T48" fmla="*/ 1752 w 2784"/>
                  <a:gd name="T49" fmla="*/ 2773 h 3034"/>
                  <a:gd name="T50" fmla="*/ 1795 w 2784"/>
                  <a:gd name="T51" fmla="*/ 2864 h 3034"/>
                  <a:gd name="T52" fmla="*/ 1839 w 2784"/>
                  <a:gd name="T53" fmla="*/ 2941 h 3034"/>
                  <a:gd name="T54" fmla="*/ 1877 w 2784"/>
                  <a:gd name="T55" fmla="*/ 3013 h 3034"/>
                  <a:gd name="T56" fmla="*/ 1920 w 2784"/>
                  <a:gd name="T57" fmla="*/ 3076 h 3034"/>
                  <a:gd name="T58" fmla="*/ 1963 w 2784"/>
                  <a:gd name="T59" fmla="*/ 3119 h 3034"/>
                  <a:gd name="T60" fmla="*/ 2002 w 2784"/>
                  <a:gd name="T61" fmla="*/ 3157 h 3034"/>
                  <a:gd name="T62" fmla="*/ 2045 w 2784"/>
                  <a:gd name="T63" fmla="*/ 3172 h 3034"/>
                  <a:gd name="T64" fmla="*/ 2083 w 2784"/>
                  <a:gd name="T65" fmla="*/ 3181 h 3034"/>
                  <a:gd name="T66" fmla="*/ 2127 w 2784"/>
                  <a:gd name="T67" fmla="*/ 3172 h 3034"/>
                  <a:gd name="T68" fmla="*/ 2170 w 2784"/>
                  <a:gd name="T69" fmla="*/ 3157 h 3034"/>
                  <a:gd name="T70" fmla="*/ 2213 w 2784"/>
                  <a:gd name="T71" fmla="*/ 3119 h 3034"/>
                  <a:gd name="T72" fmla="*/ 2256 w 2784"/>
                  <a:gd name="T73" fmla="*/ 3076 h 3034"/>
                  <a:gd name="T74" fmla="*/ 2299 w 2784"/>
                  <a:gd name="T75" fmla="*/ 3013 h 3034"/>
                  <a:gd name="T76" fmla="*/ 2333 w 2784"/>
                  <a:gd name="T77" fmla="*/ 2941 h 3034"/>
                  <a:gd name="T78" fmla="*/ 2376 w 2784"/>
                  <a:gd name="T79" fmla="*/ 2864 h 3034"/>
                  <a:gd name="T80" fmla="*/ 2419 w 2784"/>
                  <a:gd name="T81" fmla="*/ 2773 h 3034"/>
                  <a:gd name="T82" fmla="*/ 2463 w 2784"/>
                  <a:gd name="T83" fmla="*/ 2668 h 3034"/>
                  <a:gd name="T84" fmla="*/ 2506 w 2784"/>
                  <a:gd name="T85" fmla="*/ 2562 h 3034"/>
                  <a:gd name="T86" fmla="*/ 2549 w 2784"/>
                  <a:gd name="T87" fmla="*/ 2437 h 3034"/>
                  <a:gd name="T88" fmla="*/ 2583 w 2784"/>
                  <a:gd name="T89" fmla="*/ 2312 h 3034"/>
                  <a:gd name="T90" fmla="*/ 2626 w 2784"/>
                  <a:gd name="T91" fmla="*/ 2178 h 3034"/>
                  <a:gd name="T92" fmla="*/ 2669 w 2784"/>
                  <a:gd name="T93" fmla="*/ 2044 h 3034"/>
                  <a:gd name="T94" fmla="*/ 2712 w 2784"/>
                  <a:gd name="T95" fmla="*/ 1904 h 3034"/>
                  <a:gd name="T96" fmla="*/ 2755 w 2784"/>
                  <a:gd name="T97" fmla="*/ 1760 h 303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784" h="3034">
                    <a:moveTo>
                      <a:pt x="720" y="0"/>
                    </a:moveTo>
                    <a:lnTo>
                      <a:pt x="735" y="9"/>
                    </a:lnTo>
                    <a:lnTo>
                      <a:pt x="749" y="9"/>
                    </a:lnTo>
                    <a:lnTo>
                      <a:pt x="763" y="19"/>
                    </a:lnTo>
                    <a:lnTo>
                      <a:pt x="778" y="28"/>
                    </a:lnTo>
                    <a:lnTo>
                      <a:pt x="792" y="38"/>
                    </a:lnTo>
                    <a:lnTo>
                      <a:pt x="807" y="48"/>
                    </a:lnTo>
                    <a:lnTo>
                      <a:pt x="821" y="62"/>
                    </a:lnTo>
                    <a:lnTo>
                      <a:pt x="835" y="72"/>
                    </a:lnTo>
                    <a:lnTo>
                      <a:pt x="850" y="91"/>
                    </a:lnTo>
                    <a:lnTo>
                      <a:pt x="859" y="110"/>
                    </a:lnTo>
                    <a:lnTo>
                      <a:pt x="874" y="124"/>
                    </a:lnTo>
                    <a:lnTo>
                      <a:pt x="888" y="144"/>
                    </a:lnTo>
                    <a:lnTo>
                      <a:pt x="903" y="172"/>
                    </a:lnTo>
                    <a:lnTo>
                      <a:pt x="917" y="187"/>
                    </a:lnTo>
                    <a:lnTo>
                      <a:pt x="931" y="216"/>
                    </a:lnTo>
                    <a:lnTo>
                      <a:pt x="946" y="244"/>
                    </a:lnTo>
                    <a:lnTo>
                      <a:pt x="960" y="259"/>
                    </a:lnTo>
                    <a:lnTo>
                      <a:pt x="975" y="297"/>
                    </a:lnTo>
                    <a:lnTo>
                      <a:pt x="989" y="321"/>
                    </a:lnTo>
                    <a:lnTo>
                      <a:pt x="999" y="350"/>
                    </a:lnTo>
                    <a:lnTo>
                      <a:pt x="1013" y="384"/>
                    </a:lnTo>
                    <a:lnTo>
                      <a:pt x="1027" y="412"/>
                    </a:lnTo>
                    <a:lnTo>
                      <a:pt x="1042" y="446"/>
                    </a:lnTo>
                    <a:lnTo>
                      <a:pt x="1056" y="484"/>
                    </a:lnTo>
                    <a:lnTo>
                      <a:pt x="1071" y="518"/>
                    </a:lnTo>
                    <a:lnTo>
                      <a:pt x="1085" y="552"/>
                    </a:lnTo>
                    <a:lnTo>
                      <a:pt x="1099" y="590"/>
                    </a:lnTo>
                    <a:lnTo>
                      <a:pt x="1109" y="624"/>
                    </a:lnTo>
                    <a:lnTo>
                      <a:pt x="1123" y="667"/>
                    </a:lnTo>
                    <a:lnTo>
                      <a:pt x="1138" y="705"/>
                    </a:lnTo>
                    <a:lnTo>
                      <a:pt x="1152" y="748"/>
                    </a:lnTo>
                    <a:lnTo>
                      <a:pt x="1167" y="787"/>
                    </a:lnTo>
                    <a:lnTo>
                      <a:pt x="1181" y="830"/>
                    </a:lnTo>
                    <a:lnTo>
                      <a:pt x="1195" y="873"/>
                    </a:lnTo>
                    <a:lnTo>
                      <a:pt x="1210" y="916"/>
                    </a:lnTo>
                    <a:lnTo>
                      <a:pt x="1224" y="964"/>
                    </a:lnTo>
                    <a:lnTo>
                      <a:pt x="1239" y="1008"/>
                    </a:lnTo>
                    <a:lnTo>
                      <a:pt x="1253" y="1051"/>
                    </a:lnTo>
                    <a:lnTo>
                      <a:pt x="1267" y="1094"/>
                    </a:lnTo>
                    <a:lnTo>
                      <a:pt x="1282" y="1142"/>
                    </a:lnTo>
                    <a:lnTo>
                      <a:pt x="1296" y="1185"/>
                    </a:lnTo>
                    <a:lnTo>
                      <a:pt x="1311" y="1238"/>
                    </a:lnTo>
                    <a:lnTo>
                      <a:pt x="1325" y="1281"/>
                    </a:lnTo>
                    <a:lnTo>
                      <a:pt x="1339" y="1329"/>
                    </a:lnTo>
                    <a:lnTo>
                      <a:pt x="1354" y="1372"/>
                    </a:lnTo>
                    <a:lnTo>
                      <a:pt x="1359" y="1425"/>
                    </a:lnTo>
                    <a:lnTo>
                      <a:pt x="1373" y="1468"/>
                    </a:lnTo>
                    <a:lnTo>
                      <a:pt x="1387" y="1512"/>
                    </a:lnTo>
                    <a:lnTo>
                      <a:pt x="1402" y="1569"/>
                    </a:lnTo>
                    <a:lnTo>
                      <a:pt x="1416" y="1612"/>
                    </a:lnTo>
                    <a:lnTo>
                      <a:pt x="1431" y="1665"/>
                    </a:lnTo>
                    <a:lnTo>
                      <a:pt x="1445" y="1708"/>
                    </a:lnTo>
                    <a:lnTo>
                      <a:pt x="1459" y="1756"/>
                    </a:lnTo>
                    <a:lnTo>
                      <a:pt x="1474" y="1800"/>
                    </a:lnTo>
                    <a:lnTo>
                      <a:pt x="1488" y="1852"/>
                    </a:lnTo>
                    <a:lnTo>
                      <a:pt x="1503" y="1896"/>
                    </a:lnTo>
                    <a:lnTo>
                      <a:pt x="1517" y="1939"/>
                    </a:lnTo>
                    <a:lnTo>
                      <a:pt x="1531" y="1987"/>
                    </a:lnTo>
                    <a:lnTo>
                      <a:pt x="1546" y="2030"/>
                    </a:lnTo>
                    <a:lnTo>
                      <a:pt x="1560" y="2073"/>
                    </a:lnTo>
                    <a:lnTo>
                      <a:pt x="1575" y="2116"/>
                    </a:lnTo>
                    <a:lnTo>
                      <a:pt x="1589" y="2164"/>
                    </a:lnTo>
                    <a:lnTo>
                      <a:pt x="1594" y="2208"/>
                    </a:lnTo>
                    <a:lnTo>
                      <a:pt x="1608" y="2251"/>
                    </a:lnTo>
                    <a:lnTo>
                      <a:pt x="1623" y="2289"/>
                    </a:lnTo>
                    <a:lnTo>
                      <a:pt x="1637" y="2332"/>
                    </a:lnTo>
                    <a:lnTo>
                      <a:pt x="1651" y="2366"/>
                    </a:lnTo>
                    <a:lnTo>
                      <a:pt x="1666" y="2414"/>
                    </a:lnTo>
                    <a:lnTo>
                      <a:pt x="1680" y="2448"/>
                    </a:lnTo>
                    <a:lnTo>
                      <a:pt x="1695" y="2481"/>
                    </a:lnTo>
                    <a:lnTo>
                      <a:pt x="1709" y="2520"/>
                    </a:lnTo>
                    <a:lnTo>
                      <a:pt x="1723" y="2553"/>
                    </a:lnTo>
                    <a:lnTo>
                      <a:pt x="1738" y="2592"/>
                    </a:lnTo>
                    <a:lnTo>
                      <a:pt x="1752" y="2625"/>
                    </a:lnTo>
                    <a:lnTo>
                      <a:pt x="1767" y="2654"/>
                    </a:lnTo>
                    <a:lnTo>
                      <a:pt x="1781" y="2688"/>
                    </a:lnTo>
                    <a:lnTo>
                      <a:pt x="1795" y="2716"/>
                    </a:lnTo>
                    <a:lnTo>
                      <a:pt x="1810" y="2740"/>
                    </a:lnTo>
                    <a:lnTo>
                      <a:pt x="1824" y="2779"/>
                    </a:lnTo>
                    <a:lnTo>
                      <a:pt x="1839" y="2793"/>
                    </a:lnTo>
                    <a:lnTo>
                      <a:pt x="1848" y="2822"/>
                    </a:lnTo>
                    <a:lnTo>
                      <a:pt x="1863" y="2846"/>
                    </a:lnTo>
                    <a:lnTo>
                      <a:pt x="1877" y="2865"/>
                    </a:lnTo>
                    <a:lnTo>
                      <a:pt x="1891" y="2894"/>
                    </a:lnTo>
                    <a:lnTo>
                      <a:pt x="1906" y="2908"/>
                    </a:lnTo>
                    <a:lnTo>
                      <a:pt x="1920" y="2928"/>
                    </a:lnTo>
                    <a:lnTo>
                      <a:pt x="1935" y="2947"/>
                    </a:lnTo>
                    <a:lnTo>
                      <a:pt x="1949" y="2966"/>
                    </a:lnTo>
                    <a:lnTo>
                      <a:pt x="1963" y="2971"/>
                    </a:lnTo>
                    <a:lnTo>
                      <a:pt x="1978" y="2990"/>
                    </a:lnTo>
                    <a:lnTo>
                      <a:pt x="1987" y="3000"/>
                    </a:lnTo>
                    <a:lnTo>
                      <a:pt x="2002" y="3009"/>
                    </a:lnTo>
                    <a:lnTo>
                      <a:pt x="2016" y="3019"/>
                    </a:lnTo>
                    <a:lnTo>
                      <a:pt x="2031" y="3024"/>
                    </a:lnTo>
                    <a:lnTo>
                      <a:pt x="2045" y="3024"/>
                    </a:lnTo>
                    <a:lnTo>
                      <a:pt x="2059" y="3033"/>
                    </a:lnTo>
                    <a:lnTo>
                      <a:pt x="2074" y="3033"/>
                    </a:lnTo>
                    <a:lnTo>
                      <a:pt x="2083" y="3033"/>
                    </a:lnTo>
                    <a:lnTo>
                      <a:pt x="2098" y="3033"/>
                    </a:lnTo>
                    <a:lnTo>
                      <a:pt x="2112" y="3033"/>
                    </a:lnTo>
                    <a:lnTo>
                      <a:pt x="2127" y="3024"/>
                    </a:lnTo>
                    <a:lnTo>
                      <a:pt x="2141" y="3024"/>
                    </a:lnTo>
                    <a:lnTo>
                      <a:pt x="2155" y="3019"/>
                    </a:lnTo>
                    <a:lnTo>
                      <a:pt x="2170" y="3009"/>
                    </a:lnTo>
                    <a:lnTo>
                      <a:pt x="2184" y="3000"/>
                    </a:lnTo>
                    <a:lnTo>
                      <a:pt x="2199" y="2990"/>
                    </a:lnTo>
                    <a:lnTo>
                      <a:pt x="2213" y="2971"/>
                    </a:lnTo>
                    <a:lnTo>
                      <a:pt x="2227" y="2966"/>
                    </a:lnTo>
                    <a:lnTo>
                      <a:pt x="2242" y="2947"/>
                    </a:lnTo>
                    <a:lnTo>
                      <a:pt x="2256" y="2928"/>
                    </a:lnTo>
                    <a:lnTo>
                      <a:pt x="2271" y="2908"/>
                    </a:lnTo>
                    <a:lnTo>
                      <a:pt x="2285" y="2894"/>
                    </a:lnTo>
                    <a:lnTo>
                      <a:pt x="2299" y="2865"/>
                    </a:lnTo>
                    <a:lnTo>
                      <a:pt x="2314" y="2846"/>
                    </a:lnTo>
                    <a:lnTo>
                      <a:pt x="2328" y="2822"/>
                    </a:lnTo>
                    <a:lnTo>
                      <a:pt x="2333" y="2793"/>
                    </a:lnTo>
                    <a:lnTo>
                      <a:pt x="2347" y="2779"/>
                    </a:lnTo>
                    <a:lnTo>
                      <a:pt x="2362" y="2740"/>
                    </a:lnTo>
                    <a:lnTo>
                      <a:pt x="2376" y="2716"/>
                    </a:lnTo>
                    <a:lnTo>
                      <a:pt x="2391" y="2688"/>
                    </a:lnTo>
                    <a:lnTo>
                      <a:pt x="2405" y="2654"/>
                    </a:lnTo>
                    <a:lnTo>
                      <a:pt x="2419" y="2625"/>
                    </a:lnTo>
                    <a:lnTo>
                      <a:pt x="2434" y="2592"/>
                    </a:lnTo>
                    <a:lnTo>
                      <a:pt x="2448" y="2553"/>
                    </a:lnTo>
                    <a:lnTo>
                      <a:pt x="2463" y="2520"/>
                    </a:lnTo>
                    <a:lnTo>
                      <a:pt x="2477" y="2481"/>
                    </a:lnTo>
                    <a:lnTo>
                      <a:pt x="2491" y="2448"/>
                    </a:lnTo>
                    <a:lnTo>
                      <a:pt x="2506" y="2414"/>
                    </a:lnTo>
                    <a:lnTo>
                      <a:pt x="2520" y="2366"/>
                    </a:lnTo>
                    <a:lnTo>
                      <a:pt x="2535" y="2332"/>
                    </a:lnTo>
                    <a:lnTo>
                      <a:pt x="2549" y="2289"/>
                    </a:lnTo>
                    <a:lnTo>
                      <a:pt x="2563" y="2251"/>
                    </a:lnTo>
                    <a:lnTo>
                      <a:pt x="2578" y="2208"/>
                    </a:lnTo>
                    <a:lnTo>
                      <a:pt x="2583" y="2164"/>
                    </a:lnTo>
                    <a:lnTo>
                      <a:pt x="2597" y="2116"/>
                    </a:lnTo>
                    <a:lnTo>
                      <a:pt x="2611" y="2073"/>
                    </a:lnTo>
                    <a:lnTo>
                      <a:pt x="2626" y="2030"/>
                    </a:lnTo>
                    <a:lnTo>
                      <a:pt x="2640" y="1987"/>
                    </a:lnTo>
                    <a:lnTo>
                      <a:pt x="2655" y="1939"/>
                    </a:lnTo>
                    <a:lnTo>
                      <a:pt x="2669" y="1896"/>
                    </a:lnTo>
                    <a:lnTo>
                      <a:pt x="2683" y="1852"/>
                    </a:lnTo>
                    <a:lnTo>
                      <a:pt x="2698" y="1800"/>
                    </a:lnTo>
                    <a:lnTo>
                      <a:pt x="2712" y="1756"/>
                    </a:lnTo>
                    <a:lnTo>
                      <a:pt x="2727" y="1708"/>
                    </a:lnTo>
                    <a:lnTo>
                      <a:pt x="2741" y="1665"/>
                    </a:lnTo>
                    <a:lnTo>
                      <a:pt x="2755" y="1612"/>
                    </a:lnTo>
                    <a:lnTo>
                      <a:pt x="2770" y="1569"/>
                    </a:lnTo>
                    <a:lnTo>
                      <a:pt x="2784" y="1521"/>
                    </a:lnTo>
                  </a:path>
                </a:pathLst>
              </a:custGeom>
              <a:noFill/>
              <a:ln w="5118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7" name="Group 80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51" name="Freeform 81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0 w 2784"/>
                  <a:gd name="T1" fmla="*/ 2044 h 3034"/>
                  <a:gd name="T2" fmla="*/ 10 w 2784"/>
                  <a:gd name="T3" fmla="*/ 1991 h 3034"/>
                  <a:gd name="T4" fmla="*/ 24 w 2784"/>
                  <a:gd name="T5" fmla="*/ 1948 h 3034"/>
                  <a:gd name="T6" fmla="*/ 39 w 2784"/>
                  <a:gd name="T7" fmla="*/ 1904 h 3034"/>
                  <a:gd name="T8" fmla="*/ 53 w 2784"/>
                  <a:gd name="T9" fmla="*/ 1856 h 3034"/>
                  <a:gd name="T10" fmla="*/ 67 w 2784"/>
                  <a:gd name="T11" fmla="*/ 1804 h 3034"/>
                  <a:gd name="T12" fmla="*/ 82 w 2784"/>
                  <a:gd name="T13" fmla="*/ 1760 h 3034"/>
                  <a:gd name="T14" fmla="*/ 96 w 2784"/>
                  <a:gd name="T15" fmla="*/ 1717 h 3034"/>
                  <a:gd name="T16" fmla="*/ 111 w 2784"/>
                  <a:gd name="T17" fmla="*/ 1660 h 3034"/>
                  <a:gd name="T18" fmla="*/ 120 w 2784"/>
                  <a:gd name="T19" fmla="*/ 1616 h 3034"/>
                  <a:gd name="T20" fmla="*/ 135 w 2784"/>
                  <a:gd name="T21" fmla="*/ 1573 h 3034"/>
                  <a:gd name="T22" fmla="*/ 149 w 2784"/>
                  <a:gd name="T23" fmla="*/ 1520 h 3034"/>
                  <a:gd name="T24" fmla="*/ 163 w 2784"/>
                  <a:gd name="T25" fmla="*/ 1477 h 3034"/>
                  <a:gd name="T26" fmla="*/ 178 w 2784"/>
                  <a:gd name="T27" fmla="*/ 1429 h 3034"/>
                  <a:gd name="T28" fmla="*/ 192 w 2784"/>
                  <a:gd name="T29" fmla="*/ 1376 h 3034"/>
                  <a:gd name="T30" fmla="*/ 207 w 2784"/>
                  <a:gd name="T31" fmla="*/ 1333 h 3034"/>
                  <a:gd name="T32" fmla="*/ 221 w 2784"/>
                  <a:gd name="T33" fmla="*/ 1290 h 3034"/>
                  <a:gd name="T34" fmla="*/ 235 w 2784"/>
                  <a:gd name="T35" fmla="*/ 1242 h 3034"/>
                  <a:gd name="T36" fmla="*/ 250 w 2784"/>
                  <a:gd name="T37" fmla="*/ 1199 h 3034"/>
                  <a:gd name="T38" fmla="*/ 264 w 2784"/>
                  <a:gd name="T39" fmla="*/ 1156 h 3034"/>
                  <a:gd name="T40" fmla="*/ 279 w 2784"/>
                  <a:gd name="T41" fmla="*/ 1112 h 3034"/>
                  <a:gd name="T42" fmla="*/ 293 w 2784"/>
                  <a:gd name="T43" fmla="*/ 1064 h 3034"/>
                  <a:gd name="T44" fmla="*/ 307 w 2784"/>
                  <a:gd name="T45" fmla="*/ 1021 h 3034"/>
                  <a:gd name="T46" fmla="*/ 322 w 2784"/>
                  <a:gd name="T47" fmla="*/ 978 h 3034"/>
                  <a:gd name="T48" fmla="*/ 336 w 2784"/>
                  <a:gd name="T49" fmla="*/ 935 h 3034"/>
                  <a:gd name="T50" fmla="*/ 351 w 2784"/>
                  <a:gd name="T51" fmla="*/ 896 h 3034"/>
                  <a:gd name="T52" fmla="*/ 365 w 2784"/>
                  <a:gd name="T53" fmla="*/ 853 h 3034"/>
                  <a:gd name="T54" fmla="*/ 370 w 2784"/>
                  <a:gd name="T55" fmla="*/ 810 h 3034"/>
                  <a:gd name="T56" fmla="*/ 384 w 2784"/>
                  <a:gd name="T57" fmla="*/ 772 h 3034"/>
                  <a:gd name="T58" fmla="*/ 399 w 2784"/>
                  <a:gd name="T59" fmla="*/ 738 h 3034"/>
                  <a:gd name="T60" fmla="*/ 413 w 2784"/>
                  <a:gd name="T61" fmla="*/ 700 h 3034"/>
                  <a:gd name="T62" fmla="*/ 427 w 2784"/>
                  <a:gd name="T63" fmla="*/ 666 h 3034"/>
                  <a:gd name="T64" fmla="*/ 442 w 2784"/>
                  <a:gd name="T65" fmla="*/ 632 h 3034"/>
                  <a:gd name="T66" fmla="*/ 456 w 2784"/>
                  <a:gd name="T67" fmla="*/ 594 h 3034"/>
                  <a:gd name="T68" fmla="*/ 471 w 2784"/>
                  <a:gd name="T69" fmla="*/ 560 h 3034"/>
                  <a:gd name="T70" fmla="*/ 485 w 2784"/>
                  <a:gd name="T71" fmla="*/ 522 h 3034"/>
                  <a:gd name="T72" fmla="*/ 499 w 2784"/>
                  <a:gd name="T73" fmla="*/ 498 h 3034"/>
                  <a:gd name="T74" fmla="*/ 514 w 2784"/>
                  <a:gd name="T75" fmla="*/ 469 h 3034"/>
                  <a:gd name="T76" fmla="*/ 528 w 2784"/>
                  <a:gd name="T77" fmla="*/ 436 h 3034"/>
                  <a:gd name="T78" fmla="*/ 543 w 2784"/>
                  <a:gd name="T79" fmla="*/ 407 h 3034"/>
                  <a:gd name="T80" fmla="*/ 557 w 2784"/>
                  <a:gd name="T81" fmla="*/ 383 h 3034"/>
                  <a:gd name="T82" fmla="*/ 571 w 2784"/>
                  <a:gd name="T83" fmla="*/ 364 h 3034"/>
                  <a:gd name="T84" fmla="*/ 586 w 2784"/>
                  <a:gd name="T85" fmla="*/ 335 h 3034"/>
                  <a:gd name="T86" fmla="*/ 600 w 2784"/>
                  <a:gd name="T87" fmla="*/ 311 h 3034"/>
                  <a:gd name="T88" fmla="*/ 615 w 2784"/>
                  <a:gd name="T89" fmla="*/ 292 h 3034"/>
                  <a:gd name="T90" fmla="*/ 619 w 2784"/>
                  <a:gd name="T91" fmla="*/ 272 h 3034"/>
                  <a:gd name="T92" fmla="*/ 634 w 2784"/>
                  <a:gd name="T93" fmla="*/ 258 h 3034"/>
                  <a:gd name="T94" fmla="*/ 648 w 2784"/>
                  <a:gd name="T95" fmla="*/ 239 h 3034"/>
                  <a:gd name="T96" fmla="*/ 663 w 2784"/>
                  <a:gd name="T97" fmla="*/ 220 h 3034"/>
                  <a:gd name="T98" fmla="*/ 677 w 2784"/>
                  <a:gd name="T99" fmla="*/ 210 h 3034"/>
                  <a:gd name="T100" fmla="*/ 691 w 2784"/>
                  <a:gd name="T101" fmla="*/ 196 h 3034"/>
                  <a:gd name="T102" fmla="*/ 706 w 2784"/>
                  <a:gd name="T103" fmla="*/ 186 h 3034"/>
                  <a:gd name="T104" fmla="*/ 720 w 2784"/>
                  <a:gd name="T105" fmla="*/ 176 h 3034"/>
                  <a:gd name="T106" fmla="*/ 735 w 2784"/>
                  <a:gd name="T107" fmla="*/ 167 h 3034"/>
                  <a:gd name="T108" fmla="*/ 749 w 2784"/>
                  <a:gd name="T109" fmla="*/ 157 h 3034"/>
                  <a:gd name="T110" fmla="*/ 763 w 2784"/>
                  <a:gd name="T111" fmla="*/ 157 h 3034"/>
                  <a:gd name="T112" fmla="*/ 778 w 2784"/>
                  <a:gd name="T113" fmla="*/ 148 h 303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784" h="3034">
                    <a:moveTo>
                      <a:pt x="0" y="1896"/>
                    </a:moveTo>
                    <a:lnTo>
                      <a:pt x="10" y="1843"/>
                    </a:lnTo>
                    <a:lnTo>
                      <a:pt x="24" y="1800"/>
                    </a:lnTo>
                    <a:lnTo>
                      <a:pt x="39" y="1756"/>
                    </a:lnTo>
                    <a:lnTo>
                      <a:pt x="53" y="1708"/>
                    </a:lnTo>
                    <a:lnTo>
                      <a:pt x="67" y="1656"/>
                    </a:lnTo>
                    <a:lnTo>
                      <a:pt x="82" y="1612"/>
                    </a:lnTo>
                    <a:lnTo>
                      <a:pt x="96" y="1569"/>
                    </a:lnTo>
                    <a:lnTo>
                      <a:pt x="111" y="1512"/>
                    </a:lnTo>
                    <a:lnTo>
                      <a:pt x="120" y="1468"/>
                    </a:lnTo>
                    <a:lnTo>
                      <a:pt x="135" y="1425"/>
                    </a:lnTo>
                    <a:lnTo>
                      <a:pt x="149" y="1372"/>
                    </a:lnTo>
                    <a:lnTo>
                      <a:pt x="163" y="1329"/>
                    </a:lnTo>
                    <a:lnTo>
                      <a:pt x="178" y="1281"/>
                    </a:lnTo>
                    <a:lnTo>
                      <a:pt x="192" y="1228"/>
                    </a:lnTo>
                    <a:lnTo>
                      <a:pt x="207" y="1185"/>
                    </a:lnTo>
                    <a:lnTo>
                      <a:pt x="221" y="1142"/>
                    </a:lnTo>
                    <a:lnTo>
                      <a:pt x="235" y="1094"/>
                    </a:lnTo>
                    <a:lnTo>
                      <a:pt x="250" y="1051"/>
                    </a:lnTo>
                    <a:lnTo>
                      <a:pt x="264" y="1008"/>
                    </a:lnTo>
                    <a:lnTo>
                      <a:pt x="279" y="964"/>
                    </a:lnTo>
                    <a:lnTo>
                      <a:pt x="293" y="916"/>
                    </a:lnTo>
                    <a:lnTo>
                      <a:pt x="307" y="873"/>
                    </a:lnTo>
                    <a:lnTo>
                      <a:pt x="322" y="830"/>
                    </a:lnTo>
                    <a:lnTo>
                      <a:pt x="336" y="787"/>
                    </a:lnTo>
                    <a:lnTo>
                      <a:pt x="351" y="748"/>
                    </a:lnTo>
                    <a:lnTo>
                      <a:pt x="365" y="705"/>
                    </a:lnTo>
                    <a:lnTo>
                      <a:pt x="370" y="662"/>
                    </a:lnTo>
                    <a:lnTo>
                      <a:pt x="384" y="624"/>
                    </a:lnTo>
                    <a:lnTo>
                      <a:pt x="399" y="590"/>
                    </a:lnTo>
                    <a:lnTo>
                      <a:pt x="413" y="552"/>
                    </a:lnTo>
                    <a:lnTo>
                      <a:pt x="427" y="518"/>
                    </a:lnTo>
                    <a:lnTo>
                      <a:pt x="442" y="484"/>
                    </a:lnTo>
                    <a:lnTo>
                      <a:pt x="456" y="446"/>
                    </a:lnTo>
                    <a:lnTo>
                      <a:pt x="471" y="412"/>
                    </a:lnTo>
                    <a:lnTo>
                      <a:pt x="485" y="374"/>
                    </a:lnTo>
                    <a:lnTo>
                      <a:pt x="499" y="350"/>
                    </a:lnTo>
                    <a:lnTo>
                      <a:pt x="514" y="321"/>
                    </a:lnTo>
                    <a:lnTo>
                      <a:pt x="528" y="288"/>
                    </a:lnTo>
                    <a:lnTo>
                      <a:pt x="543" y="259"/>
                    </a:lnTo>
                    <a:lnTo>
                      <a:pt x="557" y="235"/>
                    </a:lnTo>
                    <a:lnTo>
                      <a:pt x="571" y="216"/>
                    </a:lnTo>
                    <a:lnTo>
                      <a:pt x="586" y="187"/>
                    </a:lnTo>
                    <a:lnTo>
                      <a:pt x="600" y="163"/>
                    </a:lnTo>
                    <a:lnTo>
                      <a:pt x="615" y="144"/>
                    </a:lnTo>
                    <a:lnTo>
                      <a:pt x="619" y="124"/>
                    </a:lnTo>
                    <a:lnTo>
                      <a:pt x="634" y="110"/>
                    </a:lnTo>
                    <a:lnTo>
                      <a:pt x="648" y="91"/>
                    </a:lnTo>
                    <a:lnTo>
                      <a:pt x="663" y="72"/>
                    </a:lnTo>
                    <a:lnTo>
                      <a:pt x="677" y="62"/>
                    </a:lnTo>
                    <a:lnTo>
                      <a:pt x="691" y="48"/>
                    </a:lnTo>
                    <a:lnTo>
                      <a:pt x="706" y="38"/>
                    </a:lnTo>
                    <a:lnTo>
                      <a:pt x="720" y="28"/>
                    </a:lnTo>
                    <a:lnTo>
                      <a:pt x="735" y="19"/>
                    </a:lnTo>
                    <a:lnTo>
                      <a:pt x="749" y="9"/>
                    </a:lnTo>
                    <a:lnTo>
                      <a:pt x="763" y="9"/>
                    </a:lnTo>
                    <a:lnTo>
                      <a:pt x="778" y="0"/>
                    </a:lnTo>
                  </a:path>
                </a:pathLst>
              </a:custGeom>
              <a:noFill/>
              <a:ln w="5118">
                <a:solidFill>
                  <a:srgbClr val="007F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2" name="Freeform 82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859 w 2784"/>
                  <a:gd name="T1" fmla="*/ 157 h 3034"/>
                  <a:gd name="T2" fmla="*/ 903 w 2784"/>
                  <a:gd name="T3" fmla="*/ 186 h 3034"/>
                  <a:gd name="T4" fmla="*/ 946 w 2784"/>
                  <a:gd name="T5" fmla="*/ 220 h 3034"/>
                  <a:gd name="T6" fmla="*/ 989 w 2784"/>
                  <a:gd name="T7" fmla="*/ 272 h 3034"/>
                  <a:gd name="T8" fmla="*/ 1027 w 2784"/>
                  <a:gd name="T9" fmla="*/ 335 h 3034"/>
                  <a:gd name="T10" fmla="*/ 1071 w 2784"/>
                  <a:gd name="T11" fmla="*/ 416 h 3034"/>
                  <a:gd name="T12" fmla="*/ 1109 w 2784"/>
                  <a:gd name="T13" fmla="*/ 498 h 3034"/>
                  <a:gd name="T14" fmla="*/ 1152 w 2784"/>
                  <a:gd name="T15" fmla="*/ 594 h 3034"/>
                  <a:gd name="T16" fmla="*/ 1195 w 2784"/>
                  <a:gd name="T17" fmla="*/ 700 h 3034"/>
                  <a:gd name="T18" fmla="*/ 1239 w 2784"/>
                  <a:gd name="T19" fmla="*/ 815 h 3034"/>
                  <a:gd name="T20" fmla="*/ 1282 w 2784"/>
                  <a:gd name="T21" fmla="*/ 940 h 3034"/>
                  <a:gd name="T22" fmla="*/ 1325 w 2784"/>
                  <a:gd name="T23" fmla="*/ 1064 h 3034"/>
                  <a:gd name="T24" fmla="*/ 1359 w 2784"/>
                  <a:gd name="T25" fmla="*/ 1199 h 3034"/>
                  <a:gd name="T26" fmla="*/ 1402 w 2784"/>
                  <a:gd name="T27" fmla="*/ 1343 h 3034"/>
                  <a:gd name="T28" fmla="*/ 1445 w 2784"/>
                  <a:gd name="T29" fmla="*/ 1477 h 3034"/>
                  <a:gd name="T30" fmla="*/ 1488 w 2784"/>
                  <a:gd name="T31" fmla="*/ 1616 h 3034"/>
                  <a:gd name="T32" fmla="*/ 1531 w 2784"/>
                  <a:gd name="T33" fmla="*/ 1760 h 3034"/>
                  <a:gd name="T34" fmla="*/ 1575 w 2784"/>
                  <a:gd name="T35" fmla="*/ 1904 h 3034"/>
                  <a:gd name="T36" fmla="*/ 1608 w 2784"/>
                  <a:gd name="T37" fmla="*/ 2044 h 3034"/>
                  <a:gd name="T38" fmla="*/ 1651 w 2784"/>
                  <a:gd name="T39" fmla="*/ 2178 h 3034"/>
                  <a:gd name="T40" fmla="*/ 1695 w 2784"/>
                  <a:gd name="T41" fmla="*/ 2312 h 3034"/>
                  <a:gd name="T42" fmla="*/ 1738 w 2784"/>
                  <a:gd name="T43" fmla="*/ 2437 h 3034"/>
                  <a:gd name="T44" fmla="*/ 1781 w 2784"/>
                  <a:gd name="T45" fmla="*/ 2562 h 3034"/>
                  <a:gd name="T46" fmla="*/ 1824 w 2784"/>
                  <a:gd name="T47" fmla="*/ 2668 h 3034"/>
                  <a:gd name="T48" fmla="*/ 1863 w 2784"/>
                  <a:gd name="T49" fmla="*/ 2773 h 3034"/>
                  <a:gd name="T50" fmla="*/ 1906 w 2784"/>
                  <a:gd name="T51" fmla="*/ 2864 h 3034"/>
                  <a:gd name="T52" fmla="*/ 1949 w 2784"/>
                  <a:gd name="T53" fmla="*/ 2951 h 3034"/>
                  <a:gd name="T54" fmla="*/ 1987 w 2784"/>
                  <a:gd name="T55" fmla="*/ 3023 h 3034"/>
                  <a:gd name="T56" fmla="*/ 2031 w 2784"/>
                  <a:gd name="T57" fmla="*/ 3076 h 3034"/>
                  <a:gd name="T58" fmla="*/ 2074 w 2784"/>
                  <a:gd name="T59" fmla="*/ 3119 h 3034"/>
                  <a:gd name="T60" fmla="*/ 2112 w 2784"/>
                  <a:gd name="T61" fmla="*/ 3157 h 3034"/>
                  <a:gd name="T62" fmla="*/ 2155 w 2784"/>
                  <a:gd name="T63" fmla="*/ 3172 h 3034"/>
                  <a:gd name="T64" fmla="*/ 2199 w 2784"/>
                  <a:gd name="T65" fmla="*/ 3181 h 3034"/>
                  <a:gd name="T66" fmla="*/ 2242 w 2784"/>
                  <a:gd name="T67" fmla="*/ 3172 h 3034"/>
                  <a:gd name="T68" fmla="*/ 2285 w 2784"/>
                  <a:gd name="T69" fmla="*/ 3157 h 3034"/>
                  <a:gd name="T70" fmla="*/ 2328 w 2784"/>
                  <a:gd name="T71" fmla="*/ 3119 h 3034"/>
                  <a:gd name="T72" fmla="*/ 2362 w 2784"/>
                  <a:gd name="T73" fmla="*/ 3076 h 3034"/>
                  <a:gd name="T74" fmla="*/ 2405 w 2784"/>
                  <a:gd name="T75" fmla="*/ 3013 h 3034"/>
                  <a:gd name="T76" fmla="*/ 2448 w 2784"/>
                  <a:gd name="T77" fmla="*/ 2941 h 3034"/>
                  <a:gd name="T78" fmla="*/ 2491 w 2784"/>
                  <a:gd name="T79" fmla="*/ 2864 h 3034"/>
                  <a:gd name="T80" fmla="*/ 2535 w 2784"/>
                  <a:gd name="T81" fmla="*/ 2773 h 3034"/>
                  <a:gd name="T82" fmla="*/ 2578 w 2784"/>
                  <a:gd name="T83" fmla="*/ 2668 h 3034"/>
                  <a:gd name="T84" fmla="*/ 2611 w 2784"/>
                  <a:gd name="T85" fmla="*/ 2562 h 3034"/>
                  <a:gd name="T86" fmla="*/ 2655 w 2784"/>
                  <a:gd name="T87" fmla="*/ 2437 h 3034"/>
                  <a:gd name="T88" fmla="*/ 2698 w 2784"/>
                  <a:gd name="T89" fmla="*/ 2312 h 3034"/>
                  <a:gd name="T90" fmla="*/ 2741 w 2784"/>
                  <a:gd name="T91" fmla="*/ 2178 h 3034"/>
                  <a:gd name="T92" fmla="*/ 2784 w 2784"/>
                  <a:gd name="T93" fmla="*/ 2044 h 303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2784" h="3034">
                    <a:moveTo>
                      <a:pt x="835" y="0"/>
                    </a:moveTo>
                    <a:lnTo>
                      <a:pt x="850" y="9"/>
                    </a:lnTo>
                    <a:lnTo>
                      <a:pt x="859" y="9"/>
                    </a:lnTo>
                    <a:lnTo>
                      <a:pt x="874" y="19"/>
                    </a:lnTo>
                    <a:lnTo>
                      <a:pt x="888" y="28"/>
                    </a:lnTo>
                    <a:lnTo>
                      <a:pt x="903" y="38"/>
                    </a:lnTo>
                    <a:lnTo>
                      <a:pt x="917" y="48"/>
                    </a:lnTo>
                    <a:lnTo>
                      <a:pt x="931" y="62"/>
                    </a:lnTo>
                    <a:lnTo>
                      <a:pt x="946" y="72"/>
                    </a:lnTo>
                    <a:lnTo>
                      <a:pt x="960" y="91"/>
                    </a:lnTo>
                    <a:lnTo>
                      <a:pt x="975" y="110"/>
                    </a:lnTo>
                    <a:lnTo>
                      <a:pt x="989" y="124"/>
                    </a:lnTo>
                    <a:lnTo>
                      <a:pt x="999" y="144"/>
                    </a:lnTo>
                    <a:lnTo>
                      <a:pt x="1013" y="172"/>
                    </a:lnTo>
                    <a:lnTo>
                      <a:pt x="1027" y="187"/>
                    </a:lnTo>
                    <a:lnTo>
                      <a:pt x="1042" y="216"/>
                    </a:lnTo>
                    <a:lnTo>
                      <a:pt x="1056" y="244"/>
                    </a:lnTo>
                    <a:lnTo>
                      <a:pt x="1071" y="268"/>
                    </a:lnTo>
                    <a:lnTo>
                      <a:pt x="1085" y="297"/>
                    </a:lnTo>
                    <a:lnTo>
                      <a:pt x="1099" y="321"/>
                    </a:lnTo>
                    <a:lnTo>
                      <a:pt x="1109" y="350"/>
                    </a:lnTo>
                    <a:lnTo>
                      <a:pt x="1123" y="384"/>
                    </a:lnTo>
                    <a:lnTo>
                      <a:pt x="1138" y="412"/>
                    </a:lnTo>
                    <a:lnTo>
                      <a:pt x="1152" y="446"/>
                    </a:lnTo>
                    <a:lnTo>
                      <a:pt x="1167" y="484"/>
                    </a:lnTo>
                    <a:lnTo>
                      <a:pt x="1181" y="518"/>
                    </a:lnTo>
                    <a:lnTo>
                      <a:pt x="1195" y="552"/>
                    </a:lnTo>
                    <a:lnTo>
                      <a:pt x="1210" y="590"/>
                    </a:lnTo>
                    <a:lnTo>
                      <a:pt x="1224" y="624"/>
                    </a:lnTo>
                    <a:lnTo>
                      <a:pt x="1239" y="667"/>
                    </a:lnTo>
                    <a:lnTo>
                      <a:pt x="1253" y="705"/>
                    </a:lnTo>
                    <a:lnTo>
                      <a:pt x="1267" y="748"/>
                    </a:lnTo>
                    <a:lnTo>
                      <a:pt x="1282" y="792"/>
                    </a:lnTo>
                    <a:lnTo>
                      <a:pt x="1296" y="830"/>
                    </a:lnTo>
                    <a:lnTo>
                      <a:pt x="1311" y="873"/>
                    </a:lnTo>
                    <a:lnTo>
                      <a:pt x="1325" y="916"/>
                    </a:lnTo>
                    <a:lnTo>
                      <a:pt x="1339" y="964"/>
                    </a:lnTo>
                    <a:lnTo>
                      <a:pt x="1354" y="1008"/>
                    </a:lnTo>
                    <a:lnTo>
                      <a:pt x="1359" y="1051"/>
                    </a:lnTo>
                    <a:lnTo>
                      <a:pt x="1373" y="1094"/>
                    </a:lnTo>
                    <a:lnTo>
                      <a:pt x="1387" y="1142"/>
                    </a:lnTo>
                    <a:lnTo>
                      <a:pt x="1402" y="1195"/>
                    </a:lnTo>
                    <a:lnTo>
                      <a:pt x="1416" y="1238"/>
                    </a:lnTo>
                    <a:lnTo>
                      <a:pt x="1431" y="1281"/>
                    </a:lnTo>
                    <a:lnTo>
                      <a:pt x="1445" y="1329"/>
                    </a:lnTo>
                    <a:lnTo>
                      <a:pt x="1459" y="1382"/>
                    </a:lnTo>
                    <a:lnTo>
                      <a:pt x="1474" y="1425"/>
                    </a:lnTo>
                    <a:lnTo>
                      <a:pt x="1488" y="1468"/>
                    </a:lnTo>
                    <a:lnTo>
                      <a:pt x="1503" y="1521"/>
                    </a:lnTo>
                    <a:lnTo>
                      <a:pt x="1517" y="1569"/>
                    </a:lnTo>
                    <a:lnTo>
                      <a:pt x="1531" y="1612"/>
                    </a:lnTo>
                    <a:lnTo>
                      <a:pt x="1546" y="1665"/>
                    </a:lnTo>
                    <a:lnTo>
                      <a:pt x="1560" y="1708"/>
                    </a:lnTo>
                    <a:lnTo>
                      <a:pt x="1575" y="1756"/>
                    </a:lnTo>
                    <a:lnTo>
                      <a:pt x="1589" y="1809"/>
                    </a:lnTo>
                    <a:lnTo>
                      <a:pt x="1594" y="1852"/>
                    </a:lnTo>
                    <a:lnTo>
                      <a:pt x="1608" y="1896"/>
                    </a:lnTo>
                    <a:lnTo>
                      <a:pt x="1623" y="1939"/>
                    </a:lnTo>
                    <a:lnTo>
                      <a:pt x="1637" y="1987"/>
                    </a:lnTo>
                    <a:lnTo>
                      <a:pt x="1651" y="2030"/>
                    </a:lnTo>
                    <a:lnTo>
                      <a:pt x="1666" y="2073"/>
                    </a:lnTo>
                    <a:lnTo>
                      <a:pt x="1680" y="2116"/>
                    </a:lnTo>
                    <a:lnTo>
                      <a:pt x="1695" y="2164"/>
                    </a:lnTo>
                    <a:lnTo>
                      <a:pt x="1709" y="2208"/>
                    </a:lnTo>
                    <a:lnTo>
                      <a:pt x="1723" y="2251"/>
                    </a:lnTo>
                    <a:lnTo>
                      <a:pt x="1738" y="2289"/>
                    </a:lnTo>
                    <a:lnTo>
                      <a:pt x="1752" y="2332"/>
                    </a:lnTo>
                    <a:lnTo>
                      <a:pt x="1767" y="2376"/>
                    </a:lnTo>
                    <a:lnTo>
                      <a:pt x="1781" y="2414"/>
                    </a:lnTo>
                    <a:lnTo>
                      <a:pt x="1795" y="2448"/>
                    </a:lnTo>
                    <a:lnTo>
                      <a:pt x="1810" y="2481"/>
                    </a:lnTo>
                    <a:lnTo>
                      <a:pt x="1824" y="2520"/>
                    </a:lnTo>
                    <a:lnTo>
                      <a:pt x="1839" y="2553"/>
                    </a:lnTo>
                    <a:lnTo>
                      <a:pt x="1848" y="2592"/>
                    </a:lnTo>
                    <a:lnTo>
                      <a:pt x="1863" y="2625"/>
                    </a:lnTo>
                    <a:lnTo>
                      <a:pt x="1877" y="2664"/>
                    </a:lnTo>
                    <a:lnTo>
                      <a:pt x="1891" y="2688"/>
                    </a:lnTo>
                    <a:lnTo>
                      <a:pt x="1906" y="2716"/>
                    </a:lnTo>
                    <a:lnTo>
                      <a:pt x="1920" y="2750"/>
                    </a:lnTo>
                    <a:lnTo>
                      <a:pt x="1935" y="2779"/>
                    </a:lnTo>
                    <a:lnTo>
                      <a:pt x="1949" y="2803"/>
                    </a:lnTo>
                    <a:lnTo>
                      <a:pt x="1963" y="2822"/>
                    </a:lnTo>
                    <a:lnTo>
                      <a:pt x="1978" y="2846"/>
                    </a:lnTo>
                    <a:lnTo>
                      <a:pt x="1987" y="2875"/>
                    </a:lnTo>
                    <a:lnTo>
                      <a:pt x="2002" y="2894"/>
                    </a:lnTo>
                    <a:lnTo>
                      <a:pt x="2016" y="2908"/>
                    </a:lnTo>
                    <a:lnTo>
                      <a:pt x="2031" y="2928"/>
                    </a:lnTo>
                    <a:lnTo>
                      <a:pt x="2045" y="2947"/>
                    </a:lnTo>
                    <a:lnTo>
                      <a:pt x="2059" y="2966"/>
                    </a:lnTo>
                    <a:lnTo>
                      <a:pt x="2074" y="2971"/>
                    </a:lnTo>
                    <a:lnTo>
                      <a:pt x="2083" y="2990"/>
                    </a:lnTo>
                    <a:lnTo>
                      <a:pt x="2098" y="3000"/>
                    </a:lnTo>
                    <a:lnTo>
                      <a:pt x="2112" y="3009"/>
                    </a:lnTo>
                    <a:lnTo>
                      <a:pt x="2127" y="3019"/>
                    </a:lnTo>
                    <a:lnTo>
                      <a:pt x="2141" y="3024"/>
                    </a:lnTo>
                    <a:lnTo>
                      <a:pt x="2155" y="3024"/>
                    </a:lnTo>
                    <a:lnTo>
                      <a:pt x="2170" y="3033"/>
                    </a:lnTo>
                    <a:lnTo>
                      <a:pt x="2184" y="3033"/>
                    </a:lnTo>
                    <a:lnTo>
                      <a:pt x="2199" y="3033"/>
                    </a:lnTo>
                    <a:lnTo>
                      <a:pt x="2213" y="3033"/>
                    </a:lnTo>
                    <a:lnTo>
                      <a:pt x="2227" y="3033"/>
                    </a:lnTo>
                    <a:lnTo>
                      <a:pt x="2242" y="3024"/>
                    </a:lnTo>
                    <a:lnTo>
                      <a:pt x="2256" y="3024"/>
                    </a:lnTo>
                    <a:lnTo>
                      <a:pt x="2271" y="3019"/>
                    </a:lnTo>
                    <a:lnTo>
                      <a:pt x="2285" y="3009"/>
                    </a:lnTo>
                    <a:lnTo>
                      <a:pt x="2299" y="3000"/>
                    </a:lnTo>
                    <a:lnTo>
                      <a:pt x="2314" y="2990"/>
                    </a:lnTo>
                    <a:lnTo>
                      <a:pt x="2328" y="2971"/>
                    </a:lnTo>
                    <a:lnTo>
                      <a:pt x="2333" y="2966"/>
                    </a:lnTo>
                    <a:lnTo>
                      <a:pt x="2347" y="2947"/>
                    </a:lnTo>
                    <a:lnTo>
                      <a:pt x="2362" y="2928"/>
                    </a:lnTo>
                    <a:lnTo>
                      <a:pt x="2376" y="2908"/>
                    </a:lnTo>
                    <a:lnTo>
                      <a:pt x="2391" y="2894"/>
                    </a:lnTo>
                    <a:lnTo>
                      <a:pt x="2405" y="2865"/>
                    </a:lnTo>
                    <a:lnTo>
                      <a:pt x="2419" y="2846"/>
                    </a:lnTo>
                    <a:lnTo>
                      <a:pt x="2434" y="2822"/>
                    </a:lnTo>
                    <a:lnTo>
                      <a:pt x="2448" y="2793"/>
                    </a:lnTo>
                    <a:lnTo>
                      <a:pt x="2463" y="2769"/>
                    </a:lnTo>
                    <a:lnTo>
                      <a:pt x="2477" y="2740"/>
                    </a:lnTo>
                    <a:lnTo>
                      <a:pt x="2491" y="2716"/>
                    </a:lnTo>
                    <a:lnTo>
                      <a:pt x="2506" y="2688"/>
                    </a:lnTo>
                    <a:lnTo>
                      <a:pt x="2520" y="2654"/>
                    </a:lnTo>
                    <a:lnTo>
                      <a:pt x="2535" y="2625"/>
                    </a:lnTo>
                    <a:lnTo>
                      <a:pt x="2549" y="2592"/>
                    </a:lnTo>
                    <a:lnTo>
                      <a:pt x="2563" y="2553"/>
                    </a:lnTo>
                    <a:lnTo>
                      <a:pt x="2578" y="2520"/>
                    </a:lnTo>
                    <a:lnTo>
                      <a:pt x="2583" y="2481"/>
                    </a:lnTo>
                    <a:lnTo>
                      <a:pt x="2597" y="2448"/>
                    </a:lnTo>
                    <a:lnTo>
                      <a:pt x="2611" y="2414"/>
                    </a:lnTo>
                    <a:lnTo>
                      <a:pt x="2626" y="2366"/>
                    </a:lnTo>
                    <a:lnTo>
                      <a:pt x="2640" y="2332"/>
                    </a:lnTo>
                    <a:lnTo>
                      <a:pt x="2655" y="2289"/>
                    </a:lnTo>
                    <a:lnTo>
                      <a:pt x="2669" y="2241"/>
                    </a:lnTo>
                    <a:lnTo>
                      <a:pt x="2683" y="2208"/>
                    </a:lnTo>
                    <a:lnTo>
                      <a:pt x="2698" y="2164"/>
                    </a:lnTo>
                    <a:lnTo>
                      <a:pt x="2712" y="2116"/>
                    </a:lnTo>
                    <a:lnTo>
                      <a:pt x="2727" y="2073"/>
                    </a:lnTo>
                    <a:lnTo>
                      <a:pt x="2741" y="2030"/>
                    </a:lnTo>
                    <a:lnTo>
                      <a:pt x="2755" y="1987"/>
                    </a:lnTo>
                    <a:lnTo>
                      <a:pt x="2770" y="1939"/>
                    </a:lnTo>
                    <a:lnTo>
                      <a:pt x="2784" y="1896"/>
                    </a:lnTo>
                  </a:path>
                </a:pathLst>
              </a:custGeom>
              <a:noFill/>
              <a:ln w="5118">
                <a:solidFill>
                  <a:srgbClr val="007F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8" name="Group 83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49" name="Freeform 84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10 w 2784"/>
                  <a:gd name="T1" fmla="*/ 2356 h 3034"/>
                  <a:gd name="T2" fmla="*/ 39 w 2784"/>
                  <a:gd name="T3" fmla="*/ 2264 h 3034"/>
                  <a:gd name="T4" fmla="*/ 67 w 2784"/>
                  <a:gd name="T5" fmla="*/ 2178 h 3034"/>
                  <a:gd name="T6" fmla="*/ 96 w 2784"/>
                  <a:gd name="T7" fmla="*/ 2087 h 3034"/>
                  <a:gd name="T8" fmla="*/ 120 w 2784"/>
                  <a:gd name="T9" fmla="*/ 1991 h 3034"/>
                  <a:gd name="T10" fmla="*/ 149 w 2784"/>
                  <a:gd name="T11" fmla="*/ 1904 h 3034"/>
                  <a:gd name="T12" fmla="*/ 178 w 2784"/>
                  <a:gd name="T13" fmla="*/ 1804 h 3034"/>
                  <a:gd name="T14" fmla="*/ 207 w 2784"/>
                  <a:gd name="T15" fmla="*/ 1708 h 3034"/>
                  <a:gd name="T16" fmla="*/ 235 w 2784"/>
                  <a:gd name="T17" fmla="*/ 1616 h 3034"/>
                  <a:gd name="T18" fmla="*/ 264 w 2784"/>
                  <a:gd name="T19" fmla="*/ 1520 h 3034"/>
                  <a:gd name="T20" fmla="*/ 293 w 2784"/>
                  <a:gd name="T21" fmla="*/ 1420 h 3034"/>
                  <a:gd name="T22" fmla="*/ 322 w 2784"/>
                  <a:gd name="T23" fmla="*/ 1333 h 3034"/>
                  <a:gd name="T24" fmla="*/ 351 w 2784"/>
                  <a:gd name="T25" fmla="*/ 1237 h 3034"/>
                  <a:gd name="T26" fmla="*/ 370 w 2784"/>
                  <a:gd name="T27" fmla="*/ 1146 h 3034"/>
                  <a:gd name="T28" fmla="*/ 399 w 2784"/>
                  <a:gd name="T29" fmla="*/ 1055 h 3034"/>
                  <a:gd name="T30" fmla="*/ 427 w 2784"/>
                  <a:gd name="T31" fmla="*/ 978 h 3034"/>
                  <a:gd name="T32" fmla="*/ 456 w 2784"/>
                  <a:gd name="T33" fmla="*/ 887 h 3034"/>
                  <a:gd name="T34" fmla="*/ 485 w 2784"/>
                  <a:gd name="T35" fmla="*/ 810 h 3034"/>
                  <a:gd name="T36" fmla="*/ 514 w 2784"/>
                  <a:gd name="T37" fmla="*/ 738 h 3034"/>
                  <a:gd name="T38" fmla="*/ 543 w 2784"/>
                  <a:gd name="T39" fmla="*/ 656 h 3034"/>
                  <a:gd name="T40" fmla="*/ 571 w 2784"/>
                  <a:gd name="T41" fmla="*/ 594 h 3034"/>
                  <a:gd name="T42" fmla="*/ 600 w 2784"/>
                  <a:gd name="T43" fmla="*/ 522 h 3034"/>
                  <a:gd name="T44" fmla="*/ 619 w 2784"/>
                  <a:gd name="T45" fmla="*/ 469 h 3034"/>
                  <a:gd name="T46" fmla="*/ 648 w 2784"/>
                  <a:gd name="T47" fmla="*/ 407 h 3034"/>
                  <a:gd name="T48" fmla="*/ 677 w 2784"/>
                  <a:gd name="T49" fmla="*/ 364 h 3034"/>
                  <a:gd name="T50" fmla="*/ 706 w 2784"/>
                  <a:gd name="T51" fmla="*/ 311 h 3034"/>
                  <a:gd name="T52" fmla="*/ 735 w 2784"/>
                  <a:gd name="T53" fmla="*/ 272 h 3034"/>
                  <a:gd name="T54" fmla="*/ 763 w 2784"/>
                  <a:gd name="T55" fmla="*/ 239 h 3034"/>
                  <a:gd name="T56" fmla="*/ 792 w 2784"/>
                  <a:gd name="T57" fmla="*/ 210 h 3034"/>
                  <a:gd name="T58" fmla="*/ 821 w 2784"/>
                  <a:gd name="T59" fmla="*/ 186 h 3034"/>
                  <a:gd name="T60" fmla="*/ 850 w 2784"/>
                  <a:gd name="T61" fmla="*/ 167 h 3034"/>
                  <a:gd name="T62" fmla="*/ 874 w 2784"/>
                  <a:gd name="T63" fmla="*/ 157 h 303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784" h="3034">
                    <a:moveTo>
                      <a:pt x="0" y="2241"/>
                    </a:moveTo>
                    <a:lnTo>
                      <a:pt x="10" y="2208"/>
                    </a:lnTo>
                    <a:lnTo>
                      <a:pt x="24" y="2164"/>
                    </a:lnTo>
                    <a:lnTo>
                      <a:pt x="39" y="2116"/>
                    </a:lnTo>
                    <a:lnTo>
                      <a:pt x="53" y="2073"/>
                    </a:lnTo>
                    <a:lnTo>
                      <a:pt x="67" y="2030"/>
                    </a:lnTo>
                    <a:lnTo>
                      <a:pt x="82" y="1987"/>
                    </a:lnTo>
                    <a:lnTo>
                      <a:pt x="96" y="1939"/>
                    </a:lnTo>
                    <a:lnTo>
                      <a:pt x="111" y="1886"/>
                    </a:lnTo>
                    <a:lnTo>
                      <a:pt x="120" y="1843"/>
                    </a:lnTo>
                    <a:lnTo>
                      <a:pt x="135" y="1800"/>
                    </a:lnTo>
                    <a:lnTo>
                      <a:pt x="149" y="1756"/>
                    </a:lnTo>
                    <a:lnTo>
                      <a:pt x="163" y="1699"/>
                    </a:lnTo>
                    <a:lnTo>
                      <a:pt x="178" y="1656"/>
                    </a:lnTo>
                    <a:lnTo>
                      <a:pt x="192" y="1612"/>
                    </a:lnTo>
                    <a:lnTo>
                      <a:pt x="207" y="1560"/>
                    </a:lnTo>
                    <a:lnTo>
                      <a:pt x="221" y="1512"/>
                    </a:lnTo>
                    <a:lnTo>
                      <a:pt x="235" y="1468"/>
                    </a:lnTo>
                    <a:lnTo>
                      <a:pt x="250" y="1416"/>
                    </a:lnTo>
                    <a:lnTo>
                      <a:pt x="264" y="1372"/>
                    </a:lnTo>
                    <a:lnTo>
                      <a:pt x="279" y="1329"/>
                    </a:lnTo>
                    <a:lnTo>
                      <a:pt x="293" y="1272"/>
                    </a:lnTo>
                    <a:lnTo>
                      <a:pt x="307" y="1228"/>
                    </a:lnTo>
                    <a:lnTo>
                      <a:pt x="322" y="1185"/>
                    </a:lnTo>
                    <a:lnTo>
                      <a:pt x="336" y="1142"/>
                    </a:lnTo>
                    <a:lnTo>
                      <a:pt x="351" y="1089"/>
                    </a:lnTo>
                    <a:lnTo>
                      <a:pt x="365" y="1041"/>
                    </a:lnTo>
                    <a:lnTo>
                      <a:pt x="370" y="998"/>
                    </a:lnTo>
                    <a:lnTo>
                      <a:pt x="384" y="955"/>
                    </a:lnTo>
                    <a:lnTo>
                      <a:pt x="399" y="907"/>
                    </a:lnTo>
                    <a:lnTo>
                      <a:pt x="413" y="864"/>
                    </a:lnTo>
                    <a:lnTo>
                      <a:pt x="427" y="830"/>
                    </a:lnTo>
                    <a:lnTo>
                      <a:pt x="442" y="787"/>
                    </a:lnTo>
                    <a:lnTo>
                      <a:pt x="456" y="739"/>
                    </a:lnTo>
                    <a:lnTo>
                      <a:pt x="471" y="705"/>
                    </a:lnTo>
                    <a:lnTo>
                      <a:pt x="485" y="662"/>
                    </a:lnTo>
                    <a:lnTo>
                      <a:pt x="499" y="624"/>
                    </a:lnTo>
                    <a:lnTo>
                      <a:pt x="514" y="590"/>
                    </a:lnTo>
                    <a:lnTo>
                      <a:pt x="528" y="547"/>
                    </a:lnTo>
                    <a:lnTo>
                      <a:pt x="543" y="508"/>
                    </a:lnTo>
                    <a:lnTo>
                      <a:pt x="557" y="475"/>
                    </a:lnTo>
                    <a:lnTo>
                      <a:pt x="571" y="446"/>
                    </a:lnTo>
                    <a:lnTo>
                      <a:pt x="586" y="412"/>
                    </a:lnTo>
                    <a:lnTo>
                      <a:pt x="600" y="374"/>
                    </a:lnTo>
                    <a:lnTo>
                      <a:pt x="615" y="350"/>
                    </a:lnTo>
                    <a:lnTo>
                      <a:pt x="619" y="321"/>
                    </a:lnTo>
                    <a:lnTo>
                      <a:pt x="634" y="288"/>
                    </a:lnTo>
                    <a:lnTo>
                      <a:pt x="648" y="259"/>
                    </a:lnTo>
                    <a:lnTo>
                      <a:pt x="663" y="235"/>
                    </a:lnTo>
                    <a:lnTo>
                      <a:pt x="677" y="216"/>
                    </a:lnTo>
                    <a:lnTo>
                      <a:pt x="691" y="187"/>
                    </a:lnTo>
                    <a:lnTo>
                      <a:pt x="706" y="163"/>
                    </a:lnTo>
                    <a:lnTo>
                      <a:pt x="720" y="144"/>
                    </a:lnTo>
                    <a:lnTo>
                      <a:pt x="735" y="124"/>
                    </a:lnTo>
                    <a:lnTo>
                      <a:pt x="749" y="110"/>
                    </a:lnTo>
                    <a:lnTo>
                      <a:pt x="763" y="91"/>
                    </a:lnTo>
                    <a:lnTo>
                      <a:pt x="778" y="72"/>
                    </a:lnTo>
                    <a:lnTo>
                      <a:pt x="792" y="62"/>
                    </a:lnTo>
                    <a:lnTo>
                      <a:pt x="807" y="48"/>
                    </a:lnTo>
                    <a:lnTo>
                      <a:pt x="821" y="38"/>
                    </a:lnTo>
                    <a:lnTo>
                      <a:pt x="835" y="28"/>
                    </a:lnTo>
                    <a:lnTo>
                      <a:pt x="850" y="19"/>
                    </a:lnTo>
                    <a:lnTo>
                      <a:pt x="859" y="9"/>
                    </a:lnTo>
                    <a:lnTo>
                      <a:pt x="874" y="9"/>
                    </a:lnTo>
                    <a:lnTo>
                      <a:pt x="888" y="0"/>
                    </a:lnTo>
                  </a:path>
                </a:pathLst>
              </a:custGeom>
              <a:noFill/>
              <a:ln w="5118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50" name="Freeform 85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>
                  <a:gd name="T0" fmla="*/ 975 w 2784"/>
                  <a:gd name="T1" fmla="*/ 157 h 3034"/>
                  <a:gd name="T2" fmla="*/ 1013 w 2784"/>
                  <a:gd name="T3" fmla="*/ 186 h 3034"/>
                  <a:gd name="T4" fmla="*/ 1056 w 2784"/>
                  <a:gd name="T5" fmla="*/ 220 h 3034"/>
                  <a:gd name="T6" fmla="*/ 1099 w 2784"/>
                  <a:gd name="T7" fmla="*/ 272 h 3034"/>
                  <a:gd name="T8" fmla="*/ 1138 w 2784"/>
                  <a:gd name="T9" fmla="*/ 335 h 3034"/>
                  <a:gd name="T10" fmla="*/ 1181 w 2784"/>
                  <a:gd name="T11" fmla="*/ 416 h 3034"/>
                  <a:gd name="T12" fmla="*/ 1224 w 2784"/>
                  <a:gd name="T13" fmla="*/ 498 h 3034"/>
                  <a:gd name="T14" fmla="*/ 1267 w 2784"/>
                  <a:gd name="T15" fmla="*/ 594 h 3034"/>
                  <a:gd name="T16" fmla="*/ 1311 w 2784"/>
                  <a:gd name="T17" fmla="*/ 700 h 3034"/>
                  <a:gd name="T18" fmla="*/ 1354 w 2784"/>
                  <a:gd name="T19" fmla="*/ 815 h 3034"/>
                  <a:gd name="T20" fmla="*/ 1387 w 2784"/>
                  <a:gd name="T21" fmla="*/ 940 h 3034"/>
                  <a:gd name="T22" fmla="*/ 1431 w 2784"/>
                  <a:gd name="T23" fmla="*/ 1064 h 3034"/>
                  <a:gd name="T24" fmla="*/ 1474 w 2784"/>
                  <a:gd name="T25" fmla="*/ 1199 h 3034"/>
                  <a:gd name="T26" fmla="*/ 1517 w 2784"/>
                  <a:gd name="T27" fmla="*/ 1343 h 3034"/>
                  <a:gd name="T28" fmla="*/ 1560 w 2784"/>
                  <a:gd name="T29" fmla="*/ 1482 h 3034"/>
                  <a:gd name="T30" fmla="*/ 1594 w 2784"/>
                  <a:gd name="T31" fmla="*/ 1626 h 3034"/>
                  <a:gd name="T32" fmla="*/ 1637 w 2784"/>
                  <a:gd name="T33" fmla="*/ 1770 h 3034"/>
                  <a:gd name="T34" fmla="*/ 1680 w 2784"/>
                  <a:gd name="T35" fmla="*/ 1909 h 3034"/>
                  <a:gd name="T36" fmla="*/ 1723 w 2784"/>
                  <a:gd name="T37" fmla="*/ 2044 h 3034"/>
                  <a:gd name="T38" fmla="*/ 1767 w 2784"/>
                  <a:gd name="T39" fmla="*/ 2188 h 3034"/>
                  <a:gd name="T40" fmla="*/ 1810 w 2784"/>
                  <a:gd name="T41" fmla="*/ 2322 h 3034"/>
                  <a:gd name="T42" fmla="*/ 1848 w 2784"/>
                  <a:gd name="T43" fmla="*/ 2447 h 3034"/>
                  <a:gd name="T44" fmla="*/ 1891 w 2784"/>
                  <a:gd name="T45" fmla="*/ 2562 h 3034"/>
                  <a:gd name="T46" fmla="*/ 1935 w 2784"/>
                  <a:gd name="T47" fmla="*/ 2677 h 3034"/>
                  <a:gd name="T48" fmla="*/ 1978 w 2784"/>
                  <a:gd name="T49" fmla="*/ 2773 h 3034"/>
                  <a:gd name="T50" fmla="*/ 2016 w 2784"/>
                  <a:gd name="T51" fmla="*/ 2864 h 3034"/>
                  <a:gd name="T52" fmla="*/ 2059 w 2784"/>
                  <a:gd name="T53" fmla="*/ 2951 h 3034"/>
                  <a:gd name="T54" fmla="*/ 2098 w 2784"/>
                  <a:gd name="T55" fmla="*/ 3023 h 3034"/>
                  <a:gd name="T56" fmla="*/ 2141 w 2784"/>
                  <a:gd name="T57" fmla="*/ 3076 h 3034"/>
                  <a:gd name="T58" fmla="*/ 2184 w 2784"/>
                  <a:gd name="T59" fmla="*/ 3119 h 3034"/>
                  <a:gd name="T60" fmla="*/ 2227 w 2784"/>
                  <a:gd name="T61" fmla="*/ 3157 h 3034"/>
                  <a:gd name="T62" fmla="*/ 2271 w 2784"/>
                  <a:gd name="T63" fmla="*/ 3172 h 3034"/>
                  <a:gd name="T64" fmla="*/ 2314 w 2784"/>
                  <a:gd name="T65" fmla="*/ 3181 h 3034"/>
                  <a:gd name="T66" fmla="*/ 2347 w 2784"/>
                  <a:gd name="T67" fmla="*/ 3172 h 3034"/>
                  <a:gd name="T68" fmla="*/ 2391 w 2784"/>
                  <a:gd name="T69" fmla="*/ 3157 h 3034"/>
                  <a:gd name="T70" fmla="*/ 2434 w 2784"/>
                  <a:gd name="T71" fmla="*/ 3119 h 3034"/>
                  <a:gd name="T72" fmla="*/ 2477 w 2784"/>
                  <a:gd name="T73" fmla="*/ 3076 h 3034"/>
                  <a:gd name="T74" fmla="*/ 2520 w 2784"/>
                  <a:gd name="T75" fmla="*/ 3013 h 3034"/>
                  <a:gd name="T76" fmla="*/ 2563 w 2784"/>
                  <a:gd name="T77" fmla="*/ 2941 h 3034"/>
                  <a:gd name="T78" fmla="*/ 2597 w 2784"/>
                  <a:gd name="T79" fmla="*/ 2864 h 3034"/>
                  <a:gd name="T80" fmla="*/ 2640 w 2784"/>
                  <a:gd name="T81" fmla="*/ 2764 h 3034"/>
                  <a:gd name="T82" fmla="*/ 2683 w 2784"/>
                  <a:gd name="T83" fmla="*/ 2668 h 3034"/>
                  <a:gd name="T84" fmla="*/ 2727 w 2784"/>
                  <a:gd name="T85" fmla="*/ 2552 h 3034"/>
                  <a:gd name="T86" fmla="*/ 2770 w 2784"/>
                  <a:gd name="T87" fmla="*/ 2437 h 303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784" h="3034">
                    <a:moveTo>
                      <a:pt x="946" y="0"/>
                    </a:moveTo>
                    <a:lnTo>
                      <a:pt x="960" y="9"/>
                    </a:lnTo>
                    <a:lnTo>
                      <a:pt x="975" y="9"/>
                    </a:lnTo>
                    <a:lnTo>
                      <a:pt x="989" y="19"/>
                    </a:lnTo>
                    <a:lnTo>
                      <a:pt x="999" y="28"/>
                    </a:lnTo>
                    <a:lnTo>
                      <a:pt x="1013" y="38"/>
                    </a:lnTo>
                    <a:lnTo>
                      <a:pt x="1027" y="48"/>
                    </a:lnTo>
                    <a:lnTo>
                      <a:pt x="1042" y="62"/>
                    </a:lnTo>
                    <a:lnTo>
                      <a:pt x="1056" y="72"/>
                    </a:lnTo>
                    <a:lnTo>
                      <a:pt x="1071" y="91"/>
                    </a:lnTo>
                    <a:lnTo>
                      <a:pt x="1085" y="110"/>
                    </a:lnTo>
                    <a:lnTo>
                      <a:pt x="1099" y="124"/>
                    </a:lnTo>
                    <a:lnTo>
                      <a:pt x="1109" y="144"/>
                    </a:lnTo>
                    <a:lnTo>
                      <a:pt x="1123" y="172"/>
                    </a:lnTo>
                    <a:lnTo>
                      <a:pt x="1138" y="187"/>
                    </a:lnTo>
                    <a:lnTo>
                      <a:pt x="1152" y="216"/>
                    </a:lnTo>
                    <a:lnTo>
                      <a:pt x="1167" y="244"/>
                    </a:lnTo>
                    <a:lnTo>
                      <a:pt x="1181" y="268"/>
                    </a:lnTo>
                    <a:lnTo>
                      <a:pt x="1195" y="297"/>
                    </a:lnTo>
                    <a:lnTo>
                      <a:pt x="1210" y="321"/>
                    </a:lnTo>
                    <a:lnTo>
                      <a:pt x="1224" y="350"/>
                    </a:lnTo>
                    <a:lnTo>
                      <a:pt x="1239" y="384"/>
                    </a:lnTo>
                    <a:lnTo>
                      <a:pt x="1253" y="422"/>
                    </a:lnTo>
                    <a:lnTo>
                      <a:pt x="1267" y="446"/>
                    </a:lnTo>
                    <a:lnTo>
                      <a:pt x="1282" y="484"/>
                    </a:lnTo>
                    <a:lnTo>
                      <a:pt x="1296" y="518"/>
                    </a:lnTo>
                    <a:lnTo>
                      <a:pt x="1311" y="552"/>
                    </a:lnTo>
                    <a:lnTo>
                      <a:pt x="1325" y="590"/>
                    </a:lnTo>
                    <a:lnTo>
                      <a:pt x="1339" y="633"/>
                    </a:lnTo>
                    <a:lnTo>
                      <a:pt x="1354" y="667"/>
                    </a:lnTo>
                    <a:lnTo>
                      <a:pt x="1359" y="715"/>
                    </a:lnTo>
                    <a:lnTo>
                      <a:pt x="1373" y="748"/>
                    </a:lnTo>
                    <a:lnTo>
                      <a:pt x="1387" y="792"/>
                    </a:lnTo>
                    <a:lnTo>
                      <a:pt x="1402" y="830"/>
                    </a:lnTo>
                    <a:lnTo>
                      <a:pt x="1416" y="873"/>
                    </a:lnTo>
                    <a:lnTo>
                      <a:pt x="1431" y="916"/>
                    </a:lnTo>
                    <a:lnTo>
                      <a:pt x="1445" y="964"/>
                    </a:lnTo>
                    <a:lnTo>
                      <a:pt x="1459" y="1008"/>
                    </a:lnTo>
                    <a:lnTo>
                      <a:pt x="1474" y="1051"/>
                    </a:lnTo>
                    <a:lnTo>
                      <a:pt x="1488" y="1094"/>
                    </a:lnTo>
                    <a:lnTo>
                      <a:pt x="1503" y="1152"/>
                    </a:lnTo>
                    <a:lnTo>
                      <a:pt x="1517" y="1195"/>
                    </a:lnTo>
                    <a:lnTo>
                      <a:pt x="1531" y="1238"/>
                    </a:lnTo>
                    <a:lnTo>
                      <a:pt x="1546" y="1281"/>
                    </a:lnTo>
                    <a:lnTo>
                      <a:pt x="1560" y="1334"/>
                    </a:lnTo>
                    <a:lnTo>
                      <a:pt x="1575" y="1382"/>
                    </a:lnTo>
                    <a:lnTo>
                      <a:pt x="1589" y="1425"/>
                    </a:lnTo>
                    <a:lnTo>
                      <a:pt x="1594" y="1478"/>
                    </a:lnTo>
                    <a:lnTo>
                      <a:pt x="1608" y="1521"/>
                    </a:lnTo>
                    <a:lnTo>
                      <a:pt x="1623" y="1569"/>
                    </a:lnTo>
                    <a:lnTo>
                      <a:pt x="1637" y="1622"/>
                    </a:lnTo>
                    <a:lnTo>
                      <a:pt x="1651" y="1665"/>
                    </a:lnTo>
                    <a:lnTo>
                      <a:pt x="1666" y="1708"/>
                    </a:lnTo>
                    <a:lnTo>
                      <a:pt x="1680" y="1761"/>
                    </a:lnTo>
                    <a:lnTo>
                      <a:pt x="1695" y="1809"/>
                    </a:lnTo>
                    <a:lnTo>
                      <a:pt x="1709" y="1852"/>
                    </a:lnTo>
                    <a:lnTo>
                      <a:pt x="1723" y="1896"/>
                    </a:lnTo>
                    <a:lnTo>
                      <a:pt x="1738" y="1948"/>
                    </a:lnTo>
                    <a:lnTo>
                      <a:pt x="1752" y="1996"/>
                    </a:lnTo>
                    <a:lnTo>
                      <a:pt x="1767" y="2040"/>
                    </a:lnTo>
                    <a:lnTo>
                      <a:pt x="1781" y="2083"/>
                    </a:lnTo>
                    <a:lnTo>
                      <a:pt x="1795" y="2126"/>
                    </a:lnTo>
                    <a:lnTo>
                      <a:pt x="1810" y="2174"/>
                    </a:lnTo>
                    <a:lnTo>
                      <a:pt x="1824" y="2208"/>
                    </a:lnTo>
                    <a:lnTo>
                      <a:pt x="1839" y="2251"/>
                    </a:lnTo>
                    <a:lnTo>
                      <a:pt x="1848" y="2299"/>
                    </a:lnTo>
                    <a:lnTo>
                      <a:pt x="1863" y="2332"/>
                    </a:lnTo>
                    <a:lnTo>
                      <a:pt x="1877" y="2376"/>
                    </a:lnTo>
                    <a:lnTo>
                      <a:pt x="1891" y="2414"/>
                    </a:lnTo>
                    <a:lnTo>
                      <a:pt x="1906" y="2448"/>
                    </a:lnTo>
                    <a:lnTo>
                      <a:pt x="1920" y="2491"/>
                    </a:lnTo>
                    <a:lnTo>
                      <a:pt x="1935" y="2529"/>
                    </a:lnTo>
                    <a:lnTo>
                      <a:pt x="1949" y="2563"/>
                    </a:lnTo>
                    <a:lnTo>
                      <a:pt x="1963" y="2592"/>
                    </a:lnTo>
                    <a:lnTo>
                      <a:pt x="1978" y="2625"/>
                    </a:lnTo>
                    <a:lnTo>
                      <a:pt x="1987" y="2664"/>
                    </a:lnTo>
                    <a:lnTo>
                      <a:pt x="2002" y="2688"/>
                    </a:lnTo>
                    <a:lnTo>
                      <a:pt x="2016" y="2716"/>
                    </a:lnTo>
                    <a:lnTo>
                      <a:pt x="2031" y="2750"/>
                    </a:lnTo>
                    <a:lnTo>
                      <a:pt x="2045" y="2779"/>
                    </a:lnTo>
                    <a:lnTo>
                      <a:pt x="2059" y="2803"/>
                    </a:lnTo>
                    <a:lnTo>
                      <a:pt x="2074" y="2822"/>
                    </a:lnTo>
                    <a:lnTo>
                      <a:pt x="2083" y="2846"/>
                    </a:lnTo>
                    <a:lnTo>
                      <a:pt x="2098" y="2875"/>
                    </a:lnTo>
                    <a:lnTo>
                      <a:pt x="2112" y="2894"/>
                    </a:lnTo>
                    <a:lnTo>
                      <a:pt x="2127" y="2908"/>
                    </a:lnTo>
                    <a:lnTo>
                      <a:pt x="2141" y="2928"/>
                    </a:lnTo>
                    <a:lnTo>
                      <a:pt x="2155" y="2947"/>
                    </a:lnTo>
                    <a:lnTo>
                      <a:pt x="2170" y="2966"/>
                    </a:lnTo>
                    <a:lnTo>
                      <a:pt x="2184" y="2971"/>
                    </a:lnTo>
                    <a:lnTo>
                      <a:pt x="2199" y="2990"/>
                    </a:lnTo>
                    <a:lnTo>
                      <a:pt x="2213" y="3000"/>
                    </a:lnTo>
                    <a:lnTo>
                      <a:pt x="2227" y="3009"/>
                    </a:lnTo>
                    <a:lnTo>
                      <a:pt x="2242" y="3019"/>
                    </a:lnTo>
                    <a:lnTo>
                      <a:pt x="2256" y="3024"/>
                    </a:lnTo>
                    <a:lnTo>
                      <a:pt x="2271" y="3024"/>
                    </a:lnTo>
                    <a:lnTo>
                      <a:pt x="2285" y="3033"/>
                    </a:lnTo>
                    <a:lnTo>
                      <a:pt x="2299" y="3033"/>
                    </a:lnTo>
                    <a:lnTo>
                      <a:pt x="2314" y="3033"/>
                    </a:lnTo>
                    <a:lnTo>
                      <a:pt x="2328" y="3033"/>
                    </a:lnTo>
                    <a:lnTo>
                      <a:pt x="2333" y="3033"/>
                    </a:lnTo>
                    <a:lnTo>
                      <a:pt x="2347" y="3024"/>
                    </a:lnTo>
                    <a:lnTo>
                      <a:pt x="2362" y="3024"/>
                    </a:lnTo>
                    <a:lnTo>
                      <a:pt x="2376" y="3019"/>
                    </a:lnTo>
                    <a:lnTo>
                      <a:pt x="2391" y="3009"/>
                    </a:lnTo>
                    <a:lnTo>
                      <a:pt x="2405" y="3000"/>
                    </a:lnTo>
                    <a:lnTo>
                      <a:pt x="2419" y="2990"/>
                    </a:lnTo>
                    <a:lnTo>
                      <a:pt x="2434" y="2971"/>
                    </a:lnTo>
                    <a:lnTo>
                      <a:pt x="2448" y="2966"/>
                    </a:lnTo>
                    <a:lnTo>
                      <a:pt x="2463" y="2947"/>
                    </a:lnTo>
                    <a:lnTo>
                      <a:pt x="2477" y="2928"/>
                    </a:lnTo>
                    <a:lnTo>
                      <a:pt x="2491" y="2908"/>
                    </a:lnTo>
                    <a:lnTo>
                      <a:pt x="2506" y="2894"/>
                    </a:lnTo>
                    <a:lnTo>
                      <a:pt x="2520" y="2865"/>
                    </a:lnTo>
                    <a:lnTo>
                      <a:pt x="2535" y="2846"/>
                    </a:lnTo>
                    <a:lnTo>
                      <a:pt x="2549" y="2822"/>
                    </a:lnTo>
                    <a:lnTo>
                      <a:pt x="2563" y="2793"/>
                    </a:lnTo>
                    <a:lnTo>
                      <a:pt x="2578" y="2769"/>
                    </a:lnTo>
                    <a:lnTo>
                      <a:pt x="2583" y="2740"/>
                    </a:lnTo>
                    <a:lnTo>
                      <a:pt x="2597" y="2716"/>
                    </a:lnTo>
                    <a:lnTo>
                      <a:pt x="2611" y="2688"/>
                    </a:lnTo>
                    <a:lnTo>
                      <a:pt x="2626" y="2654"/>
                    </a:lnTo>
                    <a:lnTo>
                      <a:pt x="2640" y="2616"/>
                    </a:lnTo>
                    <a:lnTo>
                      <a:pt x="2655" y="2592"/>
                    </a:lnTo>
                    <a:lnTo>
                      <a:pt x="2669" y="2553"/>
                    </a:lnTo>
                    <a:lnTo>
                      <a:pt x="2683" y="2520"/>
                    </a:lnTo>
                    <a:lnTo>
                      <a:pt x="2698" y="2481"/>
                    </a:lnTo>
                    <a:lnTo>
                      <a:pt x="2712" y="2448"/>
                    </a:lnTo>
                    <a:lnTo>
                      <a:pt x="2727" y="2404"/>
                    </a:lnTo>
                    <a:lnTo>
                      <a:pt x="2741" y="2366"/>
                    </a:lnTo>
                    <a:lnTo>
                      <a:pt x="2755" y="2323"/>
                    </a:lnTo>
                    <a:lnTo>
                      <a:pt x="2770" y="2289"/>
                    </a:lnTo>
                    <a:lnTo>
                      <a:pt x="2784" y="2241"/>
                    </a:lnTo>
                  </a:path>
                </a:pathLst>
              </a:custGeom>
              <a:noFill/>
              <a:ln w="5118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92" name="Rectangle 91" descr="T1"/>
          <p:cNvSpPr>
            <a:spLocks noChangeArrowheads="1"/>
          </p:cNvSpPr>
          <p:nvPr/>
        </p:nvSpPr>
        <p:spPr bwMode="auto">
          <a:xfrm>
            <a:off x="1000100" y="1571612"/>
            <a:ext cx="2401606" cy="160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1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415" tIns="34208" rIns="68415" bIns="3420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u="none" strike="noStrike" cap="none" normalizeH="0" baseline="0" dirty="0" smtClean="0">
                <a:ln>
                  <a:noFill/>
                </a:ln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t = 0:pi/100:2*pi;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 Antiqua" pitchFamily="18" charset="0"/>
            </a:endParaRPr>
          </a:p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u="none" strike="noStrike" cap="none" normalizeH="0" baseline="0" dirty="0" smtClean="0">
                <a:ln>
                  <a:noFill/>
                </a:ln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y1 = sin(t);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 Antiqua" pitchFamily="18" charset="0"/>
            </a:endParaRPr>
          </a:p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u="none" strike="noStrike" cap="none" normalizeH="0" baseline="0" dirty="0" smtClean="0">
                <a:ln>
                  <a:noFill/>
                </a:ln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y2 = sin(t-0,25);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 Antiqua" pitchFamily="18" charset="0"/>
            </a:endParaRPr>
          </a:p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u="none" strike="noStrike" cap="none" normalizeH="0" baseline="0" dirty="0" smtClean="0">
                <a:ln>
                  <a:noFill/>
                </a:ln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y3 = sin(t-0,5);</a:t>
            </a:r>
            <a:endParaRPr kumimoji="0" lang="ru-RU" sz="2000" b="1" u="none" strike="noStrike" cap="none" normalizeH="0" baseline="0" dirty="0" smtClean="0">
              <a:ln>
                <a:noFill/>
              </a:ln>
              <a:effectLst/>
              <a:latin typeface="Book Antiqua" pitchFamily="18" charset="0"/>
            </a:endParaRPr>
          </a:p>
          <a:p>
            <a:pPr marL="0" marR="0" lvl="0" indent="0" algn="just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u="none" strike="noStrike" cap="none" normalizeH="0" baseline="0" dirty="0" smtClean="0">
                <a:ln>
                  <a:noFill/>
                </a:ln>
                <a:effectLst/>
                <a:latin typeface="Book Antiqua" pitchFamily="18" charset="0"/>
                <a:ea typeface="Times New Roman" pitchFamily="18" charset="0"/>
                <a:cs typeface="Times New Roman" pitchFamily="18" charset="0"/>
              </a:rPr>
              <a:t>» plot(t,y1,t,у2,t,у3)</a:t>
            </a:r>
            <a:endParaRPr kumimoji="0" lang="kk-KZ" sz="2000" b="1" u="none" strike="noStrike" cap="none" normalizeH="0" baseline="0" dirty="0" smtClean="0">
              <a:ln>
                <a:noFill/>
              </a:ln>
              <a:effectLst/>
              <a:latin typeface="Book Antiqua" pitchFamily="18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28596" y="6072206"/>
            <a:ext cx="3134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i="1" dirty="0" smtClean="0">
                <a:solidFill>
                  <a:srgbClr val="660033"/>
                </a:solidFill>
              </a:rPr>
              <a:t>Үш  </a:t>
            </a:r>
            <a:r>
              <a:rPr lang="kk-KZ" b="1" i="1" dirty="0">
                <a:solidFill>
                  <a:srgbClr val="660033"/>
                </a:solidFill>
              </a:rPr>
              <a:t>түрлі түстегі </a:t>
            </a:r>
            <a:r>
              <a:rPr lang="kk-KZ" b="1" i="1" dirty="0" smtClean="0">
                <a:solidFill>
                  <a:srgbClr val="660033"/>
                </a:solidFill>
              </a:rPr>
              <a:t>қисық</a:t>
            </a:r>
            <a:endParaRPr lang="ru-RU" b="1" i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DACCFE7C-D672-484F-A3DA-021E086FF3DA}" type="slidenum">
              <a:rPr lang="ru-RU" smtClean="0"/>
              <a:pPr eaLnBrk="1" hangingPunct="1"/>
              <a:t>6</a:t>
            </a:fld>
            <a:endParaRPr lang="ru-RU" dirty="0" smtClean="0"/>
          </a:p>
        </p:txBody>
      </p:sp>
      <p:sp>
        <p:nvSpPr>
          <p:cNvPr id="18435" name="Rectangle 2" descr="T1"/>
          <p:cNvSpPr>
            <a:spLocks noChangeArrowheads="1"/>
          </p:cNvSpPr>
          <p:nvPr/>
        </p:nvSpPr>
        <p:spPr bwMode="auto">
          <a:xfrm>
            <a:off x="5580112" y="1981589"/>
            <a:ext cx="2880370" cy="31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/>
          <a:p>
            <a:r>
              <a:rPr lang="kk-KZ" sz="2000" dirty="0">
                <a:solidFill>
                  <a:srgbClr val="3333FF"/>
                </a:solidFill>
              </a:rPr>
              <a:t>&gt;&gt; t=0:pi/50:1.5*pi;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y1=t.*cos(t);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y2=t.*cos(2*t);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C00000"/>
                </a:solidFill>
              </a:rPr>
              <a:t>&gt;&gt; plot(t,y1,'g^',t,y2,'r*');</a:t>
            </a:r>
            <a:endParaRPr lang="ru-RU" sz="2000" dirty="0">
              <a:solidFill>
                <a:srgbClr val="C00000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xlabel('x');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ylabel('y');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legend('y1','y2')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grid on</a:t>
            </a:r>
            <a:endParaRPr lang="ru-RU" sz="2000" dirty="0">
              <a:solidFill>
                <a:srgbClr val="3333FF"/>
              </a:solidFill>
            </a:endParaRPr>
          </a:p>
          <a:p>
            <a:r>
              <a:rPr lang="kk-KZ" sz="2000" dirty="0">
                <a:solidFill>
                  <a:srgbClr val="3333FF"/>
                </a:solidFill>
              </a:rPr>
              <a:t>&gt;&gt; title('Example 2');</a:t>
            </a:r>
            <a:endParaRPr lang="ru-RU" sz="2000" dirty="0">
              <a:solidFill>
                <a:srgbClr val="3333FF"/>
              </a:solidFill>
            </a:endParaRPr>
          </a:p>
          <a:p>
            <a:pPr indent="442913" algn="just">
              <a:buClr>
                <a:srgbClr val="0066FF"/>
              </a:buClr>
              <a:buFont typeface="Wingdings" pitchFamily="2" charset="2"/>
              <a:buChar char="Ш"/>
            </a:pPr>
            <a:endParaRPr lang="ru-RU" sz="2000" i="1" dirty="0">
              <a:solidFill>
                <a:srgbClr val="3333FF"/>
              </a:solidFill>
              <a:cs typeface="Arial" pitchFamily="34" charset="0"/>
            </a:endParaRPr>
          </a:p>
        </p:txBody>
      </p:sp>
      <p:pic>
        <p:nvPicPr>
          <p:cNvPr id="18437" name="Picture 5" descr="T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82453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blipFill dpi="0" rotWithShape="1">
                  <a:blip/>
                  <a:srcRect/>
                  <a:stretch>
                    <a:fillRect r="-2147483648"/>
                  </a:stretch>
                </a:blipFill>
              </a14:hiddenFill>
            </a:ex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42908" y="5786454"/>
            <a:ext cx="66071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i="1" dirty="0" smtClean="0">
                <a:solidFill>
                  <a:srgbClr val="660033"/>
                </a:solidFill>
              </a:rPr>
              <a:t>Абцисса </a:t>
            </a:r>
            <a:r>
              <a:rPr lang="kk-KZ" b="1" i="1" dirty="0">
                <a:solidFill>
                  <a:srgbClr val="660033"/>
                </a:solidFill>
              </a:rPr>
              <a:t>мен  ордината </a:t>
            </a:r>
            <a:r>
              <a:rPr lang="kk-KZ" b="1" i="1" dirty="0" smtClean="0">
                <a:solidFill>
                  <a:srgbClr val="660033"/>
                </a:solidFill>
              </a:rPr>
              <a:t>осьтерімен көрсетілген сызық түрлері</a:t>
            </a:r>
            <a:endParaRPr lang="ru-RU" b="1" i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00174"/>
            <a:ext cx="8229600" cy="1143000"/>
          </a:xfrm>
        </p:spPr>
        <p:txBody>
          <a:bodyPr/>
          <a:lstStyle/>
          <a:p>
            <a:r>
              <a:rPr lang="kk-KZ" sz="3000" b="1" i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000" b="1" i="1" dirty="0" err="1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иаграмма</a:t>
            </a:r>
            <a:r>
              <a:rPr lang="ru-RU" sz="3000" b="1" i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i="1" dirty="0" err="1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түріндегі </a:t>
            </a:r>
            <a:r>
              <a:rPr lang="ru-RU" sz="3000" b="1" i="1" dirty="0" smtClean="0">
                <a:solidFill>
                  <a:srgbClr val="008080"/>
                </a:solidFill>
                <a:latin typeface="Times New Roman" pitchFamily="18" charset="0"/>
                <a:cs typeface="Times New Roman" pitchFamily="18" charset="0"/>
              </a:rPr>
              <a:t>график</a:t>
            </a:r>
            <a:endParaRPr lang="ru-RU" sz="3000" b="1" i="1" dirty="0">
              <a:solidFill>
                <a:srgbClr val="008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7F7E92-D277-4078-A03C-9E5AAACBFC8C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10242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42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86058"/>
            <a:ext cx="9144000" cy="3134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CED770D2-FECB-4A11-A38A-1F72B59EA578}" type="slidenum">
              <a:rPr lang="ru-RU" smtClean="0"/>
              <a:pPr eaLnBrk="1" hangingPunct="1"/>
              <a:t>8</a:t>
            </a:fld>
            <a:endParaRPr lang="ru-RU" smtClean="0"/>
          </a:p>
        </p:txBody>
      </p:sp>
      <p:sp>
        <p:nvSpPr>
          <p:cNvPr id="183300" name="Rectangle 4" descr="T1"/>
          <p:cNvSpPr>
            <a:spLocks noChangeArrowheads="1"/>
          </p:cNvSpPr>
          <p:nvPr/>
        </p:nvSpPr>
        <p:spPr bwMode="auto">
          <a:xfrm>
            <a:off x="1763713" y="439088"/>
            <a:ext cx="5284787" cy="80774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lIns="68415" tIns="34208" rIns="68415" bIns="34208" anchor="ctr">
            <a:spAutoFit/>
          </a:bodyPr>
          <a:lstStyle/>
          <a:p>
            <a:pPr algn="ctr">
              <a:defRPr/>
            </a:pPr>
            <a:r>
              <a:rPr lang="kk-KZ" sz="2400" b="1" i="1" dirty="0" smtClean="0">
                <a:solidFill>
                  <a:srgbClr val="008080"/>
                </a:solidFill>
              </a:rPr>
              <a:t>Полярлық координатадағы </a:t>
            </a:r>
            <a:r>
              <a:rPr lang="kk-KZ" sz="2400" b="1" i="1" dirty="0">
                <a:solidFill>
                  <a:srgbClr val="008080"/>
                </a:solidFill>
              </a:rPr>
              <a:t>график</a:t>
            </a:r>
            <a:endParaRPr lang="ru-RU" sz="2400" b="1" i="1" dirty="0"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2532" name="Rectangle 5" descr="T1"/>
          <p:cNvSpPr>
            <a:spLocks noChangeArrowheads="1"/>
          </p:cNvSpPr>
          <p:nvPr/>
        </p:nvSpPr>
        <p:spPr bwMode="auto">
          <a:xfrm>
            <a:off x="5004048" y="2253357"/>
            <a:ext cx="3959821" cy="225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/>
          <a:p>
            <a:pPr marL="342900" indent="-342900"/>
            <a:r>
              <a:rPr lang="kk-KZ" sz="2400" dirty="0" smtClean="0">
                <a:solidFill>
                  <a:srgbClr val="3333FF"/>
                </a:solidFill>
              </a:rPr>
              <a:t>Мысалы</a:t>
            </a:r>
            <a:r>
              <a:rPr lang="en-US" sz="2400" dirty="0" smtClean="0">
                <a:solidFill>
                  <a:srgbClr val="3333FF"/>
                </a:solidFill>
              </a:rPr>
              <a:t>,</a:t>
            </a:r>
            <a:r>
              <a:rPr lang="kk-KZ" sz="2400" dirty="0" smtClean="0">
                <a:solidFill>
                  <a:srgbClr val="3333FF"/>
                </a:solidFill>
              </a:rPr>
              <a:t> </a:t>
            </a:r>
            <a:r>
              <a:rPr lang="kk-KZ" sz="2400" dirty="0">
                <a:solidFill>
                  <a:srgbClr val="C00000"/>
                </a:solidFill>
              </a:rPr>
              <a:t>r=sin(3φ)</a:t>
            </a:r>
            <a:endParaRPr lang="ru-RU" sz="2400" dirty="0">
              <a:solidFill>
                <a:srgbClr val="C00000"/>
              </a:solidFill>
            </a:endParaRPr>
          </a:p>
          <a:p>
            <a:r>
              <a:rPr lang="ru-RU" sz="2400" dirty="0">
                <a:solidFill>
                  <a:srgbClr val="3333FF"/>
                </a:solidFill>
              </a:rPr>
              <a:t> </a:t>
            </a:r>
            <a:r>
              <a:rPr lang="kk-KZ" sz="2400" dirty="0">
                <a:solidFill>
                  <a:srgbClr val="3333FF"/>
                </a:solidFill>
              </a:rPr>
              <a:t>[</a:t>
            </a:r>
            <a:r>
              <a:rPr lang="kk-KZ" sz="2400" dirty="0" smtClean="0">
                <a:solidFill>
                  <a:srgbClr val="3333FF"/>
                </a:solidFill>
              </a:rPr>
              <a:t>0,2] функциясын алайық: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&gt;&gt; phi=0:0.01:2*pi;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&gt;&gt; r=sin(3*phi);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&gt;&gt; polar(phi,r);</a:t>
            </a:r>
            <a:endParaRPr lang="ru-RU" sz="2400" dirty="0">
              <a:solidFill>
                <a:srgbClr val="3333FF"/>
              </a:solidFill>
            </a:endParaRPr>
          </a:p>
          <a:p>
            <a:pPr>
              <a:buClr>
                <a:srgbClr val="0066FF"/>
              </a:buClr>
            </a:pPr>
            <a:endParaRPr lang="ru-RU" sz="2200" b="1" dirty="0">
              <a:solidFill>
                <a:schemeClr val="accent2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4464496" cy="396044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500034" y="5857892"/>
            <a:ext cx="40501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i="1" dirty="0">
                <a:solidFill>
                  <a:srgbClr val="660033"/>
                </a:solidFill>
              </a:rPr>
              <a:t>r=sin(3φ) функциясының графигі</a:t>
            </a:r>
            <a:endParaRPr lang="ru-RU" b="1" i="1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0" y="0"/>
            <a:ext cx="4714876" cy="4429132"/>
            <a:chOff x="3625" y="-3968"/>
            <a:chExt cx="4650" cy="4002"/>
          </a:xfrm>
        </p:grpSpPr>
        <p:grpSp>
          <p:nvGrpSpPr>
            <p:cNvPr id="3" name="Group 87"/>
            <p:cNvGrpSpPr>
              <a:grpSpLocks/>
            </p:cNvGrpSpPr>
            <p:nvPr/>
          </p:nvGrpSpPr>
          <p:grpSpPr bwMode="auto">
            <a:xfrm>
              <a:off x="3629" y="-3964"/>
              <a:ext cx="4642" cy="3994"/>
              <a:chOff x="3629" y="-3964"/>
              <a:chExt cx="4642" cy="3994"/>
            </a:xfrm>
          </p:grpSpPr>
          <p:sp>
            <p:nvSpPr>
              <p:cNvPr id="20903" name="Freeform 88"/>
              <p:cNvSpPr>
                <a:spLocks/>
              </p:cNvSpPr>
              <p:nvPr/>
            </p:nvSpPr>
            <p:spPr bwMode="auto">
              <a:xfrm>
                <a:off x="3629" y="-3964"/>
                <a:ext cx="4642" cy="3994"/>
              </a:xfrm>
              <a:custGeom>
                <a:avLst/>
                <a:gdLst>
                  <a:gd name="T0" fmla="*/ 0 w 4642"/>
                  <a:gd name="T1" fmla="*/ 29 h 3994"/>
                  <a:gd name="T2" fmla="*/ 4641 w 4642"/>
                  <a:gd name="T3" fmla="*/ 29 h 3994"/>
                  <a:gd name="T4" fmla="*/ 4641 w 4642"/>
                  <a:gd name="T5" fmla="*/ -3964 h 3994"/>
                  <a:gd name="T6" fmla="*/ 0 w 4642"/>
                  <a:gd name="T7" fmla="*/ -3964 h 3994"/>
                  <a:gd name="T8" fmla="*/ 0 w 4642"/>
                  <a:gd name="T9" fmla="*/ 29 h 39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642" h="3994">
                    <a:moveTo>
                      <a:pt x="0" y="3993"/>
                    </a:moveTo>
                    <a:lnTo>
                      <a:pt x="4641" y="3993"/>
                    </a:lnTo>
                    <a:lnTo>
                      <a:pt x="4641" y="0"/>
                    </a:lnTo>
                    <a:lnTo>
                      <a:pt x="0" y="0"/>
                    </a:lnTo>
                    <a:lnTo>
                      <a:pt x="0" y="3993"/>
                    </a:ln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4" name="Group 89"/>
            <p:cNvGrpSpPr>
              <a:grpSpLocks/>
            </p:cNvGrpSpPr>
            <p:nvPr/>
          </p:nvGrpSpPr>
          <p:grpSpPr bwMode="auto">
            <a:xfrm>
              <a:off x="6293" y="-3667"/>
              <a:ext cx="1584" cy="2650"/>
              <a:chOff x="6293" y="-3667"/>
              <a:chExt cx="1584" cy="2650"/>
            </a:xfrm>
          </p:grpSpPr>
          <p:sp>
            <p:nvSpPr>
              <p:cNvPr id="20902" name="Freeform 90"/>
              <p:cNvSpPr>
                <a:spLocks/>
              </p:cNvSpPr>
              <p:nvPr/>
            </p:nvSpPr>
            <p:spPr bwMode="auto">
              <a:xfrm>
                <a:off x="6293" y="-3667"/>
                <a:ext cx="1584" cy="2650"/>
              </a:xfrm>
              <a:custGeom>
                <a:avLst/>
                <a:gdLst>
                  <a:gd name="T0" fmla="*/ 0 w 1584"/>
                  <a:gd name="T1" fmla="*/ -3667 h 2650"/>
                  <a:gd name="T2" fmla="*/ 0 w 1584"/>
                  <a:gd name="T3" fmla="*/ -1857 h 2650"/>
                  <a:gd name="T4" fmla="*/ 1584 w 1584"/>
                  <a:gd name="T5" fmla="*/ -1017 h 2650"/>
                  <a:gd name="T6" fmla="*/ 1584 w 1584"/>
                  <a:gd name="T7" fmla="*/ -2836 h 2650"/>
                  <a:gd name="T8" fmla="*/ 0 w 1584"/>
                  <a:gd name="T9" fmla="*/ -3667 h 26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2650">
                    <a:moveTo>
                      <a:pt x="0" y="0"/>
                    </a:moveTo>
                    <a:lnTo>
                      <a:pt x="0" y="1810"/>
                    </a:lnTo>
                    <a:lnTo>
                      <a:pt x="1584" y="2650"/>
                    </a:lnTo>
                    <a:lnTo>
                      <a:pt x="1584" y="831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5" name="Group 91"/>
            <p:cNvGrpSpPr>
              <a:grpSpLocks/>
            </p:cNvGrpSpPr>
            <p:nvPr/>
          </p:nvGrpSpPr>
          <p:grpSpPr bwMode="auto">
            <a:xfrm>
              <a:off x="6293" y="-3667"/>
              <a:ext cx="1584" cy="2650"/>
              <a:chOff x="6293" y="-3667"/>
              <a:chExt cx="1584" cy="2650"/>
            </a:xfrm>
          </p:grpSpPr>
          <p:sp>
            <p:nvSpPr>
              <p:cNvPr id="20901" name="Freeform 92"/>
              <p:cNvSpPr>
                <a:spLocks/>
              </p:cNvSpPr>
              <p:nvPr/>
            </p:nvSpPr>
            <p:spPr bwMode="auto">
              <a:xfrm>
                <a:off x="6293" y="-3667"/>
                <a:ext cx="1584" cy="2650"/>
              </a:xfrm>
              <a:custGeom>
                <a:avLst/>
                <a:gdLst>
                  <a:gd name="T0" fmla="*/ 1584 w 1584"/>
                  <a:gd name="T1" fmla="*/ -1017 h 2650"/>
                  <a:gd name="T2" fmla="*/ 1584 w 1584"/>
                  <a:gd name="T3" fmla="*/ -2836 h 2650"/>
                  <a:gd name="T4" fmla="*/ 0 w 1584"/>
                  <a:gd name="T5" fmla="*/ -3667 h 2650"/>
                  <a:gd name="T6" fmla="*/ 0 w 1584"/>
                  <a:gd name="T7" fmla="*/ -1857 h 2650"/>
                  <a:gd name="T8" fmla="*/ 1584 w 1584"/>
                  <a:gd name="T9" fmla="*/ -1017 h 26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84" h="2650">
                    <a:moveTo>
                      <a:pt x="1584" y="2650"/>
                    </a:moveTo>
                    <a:lnTo>
                      <a:pt x="1584" y="831"/>
                    </a:lnTo>
                    <a:lnTo>
                      <a:pt x="0" y="0"/>
                    </a:lnTo>
                    <a:lnTo>
                      <a:pt x="0" y="1810"/>
                    </a:lnTo>
                    <a:lnTo>
                      <a:pt x="1584" y="2650"/>
                    </a:lnTo>
                  </a:path>
                </a:pathLst>
              </a:custGeom>
              <a:noFill/>
              <a:ln w="5118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6" name="Group 93"/>
            <p:cNvGrpSpPr>
              <a:grpSpLocks/>
            </p:cNvGrpSpPr>
            <p:nvPr/>
          </p:nvGrpSpPr>
          <p:grpSpPr bwMode="auto">
            <a:xfrm>
              <a:off x="4234" y="-1857"/>
              <a:ext cx="3643" cy="1474"/>
              <a:chOff x="4234" y="-1857"/>
              <a:chExt cx="3643" cy="1474"/>
            </a:xfrm>
          </p:grpSpPr>
          <p:sp>
            <p:nvSpPr>
              <p:cNvPr id="20900" name="Freeform 94"/>
              <p:cNvSpPr>
                <a:spLocks/>
              </p:cNvSpPr>
              <p:nvPr/>
            </p:nvSpPr>
            <p:spPr bwMode="auto">
              <a:xfrm>
                <a:off x="4234" y="-1857"/>
                <a:ext cx="3643" cy="1474"/>
              </a:xfrm>
              <a:custGeom>
                <a:avLst/>
                <a:gdLst>
                  <a:gd name="T0" fmla="*/ 2059 w 3643"/>
                  <a:gd name="T1" fmla="*/ -1857 h 1474"/>
                  <a:gd name="T2" fmla="*/ 0 w 3643"/>
                  <a:gd name="T3" fmla="*/ -1214 h 1474"/>
                  <a:gd name="T4" fmla="*/ 1584 w 3643"/>
                  <a:gd name="T5" fmla="*/ -384 h 1474"/>
                  <a:gd name="T6" fmla="*/ 3643 w 3643"/>
                  <a:gd name="T7" fmla="*/ -1017 h 1474"/>
                  <a:gd name="T8" fmla="*/ 2059 w 3643"/>
                  <a:gd name="T9" fmla="*/ -1857 h 14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3" h="1474">
                    <a:moveTo>
                      <a:pt x="2059" y="0"/>
                    </a:moveTo>
                    <a:lnTo>
                      <a:pt x="0" y="643"/>
                    </a:lnTo>
                    <a:lnTo>
                      <a:pt x="1584" y="1473"/>
                    </a:lnTo>
                    <a:lnTo>
                      <a:pt x="3643" y="840"/>
                    </a:lnTo>
                    <a:lnTo>
                      <a:pt x="2059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7" name="Group 95"/>
            <p:cNvGrpSpPr>
              <a:grpSpLocks/>
            </p:cNvGrpSpPr>
            <p:nvPr/>
          </p:nvGrpSpPr>
          <p:grpSpPr bwMode="auto">
            <a:xfrm>
              <a:off x="4234" y="-1857"/>
              <a:ext cx="3643" cy="1474"/>
              <a:chOff x="4234" y="-1857"/>
              <a:chExt cx="3643" cy="1474"/>
            </a:xfrm>
          </p:grpSpPr>
          <p:sp>
            <p:nvSpPr>
              <p:cNvPr id="20899" name="Freeform 96"/>
              <p:cNvSpPr>
                <a:spLocks/>
              </p:cNvSpPr>
              <p:nvPr/>
            </p:nvSpPr>
            <p:spPr bwMode="auto">
              <a:xfrm>
                <a:off x="4234" y="-1857"/>
                <a:ext cx="3643" cy="1474"/>
              </a:xfrm>
              <a:custGeom>
                <a:avLst/>
                <a:gdLst>
                  <a:gd name="T0" fmla="*/ 1584 w 3643"/>
                  <a:gd name="T1" fmla="*/ -384 h 1474"/>
                  <a:gd name="T2" fmla="*/ 0 w 3643"/>
                  <a:gd name="T3" fmla="*/ -1214 h 1474"/>
                  <a:gd name="T4" fmla="*/ 2059 w 3643"/>
                  <a:gd name="T5" fmla="*/ -1857 h 1474"/>
                  <a:gd name="T6" fmla="*/ 3643 w 3643"/>
                  <a:gd name="T7" fmla="*/ -1017 h 1474"/>
                  <a:gd name="T8" fmla="*/ 1584 w 3643"/>
                  <a:gd name="T9" fmla="*/ -384 h 14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43" h="1474">
                    <a:moveTo>
                      <a:pt x="1584" y="1473"/>
                    </a:moveTo>
                    <a:lnTo>
                      <a:pt x="0" y="643"/>
                    </a:lnTo>
                    <a:lnTo>
                      <a:pt x="2059" y="0"/>
                    </a:lnTo>
                    <a:lnTo>
                      <a:pt x="3643" y="840"/>
                    </a:lnTo>
                    <a:lnTo>
                      <a:pt x="1584" y="1473"/>
                    </a:lnTo>
                  </a:path>
                </a:pathLst>
              </a:custGeom>
              <a:noFill/>
              <a:ln w="5118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8" name="Group 97"/>
            <p:cNvGrpSpPr>
              <a:grpSpLocks/>
            </p:cNvGrpSpPr>
            <p:nvPr/>
          </p:nvGrpSpPr>
          <p:grpSpPr bwMode="auto">
            <a:xfrm>
              <a:off x="4234" y="-3667"/>
              <a:ext cx="2059" cy="2453"/>
              <a:chOff x="4234" y="-3667"/>
              <a:chExt cx="2059" cy="2453"/>
            </a:xfrm>
          </p:grpSpPr>
          <p:sp>
            <p:nvSpPr>
              <p:cNvPr id="20898" name="Freeform 98"/>
              <p:cNvSpPr>
                <a:spLocks/>
              </p:cNvSpPr>
              <p:nvPr/>
            </p:nvSpPr>
            <p:spPr bwMode="auto">
              <a:xfrm>
                <a:off x="4234" y="-3667"/>
                <a:ext cx="2059" cy="2453"/>
              </a:xfrm>
              <a:custGeom>
                <a:avLst/>
                <a:gdLst>
                  <a:gd name="T0" fmla="*/ 2059 w 2059"/>
                  <a:gd name="T1" fmla="*/ -3667 h 2453"/>
                  <a:gd name="T2" fmla="*/ 0 w 2059"/>
                  <a:gd name="T3" fmla="*/ -3033 h 2453"/>
                  <a:gd name="T4" fmla="*/ 0 w 2059"/>
                  <a:gd name="T5" fmla="*/ -1214 h 2453"/>
                  <a:gd name="T6" fmla="*/ 2059 w 2059"/>
                  <a:gd name="T7" fmla="*/ -1857 h 2453"/>
                  <a:gd name="T8" fmla="*/ 2059 w 2059"/>
                  <a:gd name="T9" fmla="*/ -3667 h 24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59" h="2453">
                    <a:moveTo>
                      <a:pt x="2059" y="0"/>
                    </a:moveTo>
                    <a:lnTo>
                      <a:pt x="0" y="634"/>
                    </a:lnTo>
                    <a:lnTo>
                      <a:pt x="0" y="2453"/>
                    </a:lnTo>
                    <a:lnTo>
                      <a:pt x="2059" y="1810"/>
                    </a:lnTo>
                    <a:lnTo>
                      <a:pt x="2059" y="0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9" name="Group 99"/>
            <p:cNvGrpSpPr>
              <a:grpSpLocks/>
            </p:cNvGrpSpPr>
            <p:nvPr/>
          </p:nvGrpSpPr>
          <p:grpSpPr bwMode="auto">
            <a:xfrm>
              <a:off x="4234" y="-3667"/>
              <a:ext cx="2059" cy="2453"/>
              <a:chOff x="4234" y="-3667"/>
              <a:chExt cx="2059" cy="2453"/>
            </a:xfrm>
          </p:grpSpPr>
          <p:sp>
            <p:nvSpPr>
              <p:cNvPr id="20897" name="Freeform 100"/>
              <p:cNvSpPr>
                <a:spLocks/>
              </p:cNvSpPr>
              <p:nvPr/>
            </p:nvSpPr>
            <p:spPr bwMode="auto">
              <a:xfrm>
                <a:off x="4234" y="-3667"/>
                <a:ext cx="2059" cy="2453"/>
              </a:xfrm>
              <a:custGeom>
                <a:avLst/>
                <a:gdLst>
                  <a:gd name="T0" fmla="*/ 0 w 2059"/>
                  <a:gd name="T1" fmla="*/ -1214 h 2453"/>
                  <a:gd name="T2" fmla="*/ 0 w 2059"/>
                  <a:gd name="T3" fmla="*/ -3033 h 2453"/>
                  <a:gd name="T4" fmla="*/ 2059 w 2059"/>
                  <a:gd name="T5" fmla="*/ -3667 h 2453"/>
                  <a:gd name="T6" fmla="*/ 2059 w 2059"/>
                  <a:gd name="T7" fmla="*/ -1857 h 2453"/>
                  <a:gd name="T8" fmla="*/ 0 w 2059"/>
                  <a:gd name="T9" fmla="*/ -1214 h 24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59" h="2453">
                    <a:moveTo>
                      <a:pt x="0" y="2453"/>
                    </a:moveTo>
                    <a:lnTo>
                      <a:pt x="0" y="634"/>
                    </a:lnTo>
                    <a:lnTo>
                      <a:pt x="2059" y="0"/>
                    </a:lnTo>
                    <a:lnTo>
                      <a:pt x="2059" y="1810"/>
                    </a:lnTo>
                    <a:lnTo>
                      <a:pt x="0" y="2453"/>
                    </a:lnTo>
                  </a:path>
                </a:pathLst>
              </a:custGeom>
              <a:noFill/>
              <a:ln w="5118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" name="Group 101"/>
            <p:cNvGrpSpPr>
              <a:grpSpLocks/>
            </p:cNvGrpSpPr>
            <p:nvPr/>
          </p:nvGrpSpPr>
          <p:grpSpPr bwMode="auto">
            <a:xfrm>
              <a:off x="5818" y="-1017"/>
              <a:ext cx="2059" cy="634"/>
              <a:chOff x="5818" y="-1017"/>
              <a:chExt cx="2059" cy="634"/>
            </a:xfrm>
          </p:grpSpPr>
          <p:sp>
            <p:nvSpPr>
              <p:cNvPr id="20896" name="Freeform 102"/>
              <p:cNvSpPr>
                <a:spLocks/>
              </p:cNvSpPr>
              <p:nvPr/>
            </p:nvSpPr>
            <p:spPr bwMode="auto">
              <a:xfrm>
                <a:off x="5818" y="-1017"/>
                <a:ext cx="2059" cy="634"/>
              </a:xfrm>
              <a:custGeom>
                <a:avLst/>
                <a:gdLst>
                  <a:gd name="T0" fmla="*/ 0 w 2059"/>
                  <a:gd name="T1" fmla="*/ -384 h 634"/>
                  <a:gd name="T2" fmla="*/ 2059 w 2059"/>
                  <a:gd name="T3" fmla="*/ -1017 h 6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59" h="634">
                    <a:moveTo>
                      <a:pt x="0" y="633"/>
                    </a:moveTo>
                    <a:lnTo>
                      <a:pt x="2059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" name="Group 103"/>
            <p:cNvGrpSpPr>
              <a:grpSpLocks/>
            </p:cNvGrpSpPr>
            <p:nvPr/>
          </p:nvGrpSpPr>
          <p:grpSpPr bwMode="auto">
            <a:xfrm>
              <a:off x="4234" y="-3033"/>
              <a:ext cx="1584" cy="2650"/>
              <a:chOff x="4234" y="-3033"/>
              <a:chExt cx="1584" cy="2650"/>
            </a:xfrm>
          </p:grpSpPr>
          <p:sp>
            <p:nvSpPr>
              <p:cNvPr id="20895" name="Freeform 104"/>
              <p:cNvSpPr>
                <a:spLocks/>
              </p:cNvSpPr>
              <p:nvPr/>
            </p:nvSpPr>
            <p:spPr bwMode="auto">
              <a:xfrm>
                <a:off x="4234" y="-3033"/>
                <a:ext cx="1584" cy="2650"/>
              </a:xfrm>
              <a:custGeom>
                <a:avLst/>
                <a:gdLst>
                  <a:gd name="T0" fmla="*/ 1584 w 1584"/>
                  <a:gd name="T1" fmla="*/ -384 h 2650"/>
                  <a:gd name="T2" fmla="*/ 0 w 1584"/>
                  <a:gd name="T3" fmla="*/ -1214 h 2650"/>
                  <a:gd name="T4" fmla="*/ 0 w 1584"/>
                  <a:gd name="T5" fmla="*/ -3033 h 26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84" h="2650">
                    <a:moveTo>
                      <a:pt x="1584" y="2649"/>
                    </a:moveTo>
                    <a:lnTo>
                      <a:pt x="0" y="1819"/>
                    </a:ln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2" name="Group 105"/>
            <p:cNvGrpSpPr>
              <a:grpSpLocks/>
            </p:cNvGrpSpPr>
            <p:nvPr/>
          </p:nvGrpSpPr>
          <p:grpSpPr bwMode="auto">
            <a:xfrm>
              <a:off x="5818" y="-384"/>
              <a:ext cx="48" cy="29"/>
              <a:chOff x="5818" y="-384"/>
              <a:chExt cx="48" cy="29"/>
            </a:xfrm>
          </p:grpSpPr>
          <p:sp>
            <p:nvSpPr>
              <p:cNvPr id="20894" name="Freeform 106"/>
              <p:cNvSpPr>
                <a:spLocks/>
              </p:cNvSpPr>
              <p:nvPr/>
            </p:nvSpPr>
            <p:spPr bwMode="auto">
              <a:xfrm>
                <a:off x="5818" y="-384"/>
                <a:ext cx="48" cy="29"/>
              </a:xfrm>
              <a:custGeom>
                <a:avLst/>
                <a:gdLst>
                  <a:gd name="T0" fmla="*/ 0 w 48"/>
                  <a:gd name="T1" fmla="*/ -384 h 29"/>
                  <a:gd name="T2" fmla="*/ 48 w 48"/>
                  <a:gd name="T3" fmla="*/ -35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0" y="0"/>
                    </a:moveTo>
                    <a:lnTo>
                      <a:pt x="48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3" name="Group 107"/>
            <p:cNvGrpSpPr>
              <a:grpSpLocks/>
            </p:cNvGrpSpPr>
            <p:nvPr/>
          </p:nvGrpSpPr>
          <p:grpSpPr bwMode="auto">
            <a:xfrm>
              <a:off x="6326" y="-547"/>
              <a:ext cx="53" cy="29"/>
              <a:chOff x="6326" y="-547"/>
              <a:chExt cx="53" cy="29"/>
            </a:xfrm>
          </p:grpSpPr>
          <p:sp>
            <p:nvSpPr>
              <p:cNvPr id="20893" name="Freeform 108"/>
              <p:cNvSpPr>
                <a:spLocks/>
              </p:cNvSpPr>
              <p:nvPr/>
            </p:nvSpPr>
            <p:spPr bwMode="auto">
              <a:xfrm>
                <a:off x="6326" y="-547"/>
                <a:ext cx="53" cy="29"/>
              </a:xfrm>
              <a:custGeom>
                <a:avLst/>
                <a:gdLst>
                  <a:gd name="T0" fmla="*/ 0 w 53"/>
                  <a:gd name="T1" fmla="*/ -547 h 29"/>
                  <a:gd name="T2" fmla="*/ 53 w 53"/>
                  <a:gd name="T3" fmla="*/ -51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0" y="0"/>
                    </a:moveTo>
                    <a:lnTo>
                      <a:pt x="53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4" name="Group 109"/>
            <p:cNvGrpSpPr>
              <a:grpSpLocks/>
            </p:cNvGrpSpPr>
            <p:nvPr/>
          </p:nvGrpSpPr>
          <p:grpSpPr bwMode="auto">
            <a:xfrm>
              <a:off x="6840" y="-700"/>
              <a:ext cx="53" cy="29"/>
              <a:chOff x="6840" y="-700"/>
              <a:chExt cx="53" cy="29"/>
            </a:xfrm>
          </p:grpSpPr>
          <p:sp>
            <p:nvSpPr>
              <p:cNvPr id="20892" name="Freeform 110"/>
              <p:cNvSpPr>
                <a:spLocks/>
              </p:cNvSpPr>
              <p:nvPr/>
            </p:nvSpPr>
            <p:spPr bwMode="auto">
              <a:xfrm>
                <a:off x="6840" y="-700"/>
                <a:ext cx="53" cy="29"/>
              </a:xfrm>
              <a:custGeom>
                <a:avLst/>
                <a:gdLst>
                  <a:gd name="T0" fmla="*/ 0 w 53"/>
                  <a:gd name="T1" fmla="*/ -700 h 29"/>
                  <a:gd name="T2" fmla="*/ 53 w 53"/>
                  <a:gd name="T3" fmla="*/ -67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0" y="0"/>
                    </a:moveTo>
                    <a:lnTo>
                      <a:pt x="53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5" name="Group 111"/>
            <p:cNvGrpSpPr>
              <a:grpSpLocks/>
            </p:cNvGrpSpPr>
            <p:nvPr/>
          </p:nvGrpSpPr>
          <p:grpSpPr bwMode="auto">
            <a:xfrm>
              <a:off x="7363" y="-864"/>
              <a:ext cx="48" cy="29"/>
              <a:chOff x="7363" y="-864"/>
              <a:chExt cx="48" cy="29"/>
            </a:xfrm>
          </p:grpSpPr>
          <p:sp>
            <p:nvSpPr>
              <p:cNvPr id="20891" name="Freeform 112"/>
              <p:cNvSpPr>
                <a:spLocks/>
              </p:cNvSpPr>
              <p:nvPr/>
            </p:nvSpPr>
            <p:spPr bwMode="auto">
              <a:xfrm>
                <a:off x="7363" y="-864"/>
                <a:ext cx="48" cy="29"/>
              </a:xfrm>
              <a:custGeom>
                <a:avLst/>
                <a:gdLst>
                  <a:gd name="T0" fmla="*/ 0 w 48"/>
                  <a:gd name="T1" fmla="*/ -864 h 29"/>
                  <a:gd name="T2" fmla="*/ 48 w 48"/>
                  <a:gd name="T3" fmla="*/ -83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0" y="0"/>
                    </a:moveTo>
                    <a:lnTo>
                      <a:pt x="48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6" name="Group 113"/>
            <p:cNvGrpSpPr>
              <a:grpSpLocks/>
            </p:cNvGrpSpPr>
            <p:nvPr/>
          </p:nvGrpSpPr>
          <p:grpSpPr bwMode="auto">
            <a:xfrm>
              <a:off x="7877" y="-1008"/>
              <a:ext cx="48" cy="2"/>
              <a:chOff x="7877" y="-1008"/>
              <a:chExt cx="48" cy="2"/>
            </a:xfrm>
          </p:grpSpPr>
          <p:sp>
            <p:nvSpPr>
              <p:cNvPr id="20890" name="Freeform 114"/>
              <p:cNvSpPr>
                <a:spLocks/>
              </p:cNvSpPr>
              <p:nvPr/>
            </p:nvSpPr>
            <p:spPr bwMode="auto">
              <a:xfrm>
                <a:off x="7877" y="-1008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7" name="Group 115"/>
            <p:cNvGrpSpPr>
              <a:grpSpLocks/>
            </p:cNvGrpSpPr>
            <p:nvPr/>
          </p:nvGrpSpPr>
          <p:grpSpPr bwMode="auto">
            <a:xfrm>
              <a:off x="5765" y="-374"/>
              <a:ext cx="53" cy="2"/>
              <a:chOff x="5765" y="-374"/>
              <a:chExt cx="53" cy="2"/>
            </a:xfrm>
          </p:grpSpPr>
          <p:sp>
            <p:nvSpPr>
              <p:cNvPr id="20889" name="Freeform 116"/>
              <p:cNvSpPr>
                <a:spLocks/>
              </p:cNvSpPr>
              <p:nvPr/>
            </p:nvSpPr>
            <p:spPr bwMode="auto">
              <a:xfrm>
                <a:off x="5765" y="-374"/>
                <a:ext cx="53" cy="2"/>
              </a:xfrm>
              <a:custGeom>
                <a:avLst/>
                <a:gdLst>
                  <a:gd name="T0" fmla="*/ 0 w 53"/>
                  <a:gd name="T1" fmla="*/ 0 h 2"/>
                  <a:gd name="T2" fmla="*/ 53 w 5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">
                    <a:moveTo>
                      <a:pt x="0" y="0"/>
                    </a:moveTo>
                    <a:lnTo>
                      <a:pt x="53" y="0"/>
                    </a:lnTo>
                  </a:path>
                </a:pathLst>
              </a:custGeom>
              <a:noFill/>
              <a:ln w="1220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8" name="Group 117"/>
            <p:cNvGrpSpPr>
              <a:grpSpLocks/>
            </p:cNvGrpSpPr>
            <p:nvPr/>
          </p:nvGrpSpPr>
          <p:grpSpPr bwMode="auto">
            <a:xfrm>
              <a:off x="5371" y="-585"/>
              <a:ext cx="48" cy="2"/>
              <a:chOff x="5371" y="-585"/>
              <a:chExt cx="48" cy="2"/>
            </a:xfrm>
          </p:grpSpPr>
          <p:sp>
            <p:nvSpPr>
              <p:cNvPr id="20888" name="Freeform 118"/>
              <p:cNvSpPr>
                <a:spLocks/>
              </p:cNvSpPr>
              <p:nvPr/>
            </p:nvSpPr>
            <p:spPr bwMode="auto">
              <a:xfrm>
                <a:off x="5371" y="-585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9" name="Group 119"/>
            <p:cNvGrpSpPr>
              <a:grpSpLocks/>
            </p:cNvGrpSpPr>
            <p:nvPr/>
          </p:nvGrpSpPr>
          <p:grpSpPr bwMode="auto">
            <a:xfrm>
              <a:off x="4973" y="-792"/>
              <a:ext cx="53" cy="2"/>
              <a:chOff x="4973" y="-792"/>
              <a:chExt cx="53" cy="2"/>
            </a:xfrm>
          </p:grpSpPr>
          <p:sp>
            <p:nvSpPr>
              <p:cNvPr id="20887" name="Freeform 120"/>
              <p:cNvSpPr>
                <a:spLocks/>
              </p:cNvSpPr>
              <p:nvPr/>
            </p:nvSpPr>
            <p:spPr bwMode="auto">
              <a:xfrm>
                <a:off x="4973" y="-792"/>
                <a:ext cx="53" cy="2"/>
              </a:xfrm>
              <a:custGeom>
                <a:avLst/>
                <a:gdLst>
                  <a:gd name="T0" fmla="*/ 0 w 53"/>
                  <a:gd name="T1" fmla="*/ 0 h 2"/>
                  <a:gd name="T2" fmla="*/ 53 w 5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">
                    <a:moveTo>
                      <a:pt x="0" y="0"/>
                    </a:moveTo>
                    <a:lnTo>
                      <a:pt x="53" y="0"/>
                    </a:lnTo>
                  </a:path>
                </a:pathLst>
              </a:custGeom>
              <a:noFill/>
              <a:ln w="609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" name="Group 121"/>
            <p:cNvGrpSpPr>
              <a:grpSpLocks/>
            </p:cNvGrpSpPr>
            <p:nvPr/>
          </p:nvGrpSpPr>
          <p:grpSpPr bwMode="auto">
            <a:xfrm>
              <a:off x="4579" y="-998"/>
              <a:ext cx="48" cy="2"/>
              <a:chOff x="4579" y="-998"/>
              <a:chExt cx="48" cy="2"/>
            </a:xfrm>
          </p:grpSpPr>
          <p:sp>
            <p:nvSpPr>
              <p:cNvPr id="20886" name="Freeform 122"/>
              <p:cNvSpPr>
                <a:spLocks/>
              </p:cNvSpPr>
              <p:nvPr/>
            </p:nvSpPr>
            <p:spPr bwMode="auto">
              <a:xfrm>
                <a:off x="4579" y="-998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1" name="Group 123"/>
            <p:cNvGrpSpPr>
              <a:grpSpLocks/>
            </p:cNvGrpSpPr>
            <p:nvPr/>
          </p:nvGrpSpPr>
          <p:grpSpPr bwMode="auto">
            <a:xfrm>
              <a:off x="4186" y="-1209"/>
              <a:ext cx="48" cy="2"/>
              <a:chOff x="4186" y="-1209"/>
              <a:chExt cx="48" cy="2"/>
            </a:xfrm>
          </p:grpSpPr>
          <p:sp>
            <p:nvSpPr>
              <p:cNvPr id="20885" name="Freeform 124"/>
              <p:cNvSpPr>
                <a:spLocks/>
              </p:cNvSpPr>
              <p:nvPr/>
            </p:nvSpPr>
            <p:spPr bwMode="auto">
              <a:xfrm>
                <a:off x="4186" y="-1209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609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2" name="Group 125"/>
            <p:cNvGrpSpPr>
              <a:grpSpLocks/>
            </p:cNvGrpSpPr>
            <p:nvPr/>
          </p:nvGrpSpPr>
          <p:grpSpPr bwMode="auto">
            <a:xfrm>
              <a:off x="4186" y="-1243"/>
              <a:ext cx="48" cy="29"/>
              <a:chOff x="4186" y="-1243"/>
              <a:chExt cx="48" cy="29"/>
            </a:xfrm>
          </p:grpSpPr>
          <p:sp>
            <p:nvSpPr>
              <p:cNvPr id="20884" name="Freeform 126"/>
              <p:cNvSpPr>
                <a:spLocks/>
              </p:cNvSpPr>
              <p:nvPr/>
            </p:nvSpPr>
            <p:spPr bwMode="auto">
              <a:xfrm>
                <a:off x="4186" y="-1243"/>
                <a:ext cx="48" cy="29"/>
              </a:xfrm>
              <a:custGeom>
                <a:avLst/>
                <a:gdLst>
                  <a:gd name="T0" fmla="*/ 48 w 48"/>
                  <a:gd name="T1" fmla="*/ -1214 h 29"/>
                  <a:gd name="T2" fmla="*/ 0 w 48"/>
                  <a:gd name="T3" fmla="*/ -1243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3" name="Group 127"/>
            <p:cNvGrpSpPr>
              <a:grpSpLocks/>
            </p:cNvGrpSpPr>
            <p:nvPr/>
          </p:nvGrpSpPr>
          <p:grpSpPr bwMode="auto">
            <a:xfrm>
              <a:off x="4186" y="-1608"/>
              <a:ext cx="48" cy="29"/>
              <a:chOff x="4186" y="-1608"/>
              <a:chExt cx="48" cy="29"/>
            </a:xfrm>
          </p:grpSpPr>
          <p:sp>
            <p:nvSpPr>
              <p:cNvPr id="20883" name="Freeform 128"/>
              <p:cNvSpPr>
                <a:spLocks/>
              </p:cNvSpPr>
              <p:nvPr/>
            </p:nvSpPr>
            <p:spPr bwMode="auto">
              <a:xfrm>
                <a:off x="4186" y="-1608"/>
                <a:ext cx="48" cy="29"/>
              </a:xfrm>
              <a:custGeom>
                <a:avLst/>
                <a:gdLst>
                  <a:gd name="T0" fmla="*/ 48 w 48"/>
                  <a:gd name="T1" fmla="*/ -1579 h 29"/>
                  <a:gd name="T2" fmla="*/ 0 w 48"/>
                  <a:gd name="T3" fmla="*/ -160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4" name="Group 129"/>
            <p:cNvGrpSpPr>
              <a:grpSpLocks/>
            </p:cNvGrpSpPr>
            <p:nvPr/>
          </p:nvGrpSpPr>
          <p:grpSpPr bwMode="auto">
            <a:xfrm>
              <a:off x="4186" y="-1953"/>
              <a:ext cx="48" cy="2"/>
              <a:chOff x="4186" y="-1953"/>
              <a:chExt cx="48" cy="2"/>
            </a:xfrm>
          </p:grpSpPr>
          <p:sp>
            <p:nvSpPr>
              <p:cNvPr id="20882" name="Freeform 130"/>
              <p:cNvSpPr>
                <a:spLocks/>
              </p:cNvSpPr>
              <p:nvPr/>
            </p:nvSpPr>
            <p:spPr bwMode="auto">
              <a:xfrm>
                <a:off x="4186" y="-1953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5" name="Group 131"/>
            <p:cNvGrpSpPr>
              <a:grpSpLocks/>
            </p:cNvGrpSpPr>
            <p:nvPr/>
          </p:nvGrpSpPr>
          <p:grpSpPr bwMode="auto">
            <a:xfrm>
              <a:off x="4186" y="-2328"/>
              <a:ext cx="48" cy="29"/>
              <a:chOff x="4186" y="-2328"/>
              <a:chExt cx="48" cy="29"/>
            </a:xfrm>
          </p:grpSpPr>
          <p:sp>
            <p:nvSpPr>
              <p:cNvPr id="20881" name="Freeform 132"/>
              <p:cNvSpPr>
                <a:spLocks/>
              </p:cNvSpPr>
              <p:nvPr/>
            </p:nvSpPr>
            <p:spPr bwMode="auto">
              <a:xfrm>
                <a:off x="4186" y="-2328"/>
                <a:ext cx="48" cy="29"/>
              </a:xfrm>
              <a:custGeom>
                <a:avLst/>
                <a:gdLst>
                  <a:gd name="T0" fmla="*/ 48 w 48"/>
                  <a:gd name="T1" fmla="*/ -2299 h 29"/>
                  <a:gd name="T2" fmla="*/ 0 w 48"/>
                  <a:gd name="T3" fmla="*/ -232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6" name="Group 133"/>
            <p:cNvGrpSpPr>
              <a:grpSpLocks/>
            </p:cNvGrpSpPr>
            <p:nvPr/>
          </p:nvGrpSpPr>
          <p:grpSpPr bwMode="auto">
            <a:xfrm>
              <a:off x="4186" y="-2692"/>
              <a:ext cx="48" cy="29"/>
              <a:chOff x="4186" y="-2692"/>
              <a:chExt cx="48" cy="29"/>
            </a:xfrm>
          </p:grpSpPr>
          <p:sp>
            <p:nvSpPr>
              <p:cNvPr id="20880" name="Freeform 134"/>
              <p:cNvSpPr>
                <a:spLocks/>
              </p:cNvSpPr>
              <p:nvPr/>
            </p:nvSpPr>
            <p:spPr bwMode="auto">
              <a:xfrm>
                <a:off x="4186" y="-2692"/>
                <a:ext cx="48" cy="29"/>
              </a:xfrm>
              <a:custGeom>
                <a:avLst/>
                <a:gdLst>
                  <a:gd name="T0" fmla="*/ 48 w 48"/>
                  <a:gd name="T1" fmla="*/ -2664 h 29"/>
                  <a:gd name="T2" fmla="*/ 0 w 48"/>
                  <a:gd name="T3" fmla="*/ -269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7" name="Group 135"/>
            <p:cNvGrpSpPr>
              <a:grpSpLocks/>
            </p:cNvGrpSpPr>
            <p:nvPr/>
          </p:nvGrpSpPr>
          <p:grpSpPr bwMode="auto">
            <a:xfrm>
              <a:off x="4186" y="-3043"/>
              <a:ext cx="48" cy="2"/>
              <a:chOff x="4186" y="-3043"/>
              <a:chExt cx="48" cy="2"/>
            </a:xfrm>
          </p:grpSpPr>
          <p:sp>
            <p:nvSpPr>
              <p:cNvPr id="20879" name="Freeform 136"/>
              <p:cNvSpPr>
                <a:spLocks/>
              </p:cNvSpPr>
              <p:nvPr/>
            </p:nvSpPr>
            <p:spPr bwMode="auto">
              <a:xfrm>
                <a:off x="4186" y="-3043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8" name="Group 137"/>
            <p:cNvGrpSpPr>
              <a:grpSpLocks/>
            </p:cNvGrpSpPr>
            <p:nvPr/>
          </p:nvGrpSpPr>
          <p:grpSpPr bwMode="auto">
            <a:xfrm>
              <a:off x="7348" y="-2260"/>
              <a:ext cx="2" cy="115"/>
              <a:chOff x="7348" y="-2260"/>
              <a:chExt cx="2" cy="115"/>
            </a:xfrm>
          </p:grpSpPr>
          <p:sp>
            <p:nvSpPr>
              <p:cNvPr id="20878" name="Freeform 138"/>
              <p:cNvSpPr>
                <a:spLocks/>
              </p:cNvSpPr>
              <p:nvPr/>
            </p:nvSpPr>
            <p:spPr bwMode="auto">
              <a:xfrm>
                <a:off x="7348" y="-2260"/>
                <a:ext cx="2" cy="115"/>
              </a:xfrm>
              <a:custGeom>
                <a:avLst/>
                <a:gdLst>
                  <a:gd name="T0" fmla="*/ 0 w 2"/>
                  <a:gd name="T1" fmla="*/ -2260 h 115"/>
                  <a:gd name="T2" fmla="*/ 0 w 2"/>
                  <a:gd name="T3" fmla="*/ -2145 h 1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15">
                    <a:moveTo>
                      <a:pt x="0" y="0"/>
                    </a:moveTo>
                    <a:lnTo>
                      <a:pt x="0" y="115"/>
                    </a:lnTo>
                  </a:path>
                </a:pathLst>
              </a:custGeom>
              <a:noFill/>
              <a:ln w="1171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9" name="Group 139"/>
            <p:cNvGrpSpPr>
              <a:grpSpLocks/>
            </p:cNvGrpSpPr>
            <p:nvPr/>
          </p:nvGrpSpPr>
          <p:grpSpPr bwMode="auto">
            <a:xfrm>
              <a:off x="7348" y="-1348"/>
              <a:ext cx="2" cy="115"/>
              <a:chOff x="7348" y="-1348"/>
              <a:chExt cx="2" cy="115"/>
            </a:xfrm>
          </p:grpSpPr>
          <p:sp>
            <p:nvSpPr>
              <p:cNvPr id="20877" name="Freeform 140"/>
              <p:cNvSpPr>
                <a:spLocks/>
              </p:cNvSpPr>
              <p:nvPr/>
            </p:nvSpPr>
            <p:spPr bwMode="auto">
              <a:xfrm>
                <a:off x="7348" y="-1348"/>
                <a:ext cx="2" cy="115"/>
              </a:xfrm>
              <a:custGeom>
                <a:avLst/>
                <a:gdLst>
                  <a:gd name="T0" fmla="*/ 0 w 2"/>
                  <a:gd name="T1" fmla="*/ -1348 h 115"/>
                  <a:gd name="T2" fmla="*/ 0 w 2"/>
                  <a:gd name="T3" fmla="*/ -1233 h 1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15">
                    <a:moveTo>
                      <a:pt x="0" y="0"/>
                    </a:moveTo>
                    <a:lnTo>
                      <a:pt x="0" y="115"/>
                    </a:lnTo>
                  </a:path>
                </a:pathLst>
              </a:custGeom>
              <a:noFill/>
              <a:ln w="1171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0" name="Group 141"/>
            <p:cNvGrpSpPr>
              <a:grpSpLocks/>
            </p:cNvGrpSpPr>
            <p:nvPr/>
          </p:nvGrpSpPr>
          <p:grpSpPr bwMode="auto">
            <a:xfrm>
              <a:off x="7348" y="-2712"/>
              <a:ext cx="2" cy="115"/>
              <a:chOff x="7348" y="-2712"/>
              <a:chExt cx="2" cy="115"/>
            </a:xfrm>
          </p:grpSpPr>
          <p:sp>
            <p:nvSpPr>
              <p:cNvPr id="20876" name="Freeform 142"/>
              <p:cNvSpPr>
                <a:spLocks/>
              </p:cNvSpPr>
              <p:nvPr/>
            </p:nvSpPr>
            <p:spPr bwMode="auto">
              <a:xfrm>
                <a:off x="7348" y="-2712"/>
                <a:ext cx="2" cy="115"/>
              </a:xfrm>
              <a:custGeom>
                <a:avLst/>
                <a:gdLst>
                  <a:gd name="T0" fmla="*/ 0 w 2"/>
                  <a:gd name="T1" fmla="*/ -2712 h 115"/>
                  <a:gd name="T2" fmla="*/ 0 w 2"/>
                  <a:gd name="T3" fmla="*/ -2596 h 115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15">
                    <a:moveTo>
                      <a:pt x="0" y="0"/>
                    </a:moveTo>
                    <a:lnTo>
                      <a:pt x="0" y="116"/>
                    </a:lnTo>
                  </a:path>
                </a:pathLst>
              </a:custGeom>
              <a:noFill/>
              <a:ln w="1171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31" name="Group 143"/>
            <p:cNvGrpSpPr>
              <a:grpSpLocks/>
            </p:cNvGrpSpPr>
            <p:nvPr/>
          </p:nvGrpSpPr>
          <p:grpSpPr bwMode="auto">
            <a:xfrm>
              <a:off x="7348" y="-1800"/>
              <a:ext cx="2" cy="106"/>
              <a:chOff x="7348" y="-1800"/>
              <a:chExt cx="2" cy="106"/>
            </a:xfrm>
          </p:grpSpPr>
          <p:sp>
            <p:nvSpPr>
              <p:cNvPr id="20875" name="Freeform 144"/>
              <p:cNvSpPr>
                <a:spLocks/>
              </p:cNvSpPr>
              <p:nvPr/>
            </p:nvSpPr>
            <p:spPr bwMode="auto">
              <a:xfrm>
                <a:off x="7348" y="-1800"/>
                <a:ext cx="2" cy="106"/>
              </a:xfrm>
              <a:custGeom>
                <a:avLst/>
                <a:gdLst>
                  <a:gd name="T0" fmla="*/ 0 w 2"/>
                  <a:gd name="T1" fmla="*/ -1800 h 106"/>
                  <a:gd name="T2" fmla="*/ 0 w 2"/>
                  <a:gd name="T3" fmla="*/ -1694 h 10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06">
                    <a:moveTo>
                      <a:pt x="0" y="0"/>
                    </a:moveTo>
                    <a:lnTo>
                      <a:pt x="0" y="106"/>
                    </a:lnTo>
                  </a:path>
                </a:pathLst>
              </a:custGeom>
              <a:noFill/>
              <a:ln w="1171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0" name="Group 145"/>
            <p:cNvGrpSpPr>
              <a:grpSpLocks/>
            </p:cNvGrpSpPr>
            <p:nvPr/>
          </p:nvGrpSpPr>
          <p:grpSpPr bwMode="auto">
            <a:xfrm>
              <a:off x="7342" y="-2145"/>
              <a:ext cx="2" cy="29"/>
              <a:chOff x="7342" y="-2145"/>
              <a:chExt cx="2" cy="29"/>
            </a:xfrm>
          </p:grpSpPr>
          <p:sp>
            <p:nvSpPr>
              <p:cNvPr id="20874" name="Freeform 146"/>
              <p:cNvSpPr>
                <a:spLocks/>
              </p:cNvSpPr>
              <p:nvPr/>
            </p:nvSpPr>
            <p:spPr bwMode="auto">
              <a:xfrm>
                <a:off x="7342" y="-2145"/>
                <a:ext cx="2" cy="29"/>
              </a:xfrm>
              <a:custGeom>
                <a:avLst/>
                <a:gdLst>
                  <a:gd name="T0" fmla="*/ 0 w 2"/>
                  <a:gd name="T1" fmla="*/ -2145 h 29"/>
                  <a:gd name="T2" fmla="*/ 0 w 2"/>
                  <a:gd name="T3" fmla="*/ -211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29">
                    <a:moveTo>
                      <a:pt x="0" y="0"/>
                    </a:moveTo>
                    <a:lnTo>
                      <a:pt x="0" y="29"/>
                    </a:lnTo>
                  </a:path>
                </a:pathLst>
              </a:custGeom>
              <a:noFill/>
              <a:ln w="304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1" name="Group 147"/>
            <p:cNvGrpSpPr>
              <a:grpSpLocks/>
            </p:cNvGrpSpPr>
            <p:nvPr/>
          </p:nvGrpSpPr>
          <p:grpSpPr bwMode="auto">
            <a:xfrm>
              <a:off x="7342" y="-1233"/>
              <a:ext cx="2" cy="29"/>
              <a:chOff x="7342" y="-1233"/>
              <a:chExt cx="2" cy="29"/>
            </a:xfrm>
          </p:grpSpPr>
          <p:sp>
            <p:nvSpPr>
              <p:cNvPr id="20873" name="Freeform 148"/>
              <p:cNvSpPr>
                <a:spLocks/>
              </p:cNvSpPr>
              <p:nvPr/>
            </p:nvSpPr>
            <p:spPr bwMode="auto">
              <a:xfrm>
                <a:off x="7342" y="-1233"/>
                <a:ext cx="2" cy="29"/>
              </a:xfrm>
              <a:custGeom>
                <a:avLst/>
                <a:gdLst>
                  <a:gd name="T0" fmla="*/ 0 w 2"/>
                  <a:gd name="T1" fmla="*/ -1233 h 29"/>
                  <a:gd name="T2" fmla="*/ 0 w 2"/>
                  <a:gd name="T3" fmla="*/ -120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29">
                    <a:moveTo>
                      <a:pt x="0" y="0"/>
                    </a:moveTo>
                    <a:lnTo>
                      <a:pt x="0" y="29"/>
                    </a:lnTo>
                  </a:path>
                </a:pathLst>
              </a:custGeom>
              <a:noFill/>
              <a:ln w="304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5" name="Group 149"/>
            <p:cNvGrpSpPr>
              <a:grpSpLocks/>
            </p:cNvGrpSpPr>
            <p:nvPr/>
          </p:nvGrpSpPr>
          <p:grpSpPr bwMode="auto">
            <a:xfrm>
              <a:off x="7342" y="-2596"/>
              <a:ext cx="2" cy="19"/>
              <a:chOff x="7342" y="-2596"/>
              <a:chExt cx="2" cy="19"/>
            </a:xfrm>
          </p:grpSpPr>
          <p:sp>
            <p:nvSpPr>
              <p:cNvPr id="20872" name="Freeform 150"/>
              <p:cNvSpPr>
                <a:spLocks/>
              </p:cNvSpPr>
              <p:nvPr/>
            </p:nvSpPr>
            <p:spPr bwMode="auto">
              <a:xfrm>
                <a:off x="7342" y="-2596"/>
                <a:ext cx="2" cy="19"/>
              </a:xfrm>
              <a:custGeom>
                <a:avLst/>
                <a:gdLst>
                  <a:gd name="T0" fmla="*/ 0 w 2"/>
                  <a:gd name="T1" fmla="*/ -2596 h 19"/>
                  <a:gd name="T2" fmla="*/ 0 w 2"/>
                  <a:gd name="T3" fmla="*/ -2577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9">
                    <a:moveTo>
                      <a:pt x="0" y="0"/>
                    </a:moveTo>
                    <a:lnTo>
                      <a:pt x="0" y="19"/>
                    </a:lnTo>
                  </a:path>
                </a:pathLst>
              </a:custGeom>
              <a:noFill/>
              <a:ln w="304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6" name="Group 151"/>
            <p:cNvGrpSpPr>
              <a:grpSpLocks/>
            </p:cNvGrpSpPr>
            <p:nvPr/>
          </p:nvGrpSpPr>
          <p:grpSpPr bwMode="auto">
            <a:xfrm>
              <a:off x="7342" y="-1694"/>
              <a:ext cx="2" cy="29"/>
              <a:chOff x="7342" y="-1694"/>
              <a:chExt cx="2" cy="29"/>
            </a:xfrm>
          </p:grpSpPr>
          <p:sp>
            <p:nvSpPr>
              <p:cNvPr id="20871" name="Freeform 152"/>
              <p:cNvSpPr>
                <a:spLocks/>
              </p:cNvSpPr>
              <p:nvPr/>
            </p:nvSpPr>
            <p:spPr bwMode="auto">
              <a:xfrm>
                <a:off x="7342" y="-1694"/>
                <a:ext cx="2" cy="29"/>
              </a:xfrm>
              <a:custGeom>
                <a:avLst/>
                <a:gdLst>
                  <a:gd name="T0" fmla="*/ 0 w 2"/>
                  <a:gd name="T1" fmla="*/ -1694 h 29"/>
                  <a:gd name="T2" fmla="*/ 0 w 2"/>
                  <a:gd name="T3" fmla="*/ -166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29">
                    <a:moveTo>
                      <a:pt x="0" y="0"/>
                    </a:moveTo>
                    <a:lnTo>
                      <a:pt x="0" y="29"/>
                    </a:lnTo>
                  </a:path>
                </a:pathLst>
              </a:custGeom>
              <a:noFill/>
              <a:ln w="304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7" name="Group 153"/>
            <p:cNvGrpSpPr>
              <a:grpSpLocks/>
            </p:cNvGrpSpPr>
            <p:nvPr/>
          </p:nvGrpSpPr>
          <p:grpSpPr bwMode="auto">
            <a:xfrm>
              <a:off x="7320" y="-1377"/>
              <a:ext cx="19" cy="29"/>
              <a:chOff x="7320" y="-1377"/>
              <a:chExt cx="19" cy="29"/>
            </a:xfrm>
          </p:grpSpPr>
          <p:sp>
            <p:nvSpPr>
              <p:cNvPr id="20870" name="Freeform 154"/>
              <p:cNvSpPr>
                <a:spLocks/>
              </p:cNvSpPr>
              <p:nvPr/>
            </p:nvSpPr>
            <p:spPr bwMode="auto">
              <a:xfrm>
                <a:off x="7320" y="-1377"/>
                <a:ext cx="19" cy="29"/>
              </a:xfrm>
              <a:custGeom>
                <a:avLst/>
                <a:gdLst>
                  <a:gd name="T0" fmla="*/ 0 w 19"/>
                  <a:gd name="T1" fmla="*/ -1377 h 29"/>
                  <a:gd name="T2" fmla="*/ 19 w 19"/>
                  <a:gd name="T3" fmla="*/ -134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lnTo>
                      <a:pt x="19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8" name="Group 155"/>
            <p:cNvGrpSpPr>
              <a:grpSpLocks/>
            </p:cNvGrpSpPr>
            <p:nvPr/>
          </p:nvGrpSpPr>
          <p:grpSpPr bwMode="auto">
            <a:xfrm>
              <a:off x="7320" y="-1828"/>
              <a:ext cx="19" cy="29"/>
              <a:chOff x="7320" y="-1828"/>
              <a:chExt cx="19" cy="29"/>
            </a:xfrm>
          </p:grpSpPr>
          <p:sp>
            <p:nvSpPr>
              <p:cNvPr id="20869" name="Freeform 156"/>
              <p:cNvSpPr>
                <a:spLocks/>
              </p:cNvSpPr>
              <p:nvPr/>
            </p:nvSpPr>
            <p:spPr bwMode="auto">
              <a:xfrm>
                <a:off x="7320" y="-1828"/>
                <a:ext cx="19" cy="29"/>
              </a:xfrm>
              <a:custGeom>
                <a:avLst/>
                <a:gdLst>
                  <a:gd name="T0" fmla="*/ 0 w 19"/>
                  <a:gd name="T1" fmla="*/ -1828 h 29"/>
                  <a:gd name="T2" fmla="*/ 19 w 19"/>
                  <a:gd name="T3" fmla="*/ -180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lnTo>
                      <a:pt x="19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89" name="Group 157"/>
            <p:cNvGrpSpPr>
              <a:grpSpLocks/>
            </p:cNvGrpSpPr>
            <p:nvPr/>
          </p:nvGrpSpPr>
          <p:grpSpPr bwMode="auto">
            <a:xfrm>
              <a:off x="7320" y="-2289"/>
              <a:ext cx="19" cy="29"/>
              <a:chOff x="7320" y="-2289"/>
              <a:chExt cx="19" cy="29"/>
            </a:xfrm>
          </p:grpSpPr>
          <p:sp>
            <p:nvSpPr>
              <p:cNvPr id="20868" name="Freeform 158"/>
              <p:cNvSpPr>
                <a:spLocks/>
              </p:cNvSpPr>
              <p:nvPr/>
            </p:nvSpPr>
            <p:spPr bwMode="auto">
              <a:xfrm>
                <a:off x="7320" y="-2289"/>
                <a:ext cx="19" cy="29"/>
              </a:xfrm>
              <a:custGeom>
                <a:avLst/>
                <a:gdLst>
                  <a:gd name="T0" fmla="*/ 0 w 19"/>
                  <a:gd name="T1" fmla="*/ -2289 h 29"/>
                  <a:gd name="T2" fmla="*/ 19 w 19"/>
                  <a:gd name="T3" fmla="*/ -226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lnTo>
                      <a:pt x="19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0" name="Group 159"/>
            <p:cNvGrpSpPr>
              <a:grpSpLocks/>
            </p:cNvGrpSpPr>
            <p:nvPr/>
          </p:nvGrpSpPr>
          <p:grpSpPr bwMode="auto">
            <a:xfrm>
              <a:off x="7320" y="-2740"/>
              <a:ext cx="19" cy="29"/>
              <a:chOff x="7320" y="-2740"/>
              <a:chExt cx="19" cy="29"/>
            </a:xfrm>
          </p:grpSpPr>
          <p:sp>
            <p:nvSpPr>
              <p:cNvPr id="20867" name="Freeform 160"/>
              <p:cNvSpPr>
                <a:spLocks/>
              </p:cNvSpPr>
              <p:nvPr/>
            </p:nvSpPr>
            <p:spPr bwMode="auto">
              <a:xfrm>
                <a:off x="7320" y="-2740"/>
                <a:ext cx="19" cy="29"/>
              </a:xfrm>
              <a:custGeom>
                <a:avLst/>
                <a:gdLst>
                  <a:gd name="T0" fmla="*/ 0 w 19"/>
                  <a:gd name="T1" fmla="*/ -2740 h 29"/>
                  <a:gd name="T2" fmla="*/ 19 w 19"/>
                  <a:gd name="T3" fmla="*/ -271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0" y="0"/>
                    </a:moveTo>
                    <a:lnTo>
                      <a:pt x="19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1" name="Group 161"/>
            <p:cNvGrpSpPr>
              <a:grpSpLocks/>
            </p:cNvGrpSpPr>
            <p:nvPr/>
          </p:nvGrpSpPr>
          <p:grpSpPr bwMode="auto">
            <a:xfrm>
              <a:off x="7320" y="-2116"/>
              <a:ext cx="19" cy="29"/>
              <a:chOff x="7320" y="-2116"/>
              <a:chExt cx="19" cy="29"/>
            </a:xfrm>
          </p:grpSpPr>
          <p:sp>
            <p:nvSpPr>
              <p:cNvPr id="20866" name="Freeform 162"/>
              <p:cNvSpPr>
                <a:spLocks/>
              </p:cNvSpPr>
              <p:nvPr/>
            </p:nvSpPr>
            <p:spPr bwMode="auto">
              <a:xfrm>
                <a:off x="7320" y="-2116"/>
                <a:ext cx="19" cy="29"/>
              </a:xfrm>
              <a:custGeom>
                <a:avLst/>
                <a:gdLst>
                  <a:gd name="T0" fmla="*/ 19 w 19"/>
                  <a:gd name="T1" fmla="*/ -2116 h 29"/>
                  <a:gd name="T2" fmla="*/ 0 w 19"/>
                  <a:gd name="T3" fmla="*/ -208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19" y="0"/>
                    </a:moveTo>
                    <a:lnTo>
                      <a:pt x="0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2" name="Group 163"/>
            <p:cNvGrpSpPr>
              <a:grpSpLocks/>
            </p:cNvGrpSpPr>
            <p:nvPr/>
          </p:nvGrpSpPr>
          <p:grpSpPr bwMode="auto">
            <a:xfrm>
              <a:off x="7320" y="-1204"/>
              <a:ext cx="19" cy="19"/>
              <a:chOff x="7320" y="-1204"/>
              <a:chExt cx="19" cy="19"/>
            </a:xfrm>
          </p:grpSpPr>
          <p:sp>
            <p:nvSpPr>
              <p:cNvPr id="20865" name="Freeform 164"/>
              <p:cNvSpPr>
                <a:spLocks/>
              </p:cNvSpPr>
              <p:nvPr/>
            </p:nvSpPr>
            <p:spPr bwMode="auto">
              <a:xfrm>
                <a:off x="7320" y="-1204"/>
                <a:ext cx="19" cy="19"/>
              </a:xfrm>
              <a:custGeom>
                <a:avLst/>
                <a:gdLst>
                  <a:gd name="T0" fmla="*/ 19 w 19"/>
                  <a:gd name="T1" fmla="*/ -1204 h 19"/>
                  <a:gd name="T2" fmla="*/ 0 w 19"/>
                  <a:gd name="T3" fmla="*/ -1185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19">
                    <a:moveTo>
                      <a:pt x="19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3" name="Group 165"/>
            <p:cNvGrpSpPr>
              <a:grpSpLocks/>
            </p:cNvGrpSpPr>
            <p:nvPr/>
          </p:nvGrpSpPr>
          <p:grpSpPr bwMode="auto">
            <a:xfrm>
              <a:off x="7320" y="-2577"/>
              <a:ext cx="19" cy="29"/>
              <a:chOff x="7320" y="-2577"/>
              <a:chExt cx="19" cy="29"/>
            </a:xfrm>
          </p:grpSpPr>
          <p:sp>
            <p:nvSpPr>
              <p:cNvPr id="20864" name="Freeform 166"/>
              <p:cNvSpPr>
                <a:spLocks/>
              </p:cNvSpPr>
              <p:nvPr/>
            </p:nvSpPr>
            <p:spPr bwMode="auto">
              <a:xfrm>
                <a:off x="7320" y="-2577"/>
                <a:ext cx="19" cy="29"/>
              </a:xfrm>
              <a:custGeom>
                <a:avLst/>
                <a:gdLst>
                  <a:gd name="T0" fmla="*/ 19 w 19"/>
                  <a:gd name="T1" fmla="*/ -2577 h 29"/>
                  <a:gd name="T2" fmla="*/ 0 w 19"/>
                  <a:gd name="T3" fmla="*/ -254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1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4" name="Group 167"/>
            <p:cNvGrpSpPr>
              <a:grpSpLocks/>
            </p:cNvGrpSpPr>
            <p:nvPr/>
          </p:nvGrpSpPr>
          <p:grpSpPr bwMode="auto">
            <a:xfrm>
              <a:off x="7320" y="-1665"/>
              <a:ext cx="19" cy="29"/>
              <a:chOff x="7320" y="-1665"/>
              <a:chExt cx="19" cy="29"/>
            </a:xfrm>
          </p:grpSpPr>
          <p:sp>
            <p:nvSpPr>
              <p:cNvPr id="20863" name="Freeform 168"/>
              <p:cNvSpPr>
                <a:spLocks/>
              </p:cNvSpPr>
              <p:nvPr/>
            </p:nvSpPr>
            <p:spPr bwMode="auto">
              <a:xfrm>
                <a:off x="7320" y="-1665"/>
                <a:ext cx="19" cy="29"/>
              </a:xfrm>
              <a:custGeom>
                <a:avLst/>
                <a:gdLst>
                  <a:gd name="T0" fmla="*/ 19 w 19"/>
                  <a:gd name="T1" fmla="*/ -1665 h 29"/>
                  <a:gd name="T2" fmla="*/ 0 w 19"/>
                  <a:gd name="T3" fmla="*/ -163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1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5" name="Group 169"/>
            <p:cNvGrpSpPr>
              <a:grpSpLocks/>
            </p:cNvGrpSpPr>
            <p:nvPr/>
          </p:nvGrpSpPr>
          <p:grpSpPr bwMode="auto">
            <a:xfrm>
              <a:off x="7306" y="-1857"/>
              <a:ext cx="14" cy="29"/>
              <a:chOff x="7306" y="-1857"/>
              <a:chExt cx="14" cy="29"/>
            </a:xfrm>
          </p:grpSpPr>
          <p:sp>
            <p:nvSpPr>
              <p:cNvPr id="20862" name="Freeform 170"/>
              <p:cNvSpPr>
                <a:spLocks/>
              </p:cNvSpPr>
              <p:nvPr/>
            </p:nvSpPr>
            <p:spPr bwMode="auto">
              <a:xfrm>
                <a:off x="7306" y="-1857"/>
                <a:ext cx="14" cy="29"/>
              </a:xfrm>
              <a:custGeom>
                <a:avLst/>
                <a:gdLst>
                  <a:gd name="T0" fmla="*/ 0 w 14"/>
                  <a:gd name="T1" fmla="*/ -1857 h 29"/>
                  <a:gd name="T2" fmla="*/ 14 w 14"/>
                  <a:gd name="T3" fmla="*/ -182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0" y="0"/>
                    </a:moveTo>
                    <a:lnTo>
                      <a:pt x="1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6" name="Group 171"/>
            <p:cNvGrpSpPr>
              <a:grpSpLocks/>
            </p:cNvGrpSpPr>
            <p:nvPr/>
          </p:nvGrpSpPr>
          <p:grpSpPr bwMode="auto">
            <a:xfrm>
              <a:off x="7306" y="-1406"/>
              <a:ext cx="14" cy="29"/>
              <a:chOff x="7306" y="-1406"/>
              <a:chExt cx="14" cy="29"/>
            </a:xfrm>
          </p:grpSpPr>
          <p:sp>
            <p:nvSpPr>
              <p:cNvPr id="20861" name="Freeform 172"/>
              <p:cNvSpPr>
                <a:spLocks/>
              </p:cNvSpPr>
              <p:nvPr/>
            </p:nvSpPr>
            <p:spPr bwMode="auto">
              <a:xfrm>
                <a:off x="7306" y="-1406"/>
                <a:ext cx="14" cy="29"/>
              </a:xfrm>
              <a:custGeom>
                <a:avLst/>
                <a:gdLst>
                  <a:gd name="T0" fmla="*/ 0 w 14"/>
                  <a:gd name="T1" fmla="*/ -1406 h 29"/>
                  <a:gd name="T2" fmla="*/ 14 w 14"/>
                  <a:gd name="T3" fmla="*/ -137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0" y="0"/>
                    </a:moveTo>
                    <a:lnTo>
                      <a:pt x="1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7" name="Group 173"/>
            <p:cNvGrpSpPr>
              <a:grpSpLocks/>
            </p:cNvGrpSpPr>
            <p:nvPr/>
          </p:nvGrpSpPr>
          <p:grpSpPr bwMode="auto">
            <a:xfrm>
              <a:off x="7306" y="-2318"/>
              <a:ext cx="14" cy="29"/>
              <a:chOff x="7306" y="-2318"/>
              <a:chExt cx="14" cy="29"/>
            </a:xfrm>
          </p:grpSpPr>
          <p:sp>
            <p:nvSpPr>
              <p:cNvPr id="20860" name="Freeform 174"/>
              <p:cNvSpPr>
                <a:spLocks/>
              </p:cNvSpPr>
              <p:nvPr/>
            </p:nvSpPr>
            <p:spPr bwMode="auto">
              <a:xfrm>
                <a:off x="7306" y="-2318"/>
                <a:ext cx="14" cy="29"/>
              </a:xfrm>
              <a:custGeom>
                <a:avLst/>
                <a:gdLst>
                  <a:gd name="T0" fmla="*/ 0 w 14"/>
                  <a:gd name="T1" fmla="*/ -2318 h 29"/>
                  <a:gd name="T2" fmla="*/ 14 w 14"/>
                  <a:gd name="T3" fmla="*/ -228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0" y="0"/>
                    </a:moveTo>
                    <a:lnTo>
                      <a:pt x="1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8" name="Group 175"/>
            <p:cNvGrpSpPr>
              <a:grpSpLocks/>
            </p:cNvGrpSpPr>
            <p:nvPr/>
          </p:nvGrpSpPr>
          <p:grpSpPr bwMode="auto">
            <a:xfrm>
              <a:off x="7306" y="-2769"/>
              <a:ext cx="14" cy="29"/>
              <a:chOff x="7306" y="-2769"/>
              <a:chExt cx="14" cy="29"/>
            </a:xfrm>
          </p:grpSpPr>
          <p:sp>
            <p:nvSpPr>
              <p:cNvPr id="20859" name="Freeform 176"/>
              <p:cNvSpPr>
                <a:spLocks/>
              </p:cNvSpPr>
              <p:nvPr/>
            </p:nvSpPr>
            <p:spPr bwMode="auto">
              <a:xfrm>
                <a:off x="7306" y="-2769"/>
                <a:ext cx="14" cy="29"/>
              </a:xfrm>
              <a:custGeom>
                <a:avLst/>
                <a:gdLst>
                  <a:gd name="T0" fmla="*/ 0 w 14"/>
                  <a:gd name="T1" fmla="*/ -2769 h 29"/>
                  <a:gd name="T2" fmla="*/ 14 w 14"/>
                  <a:gd name="T3" fmla="*/ -274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0" y="0"/>
                    </a:moveTo>
                    <a:lnTo>
                      <a:pt x="1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499" name="Group 177"/>
            <p:cNvGrpSpPr>
              <a:grpSpLocks/>
            </p:cNvGrpSpPr>
            <p:nvPr/>
          </p:nvGrpSpPr>
          <p:grpSpPr bwMode="auto">
            <a:xfrm>
              <a:off x="7306" y="-2088"/>
              <a:ext cx="14" cy="29"/>
              <a:chOff x="7306" y="-2088"/>
              <a:chExt cx="14" cy="29"/>
            </a:xfrm>
          </p:grpSpPr>
          <p:sp>
            <p:nvSpPr>
              <p:cNvPr id="20858" name="Freeform 178"/>
              <p:cNvSpPr>
                <a:spLocks/>
              </p:cNvSpPr>
              <p:nvPr/>
            </p:nvSpPr>
            <p:spPr bwMode="auto">
              <a:xfrm>
                <a:off x="7306" y="-2088"/>
                <a:ext cx="14" cy="29"/>
              </a:xfrm>
              <a:custGeom>
                <a:avLst/>
                <a:gdLst>
                  <a:gd name="T0" fmla="*/ 14 w 14"/>
                  <a:gd name="T1" fmla="*/ -2088 h 29"/>
                  <a:gd name="T2" fmla="*/ 0 w 14"/>
                  <a:gd name="T3" fmla="*/ -205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14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0" name="Group 179"/>
            <p:cNvGrpSpPr>
              <a:grpSpLocks/>
            </p:cNvGrpSpPr>
            <p:nvPr/>
          </p:nvGrpSpPr>
          <p:grpSpPr bwMode="auto">
            <a:xfrm>
              <a:off x="7306" y="-1185"/>
              <a:ext cx="14" cy="29"/>
              <a:chOff x="7306" y="-1185"/>
              <a:chExt cx="14" cy="29"/>
            </a:xfrm>
          </p:grpSpPr>
          <p:sp>
            <p:nvSpPr>
              <p:cNvPr id="20857" name="Freeform 180"/>
              <p:cNvSpPr>
                <a:spLocks/>
              </p:cNvSpPr>
              <p:nvPr/>
            </p:nvSpPr>
            <p:spPr bwMode="auto">
              <a:xfrm>
                <a:off x="7306" y="-1185"/>
                <a:ext cx="14" cy="29"/>
              </a:xfrm>
              <a:custGeom>
                <a:avLst/>
                <a:gdLst>
                  <a:gd name="T0" fmla="*/ 14 w 14"/>
                  <a:gd name="T1" fmla="*/ -1185 h 29"/>
                  <a:gd name="T2" fmla="*/ 0 w 14"/>
                  <a:gd name="T3" fmla="*/ -115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14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1" name="Group 181"/>
            <p:cNvGrpSpPr>
              <a:grpSpLocks/>
            </p:cNvGrpSpPr>
            <p:nvPr/>
          </p:nvGrpSpPr>
          <p:grpSpPr bwMode="auto">
            <a:xfrm>
              <a:off x="7306" y="-2548"/>
              <a:ext cx="14" cy="29"/>
              <a:chOff x="7306" y="-2548"/>
              <a:chExt cx="14" cy="29"/>
            </a:xfrm>
          </p:grpSpPr>
          <p:sp>
            <p:nvSpPr>
              <p:cNvPr id="20856" name="Freeform 182"/>
              <p:cNvSpPr>
                <a:spLocks/>
              </p:cNvSpPr>
              <p:nvPr/>
            </p:nvSpPr>
            <p:spPr bwMode="auto">
              <a:xfrm>
                <a:off x="7306" y="-2548"/>
                <a:ext cx="14" cy="29"/>
              </a:xfrm>
              <a:custGeom>
                <a:avLst/>
                <a:gdLst>
                  <a:gd name="T0" fmla="*/ 14 w 14"/>
                  <a:gd name="T1" fmla="*/ -2548 h 29"/>
                  <a:gd name="T2" fmla="*/ 0 w 14"/>
                  <a:gd name="T3" fmla="*/ -252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14" y="0"/>
                    </a:moveTo>
                    <a:lnTo>
                      <a:pt x="0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2" name="Group 183"/>
            <p:cNvGrpSpPr>
              <a:grpSpLocks/>
            </p:cNvGrpSpPr>
            <p:nvPr/>
          </p:nvGrpSpPr>
          <p:grpSpPr bwMode="auto">
            <a:xfrm>
              <a:off x="7306" y="-1636"/>
              <a:ext cx="14" cy="29"/>
              <a:chOff x="7306" y="-1636"/>
              <a:chExt cx="14" cy="29"/>
            </a:xfrm>
          </p:grpSpPr>
          <p:sp>
            <p:nvSpPr>
              <p:cNvPr id="20855" name="Freeform 184"/>
              <p:cNvSpPr>
                <a:spLocks/>
              </p:cNvSpPr>
              <p:nvPr/>
            </p:nvSpPr>
            <p:spPr bwMode="auto">
              <a:xfrm>
                <a:off x="7306" y="-1636"/>
                <a:ext cx="14" cy="29"/>
              </a:xfrm>
              <a:custGeom>
                <a:avLst/>
                <a:gdLst>
                  <a:gd name="T0" fmla="*/ 14 w 14"/>
                  <a:gd name="T1" fmla="*/ -1636 h 29"/>
                  <a:gd name="T2" fmla="*/ 0 w 14"/>
                  <a:gd name="T3" fmla="*/ -160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14" y="0"/>
                    </a:moveTo>
                    <a:lnTo>
                      <a:pt x="0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3" name="Group 185"/>
            <p:cNvGrpSpPr>
              <a:grpSpLocks/>
            </p:cNvGrpSpPr>
            <p:nvPr/>
          </p:nvGrpSpPr>
          <p:grpSpPr bwMode="auto">
            <a:xfrm>
              <a:off x="7277" y="-1886"/>
              <a:ext cx="29" cy="29"/>
              <a:chOff x="7277" y="-1886"/>
              <a:chExt cx="29" cy="29"/>
            </a:xfrm>
          </p:grpSpPr>
          <p:sp>
            <p:nvSpPr>
              <p:cNvPr id="20854" name="Freeform 186"/>
              <p:cNvSpPr>
                <a:spLocks/>
              </p:cNvSpPr>
              <p:nvPr/>
            </p:nvSpPr>
            <p:spPr bwMode="auto">
              <a:xfrm>
                <a:off x="7277" y="-1886"/>
                <a:ext cx="29" cy="29"/>
              </a:xfrm>
              <a:custGeom>
                <a:avLst/>
                <a:gdLst>
                  <a:gd name="T0" fmla="*/ 0 w 29"/>
                  <a:gd name="T1" fmla="*/ -1886 h 29"/>
                  <a:gd name="T2" fmla="*/ 29 w 29"/>
                  <a:gd name="T3" fmla="*/ -185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0" y="0"/>
                    </a:moveTo>
                    <a:lnTo>
                      <a:pt x="29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4" name="Group 187"/>
            <p:cNvGrpSpPr>
              <a:grpSpLocks/>
            </p:cNvGrpSpPr>
            <p:nvPr/>
          </p:nvGrpSpPr>
          <p:grpSpPr bwMode="auto">
            <a:xfrm>
              <a:off x="7277" y="-1435"/>
              <a:ext cx="29" cy="29"/>
              <a:chOff x="7277" y="-1435"/>
              <a:chExt cx="29" cy="29"/>
            </a:xfrm>
          </p:grpSpPr>
          <p:sp>
            <p:nvSpPr>
              <p:cNvPr id="20853" name="Freeform 188"/>
              <p:cNvSpPr>
                <a:spLocks/>
              </p:cNvSpPr>
              <p:nvPr/>
            </p:nvSpPr>
            <p:spPr bwMode="auto">
              <a:xfrm>
                <a:off x="7277" y="-1435"/>
                <a:ext cx="29" cy="29"/>
              </a:xfrm>
              <a:custGeom>
                <a:avLst/>
                <a:gdLst>
                  <a:gd name="T0" fmla="*/ 0 w 29"/>
                  <a:gd name="T1" fmla="*/ -1435 h 29"/>
                  <a:gd name="T2" fmla="*/ 29 w 29"/>
                  <a:gd name="T3" fmla="*/ -140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0" y="0"/>
                    </a:moveTo>
                    <a:lnTo>
                      <a:pt x="29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5" name="Group 189"/>
            <p:cNvGrpSpPr>
              <a:grpSpLocks/>
            </p:cNvGrpSpPr>
            <p:nvPr/>
          </p:nvGrpSpPr>
          <p:grpSpPr bwMode="auto">
            <a:xfrm>
              <a:off x="7277" y="-2798"/>
              <a:ext cx="29" cy="29"/>
              <a:chOff x="7277" y="-2798"/>
              <a:chExt cx="29" cy="29"/>
            </a:xfrm>
          </p:grpSpPr>
          <p:sp>
            <p:nvSpPr>
              <p:cNvPr id="20852" name="Freeform 190"/>
              <p:cNvSpPr>
                <a:spLocks/>
              </p:cNvSpPr>
              <p:nvPr/>
            </p:nvSpPr>
            <p:spPr bwMode="auto">
              <a:xfrm>
                <a:off x="7277" y="-2798"/>
                <a:ext cx="29" cy="29"/>
              </a:xfrm>
              <a:custGeom>
                <a:avLst/>
                <a:gdLst>
                  <a:gd name="T0" fmla="*/ 0 w 29"/>
                  <a:gd name="T1" fmla="*/ -2798 h 29"/>
                  <a:gd name="T2" fmla="*/ 29 w 29"/>
                  <a:gd name="T3" fmla="*/ -276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0" y="0"/>
                    </a:moveTo>
                    <a:lnTo>
                      <a:pt x="29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6" name="Group 191"/>
            <p:cNvGrpSpPr>
              <a:grpSpLocks/>
            </p:cNvGrpSpPr>
            <p:nvPr/>
          </p:nvGrpSpPr>
          <p:grpSpPr bwMode="auto">
            <a:xfrm>
              <a:off x="7277" y="-2337"/>
              <a:ext cx="29" cy="19"/>
              <a:chOff x="7277" y="-2337"/>
              <a:chExt cx="29" cy="19"/>
            </a:xfrm>
          </p:grpSpPr>
          <p:sp>
            <p:nvSpPr>
              <p:cNvPr id="20851" name="Freeform 192"/>
              <p:cNvSpPr>
                <a:spLocks/>
              </p:cNvSpPr>
              <p:nvPr/>
            </p:nvSpPr>
            <p:spPr bwMode="auto">
              <a:xfrm>
                <a:off x="7277" y="-2337"/>
                <a:ext cx="29" cy="19"/>
              </a:xfrm>
              <a:custGeom>
                <a:avLst/>
                <a:gdLst>
                  <a:gd name="T0" fmla="*/ 0 w 29"/>
                  <a:gd name="T1" fmla="*/ -2337 h 19"/>
                  <a:gd name="T2" fmla="*/ 29 w 29"/>
                  <a:gd name="T3" fmla="*/ -2318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19">
                    <a:moveTo>
                      <a:pt x="0" y="0"/>
                    </a:moveTo>
                    <a:lnTo>
                      <a:pt x="29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7" name="Group 193"/>
            <p:cNvGrpSpPr>
              <a:grpSpLocks/>
            </p:cNvGrpSpPr>
            <p:nvPr/>
          </p:nvGrpSpPr>
          <p:grpSpPr bwMode="auto">
            <a:xfrm>
              <a:off x="7277" y="-1156"/>
              <a:ext cx="29" cy="29"/>
              <a:chOff x="7277" y="-1156"/>
              <a:chExt cx="29" cy="29"/>
            </a:xfrm>
          </p:grpSpPr>
          <p:sp>
            <p:nvSpPr>
              <p:cNvPr id="20850" name="Freeform 194"/>
              <p:cNvSpPr>
                <a:spLocks/>
              </p:cNvSpPr>
              <p:nvPr/>
            </p:nvSpPr>
            <p:spPr bwMode="auto">
              <a:xfrm>
                <a:off x="7277" y="-1156"/>
                <a:ext cx="29" cy="29"/>
              </a:xfrm>
              <a:custGeom>
                <a:avLst/>
                <a:gdLst>
                  <a:gd name="T0" fmla="*/ 29 w 29"/>
                  <a:gd name="T1" fmla="*/ -1156 h 29"/>
                  <a:gd name="T2" fmla="*/ 0 w 29"/>
                  <a:gd name="T3" fmla="*/ -112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29" y="0"/>
                    </a:moveTo>
                    <a:lnTo>
                      <a:pt x="0" y="2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8" name="Group 195"/>
            <p:cNvGrpSpPr>
              <a:grpSpLocks/>
            </p:cNvGrpSpPr>
            <p:nvPr/>
          </p:nvGrpSpPr>
          <p:grpSpPr bwMode="auto">
            <a:xfrm>
              <a:off x="7277" y="-1608"/>
              <a:ext cx="29" cy="29"/>
              <a:chOff x="7277" y="-1608"/>
              <a:chExt cx="29" cy="29"/>
            </a:xfrm>
          </p:grpSpPr>
          <p:sp>
            <p:nvSpPr>
              <p:cNvPr id="20849" name="Freeform 196"/>
              <p:cNvSpPr>
                <a:spLocks/>
              </p:cNvSpPr>
              <p:nvPr/>
            </p:nvSpPr>
            <p:spPr bwMode="auto">
              <a:xfrm>
                <a:off x="7277" y="-1608"/>
                <a:ext cx="29" cy="29"/>
              </a:xfrm>
              <a:custGeom>
                <a:avLst/>
                <a:gdLst>
                  <a:gd name="T0" fmla="*/ 29 w 29"/>
                  <a:gd name="T1" fmla="*/ -1608 h 29"/>
                  <a:gd name="T2" fmla="*/ 0 w 29"/>
                  <a:gd name="T3" fmla="*/ -157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2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09" name="Group 197"/>
            <p:cNvGrpSpPr>
              <a:grpSpLocks/>
            </p:cNvGrpSpPr>
            <p:nvPr/>
          </p:nvGrpSpPr>
          <p:grpSpPr bwMode="auto">
            <a:xfrm>
              <a:off x="7277" y="-2520"/>
              <a:ext cx="29" cy="29"/>
              <a:chOff x="7277" y="-2520"/>
              <a:chExt cx="29" cy="29"/>
            </a:xfrm>
          </p:grpSpPr>
          <p:sp>
            <p:nvSpPr>
              <p:cNvPr id="20848" name="Freeform 198"/>
              <p:cNvSpPr>
                <a:spLocks/>
              </p:cNvSpPr>
              <p:nvPr/>
            </p:nvSpPr>
            <p:spPr bwMode="auto">
              <a:xfrm>
                <a:off x="7277" y="-2520"/>
                <a:ext cx="29" cy="29"/>
              </a:xfrm>
              <a:custGeom>
                <a:avLst/>
                <a:gdLst>
                  <a:gd name="T0" fmla="*/ 29 w 29"/>
                  <a:gd name="T1" fmla="*/ -2520 h 29"/>
                  <a:gd name="T2" fmla="*/ 0 w 29"/>
                  <a:gd name="T3" fmla="*/ -249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2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0" name="Group 199"/>
            <p:cNvGrpSpPr>
              <a:grpSpLocks/>
            </p:cNvGrpSpPr>
            <p:nvPr/>
          </p:nvGrpSpPr>
          <p:grpSpPr bwMode="auto">
            <a:xfrm>
              <a:off x="7277" y="-2059"/>
              <a:ext cx="29" cy="19"/>
              <a:chOff x="7277" y="-2059"/>
              <a:chExt cx="29" cy="19"/>
            </a:xfrm>
          </p:grpSpPr>
          <p:sp>
            <p:nvSpPr>
              <p:cNvPr id="20847" name="Freeform 200"/>
              <p:cNvSpPr>
                <a:spLocks/>
              </p:cNvSpPr>
              <p:nvPr/>
            </p:nvSpPr>
            <p:spPr bwMode="auto">
              <a:xfrm>
                <a:off x="7277" y="-2059"/>
                <a:ext cx="29" cy="19"/>
              </a:xfrm>
              <a:custGeom>
                <a:avLst/>
                <a:gdLst>
                  <a:gd name="T0" fmla="*/ 29 w 29"/>
                  <a:gd name="T1" fmla="*/ -2059 h 19"/>
                  <a:gd name="T2" fmla="*/ 0 w 29"/>
                  <a:gd name="T3" fmla="*/ -2040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19">
                    <a:moveTo>
                      <a:pt x="29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1" name="Group 201"/>
            <p:cNvGrpSpPr>
              <a:grpSpLocks/>
            </p:cNvGrpSpPr>
            <p:nvPr/>
          </p:nvGrpSpPr>
          <p:grpSpPr bwMode="auto">
            <a:xfrm>
              <a:off x="7253" y="-1454"/>
              <a:ext cx="24" cy="19"/>
              <a:chOff x="7253" y="-1454"/>
              <a:chExt cx="24" cy="19"/>
            </a:xfrm>
          </p:grpSpPr>
          <p:sp>
            <p:nvSpPr>
              <p:cNvPr id="20846" name="Freeform 202"/>
              <p:cNvSpPr>
                <a:spLocks/>
              </p:cNvSpPr>
              <p:nvPr/>
            </p:nvSpPr>
            <p:spPr bwMode="auto">
              <a:xfrm>
                <a:off x="7253" y="-1454"/>
                <a:ext cx="24" cy="19"/>
              </a:xfrm>
              <a:custGeom>
                <a:avLst/>
                <a:gdLst>
                  <a:gd name="T0" fmla="*/ 0 w 24"/>
                  <a:gd name="T1" fmla="*/ -1454 h 19"/>
                  <a:gd name="T2" fmla="*/ 24 w 24"/>
                  <a:gd name="T3" fmla="*/ -1435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lnTo>
                      <a:pt x="24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2" name="Group 203"/>
            <p:cNvGrpSpPr>
              <a:grpSpLocks/>
            </p:cNvGrpSpPr>
            <p:nvPr/>
          </p:nvGrpSpPr>
          <p:grpSpPr bwMode="auto">
            <a:xfrm>
              <a:off x="7253" y="-2817"/>
              <a:ext cx="24" cy="19"/>
              <a:chOff x="7253" y="-2817"/>
              <a:chExt cx="24" cy="19"/>
            </a:xfrm>
          </p:grpSpPr>
          <p:sp>
            <p:nvSpPr>
              <p:cNvPr id="20845" name="Freeform 204"/>
              <p:cNvSpPr>
                <a:spLocks/>
              </p:cNvSpPr>
              <p:nvPr/>
            </p:nvSpPr>
            <p:spPr bwMode="auto">
              <a:xfrm>
                <a:off x="7253" y="-2817"/>
                <a:ext cx="24" cy="19"/>
              </a:xfrm>
              <a:custGeom>
                <a:avLst/>
                <a:gdLst>
                  <a:gd name="T0" fmla="*/ 0 w 24"/>
                  <a:gd name="T1" fmla="*/ -2817 h 19"/>
                  <a:gd name="T2" fmla="*/ 24 w 24"/>
                  <a:gd name="T3" fmla="*/ -2798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19">
                    <a:moveTo>
                      <a:pt x="0" y="0"/>
                    </a:moveTo>
                    <a:lnTo>
                      <a:pt x="24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3" name="Group 205"/>
            <p:cNvGrpSpPr>
              <a:grpSpLocks/>
            </p:cNvGrpSpPr>
            <p:nvPr/>
          </p:nvGrpSpPr>
          <p:grpSpPr bwMode="auto">
            <a:xfrm>
              <a:off x="7253" y="-1915"/>
              <a:ext cx="24" cy="29"/>
              <a:chOff x="7253" y="-1915"/>
              <a:chExt cx="24" cy="29"/>
            </a:xfrm>
          </p:grpSpPr>
          <p:sp>
            <p:nvSpPr>
              <p:cNvPr id="20844" name="Freeform 206"/>
              <p:cNvSpPr>
                <a:spLocks/>
              </p:cNvSpPr>
              <p:nvPr/>
            </p:nvSpPr>
            <p:spPr bwMode="auto">
              <a:xfrm>
                <a:off x="7253" y="-1915"/>
                <a:ext cx="24" cy="29"/>
              </a:xfrm>
              <a:custGeom>
                <a:avLst/>
                <a:gdLst>
                  <a:gd name="T0" fmla="*/ 0 w 24"/>
                  <a:gd name="T1" fmla="*/ -1915 h 29"/>
                  <a:gd name="T2" fmla="*/ 24 w 24"/>
                  <a:gd name="T3" fmla="*/ -188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lnTo>
                      <a:pt x="2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4" name="Group 207"/>
            <p:cNvGrpSpPr>
              <a:grpSpLocks/>
            </p:cNvGrpSpPr>
            <p:nvPr/>
          </p:nvGrpSpPr>
          <p:grpSpPr bwMode="auto">
            <a:xfrm>
              <a:off x="7253" y="-2366"/>
              <a:ext cx="24" cy="29"/>
              <a:chOff x="7253" y="-2366"/>
              <a:chExt cx="24" cy="29"/>
            </a:xfrm>
          </p:grpSpPr>
          <p:sp>
            <p:nvSpPr>
              <p:cNvPr id="20843" name="Freeform 208"/>
              <p:cNvSpPr>
                <a:spLocks/>
              </p:cNvSpPr>
              <p:nvPr/>
            </p:nvSpPr>
            <p:spPr bwMode="auto">
              <a:xfrm>
                <a:off x="7253" y="-2366"/>
                <a:ext cx="24" cy="29"/>
              </a:xfrm>
              <a:custGeom>
                <a:avLst/>
                <a:gdLst>
                  <a:gd name="T0" fmla="*/ 0 w 24"/>
                  <a:gd name="T1" fmla="*/ -2366 h 29"/>
                  <a:gd name="T2" fmla="*/ 24 w 24"/>
                  <a:gd name="T3" fmla="*/ -233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9">
                    <a:moveTo>
                      <a:pt x="0" y="0"/>
                    </a:moveTo>
                    <a:lnTo>
                      <a:pt x="2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5" name="Group 209"/>
            <p:cNvGrpSpPr>
              <a:grpSpLocks/>
            </p:cNvGrpSpPr>
            <p:nvPr/>
          </p:nvGrpSpPr>
          <p:grpSpPr bwMode="auto">
            <a:xfrm>
              <a:off x="7243" y="-2491"/>
              <a:ext cx="34" cy="29"/>
              <a:chOff x="7243" y="-2491"/>
              <a:chExt cx="34" cy="29"/>
            </a:xfrm>
          </p:grpSpPr>
          <p:sp>
            <p:nvSpPr>
              <p:cNvPr id="20842" name="Freeform 210"/>
              <p:cNvSpPr>
                <a:spLocks/>
              </p:cNvSpPr>
              <p:nvPr/>
            </p:nvSpPr>
            <p:spPr bwMode="auto">
              <a:xfrm>
                <a:off x="7243" y="-2491"/>
                <a:ext cx="34" cy="29"/>
              </a:xfrm>
              <a:custGeom>
                <a:avLst/>
                <a:gdLst>
                  <a:gd name="T0" fmla="*/ 34 w 34"/>
                  <a:gd name="T1" fmla="*/ -2491 h 29"/>
                  <a:gd name="T2" fmla="*/ 0 w 34"/>
                  <a:gd name="T3" fmla="*/ -246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4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6" name="Group 211"/>
            <p:cNvGrpSpPr>
              <a:grpSpLocks/>
            </p:cNvGrpSpPr>
            <p:nvPr/>
          </p:nvGrpSpPr>
          <p:grpSpPr bwMode="auto">
            <a:xfrm>
              <a:off x="7243" y="-2040"/>
              <a:ext cx="34" cy="29"/>
              <a:chOff x="7243" y="-2040"/>
              <a:chExt cx="34" cy="29"/>
            </a:xfrm>
          </p:grpSpPr>
          <p:sp>
            <p:nvSpPr>
              <p:cNvPr id="20841" name="Freeform 212"/>
              <p:cNvSpPr>
                <a:spLocks/>
              </p:cNvSpPr>
              <p:nvPr/>
            </p:nvSpPr>
            <p:spPr bwMode="auto">
              <a:xfrm>
                <a:off x="7243" y="-2040"/>
                <a:ext cx="34" cy="29"/>
              </a:xfrm>
              <a:custGeom>
                <a:avLst/>
                <a:gdLst>
                  <a:gd name="T0" fmla="*/ 34 w 34"/>
                  <a:gd name="T1" fmla="*/ -2040 h 29"/>
                  <a:gd name="T2" fmla="*/ 0 w 34"/>
                  <a:gd name="T3" fmla="*/ -201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4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7" name="Group 213"/>
            <p:cNvGrpSpPr>
              <a:grpSpLocks/>
            </p:cNvGrpSpPr>
            <p:nvPr/>
          </p:nvGrpSpPr>
          <p:grpSpPr bwMode="auto">
            <a:xfrm>
              <a:off x="7243" y="-1579"/>
              <a:ext cx="34" cy="19"/>
              <a:chOff x="7243" y="-1579"/>
              <a:chExt cx="34" cy="19"/>
            </a:xfrm>
          </p:grpSpPr>
          <p:sp>
            <p:nvSpPr>
              <p:cNvPr id="20840" name="Freeform 214"/>
              <p:cNvSpPr>
                <a:spLocks/>
              </p:cNvSpPr>
              <p:nvPr/>
            </p:nvSpPr>
            <p:spPr bwMode="auto">
              <a:xfrm>
                <a:off x="7243" y="-1579"/>
                <a:ext cx="34" cy="19"/>
              </a:xfrm>
              <a:custGeom>
                <a:avLst/>
                <a:gdLst>
                  <a:gd name="T0" fmla="*/ 34 w 34"/>
                  <a:gd name="T1" fmla="*/ -1579 h 19"/>
                  <a:gd name="T2" fmla="*/ 0 w 34"/>
                  <a:gd name="T3" fmla="*/ -1560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19">
                    <a:moveTo>
                      <a:pt x="34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8" name="Group 215"/>
            <p:cNvGrpSpPr>
              <a:grpSpLocks/>
            </p:cNvGrpSpPr>
            <p:nvPr/>
          </p:nvGrpSpPr>
          <p:grpSpPr bwMode="auto">
            <a:xfrm>
              <a:off x="7243" y="-1128"/>
              <a:ext cx="34" cy="29"/>
              <a:chOff x="7243" y="-1128"/>
              <a:chExt cx="34" cy="29"/>
            </a:xfrm>
          </p:grpSpPr>
          <p:sp>
            <p:nvSpPr>
              <p:cNvPr id="20839" name="Freeform 216"/>
              <p:cNvSpPr>
                <a:spLocks/>
              </p:cNvSpPr>
              <p:nvPr/>
            </p:nvSpPr>
            <p:spPr bwMode="auto">
              <a:xfrm>
                <a:off x="7243" y="-1128"/>
                <a:ext cx="34" cy="29"/>
              </a:xfrm>
              <a:custGeom>
                <a:avLst/>
                <a:gdLst>
                  <a:gd name="T0" fmla="*/ 34 w 34"/>
                  <a:gd name="T1" fmla="*/ -1128 h 29"/>
                  <a:gd name="T2" fmla="*/ 0 w 34"/>
                  <a:gd name="T3" fmla="*/ -109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4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19" name="Group 217"/>
            <p:cNvGrpSpPr>
              <a:grpSpLocks/>
            </p:cNvGrpSpPr>
            <p:nvPr/>
          </p:nvGrpSpPr>
          <p:grpSpPr bwMode="auto">
            <a:xfrm>
              <a:off x="7210" y="-1924"/>
              <a:ext cx="43" cy="2"/>
              <a:chOff x="7210" y="-1924"/>
              <a:chExt cx="43" cy="2"/>
            </a:xfrm>
          </p:grpSpPr>
          <p:sp>
            <p:nvSpPr>
              <p:cNvPr id="20838" name="Freeform 218"/>
              <p:cNvSpPr>
                <a:spLocks/>
              </p:cNvSpPr>
              <p:nvPr/>
            </p:nvSpPr>
            <p:spPr bwMode="auto">
              <a:xfrm>
                <a:off x="7210" y="-1924"/>
                <a:ext cx="43" cy="2"/>
              </a:xfrm>
              <a:custGeom>
                <a:avLst/>
                <a:gdLst>
                  <a:gd name="T0" fmla="*/ 0 w 43"/>
                  <a:gd name="T1" fmla="*/ 0 h 2"/>
                  <a:gd name="T2" fmla="*/ 43 w 4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">
                    <a:moveTo>
                      <a:pt x="0" y="0"/>
                    </a:moveTo>
                    <a:lnTo>
                      <a:pt x="43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0" name="Group 219"/>
            <p:cNvGrpSpPr>
              <a:grpSpLocks/>
            </p:cNvGrpSpPr>
            <p:nvPr/>
          </p:nvGrpSpPr>
          <p:grpSpPr bwMode="auto">
            <a:xfrm>
              <a:off x="7210" y="-1483"/>
              <a:ext cx="43" cy="29"/>
              <a:chOff x="7210" y="-1483"/>
              <a:chExt cx="43" cy="29"/>
            </a:xfrm>
          </p:grpSpPr>
          <p:sp>
            <p:nvSpPr>
              <p:cNvPr id="20837" name="Freeform 220"/>
              <p:cNvSpPr>
                <a:spLocks/>
              </p:cNvSpPr>
              <p:nvPr/>
            </p:nvSpPr>
            <p:spPr bwMode="auto">
              <a:xfrm>
                <a:off x="7210" y="-1483"/>
                <a:ext cx="43" cy="29"/>
              </a:xfrm>
              <a:custGeom>
                <a:avLst/>
                <a:gdLst>
                  <a:gd name="T0" fmla="*/ 0 w 43"/>
                  <a:gd name="T1" fmla="*/ -1483 h 29"/>
                  <a:gd name="T2" fmla="*/ 43 w 43"/>
                  <a:gd name="T3" fmla="*/ -145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0" y="0"/>
                    </a:moveTo>
                    <a:lnTo>
                      <a:pt x="43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1" name="Group 221"/>
            <p:cNvGrpSpPr>
              <a:grpSpLocks/>
            </p:cNvGrpSpPr>
            <p:nvPr/>
          </p:nvGrpSpPr>
          <p:grpSpPr bwMode="auto">
            <a:xfrm>
              <a:off x="7210" y="-2395"/>
              <a:ext cx="43" cy="29"/>
              <a:chOff x="7210" y="-2395"/>
              <a:chExt cx="43" cy="29"/>
            </a:xfrm>
          </p:grpSpPr>
          <p:sp>
            <p:nvSpPr>
              <p:cNvPr id="20836" name="Freeform 222"/>
              <p:cNvSpPr>
                <a:spLocks/>
              </p:cNvSpPr>
              <p:nvPr/>
            </p:nvSpPr>
            <p:spPr bwMode="auto">
              <a:xfrm>
                <a:off x="7210" y="-2395"/>
                <a:ext cx="43" cy="29"/>
              </a:xfrm>
              <a:custGeom>
                <a:avLst/>
                <a:gdLst>
                  <a:gd name="T0" fmla="*/ 0 w 43"/>
                  <a:gd name="T1" fmla="*/ -2395 h 29"/>
                  <a:gd name="T2" fmla="*/ 43 w 43"/>
                  <a:gd name="T3" fmla="*/ -236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0" y="0"/>
                    </a:moveTo>
                    <a:lnTo>
                      <a:pt x="43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2" name="Group 223"/>
            <p:cNvGrpSpPr>
              <a:grpSpLocks/>
            </p:cNvGrpSpPr>
            <p:nvPr/>
          </p:nvGrpSpPr>
          <p:grpSpPr bwMode="auto">
            <a:xfrm>
              <a:off x="7210" y="-2846"/>
              <a:ext cx="43" cy="29"/>
              <a:chOff x="7210" y="-2846"/>
              <a:chExt cx="43" cy="29"/>
            </a:xfrm>
          </p:grpSpPr>
          <p:sp>
            <p:nvSpPr>
              <p:cNvPr id="20835" name="Freeform 224"/>
              <p:cNvSpPr>
                <a:spLocks/>
              </p:cNvSpPr>
              <p:nvPr/>
            </p:nvSpPr>
            <p:spPr bwMode="auto">
              <a:xfrm>
                <a:off x="7210" y="-2846"/>
                <a:ext cx="43" cy="29"/>
              </a:xfrm>
              <a:custGeom>
                <a:avLst/>
                <a:gdLst>
                  <a:gd name="T0" fmla="*/ 0 w 43"/>
                  <a:gd name="T1" fmla="*/ -2846 h 29"/>
                  <a:gd name="T2" fmla="*/ 43 w 43"/>
                  <a:gd name="T3" fmla="*/ -281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0" y="0"/>
                    </a:moveTo>
                    <a:lnTo>
                      <a:pt x="43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3" name="Group 225"/>
            <p:cNvGrpSpPr>
              <a:grpSpLocks/>
            </p:cNvGrpSpPr>
            <p:nvPr/>
          </p:nvGrpSpPr>
          <p:grpSpPr bwMode="auto">
            <a:xfrm>
              <a:off x="7210" y="-2011"/>
              <a:ext cx="34" cy="29"/>
              <a:chOff x="7210" y="-2011"/>
              <a:chExt cx="34" cy="29"/>
            </a:xfrm>
          </p:grpSpPr>
          <p:sp>
            <p:nvSpPr>
              <p:cNvPr id="20834" name="Freeform 226"/>
              <p:cNvSpPr>
                <a:spLocks/>
              </p:cNvSpPr>
              <p:nvPr/>
            </p:nvSpPr>
            <p:spPr bwMode="auto">
              <a:xfrm>
                <a:off x="7210" y="-2011"/>
                <a:ext cx="34" cy="29"/>
              </a:xfrm>
              <a:custGeom>
                <a:avLst/>
                <a:gdLst>
                  <a:gd name="T0" fmla="*/ 33 w 34"/>
                  <a:gd name="T1" fmla="*/ -2011 h 29"/>
                  <a:gd name="T2" fmla="*/ 0 w 34"/>
                  <a:gd name="T3" fmla="*/ -198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3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4" name="Group 227"/>
            <p:cNvGrpSpPr>
              <a:grpSpLocks/>
            </p:cNvGrpSpPr>
            <p:nvPr/>
          </p:nvGrpSpPr>
          <p:grpSpPr bwMode="auto">
            <a:xfrm>
              <a:off x="7210" y="-2462"/>
              <a:ext cx="34" cy="19"/>
              <a:chOff x="7210" y="-2462"/>
              <a:chExt cx="34" cy="19"/>
            </a:xfrm>
          </p:grpSpPr>
          <p:sp>
            <p:nvSpPr>
              <p:cNvPr id="20833" name="Freeform 228"/>
              <p:cNvSpPr>
                <a:spLocks/>
              </p:cNvSpPr>
              <p:nvPr/>
            </p:nvSpPr>
            <p:spPr bwMode="auto">
              <a:xfrm>
                <a:off x="7210" y="-2462"/>
                <a:ext cx="34" cy="19"/>
              </a:xfrm>
              <a:custGeom>
                <a:avLst/>
                <a:gdLst>
                  <a:gd name="T0" fmla="*/ 33 w 34"/>
                  <a:gd name="T1" fmla="*/ -2462 h 19"/>
                  <a:gd name="T2" fmla="*/ 0 w 34"/>
                  <a:gd name="T3" fmla="*/ -2443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19">
                    <a:moveTo>
                      <a:pt x="33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5" name="Group 229"/>
            <p:cNvGrpSpPr>
              <a:grpSpLocks/>
            </p:cNvGrpSpPr>
            <p:nvPr/>
          </p:nvGrpSpPr>
          <p:grpSpPr bwMode="auto">
            <a:xfrm>
              <a:off x="7210" y="-1099"/>
              <a:ext cx="34" cy="19"/>
              <a:chOff x="7210" y="-1099"/>
              <a:chExt cx="34" cy="19"/>
            </a:xfrm>
          </p:grpSpPr>
          <p:sp>
            <p:nvSpPr>
              <p:cNvPr id="20832" name="Freeform 230"/>
              <p:cNvSpPr>
                <a:spLocks/>
              </p:cNvSpPr>
              <p:nvPr/>
            </p:nvSpPr>
            <p:spPr bwMode="auto">
              <a:xfrm>
                <a:off x="7210" y="-1099"/>
                <a:ext cx="34" cy="19"/>
              </a:xfrm>
              <a:custGeom>
                <a:avLst/>
                <a:gdLst>
                  <a:gd name="T0" fmla="*/ 33 w 34"/>
                  <a:gd name="T1" fmla="*/ -1099 h 19"/>
                  <a:gd name="T2" fmla="*/ 0 w 34"/>
                  <a:gd name="T3" fmla="*/ -1080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19">
                    <a:moveTo>
                      <a:pt x="33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6" name="Group 231"/>
            <p:cNvGrpSpPr>
              <a:grpSpLocks/>
            </p:cNvGrpSpPr>
            <p:nvPr/>
          </p:nvGrpSpPr>
          <p:grpSpPr bwMode="auto">
            <a:xfrm>
              <a:off x="7210" y="-1560"/>
              <a:ext cx="34" cy="29"/>
              <a:chOff x="7210" y="-1560"/>
              <a:chExt cx="34" cy="29"/>
            </a:xfrm>
          </p:grpSpPr>
          <p:sp>
            <p:nvSpPr>
              <p:cNvPr id="20831" name="Freeform 232"/>
              <p:cNvSpPr>
                <a:spLocks/>
              </p:cNvSpPr>
              <p:nvPr/>
            </p:nvSpPr>
            <p:spPr bwMode="auto">
              <a:xfrm>
                <a:off x="7210" y="-1560"/>
                <a:ext cx="34" cy="29"/>
              </a:xfrm>
              <a:custGeom>
                <a:avLst/>
                <a:gdLst>
                  <a:gd name="T0" fmla="*/ 33 w 34"/>
                  <a:gd name="T1" fmla="*/ -1560 h 29"/>
                  <a:gd name="T2" fmla="*/ 0 w 34"/>
                  <a:gd name="T3" fmla="*/ -153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3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7" name="Group 233"/>
            <p:cNvGrpSpPr>
              <a:grpSpLocks/>
            </p:cNvGrpSpPr>
            <p:nvPr/>
          </p:nvGrpSpPr>
          <p:grpSpPr bwMode="auto">
            <a:xfrm>
              <a:off x="7176" y="-1512"/>
              <a:ext cx="34" cy="29"/>
              <a:chOff x="7176" y="-1512"/>
              <a:chExt cx="34" cy="29"/>
            </a:xfrm>
          </p:grpSpPr>
          <p:sp>
            <p:nvSpPr>
              <p:cNvPr id="20830" name="Freeform 234"/>
              <p:cNvSpPr>
                <a:spLocks/>
              </p:cNvSpPr>
              <p:nvPr/>
            </p:nvSpPr>
            <p:spPr bwMode="auto">
              <a:xfrm>
                <a:off x="7176" y="-1512"/>
                <a:ext cx="34" cy="29"/>
              </a:xfrm>
              <a:custGeom>
                <a:avLst/>
                <a:gdLst>
                  <a:gd name="T0" fmla="*/ 0 w 34"/>
                  <a:gd name="T1" fmla="*/ -1512 h 29"/>
                  <a:gd name="T2" fmla="*/ 34 w 34"/>
                  <a:gd name="T3" fmla="*/ -1483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0" y="0"/>
                    </a:moveTo>
                    <a:lnTo>
                      <a:pt x="3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8" name="Group 235"/>
            <p:cNvGrpSpPr>
              <a:grpSpLocks/>
            </p:cNvGrpSpPr>
            <p:nvPr/>
          </p:nvGrpSpPr>
          <p:grpSpPr bwMode="auto">
            <a:xfrm>
              <a:off x="7176" y="-2875"/>
              <a:ext cx="34" cy="29"/>
              <a:chOff x="7176" y="-2875"/>
              <a:chExt cx="34" cy="29"/>
            </a:xfrm>
          </p:grpSpPr>
          <p:sp>
            <p:nvSpPr>
              <p:cNvPr id="20829" name="Freeform 236"/>
              <p:cNvSpPr>
                <a:spLocks/>
              </p:cNvSpPr>
              <p:nvPr/>
            </p:nvSpPr>
            <p:spPr bwMode="auto">
              <a:xfrm>
                <a:off x="7176" y="-2875"/>
                <a:ext cx="34" cy="29"/>
              </a:xfrm>
              <a:custGeom>
                <a:avLst/>
                <a:gdLst>
                  <a:gd name="T0" fmla="*/ 0 w 34"/>
                  <a:gd name="T1" fmla="*/ -2875 h 29"/>
                  <a:gd name="T2" fmla="*/ 34 w 34"/>
                  <a:gd name="T3" fmla="*/ -284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0" y="0"/>
                    </a:moveTo>
                    <a:lnTo>
                      <a:pt x="3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29" name="Group 237"/>
            <p:cNvGrpSpPr>
              <a:grpSpLocks/>
            </p:cNvGrpSpPr>
            <p:nvPr/>
          </p:nvGrpSpPr>
          <p:grpSpPr bwMode="auto">
            <a:xfrm>
              <a:off x="7176" y="-1963"/>
              <a:ext cx="34" cy="29"/>
              <a:chOff x="7176" y="-1963"/>
              <a:chExt cx="34" cy="29"/>
            </a:xfrm>
          </p:grpSpPr>
          <p:sp>
            <p:nvSpPr>
              <p:cNvPr id="20828" name="Freeform 238"/>
              <p:cNvSpPr>
                <a:spLocks/>
              </p:cNvSpPr>
              <p:nvPr/>
            </p:nvSpPr>
            <p:spPr bwMode="auto">
              <a:xfrm>
                <a:off x="7176" y="-1963"/>
                <a:ext cx="34" cy="29"/>
              </a:xfrm>
              <a:custGeom>
                <a:avLst/>
                <a:gdLst>
                  <a:gd name="T0" fmla="*/ 0 w 34"/>
                  <a:gd name="T1" fmla="*/ -1963 h 29"/>
                  <a:gd name="T2" fmla="*/ 34 w 34"/>
                  <a:gd name="T3" fmla="*/ -193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0" y="0"/>
                    </a:moveTo>
                    <a:lnTo>
                      <a:pt x="34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0" name="Group 239"/>
            <p:cNvGrpSpPr>
              <a:grpSpLocks/>
            </p:cNvGrpSpPr>
            <p:nvPr/>
          </p:nvGrpSpPr>
          <p:grpSpPr bwMode="auto">
            <a:xfrm>
              <a:off x="7176" y="-2414"/>
              <a:ext cx="34" cy="19"/>
              <a:chOff x="7176" y="-2414"/>
              <a:chExt cx="34" cy="19"/>
            </a:xfrm>
          </p:grpSpPr>
          <p:sp>
            <p:nvSpPr>
              <p:cNvPr id="20827" name="Freeform 240"/>
              <p:cNvSpPr>
                <a:spLocks/>
              </p:cNvSpPr>
              <p:nvPr/>
            </p:nvSpPr>
            <p:spPr bwMode="auto">
              <a:xfrm>
                <a:off x="7176" y="-2414"/>
                <a:ext cx="34" cy="19"/>
              </a:xfrm>
              <a:custGeom>
                <a:avLst/>
                <a:gdLst>
                  <a:gd name="T0" fmla="*/ 0 w 34"/>
                  <a:gd name="T1" fmla="*/ -2414 h 19"/>
                  <a:gd name="T2" fmla="*/ 34 w 34"/>
                  <a:gd name="T3" fmla="*/ -2395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19">
                    <a:moveTo>
                      <a:pt x="0" y="0"/>
                    </a:moveTo>
                    <a:lnTo>
                      <a:pt x="34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1" name="Group 241"/>
            <p:cNvGrpSpPr>
              <a:grpSpLocks/>
            </p:cNvGrpSpPr>
            <p:nvPr/>
          </p:nvGrpSpPr>
          <p:grpSpPr bwMode="auto">
            <a:xfrm>
              <a:off x="7128" y="-1963"/>
              <a:ext cx="48" cy="2"/>
              <a:chOff x="7128" y="-1963"/>
              <a:chExt cx="48" cy="2"/>
            </a:xfrm>
          </p:grpSpPr>
          <p:sp>
            <p:nvSpPr>
              <p:cNvPr id="20826" name="Freeform 242"/>
              <p:cNvSpPr>
                <a:spLocks/>
              </p:cNvSpPr>
              <p:nvPr/>
            </p:nvSpPr>
            <p:spPr bwMode="auto">
              <a:xfrm>
                <a:off x="7128" y="-1963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2437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2" name="Group 243"/>
            <p:cNvGrpSpPr>
              <a:grpSpLocks/>
            </p:cNvGrpSpPr>
            <p:nvPr/>
          </p:nvGrpSpPr>
          <p:grpSpPr bwMode="auto">
            <a:xfrm>
              <a:off x="7171" y="-1982"/>
              <a:ext cx="38" cy="19"/>
              <a:chOff x="7171" y="-1982"/>
              <a:chExt cx="38" cy="19"/>
            </a:xfrm>
          </p:grpSpPr>
          <p:sp>
            <p:nvSpPr>
              <p:cNvPr id="20825" name="Freeform 244"/>
              <p:cNvSpPr>
                <a:spLocks/>
              </p:cNvSpPr>
              <p:nvPr/>
            </p:nvSpPr>
            <p:spPr bwMode="auto">
              <a:xfrm>
                <a:off x="7171" y="-1982"/>
                <a:ext cx="38" cy="19"/>
              </a:xfrm>
              <a:custGeom>
                <a:avLst/>
                <a:gdLst>
                  <a:gd name="T0" fmla="*/ 39 w 38"/>
                  <a:gd name="T1" fmla="*/ -1982 h 19"/>
                  <a:gd name="T2" fmla="*/ 0 w 38"/>
                  <a:gd name="T3" fmla="*/ -1963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19">
                    <a:moveTo>
                      <a:pt x="39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3" name="Group 245"/>
            <p:cNvGrpSpPr>
              <a:grpSpLocks/>
            </p:cNvGrpSpPr>
            <p:nvPr/>
          </p:nvGrpSpPr>
          <p:grpSpPr bwMode="auto">
            <a:xfrm>
              <a:off x="7138" y="-2443"/>
              <a:ext cx="38" cy="29"/>
              <a:chOff x="7138" y="-2443"/>
              <a:chExt cx="38" cy="29"/>
            </a:xfrm>
          </p:grpSpPr>
          <p:sp>
            <p:nvSpPr>
              <p:cNvPr id="20824" name="Freeform 246"/>
              <p:cNvSpPr>
                <a:spLocks/>
              </p:cNvSpPr>
              <p:nvPr/>
            </p:nvSpPr>
            <p:spPr bwMode="auto">
              <a:xfrm>
                <a:off x="7138" y="-2443"/>
                <a:ext cx="38" cy="29"/>
              </a:xfrm>
              <a:custGeom>
                <a:avLst/>
                <a:gdLst>
                  <a:gd name="T0" fmla="*/ 0 w 38"/>
                  <a:gd name="T1" fmla="*/ -2443 h 29"/>
                  <a:gd name="T2" fmla="*/ 38 w 38"/>
                  <a:gd name="T3" fmla="*/ -241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0" y="0"/>
                    </a:moveTo>
                    <a:lnTo>
                      <a:pt x="38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4" name="Group 247"/>
            <p:cNvGrpSpPr>
              <a:grpSpLocks/>
            </p:cNvGrpSpPr>
            <p:nvPr/>
          </p:nvGrpSpPr>
          <p:grpSpPr bwMode="auto">
            <a:xfrm>
              <a:off x="7171" y="-2443"/>
              <a:ext cx="38" cy="29"/>
              <a:chOff x="7171" y="-2443"/>
              <a:chExt cx="38" cy="29"/>
            </a:xfrm>
          </p:grpSpPr>
          <p:sp>
            <p:nvSpPr>
              <p:cNvPr id="20823" name="Freeform 248"/>
              <p:cNvSpPr>
                <a:spLocks/>
              </p:cNvSpPr>
              <p:nvPr/>
            </p:nvSpPr>
            <p:spPr bwMode="auto">
              <a:xfrm>
                <a:off x="7171" y="-2443"/>
                <a:ext cx="38" cy="29"/>
              </a:xfrm>
              <a:custGeom>
                <a:avLst/>
                <a:gdLst>
                  <a:gd name="T0" fmla="*/ 39 w 38"/>
                  <a:gd name="T1" fmla="*/ -2443 h 29"/>
                  <a:gd name="T2" fmla="*/ 0 w 38"/>
                  <a:gd name="T3" fmla="*/ -241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3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5" name="Group 249"/>
            <p:cNvGrpSpPr>
              <a:grpSpLocks/>
            </p:cNvGrpSpPr>
            <p:nvPr/>
          </p:nvGrpSpPr>
          <p:grpSpPr bwMode="auto">
            <a:xfrm>
              <a:off x="7085" y="-1531"/>
              <a:ext cx="91" cy="2"/>
              <a:chOff x="7085" y="-1531"/>
              <a:chExt cx="91" cy="2"/>
            </a:xfrm>
          </p:grpSpPr>
          <p:sp>
            <p:nvSpPr>
              <p:cNvPr id="20822" name="Freeform 250"/>
              <p:cNvSpPr>
                <a:spLocks/>
              </p:cNvSpPr>
              <p:nvPr/>
            </p:nvSpPr>
            <p:spPr bwMode="auto">
              <a:xfrm>
                <a:off x="7085" y="-1531"/>
                <a:ext cx="91" cy="2"/>
              </a:xfrm>
              <a:custGeom>
                <a:avLst/>
                <a:gdLst>
                  <a:gd name="T0" fmla="*/ 0 w 91"/>
                  <a:gd name="T1" fmla="*/ 0 h 2"/>
                  <a:gd name="T2" fmla="*/ 91 w 9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1" h="2">
                    <a:moveTo>
                      <a:pt x="0" y="0"/>
                    </a:moveTo>
                    <a:lnTo>
                      <a:pt x="91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6" name="Group 251"/>
            <p:cNvGrpSpPr>
              <a:grpSpLocks/>
            </p:cNvGrpSpPr>
            <p:nvPr/>
          </p:nvGrpSpPr>
          <p:grpSpPr bwMode="auto">
            <a:xfrm>
              <a:off x="7171" y="-1531"/>
              <a:ext cx="38" cy="19"/>
              <a:chOff x="7171" y="-1531"/>
              <a:chExt cx="38" cy="19"/>
            </a:xfrm>
          </p:grpSpPr>
          <p:sp>
            <p:nvSpPr>
              <p:cNvPr id="20821" name="Freeform 252"/>
              <p:cNvSpPr>
                <a:spLocks/>
              </p:cNvSpPr>
              <p:nvPr/>
            </p:nvSpPr>
            <p:spPr bwMode="auto">
              <a:xfrm>
                <a:off x="7171" y="-1531"/>
                <a:ext cx="38" cy="19"/>
              </a:xfrm>
              <a:custGeom>
                <a:avLst/>
                <a:gdLst>
                  <a:gd name="T0" fmla="*/ 39 w 38"/>
                  <a:gd name="T1" fmla="*/ -1531 h 19"/>
                  <a:gd name="T2" fmla="*/ 0 w 38"/>
                  <a:gd name="T3" fmla="*/ -1512 h 1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19">
                    <a:moveTo>
                      <a:pt x="39" y="0"/>
                    </a:moveTo>
                    <a:lnTo>
                      <a:pt x="0" y="1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7" name="Group 253"/>
            <p:cNvGrpSpPr>
              <a:grpSpLocks/>
            </p:cNvGrpSpPr>
            <p:nvPr/>
          </p:nvGrpSpPr>
          <p:grpSpPr bwMode="auto">
            <a:xfrm>
              <a:off x="7171" y="-1080"/>
              <a:ext cx="38" cy="29"/>
              <a:chOff x="7171" y="-1080"/>
              <a:chExt cx="38" cy="29"/>
            </a:xfrm>
          </p:grpSpPr>
          <p:sp>
            <p:nvSpPr>
              <p:cNvPr id="20820" name="Freeform 254"/>
              <p:cNvSpPr>
                <a:spLocks/>
              </p:cNvSpPr>
              <p:nvPr/>
            </p:nvSpPr>
            <p:spPr bwMode="auto">
              <a:xfrm>
                <a:off x="7171" y="-1080"/>
                <a:ext cx="38" cy="29"/>
              </a:xfrm>
              <a:custGeom>
                <a:avLst/>
                <a:gdLst>
                  <a:gd name="T0" fmla="*/ 39 w 38"/>
                  <a:gd name="T1" fmla="*/ -1080 h 29"/>
                  <a:gd name="T2" fmla="*/ 0 w 38"/>
                  <a:gd name="T3" fmla="*/ -105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39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8" name="Group 255"/>
            <p:cNvGrpSpPr>
              <a:grpSpLocks/>
            </p:cNvGrpSpPr>
            <p:nvPr/>
          </p:nvGrpSpPr>
          <p:grpSpPr bwMode="auto">
            <a:xfrm>
              <a:off x="7085" y="-2894"/>
              <a:ext cx="91" cy="2"/>
              <a:chOff x="7085" y="-2894"/>
              <a:chExt cx="91" cy="2"/>
            </a:xfrm>
          </p:grpSpPr>
          <p:sp>
            <p:nvSpPr>
              <p:cNvPr id="20819" name="Freeform 256"/>
              <p:cNvSpPr>
                <a:spLocks/>
              </p:cNvSpPr>
              <p:nvPr/>
            </p:nvSpPr>
            <p:spPr bwMode="auto">
              <a:xfrm>
                <a:off x="7085" y="-2894"/>
                <a:ext cx="91" cy="2"/>
              </a:xfrm>
              <a:custGeom>
                <a:avLst/>
                <a:gdLst>
                  <a:gd name="T0" fmla="*/ 0 w 91"/>
                  <a:gd name="T1" fmla="*/ 0 h 2"/>
                  <a:gd name="T2" fmla="*/ 91 w 9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1" h="2">
                    <a:moveTo>
                      <a:pt x="0" y="0"/>
                    </a:moveTo>
                    <a:lnTo>
                      <a:pt x="91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39" name="Group 257"/>
            <p:cNvGrpSpPr>
              <a:grpSpLocks/>
            </p:cNvGrpSpPr>
            <p:nvPr/>
          </p:nvGrpSpPr>
          <p:grpSpPr bwMode="auto">
            <a:xfrm>
              <a:off x="7075" y="-2395"/>
              <a:ext cx="96" cy="2"/>
              <a:chOff x="7075" y="-2395"/>
              <a:chExt cx="96" cy="2"/>
            </a:xfrm>
          </p:grpSpPr>
          <p:sp>
            <p:nvSpPr>
              <p:cNvPr id="20818" name="Freeform 258"/>
              <p:cNvSpPr>
                <a:spLocks/>
              </p:cNvSpPr>
              <p:nvPr/>
            </p:nvSpPr>
            <p:spPr bwMode="auto">
              <a:xfrm>
                <a:off x="7075" y="-2395"/>
                <a:ext cx="96" cy="2"/>
              </a:xfrm>
              <a:custGeom>
                <a:avLst/>
                <a:gdLst>
                  <a:gd name="T0" fmla="*/ 0 w 96"/>
                  <a:gd name="T1" fmla="*/ 0 h 2"/>
                  <a:gd name="T2" fmla="*/ 96 w 9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6" h="2">
                    <a:moveTo>
                      <a:pt x="0" y="0"/>
                    </a:moveTo>
                    <a:lnTo>
                      <a:pt x="96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0" name="Group 259"/>
            <p:cNvGrpSpPr>
              <a:grpSpLocks/>
            </p:cNvGrpSpPr>
            <p:nvPr/>
          </p:nvGrpSpPr>
          <p:grpSpPr bwMode="auto">
            <a:xfrm>
              <a:off x="7128" y="-1512"/>
              <a:ext cx="43" cy="29"/>
              <a:chOff x="7128" y="-1512"/>
              <a:chExt cx="43" cy="29"/>
            </a:xfrm>
          </p:grpSpPr>
          <p:sp>
            <p:nvSpPr>
              <p:cNvPr id="20817" name="Freeform 260"/>
              <p:cNvSpPr>
                <a:spLocks/>
              </p:cNvSpPr>
              <p:nvPr/>
            </p:nvSpPr>
            <p:spPr bwMode="auto">
              <a:xfrm>
                <a:off x="7128" y="-1512"/>
                <a:ext cx="43" cy="29"/>
              </a:xfrm>
              <a:custGeom>
                <a:avLst/>
                <a:gdLst>
                  <a:gd name="T0" fmla="*/ 43 w 43"/>
                  <a:gd name="T1" fmla="*/ -1512 h 29"/>
                  <a:gd name="T2" fmla="*/ 0 w 43"/>
                  <a:gd name="T3" fmla="*/ -1483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43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1" name="Group 261"/>
            <p:cNvGrpSpPr>
              <a:grpSpLocks/>
            </p:cNvGrpSpPr>
            <p:nvPr/>
          </p:nvGrpSpPr>
          <p:grpSpPr bwMode="auto">
            <a:xfrm>
              <a:off x="7128" y="-1051"/>
              <a:ext cx="43" cy="24"/>
              <a:chOff x="7128" y="-1051"/>
              <a:chExt cx="43" cy="24"/>
            </a:xfrm>
          </p:grpSpPr>
          <p:sp>
            <p:nvSpPr>
              <p:cNvPr id="20816" name="Freeform 262"/>
              <p:cNvSpPr>
                <a:spLocks/>
              </p:cNvSpPr>
              <p:nvPr/>
            </p:nvSpPr>
            <p:spPr bwMode="auto">
              <a:xfrm>
                <a:off x="7128" y="-1051"/>
                <a:ext cx="43" cy="24"/>
              </a:xfrm>
              <a:custGeom>
                <a:avLst/>
                <a:gdLst>
                  <a:gd name="T0" fmla="*/ 43 w 43"/>
                  <a:gd name="T1" fmla="*/ -1051 h 24"/>
                  <a:gd name="T2" fmla="*/ 0 w 43"/>
                  <a:gd name="T3" fmla="*/ -1027 h 2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4">
                    <a:moveTo>
                      <a:pt x="43" y="0"/>
                    </a:moveTo>
                    <a:lnTo>
                      <a:pt x="0" y="24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2" name="Group 263"/>
            <p:cNvGrpSpPr>
              <a:grpSpLocks/>
            </p:cNvGrpSpPr>
            <p:nvPr/>
          </p:nvGrpSpPr>
          <p:grpSpPr bwMode="auto">
            <a:xfrm>
              <a:off x="7085" y="-2011"/>
              <a:ext cx="53" cy="29"/>
              <a:chOff x="7085" y="-2011"/>
              <a:chExt cx="53" cy="29"/>
            </a:xfrm>
          </p:grpSpPr>
          <p:sp>
            <p:nvSpPr>
              <p:cNvPr id="20815" name="Freeform 264"/>
              <p:cNvSpPr>
                <a:spLocks/>
              </p:cNvSpPr>
              <p:nvPr/>
            </p:nvSpPr>
            <p:spPr bwMode="auto">
              <a:xfrm>
                <a:off x="7085" y="-2011"/>
                <a:ext cx="53" cy="29"/>
              </a:xfrm>
              <a:custGeom>
                <a:avLst/>
                <a:gdLst>
                  <a:gd name="T0" fmla="*/ 0 w 53"/>
                  <a:gd name="T1" fmla="*/ -2011 h 29"/>
                  <a:gd name="T2" fmla="*/ 53 w 53"/>
                  <a:gd name="T3" fmla="*/ -198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0" y="0"/>
                    </a:moveTo>
                    <a:lnTo>
                      <a:pt x="53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3" name="Group 265"/>
            <p:cNvGrpSpPr>
              <a:grpSpLocks/>
            </p:cNvGrpSpPr>
            <p:nvPr/>
          </p:nvGrpSpPr>
          <p:grpSpPr bwMode="auto">
            <a:xfrm>
              <a:off x="7037" y="-2462"/>
              <a:ext cx="101" cy="2"/>
              <a:chOff x="7037" y="-2462"/>
              <a:chExt cx="101" cy="2"/>
            </a:xfrm>
          </p:grpSpPr>
          <p:sp>
            <p:nvSpPr>
              <p:cNvPr id="20814" name="Freeform 266"/>
              <p:cNvSpPr>
                <a:spLocks/>
              </p:cNvSpPr>
              <p:nvPr/>
            </p:nvSpPr>
            <p:spPr bwMode="auto">
              <a:xfrm>
                <a:off x="7037" y="-2462"/>
                <a:ext cx="101" cy="2"/>
              </a:xfrm>
              <a:custGeom>
                <a:avLst/>
                <a:gdLst>
                  <a:gd name="T0" fmla="*/ 0 w 101"/>
                  <a:gd name="T1" fmla="*/ 0 h 2"/>
                  <a:gd name="T2" fmla="*/ 101 w 10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1" h="2">
                    <a:moveTo>
                      <a:pt x="0" y="0"/>
                    </a:moveTo>
                    <a:lnTo>
                      <a:pt x="101" y="0"/>
                    </a:lnTo>
                  </a:path>
                </a:pathLst>
              </a:custGeom>
              <a:noFill/>
              <a:ln w="2439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4" name="Group 267"/>
            <p:cNvGrpSpPr>
              <a:grpSpLocks/>
            </p:cNvGrpSpPr>
            <p:nvPr/>
          </p:nvGrpSpPr>
          <p:grpSpPr bwMode="auto">
            <a:xfrm>
              <a:off x="7075" y="-1944"/>
              <a:ext cx="53" cy="29"/>
              <a:chOff x="7075" y="-1944"/>
              <a:chExt cx="53" cy="29"/>
            </a:xfrm>
          </p:grpSpPr>
          <p:sp>
            <p:nvSpPr>
              <p:cNvPr id="20813" name="Freeform 268"/>
              <p:cNvSpPr>
                <a:spLocks/>
              </p:cNvSpPr>
              <p:nvPr/>
            </p:nvSpPr>
            <p:spPr bwMode="auto">
              <a:xfrm>
                <a:off x="7075" y="-1944"/>
                <a:ext cx="53" cy="29"/>
              </a:xfrm>
              <a:custGeom>
                <a:avLst/>
                <a:gdLst>
                  <a:gd name="T0" fmla="*/ 53 w 53"/>
                  <a:gd name="T1" fmla="*/ -1944 h 29"/>
                  <a:gd name="T2" fmla="*/ 0 w 53"/>
                  <a:gd name="T3" fmla="*/ -191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5" name="Group 269"/>
            <p:cNvGrpSpPr>
              <a:grpSpLocks/>
            </p:cNvGrpSpPr>
            <p:nvPr/>
          </p:nvGrpSpPr>
          <p:grpSpPr bwMode="auto">
            <a:xfrm>
              <a:off x="7027" y="-1464"/>
              <a:ext cx="101" cy="2"/>
              <a:chOff x="7027" y="-1464"/>
              <a:chExt cx="101" cy="2"/>
            </a:xfrm>
          </p:grpSpPr>
          <p:sp>
            <p:nvSpPr>
              <p:cNvPr id="20812" name="Freeform 270"/>
              <p:cNvSpPr>
                <a:spLocks/>
              </p:cNvSpPr>
              <p:nvPr/>
            </p:nvSpPr>
            <p:spPr bwMode="auto">
              <a:xfrm>
                <a:off x="7027" y="-1464"/>
                <a:ext cx="101" cy="2"/>
              </a:xfrm>
              <a:custGeom>
                <a:avLst/>
                <a:gdLst>
                  <a:gd name="T0" fmla="*/ 0 w 101"/>
                  <a:gd name="T1" fmla="*/ 0 h 2"/>
                  <a:gd name="T2" fmla="*/ 101 w 10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1" h="2">
                    <a:moveTo>
                      <a:pt x="0" y="0"/>
                    </a:moveTo>
                    <a:lnTo>
                      <a:pt x="101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6" name="Group 271"/>
            <p:cNvGrpSpPr>
              <a:grpSpLocks/>
            </p:cNvGrpSpPr>
            <p:nvPr/>
          </p:nvGrpSpPr>
          <p:grpSpPr bwMode="auto">
            <a:xfrm>
              <a:off x="7075" y="-1027"/>
              <a:ext cx="53" cy="29"/>
              <a:chOff x="7075" y="-1027"/>
              <a:chExt cx="53" cy="29"/>
            </a:xfrm>
          </p:grpSpPr>
          <p:sp>
            <p:nvSpPr>
              <p:cNvPr id="20811" name="Freeform 272"/>
              <p:cNvSpPr>
                <a:spLocks/>
              </p:cNvSpPr>
              <p:nvPr/>
            </p:nvSpPr>
            <p:spPr bwMode="auto">
              <a:xfrm>
                <a:off x="7075" y="-1027"/>
                <a:ext cx="53" cy="29"/>
              </a:xfrm>
              <a:custGeom>
                <a:avLst/>
                <a:gdLst>
                  <a:gd name="T0" fmla="*/ 53 w 53"/>
                  <a:gd name="T1" fmla="*/ -1027 h 29"/>
                  <a:gd name="T2" fmla="*/ 0 w 53"/>
                  <a:gd name="T3" fmla="*/ -99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7" name="Group 273"/>
            <p:cNvGrpSpPr>
              <a:grpSpLocks/>
            </p:cNvGrpSpPr>
            <p:nvPr/>
          </p:nvGrpSpPr>
          <p:grpSpPr bwMode="auto">
            <a:xfrm>
              <a:off x="6974" y="-2030"/>
              <a:ext cx="110" cy="2"/>
              <a:chOff x="6974" y="-2030"/>
              <a:chExt cx="110" cy="2"/>
            </a:xfrm>
          </p:grpSpPr>
          <p:sp>
            <p:nvSpPr>
              <p:cNvPr id="20810" name="Freeform 274"/>
              <p:cNvSpPr>
                <a:spLocks/>
              </p:cNvSpPr>
              <p:nvPr/>
            </p:nvSpPr>
            <p:spPr bwMode="auto">
              <a:xfrm>
                <a:off x="6974" y="-2030"/>
                <a:ext cx="110" cy="2"/>
              </a:xfrm>
              <a:custGeom>
                <a:avLst/>
                <a:gdLst>
                  <a:gd name="T0" fmla="*/ 0 w 110"/>
                  <a:gd name="T1" fmla="*/ 0 h 2"/>
                  <a:gd name="T2" fmla="*/ 111 w 11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10" h="2">
                    <a:moveTo>
                      <a:pt x="0" y="0"/>
                    </a:moveTo>
                    <a:lnTo>
                      <a:pt x="111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8" name="Group 275"/>
            <p:cNvGrpSpPr>
              <a:grpSpLocks/>
            </p:cNvGrpSpPr>
            <p:nvPr/>
          </p:nvGrpSpPr>
          <p:grpSpPr bwMode="auto">
            <a:xfrm>
              <a:off x="6974" y="-1569"/>
              <a:ext cx="110" cy="2"/>
              <a:chOff x="6974" y="-1569"/>
              <a:chExt cx="110" cy="2"/>
            </a:xfrm>
          </p:grpSpPr>
          <p:sp>
            <p:nvSpPr>
              <p:cNvPr id="20809" name="Freeform 276"/>
              <p:cNvSpPr>
                <a:spLocks/>
              </p:cNvSpPr>
              <p:nvPr/>
            </p:nvSpPr>
            <p:spPr bwMode="auto">
              <a:xfrm>
                <a:off x="6974" y="-1569"/>
                <a:ext cx="110" cy="2"/>
              </a:xfrm>
              <a:custGeom>
                <a:avLst/>
                <a:gdLst>
                  <a:gd name="T0" fmla="*/ 0 w 110"/>
                  <a:gd name="T1" fmla="*/ 0 h 2"/>
                  <a:gd name="T2" fmla="*/ 111 w 11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10" h="2">
                    <a:moveTo>
                      <a:pt x="0" y="0"/>
                    </a:moveTo>
                    <a:lnTo>
                      <a:pt x="111" y="0"/>
                    </a:lnTo>
                  </a:path>
                </a:pathLst>
              </a:custGeom>
              <a:noFill/>
              <a:ln w="2439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49" name="Group 277"/>
            <p:cNvGrpSpPr>
              <a:grpSpLocks/>
            </p:cNvGrpSpPr>
            <p:nvPr/>
          </p:nvGrpSpPr>
          <p:grpSpPr bwMode="auto">
            <a:xfrm>
              <a:off x="7037" y="-2923"/>
              <a:ext cx="48" cy="2"/>
              <a:chOff x="7037" y="-2923"/>
              <a:chExt cx="48" cy="2"/>
            </a:xfrm>
          </p:grpSpPr>
          <p:sp>
            <p:nvSpPr>
              <p:cNvPr id="20808" name="Freeform 278"/>
              <p:cNvSpPr>
                <a:spLocks/>
              </p:cNvSpPr>
              <p:nvPr/>
            </p:nvSpPr>
            <p:spPr bwMode="auto">
              <a:xfrm>
                <a:off x="7037" y="-2923"/>
                <a:ext cx="48" cy="2"/>
              </a:xfrm>
              <a:custGeom>
                <a:avLst/>
                <a:gdLst>
                  <a:gd name="T0" fmla="*/ 0 w 48"/>
                  <a:gd name="T1" fmla="*/ 0 h 2"/>
                  <a:gd name="T2" fmla="*/ 48 w 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">
                    <a:moveTo>
                      <a:pt x="0" y="0"/>
                    </a:moveTo>
                    <a:lnTo>
                      <a:pt x="48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0" name="Group 279"/>
            <p:cNvGrpSpPr>
              <a:grpSpLocks/>
            </p:cNvGrpSpPr>
            <p:nvPr/>
          </p:nvGrpSpPr>
          <p:grpSpPr bwMode="auto">
            <a:xfrm>
              <a:off x="6970" y="-1896"/>
              <a:ext cx="106" cy="2"/>
              <a:chOff x="6970" y="-1896"/>
              <a:chExt cx="106" cy="2"/>
            </a:xfrm>
          </p:grpSpPr>
          <p:sp>
            <p:nvSpPr>
              <p:cNvPr id="20807" name="Freeform 280"/>
              <p:cNvSpPr>
                <a:spLocks/>
              </p:cNvSpPr>
              <p:nvPr/>
            </p:nvSpPr>
            <p:spPr bwMode="auto">
              <a:xfrm>
                <a:off x="6970" y="-1896"/>
                <a:ext cx="106" cy="2"/>
              </a:xfrm>
              <a:custGeom>
                <a:avLst/>
                <a:gdLst>
                  <a:gd name="T0" fmla="*/ 0 w 106"/>
                  <a:gd name="T1" fmla="*/ 0 h 2"/>
                  <a:gd name="T2" fmla="*/ 105 w 10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6" h="2">
                    <a:moveTo>
                      <a:pt x="0" y="0"/>
                    </a:moveTo>
                    <a:lnTo>
                      <a:pt x="105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1" name="Group 281"/>
            <p:cNvGrpSpPr>
              <a:grpSpLocks/>
            </p:cNvGrpSpPr>
            <p:nvPr/>
          </p:nvGrpSpPr>
          <p:grpSpPr bwMode="auto">
            <a:xfrm>
              <a:off x="6970" y="-979"/>
              <a:ext cx="106" cy="2"/>
              <a:chOff x="6970" y="-979"/>
              <a:chExt cx="106" cy="2"/>
            </a:xfrm>
          </p:grpSpPr>
          <p:sp>
            <p:nvSpPr>
              <p:cNvPr id="20806" name="Freeform 282"/>
              <p:cNvSpPr>
                <a:spLocks/>
              </p:cNvSpPr>
              <p:nvPr/>
            </p:nvSpPr>
            <p:spPr bwMode="auto">
              <a:xfrm>
                <a:off x="6970" y="-979"/>
                <a:ext cx="106" cy="2"/>
              </a:xfrm>
              <a:custGeom>
                <a:avLst/>
                <a:gdLst>
                  <a:gd name="T0" fmla="*/ 0 w 106"/>
                  <a:gd name="T1" fmla="*/ 0 h 2"/>
                  <a:gd name="T2" fmla="*/ 105 w 10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06" h="2">
                    <a:moveTo>
                      <a:pt x="0" y="0"/>
                    </a:moveTo>
                    <a:lnTo>
                      <a:pt x="105" y="0"/>
                    </a:lnTo>
                  </a:path>
                </a:pathLst>
              </a:custGeom>
              <a:noFill/>
              <a:ln w="2439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2" name="Group 283"/>
            <p:cNvGrpSpPr>
              <a:grpSpLocks/>
            </p:cNvGrpSpPr>
            <p:nvPr/>
          </p:nvGrpSpPr>
          <p:grpSpPr bwMode="auto">
            <a:xfrm>
              <a:off x="7027" y="-2376"/>
              <a:ext cx="48" cy="29"/>
              <a:chOff x="7027" y="-2376"/>
              <a:chExt cx="48" cy="29"/>
            </a:xfrm>
          </p:grpSpPr>
          <p:sp>
            <p:nvSpPr>
              <p:cNvPr id="20805" name="Freeform 284"/>
              <p:cNvSpPr>
                <a:spLocks/>
              </p:cNvSpPr>
              <p:nvPr/>
            </p:nvSpPr>
            <p:spPr bwMode="auto">
              <a:xfrm>
                <a:off x="7027" y="-2376"/>
                <a:ext cx="48" cy="29"/>
              </a:xfrm>
              <a:custGeom>
                <a:avLst/>
                <a:gdLst>
                  <a:gd name="T0" fmla="*/ 48 w 48"/>
                  <a:gd name="T1" fmla="*/ -2376 h 29"/>
                  <a:gd name="T2" fmla="*/ 0 w 48"/>
                  <a:gd name="T3" fmla="*/ -234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0"/>
                    </a:moveTo>
                    <a:lnTo>
                      <a:pt x="0" y="29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3" name="Group 285"/>
            <p:cNvGrpSpPr>
              <a:grpSpLocks/>
            </p:cNvGrpSpPr>
            <p:nvPr/>
          </p:nvGrpSpPr>
          <p:grpSpPr bwMode="auto">
            <a:xfrm>
              <a:off x="6917" y="-2500"/>
              <a:ext cx="120" cy="2"/>
              <a:chOff x="6917" y="-2500"/>
              <a:chExt cx="120" cy="2"/>
            </a:xfrm>
          </p:grpSpPr>
          <p:sp>
            <p:nvSpPr>
              <p:cNvPr id="20804" name="Freeform 286"/>
              <p:cNvSpPr>
                <a:spLocks/>
              </p:cNvSpPr>
              <p:nvPr/>
            </p:nvSpPr>
            <p:spPr bwMode="auto">
              <a:xfrm>
                <a:off x="6917" y="-2500"/>
                <a:ext cx="120" cy="2"/>
              </a:xfrm>
              <a:custGeom>
                <a:avLst/>
                <a:gdLst>
                  <a:gd name="T0" fmla="*/ 0 w 120"/>
                  <a:gd name="T1" fmla="*/ 0 h 2"/>
                  <a:gd name="T2" fmla="*/ 120 w 12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0" h="2">
                    <a:moveTo>
                      <a:pt x="0" y="0"/>
                    </a:moveTo>
                    <a:lnTo>
                      <a:pt x="120" y="0"/>
                    </a:lnTo>
                  </a:path>
                </a:pathLst>
              </a:custGeom>
              <a:noFill/>
              <a:ln w="2437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4" name="Group 287"/>
            <p:cNvGrpSpPr>
              <a:grpSpLocks/>
            </p:cNvGrpSpPr>
            <p:nvPr/>
          </p:nvGrpSpPr>
          <p:grpSpPr bwMode="auto">
            <a:xfrm>
              <a:off x="6974" y="-2947"/>
              <a:ext cx="62" cy="2"/>
              <a:chOff x="6974" y="-2947"/>
              <a:chExt cx="62" cy="2"/>
            </a:xfrm>
          </p:grpSpPr>
          <p:sp>
            <p:nvSpPr>
              <p:cNvPr id="20803" name="Freeform 288"/>
              <p:cNvSpPr>
                <a:spLocks/>
              </p:cNvSpPr>
              <p:nvPr/>
            </p:nvSpPr>
            <p:spPr bwMode="auto">
              <a:xfrm>
                <a:off x="6974" y="-2947"/>
                <a:ext cx="62" cy="2"/>
              </a:xfrm>
              <a:custGeom>
                <a:avLst/>
                <a:gdLst>
                  <a:gd name="T0" fmla="*/ 0 w 62"/>
                  <a:gd name="T1" fmla="*/ 0 h 2"/>
                  <a:gd name="T2" fmla="*/ 63 w 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2" h="2">
                    <a:moveTo>
                      <a:pt x="0" y="0"/>
                    </a:moveTo>
                    <a:lnTo>
                      <a:pt x="63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5" name="Group 289"/>
            <p:cNvGrpSpPr>
              <a:grpSpLocks/>
            </p:cNvGrpSpPr>
            <p:nvPr/>
          </p:nvGrpSpPr>
          <p:grpSpPr bwMode="auto">
            <a:xfrm>
              <a:off x="6840" y="-2323"/>
              <a:ext cx="187" cy="2"/>
              <a:chOff x="6840" y="-2323"/>
              <a:chExt cx="187" cy="2"/>
            </a:xfrm>
          </p:grpSpPr>
          <p:sp>
            <p:nvSpPr>
              <p:cNvPr id="20802" name="Freeform 290"/>
              <p:cNvSpPr>
                <a:spLocks/>
              </p:cNvSpPr>
              <p:nvPr/>
            </p:nvSpPr>
            <p:spPr bwMode="auto">
              <a:xfrm>
                <a:off x="6840" y="-2323"/>
                <a:ext cx="187" cy="2"/>
              </a:xfrm>
              <a:custGeom>
                <a:avLst/>
                <a:gdLst>
                  <a:gd name="T0" fmla="*/ 0 w 187"/>
                  <a:gd name="T1" fmla="*/ 0 h 2"/>
                  <a:gd name="T2" fmla="*/ 187 w 18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87" h="2">
                    <a:moveTo>
                      <a:pt x="0" y="0"/>
                    </a:moveTo>
                    <a:lnTo>
                      <a:pt x="187" y="0"/>
                    </a:lnTo>
                  </a:path>
                </a:pathLst>
              </a:custGeom>
              <a:noFill/>
              <a:ln w="3046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6" name="Group 291"/>
            <p:cNvGrpSpPr>
              <a:grpSpLocks/>
            </p:cNvGrpSpPr>
            <p:nvPr/>
          </p:nvGrpSpPr>
          <p:grpSpPr bwMode="auto">
            <a:xfrm>
              <a:off x="6907" y="-1425"/>
              <a:ext cx="120" cy="2"/>
              <a:chOff x="6907" y="-1425"/>
              <a:chExt cx="120" cy="2"/>
            </a:xfrm>
          </p:grpSpPr>
          <p:sp>
            <p:nvSpPr>
              <p:cNvPr id="20801" name="Freeform 292"/>
              <p:cNvSpPr>
                <a:spLocks/>
              </p:cNvSpPr>
              <p:nvPr/>
            </p:nvSpPr>
            <p:spPr bwMode="auto">
              <a:xfrm>
                <a:off x="6907" y="-1425"/>
                <a:ext cx="120" cy="2"/>
              </a:xfrm>
              <a:custGeom>
                <a:avLst/>
                <a:gdLst>
                  <a:gd name="T0" fmla="*/ 0 w 120"/>
                  <a:gd name="T1" fmla="*/ 0 h 2"/>
                  <a:gd name="T2" fmla="*/ 120 w 12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0" h="2">
                    <a:moveTo>
                      <a:pt x="0" y="0"/>
                    </a:moveTo>
                    <a:lnTo>
                      <a:pt x="120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7" name="Group 293"/>
            <p:cNvGrpSpPr>
              <a:grpSpLocks/>
            </p:cNvGrpSpPr>
            <p:nvPr/>
          </p:nvGrpSpPr>
          <p:grpSpPr bwMode="auto">
            <a:xfrm>
              <a:off x="6859" y="-2064"/>
              <a:ext cx="115" cy="2"/>
              <a:chOff x="6859" y="-2064"/>
              <a:chExt cx="115" cy="2"/>
            </a:xfrm>
          </p:grpSpPr>
          <p:sp>
            <p:nvSpPr>
              <p:cNvPr id="20800" name="Freeform 294"/>
              <p:cNvSpPr>
                <a:spLocks/>
              </p:cNvSpPr>
              <p:nvPr/>
            </p:nvSpPr>
            <p:spPr bwMode="auto">
              <a:xfrm>
                <a:off x="6859" y="-2064"/>
                <a:ext cx="115" cy="2"/>
              </a:xfrm>
              <a:custGeom>
                <a:avLst/>
                <a:gdLst>
                  <a:gd name="T0" fmla="*/ 0 w 115"/>
                  <a:gd name="T1" fmla="*/ 0 h 2"/>
                  <a:gd name="T2" fmla="*/ 115 w 115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15" h="2">
                    <a:moveTo>
                      <a:pt x="0" y="0"/>
                    </a:moveTo>
                    <a:lnTo>
                      <a:pt x="115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8" name="Group 295"/>
            <p:cNvGrpSpPr>
              <a:grpSpLocks/>
            </p:cNvGrpSpPr>
            <p:nvPr/>
          </p:nvGrpSpPr>
          <p:grpSpPr bwMode="auto">
            <a:xfrm>
              <a:off x="6859" y="-1608"/>
              <a:ext cx="115" cy="2"/>
              <a:chOff x="6859" y="-1608"/>
              <a:chExt cx="115" cy="2"/>
            </a:xfrm>
          </p:grpSpPr>
          <p:sp>
            <p:nvSpPr>
              <p:cNvPr id="20799" name="Freeform 296"/>
              <p:cNvSpPr>
                <a:spLocks/>
              </p:cNvSpPr>
              <p:nvPr/>
            </p:nvSpPr>
            <p:spPr bwMode="auto">
              <a:xfrm>
                <a:off x="6859" y="-1608"/>
                <a:ext cx="115" cy="2"/>
              </a:xfrm>
              <a:custGeom>
                <a:avLst/>
                <a:gdLst>
                  <a:gd name="T0" fmla="*/ 0 w 115"/>
                  <a:gd name="T1" fmla="*/ 0 h 2"/>
                  <a:gd name="T2" fmla="*/ 115 w 115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15" h="2">
                    <a:moveTo>
                      <a:pt x="0" y="0"/>
                    </a:moveTo>
                    <a:lnTo>
                      <a:pt x="115" y="0"/>
                    </a:lnTo>
                  </a:path>
                </a:pathLst>
              </a:custGeom>
              <a:noFill/>
              <a:ln w="2437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59" name="Group 297"/>
            <p:cNvGrpSpPr>
              <a:grpSpLocks/>
            </p:cNvGrpSpPr>
            <p:nvPr/>
          </p:nvGrpSpPr>
          <p:grpSpPr bwMode="auto">
            <a:xfrm>
              <a:off x="6859" y="-2976"/>
              <a:ext cx="115" cy="2"/>
              <a:chOff x="6859" y="-2976"/>
              <a:chExt cx="115" cy="2"/>
            </a:xfrm>
          </p:grpSpPr>
          <p:sp>
            <p:nvSpPr>
              <p:cNvPr id="20798" name="Freeform 298"/>
              <p:cNvSpPr>
                <a:spLocks/>
              </p:cNvSpPr>
              <p:nvPr/>
            </p:nvSpPr>
            <p:spPr bwMode="auto">
              <a:xfrm>
                <a:off x="6859" y="-2976"/>
                <a:ext cx="115" cy="2"/>
              </a:xfrm>
              <a:custGeom>
                <a:avLst/>
                <a:gdLst>
                  <a:gd name="T0" fmla="*/ 0 w 115"/>
                  <a:gd name="T1" fmla="*/ 0 h 2"/>
                  <a:gd name="T2" fmla="*/ 115 w 115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15" h="2">
                    <a:moveTo>
                      <a:pt x="0" y="0"/>
                    </a:moveTo>
                    <a:lnTo>
                      <a:pt x="115" y="0"/>
                    </a:lnTo>
                  </a:path>
                </a:pathLst>
              </a:custGeom>
              <a:noFill/>
              <a:ln w="182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0" name="Group 299"/>
            <p:cNvGrpSpPr>
              <a:grpSpLocks/>
            </p:cNvGrpSpPr>
            <p:nvPr/>
          </p:nvGrpSpPr>
          <p:grpSpPr bwMode="auto">
            <a:xfrm>
              <a:off x="6782" y="-1852"/>
              <a:ext cx="187" cy="2"/>
              <a:chOff x="6782" y="-1852"/>
              <a:chExt cx="187" cy="2"/>
            </a:xfrm>
          </p:grpSpPr>
          <p:sp>
            <p:nvSpPr>
              <p:cNvPr id="20797" name="Freeform 300"/>
              <p:cNvSpPr>
                <a:spLocks/>
              </p:cNvSpPr>
              <p:nvPr/>
            </p:nvSpPr>
            <p:spPr bwMode="auto">
              <a:xfrm>
                <a:off x="6782" y="-1852"/>
                <a:ext cx="187" cy="2"/>
              </a:xfrm>
              <a:custGeom>
                <a:avLst/>
                <a:gdLst>
                  <a:gd name="T0" fmla="*/ 0 w 187"/>
                  <a:gd name="T1" fmla="*/ 0 h 2"/>
                  <a:gd name="T2" fmla="*/ 188 w 18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87" h="2">
                    <a:moveTo>
                      <a:pt x="0" y="0"/>
                    </a:moveTo>
                    <a:lnTo>
                      <a:pt x="188" y="0"/>
                    </a:lnTo>
                  </a:path>
                </a:pathLst>
              </a:custGeom>
              <a:noFill/>
              <a:ln w="3046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1" name="Group 301"/>
            <p:cNvGrpSpPr>
              <a:grpSpLocks/>
            </p:cNvGrpSpPr>
            <p:nvPr/>
          </p:nvGrpSpPr>
          <p:grpSpPr bwMode="auto">
            <a:xfrm>
              <a:off x="6782" y="-936"/>
              <a:ext cx="187" cy="2"/>
              <a:chOff x="6782" y="-936"/>
              <a:chExt cx="187" cy="2"/>
            </a:xfrm>
          </p:grpSpPr>
          <p:sp>
            <p:nvSpPr>
              <p:cNvPr id="20796" name="Freeform 302"/>
              <p:cNvSpPr>
                <a:spLocks/>
              </p:cNvSpPr>
              <p:nvPr/>
            </p:nvSpPr>
            <p:spPr bwMode="auto">
              <a:xfrm>
                <a:off x="6782" y="-936"/>
                <a:ext cx="187" cy="2"/>
              </a:xfrm>
              <a:custGeom>
                <a:avLst/>
                <a:gdLst>
                  <a:gd name="T0" fmla="*/ 0 w 187"/>
                  <a:gd name="T1" fmla="*/ 0 h 2"/>
                  <a:gd name="T2" fmla="*/ 188 w 18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87" h="2">
                    <a:moveTo>
                      <a:pt x="0" y="0"/>
                    </a:moveTo>
                    <a:lnTo>
                      <a:pt x="188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2" name="Group 303"/>
            <p:cNvGrpSpPr>
              <a:grpSpLocks/>
            </p:cNvGrpSpPr>
            <p:nvPr/>
          </p:nvGrpSpPr>
          <p:grpSpPr bwMode="auto">
            <a:xfrm>
              <a:off x="6725" y="-2544"/>
              <a:ext cx="192" cy="2"/>
              <a:chOff x="6725" y="-2544"/>
              <a:chExt cx="192" cy="2"/>
            </a:xfrm>
          </p:grpSpPr>
          <p:sp>
            <p:nvSpPr>
              <p:cNvPr id="20795" name="Freeform 304"/>
              <p:cNvSpPr>
                <a:spLocks/>
              </p:cNvSpPr>
              <p:nvPr/>
            </p:nvSpPr>
            <p:spPr bwMode="auto">
              <a:xfrm>
                <a:off x="6725" y="-2544"/>
                <a:ext cx="192" cy="2"/>
              </a:xfrm>
              <a:custGeom>
                <a:avLst/>
                <a:gdLst>
                  <a:gd name="T0" fmla="*/ 0 w 192"/>
                  <a:gd name="T1" fmla="*/ 0 h 2"/>
                  <a:gd name="T2" fmla="*/ 192 w 19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2" h="2">
                    <a:moveTo>
                      <a:pt x="0" y="0"/>
                    </a:moveTo>
                    <a:lnTo>
                      <a:pt x="192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3" name="Group 305"/>
            <p:cNvGrpSpPr>
              <a:grpSpLocks/>
            </p:cNvGrpSpPr>
            <p:nvPr/>
          </p:nvGrpSpPr>
          <p:grpSpPr bwMode="auto">
            <a:xfrm>
              <a:off x="6706" y="-1382"/>
              <a:ext cx="202" cy="2"/>
              <a:chOff x="6706" y="-1382"/>
              <a:chExt cx="202" cy="2"/>
            </a:xfrm>
          </p:grpSpPr>
          <p:sp>
            <p:nvSpPr>
              <p:cNvPr id="20794" name="Freeform 306"/>
              <p:cNvSpPr>
                <a:spLocks/>
              </p:cNvSpPr>
              <p:nvPr/>
            </p:nvSpPr>
            <p:spPr bwMode="auto">
              <a:xfrm>
                <a:off x="6706" y="-1382"/>
                <a:ext cx="202" cy="2"/>
              </a:xfrm>
              <a:custGeom>
                <a:avLst/>
                <a:gdLst>
                  <a:gd name="T0" fmla="*/ 0 w 202"/>
                  <a:gd name="T1" fmla="*/ 0 h 2"/>
                  <a:gd name="T2" fmla="*/ 201 w 20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2" h="2">
                    <a:moveTo>
                      <a:pt x="0" y="0"/>
                    </a:moveTo>
                    <a:lnTo>
                      <a:pt x="201" y="0"/>
                    </a:lnTo>
                  </a:path>
                </a:pathLst>
              </a:custGeom>
              <a:noFill/>
              <a:ln w="3046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4" name="Group 307"/>
            <p:cNvGrpSpPr>
              <a:grpSpLocks/>
            </p:cNvGrpSpPr>
            <p:nvPr/>
          </p:nvGrpSpPr>
          <p:grpSpPr bwMode="auto">
            <a:xfrm>
              <a:off x="6725" y="-1641"/>
              <a:ext cx="134" cy="2"/>
              <a:chOff x="6725" y="-1641"/>
              <a:chExt cx="134" cy="2"/>
            </a:xfrm>
          </p:grpSpPr>
          <p:sp>
            <p:nvSpPr>
              <p:cNvPr id="20793" name="Freeform 308"/>
              <p:cNvSpPr>
                <a:spLocks/>
              </p:cNvSpPr>
              <p:nvPr/>
            </p:nvSpPr>
            <p:spPr bwMode="auto">
              <a:xfrm>
                <a:off x="6725" y="-1641"/>
                <a:ext cx="134" cy="2"/>
              </a:xfrm>
              <a:custGeom>
                <a:avLst/>
                <a:gdLst>
                  <a:gd name="T0" fmla="*/ 0 w 134"/>
                  <a:gd name="T1" fmla="*/ 0 h 2"/>
                  <a:gd name="T2" fmla="*/ 134 w 13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4" h="2">
                    <a:moveTo>
                      <a:pt x="0" y="0"/>
                    </a:moveTo>
                    <a:lnTo>
                      <a:pt x="134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5" name="Group 309"/>
            <p:cNvGrpSpPr>
              <a:grpSpLocks/>
            </p:cNvGrpSpPr>
            <p:nvPr/>
          </p:nvGrpSpPr>
          <p:grpSpPr bwMode="auto">
            <a:xfrm>
              <a:off x="6648" y="-2102"/>
              <a:ext cx="211" cy="2"/>
              <a:chOff x="6648" y="-2102"/>
              <a:chExt cx="211" cy="2"/>
            </a:xfrm>
          </p:grpSpPr>
          <p:sp>
            <p:nvSpPr>
              <p:cNvPr id="20792" name="Freeform 310"/>
              <p:cNvSpPr>
                <a:spLocks/>
              </p:cNvSpPr>
              <p:nvPr/>
            </p:nvSpPr>
            <p:spPr bwMode="auto">
              <a:xfrm>
                <a:off x="6648" y="-2102"/>
                <a:ext cx="211" cy="2"/>
              </a:xfrm>
              <a:custGeom>
                <a:avLst/>
                <a:gdLst>
                  <a:gd name="T0" fmla="*/ 0 w 211"/>
                  <a:gd name="T1" fmla="*/ 0 h 2"/>
                  <a:gd name="T2" fmla="*/ 211 w 21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1" h="2">
                    <a:moveTo>
                      <a:pt x="0" y="0"/>
                    </a:moveTo>
                    <a:lnTo>
                      <a:pt x="211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6" name="Group 311"/>
            <p:cNvGrpSpPr>
              <a:grpSpLocks/>
            </p:cNvGrpSpPr>
            <p:nvPr/>
          </p:nvGrpSpPr>
          <p:grpSpPr bwMode="auto">
            <a:xfrm>
              <a:off x="6725" y="-3004"/>
              <a:ext cx="134" cy="2"/>
              <a:chOff x="6725" y="-3004"/>
              <a:chExt cx="134" cy="2"/>
            </a:xfrm>
          </p:grpSpPr>
          <p:sp>
            <p:nvSpPr>
              <p:cNvPr id="20791" name="Freeform 312"/>
              <p:cNvSpPr>
                <a:spLocks/>
              </p:cNvSpPr>
              <p:nvPr/>
            </p:nvSpPr>
            <p:spPr bwMode="auto">
              <a:xfrm>
                <a:off x="6725" y="-3004"/>
                <a:ext cx="134" cy="2"/>
              </a:xfrm>
              <a:custGeom>
                <a:avLst/>
                <a:gdLst>
                  <a:gd name="T0" fmla="*/ 0 w 134"/>
                  <a:gd name="T1" fmla="*/ 0 h 2"/>
                  <a:gd name="T2" fmla="*/ 134 w 13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4" h="2">
                    <a:moveTo>
                      <a:pt x="0" y="0"/>
                    </a:moveTo>
                    <a:lnTo>
                      <a:pt x="134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7" name="Group 313"/>
            <p:cNvGrpSpPr>
              <a:grpSpLocks/>
            </p:cNvGrpSpPr>
            <p:nvPr/>
          </p:nvGrpSpPr>
          <p:grpSpPr bwMode="auto">
            <a:xfrm>
              <a:off x="6562" y="-1814"/>
              <a:ext cx="221" cy="2"/>
              <a:chOff x="6562" y="-1814"/>
              <a:chExt cx="221" cy="2"/>
            </a:xfrm>
          </p:grpSpPr>
          <p:sp>
            <p:nvSpPr>
              <p:cNvPr id="20790" name="Freeform 314"/>
              <p:cNvSpPr>
                <a:spLocks/>
              </p:cNvSpPr>
              <p:nvPr/>
            </p:nvSpPr>
            <p:spPr bwMode="auto">
              <a:xfrm>
                <a:off x="6562" y="-1814"/>
                <a:ext cx="221" cy="2"/>
              </a:xfrm>
              <a:custGeom>
                <a:avLst/>
                <a:gdLst>
                  <a:gd name="T0" fmla="*/ 0 w 221"/>
                  <a:gd name="T1" fmla="*/ 0 h 2"/>
                  <a:gd name="T2" fmla="*/ 220 w 22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1" h="2">
                    <a:moveTo>
                      <a:pt x="0" y="0"/>
                    </a:moveTo>
                    <a:lnTo>
                      <a:pt x="220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8" name="Group 315"/>
            <p:cNvGrpSpPr>
              <a:grpSpLocks/>
            </p:cNvGrpSpPr>
            <p:nvPr/>
          </p:nvGrpSpPr>
          <p:grpSpPr bwMode="auto">
            <a:xfrm>
              <a:off x="6562" y="-897"/>
              <a:ext cx="221" cy="2"/>
              <a:chOff x="6562" y="-897"/>
              <a:chExt cx="221" cy="2"/>
            </a:xfrm>
          </p:grpSpPr>
          <p:sp>
            <p:nvSpPr>
              <p:cNvPr id="20789" name="Freeform 316"/>
              <p:cNvSpPr>
                <a:spLocks/>
              </p:cNvSpPr>
              <p:nvPr/>
            </p:nvSpPr>
            <p:spPr bwMode="auto">
              <a:xfrm>
                <a:off x="6562" y="-897"/>
                <a:ext cx="221" cy="2"/>
              </a:xfrm>
              <a:custGeom>
                <a:avLst/>
                <a:gdLst>
                  <a:gd name="T0" fmla="*/ 0 w 221"/>
                  <a:gd name="T1" fmla="*/ 0 h 2"/>
                  <a:gd name="T2" fmla="*/ 220 w 22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1" h="2">
                    <a:moveTo>
                      <a:pt x="0" y="0"/>
                    </a:moveTo>
                    <a:lnTo>
                      <a:pt x="220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69" name="Group 317"/>
            <p:cNvGrpSpPr>
              <a:grpSpLocks/>
            </p:cNvGrpSpPr>
            <p:nvPr/>
          </p:nvGrpSpPr>
          <p:grpSpPr bwMode="auto">
            <a:xfrm>
              <a:off x="6504" y="-1670"/>
              <a:ext cx="221" cy="2"/>
              <a:chOff x="6504" y="-1670"/>
              <a:chExt cx="221" cy="2"/>
            </a:xfrm>
          </p:grpSpPr>
          <p:sp>
            <p:nvSpPr>
              <p:cNvPr id="20788" name="Freeform 318"/>
              <p:cNvSpPr>
                <a:spLocks/>
              </p:cNvSpPr>
              <p:nvPr/>
            </p:nvSpPr>
            <p:spPr bwMode="auto">
              <a:xfrm>
                <a:off x="6504" y="-1670"/>
                <a:ext cx="221" cy="2"/>
              </a:xfrm>
              <a:custGeom>
                <a:avLst/>
                <a:gdLst>
                  <a:gd name="T0" fmla="*/ 0 w 221"/>
                  <a:gd name="T1" fmla="*/ 0 h 2"/>
                  <a:gd name="T2" fmla="*/ 221 w 22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1" h="2">
                    <a:moveTo>
                      <a:pt x="0" y="0"/>
                    </a:moveTo>
                    <a:lnTo>
                      <a:pt x="221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0" name="Group 319"/>
            <p:cNvGrpSpPr>
              <a:grpSpLocks/>
            </p:cNvGrpSpPr>
            <p:nvPr/>
          </p:nvGrpSpPr>
          <p:grpSpPr bwMode="auto">
            <a:xfrm>
              <a:off x="6581" y="-3031"/>
              <a:ext cx="144" cy="2"/>
              <a:chOff x="6581" y="-3031"/>
              <a:chExt cx="144" cy="2"/>
            </a:xfrm>
          </p:grpSpPr>
          <p:sp>
            <p:nvSpPr>
              <p:cNvPr id="20787" name="Freeform 320"/>
              <p:cNvSpPr>
                <a:spLocks/>
              </p:cNvSpPr>
              <p:nvPr/>
            </p:nvSpPr>
            <p:spPr bwMode="auto">
              <a:xfrm>
                <a:off x="6581" y="-3031"/>
                <a:ext cx="144" cy="2"/>
              </a:xfrm>
              <a:custGeom>
                <a:avLst/>
                <a:gdLst>
                  <a:gd name="T0" fmla="*/ 0 w 144"/>
                  <a:gd name="T1" fmla="*/ 0 h 2"/>
                  <a:gd name="T2" fmla="*/ 144 w 14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4" h="2">
                    <a:moveTo>
                      <a:pt x="0" y="0"/>
                    </a:moveTo>
                    <a:lnTo>
                      <a:pt x="144" y="0"/>
                    </a:lnTo>
                  </a:path>
                </a:pathLst>
              </a:custGeom>
              <a:noFill/>
              <a:ln w="1522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1" name="Group 321"/>
            <p:cNvGrpSpPr>
              <a:grpSpLocks/>
            </p:cNvGrpSpPr>
            <p:nvPr/>
          </p:nvGrpSpPr>
          <p:grpSpPr bwMode="auto">
            <a:xfrm>
              <a:off x="6504" y="-2582"/>
              <a:ext cx="221" cy="2"/>
              <a:chOff x="6504" y="-2582"/>
              <a:chExt cx="221" cy="2"/>
            </a:xfrm>
          </p:grpSpPr>
          <p:sp>
            <p:nvSpPr>
              <p:cNvPr id="20786" name="Freeform 322"/>
              <p:cNvSpPr>
                <a:spLocks/>
              </p:cNvSpPr>
              <p:nvPr/>
            </p:nvSpPr>
            <p:spPr bwMode="auto">
              <a:xfrm>
                <a:off x="6504" y="-2582"/>
                <a:ext cx="221" cy="2"/>
              </a:xfrm>
              <a:custGeom>
                <a:avLst/>
                <a:gdLst>
                  <a:gd name="T0" fmla="*/ 0 w 221"/>
                  <a:gd name="T1" fmla="*/ 0 h 2"/>
                  <a:gd name="T2" fmla="*/ 221 w 22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1" h="2">
                    <a:moveTo>
                      <a:pt x="0" y="0"/>
                    </a:moveTo>
                    <a:lnTo>
                      <a:pt x="221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2" name="Group 323"/>
            <p:cNvGrpSpPr>
              <a:grpSpLocks/>
            </p:cNvGrpSpPr>
            <p:nvPr/>
          </p:nvGrpSpPr>
          <p:grpSpPr bwMode="auto">
            <a:xfrm>
              <a:off x="6490" y="-1344"/>
              <a:ext cx="216" cy="2"/>
              <a:chOff x="6490" y="-1344"/>
              <a:chExt cx="216" cy="2"/>
            </a:xfrm>
          </p:grpSpPr>
          <p:sp>
            <p:nvSpPr>
              <p:cNvPr id="20785" name="Freeform 324"/>
              <p:cNvSpPr>
                <a:spLocks/>
              </p:cNvSpPr>
              <p:nvPr/>
            </p:nvSpPr>
            <p:spPr bwMode="auto">
              <a:xfrm>
                <a:off x="6490" y="-1344"/>
                <a:ext cx="216" cy="2"/>
              </a:xfrm>
              <a:custGeom>
                <a:avLst/>
                <a:gdLst>
                  <a:gd name="T0" fmla="*/ 0 w 216"/>
                  <a:gd name="T1" fmla="*/ 0 h 2"/>
                  <a:gd name="T2" fmla="*/ 216 w 21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6" h="2">
                    <a:moveTo>
                      <a:pt x="0" y="0"/>
                    </a:moveTo>
                    <a:lnTo>
                      <a:pt x="216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3" name="Group 325"/>
            <p:cNvGrpSpPr>
              <a:grpSpLocks/>
            </p:cNvGrpSpPr>
            <p:nvPr/>
          </p:nvGrpSpPr>
          <p:grpSpPr bwMode="auto">
            <a:xfrm>
              <a:off x="6422" y="-2136"/>
              <a:ext cx="226" cy="2"/>
              <a:chOff x="6422" y="-2136"/>
              <a:chExt cx="226" cy="2"/>
            </a:xfrm>
          </p:grpSpPr>
          <p:sp>
            <p:nvSpPr>
              <p:cNvPr id="20784" name="Freeform 326"/>
              <p:cNvSpPr>
                <a:spLocks/>
              </p:cNvSpPr>
              <p:nvPr/>
            </p:nvSpPr>
            <p:spPr bwMode="auto">
              <a:xfrm>
                <a:off x="6422" y="-2136"/>
                <a:ext cx="226" cy="2"/>
              </a:xfrm>
              <a:custGeom>
                <a:avLst/>
                <a:gdLst>
                  <a:gd name="T0" fmla="*/ 0 w 226"/>
                  <a:gd name="T1" fmla="*/ 0 h 2"/>
                  <a:gd name="T2" fmla="*/ 226 w 22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6" h="2">
                    <a:moveTo>
                      <a:pt x="0" y="0"/>
                    </a:moveTo>
                    <a:lnTo>
                      <a:pt x="226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4" name="Group 327"/>
            <p:cNvGrpSpPr>
              <a:grpSpLocks/>
            </p:cNvGrpSpPr>
            <p:nvPr/>
          </p:nvGrpSpPr>
          <p:grpSpPr bwMode="auto">
            <a:xfrm>
              <a:off x="5698" y="-3038"/>
              <a:ext cx="883" cy="2"/>
              <a:chOff x="5698" y="-3038"/>
              <a:chExt cx="883" cy="2"/>
            </a:xfrm>
          </p:grpSpPr>
          <p:sp>
            <p:nvSpPr>
              <p:cNvPr id="20783" name="Freeform 328"/>
              <p:cNvSpPr>
                <a:spLocks/>
              </p:cNvSpPr>
              <p:nvPr/>
            </p:nvSpPr>
            <p:spPr bwMode="auto">
              <a:xfrm>
                <a:off x="5698" y="-3038"/>
                <a:ext cx="883" cy="2"/>
              </a:xfrm>
              <a:custGeom>
                <a:avLst/>
                <a:gdLst>
                  <a:gd name="T0" fmla="*/ 0 w 883"/>
                  <a:gd name="T1" fmla="*/ 0 h 2"/>
                  <a:gd name="T2" fmla="*/ 883 w 88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83" h="2">
                    <a:moveTo>
                      <a:pt x="0" y="0"/>
                    </a:moveTo>
                    <a:lnTo>
                      <a:pt x="883" y="0"/>
                    </a:lnTo>
                  </a:path>
                </a:pathLst>
              </a:custGeom>
              <a:noFill/>
              <a:ln w="2437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5" name="Group 329"/>
            <p:cNvGrpSpPr>
              <a:grpSpLocks/>
            </p:cNvGrpSpPr>
            <p:nvPr/>
          </p:nvGrpSpPr>
          <p:grpSpPr bwMode="auto">
            <a:xfrm>
              <a:off x="6413" y="-1790"/>
              <a:ext cx="149" cy="2"/>
              <a:chOff x="6413" y="-1790"/>
              <a:chExt cx="149" cy="2"/>
            </a:xfrm>
          </p:grpSpPr>
          <p:sp>
            <p:nvSpPr>
              <p:cNvPr id="20782" name="Freeform 330"/>
              <p:cNvSpPr>
                <a:spLocks/>
              </p:cNvSpPr>
              <p:nvPr/>
            </p:nvSpPr>
            <p:spPr bwMode="auto">
              <a:xfrm>
                <a:off x="6413" y="-1790"/>
                <a:ext cx="149" cy="2"/>
              </a:xfrm>
              <a:custGeom>
                <a:avLst/>
                <a:gdLst>
                  <a:gd name="T0" fmla="*/ 0 w 149"/>
                  <a:gd name="T1" fmla="*/ 0 h 2"/>
                  <a:gd name="T2" fmla="*/ 149 w 14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9" h="2">
                    <a:moveTo>
                      <a:pt x="0" y="0"/>
                    </a:moveTo>
                    <a:lnTo>
                      <a:pt x="149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6" name="Group 331"/>
            <p:cNvGrpSpPr>
              <a:grpSpLocks/>
            </p:cNvGrpSpPr>
            <p:nvPr/>
          </p:nvGrpSpPr>
          <p:grpSpPr bwMode="auto">
            <a:xfrm>
              <a:off x="6413" y="-873"/>
              <a:ext cx="149" cy="2"/>
              <a:chOff x="6413" y="-873"/>
              <a:chExt cx="149" cy="2"/>
            </a:xfrm>
          </p:grpSpPr>
          <p:sp>
            <p:nvSpPr>
              <p:cNvPr id="20781" name="Freeform 332"/>
              <p:cNvSpPr>
                <a:spLocks/>
              </p:cNvSpPr>
              <p:nvPr/>
            </p:nvSpPr>
            <p:spPr bwMode="auto">
              <a:xfrm>
                <a:off x="6413" y="-873"/>
                <a:ext cx="149" cy="2"/>
              </a:xfrm>
              <a:custGeom>
                <a:avLst/>
                <a:gdLst>
                  <a:gd name="T0" fmla="*/ 0 w 149"/>
                  <a:gd name="T1" fmla="*/ 0 h 2"/>
                  <a:gd name="T2" fmla="*/ 149 w 14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9" h="2">
                    <a:moveTo>
                      <a:pt x="0" y="0"/>
                    </a:moveTo>
                    <a:lnTo>
                      <a:pt x="149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7" name="Group 333"/>
            <p:cNvGrpSpPr>
              <a:grpSpLocks/>
            </p:cNvGrpSpPr>
            <p:nvPr/>
          </p:nvGrpSpPr>
          <p:grpSpPr bwMode="auto">
            <a:xfrm>
              <a:off x="5856" y="-1686"/>
              <a:ext cx="648" cy="2"/>
              <a:chOff x="5856" y="-1686"/>
              <a:chExt cx="648" cy="2"/>
            </a:xfrm>
          </p:grpSpPr>
          <p:sp>
            <p:nvSpPr>
              <p:cNvPr id="20780" name="Freeform 334"/>
              <p:cNvSpPr>
                <a:spLocks/>
              </p:cNvSpPr>
              <p:nvPr/>
            </p:nvSpPr>
            <p:spPr bwMode="auto">
              <a:xfrm>
                <a:off x="5856" y="-1686"/>
                <a:ext cx="648" cy="2"/>
              </a:xfrm>
              <a:custGeom>
                <a:avLst/>
                <a:gdLst>
                  <a:gd name="T0" fmla="*/ 0 w 648"/>
                  <a:gd name="T1" fmla="*/ 0 h 2"/>
                  <a:gd name="T2" fmla="*/ 648 w 64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48" h="2">
                    <a:moveTo>
                      <a:pt x="0" y="0"/>
                    </a:moveTo>
                    <a:lnTo>
                      <a:pt x="648" y="0"/>
                    </a:lnTo>
                  </a:path>
                </a:pathLst>
              </a:custGeom>
              <a:noFill/>
              <a:ln w="147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8" name="Group 335"/>
            <p:cNvGrpSpPr>
              <a:grpSpLocks/>
            </p:cNvGrpSpPr>
            <p:nvPr/>
          </p:nvGrpSpPr>
          <p:grpSpPr bwMode="auto">
            <a:xfrm>
              <a:off x="5942" y="-2598"/>
              <a:ext cx="562" cy="2"/>
              <a:chOff x="5942" y="-2598"/>
              <a:chExt cx="562" cy="2"/>
            </a:xfrm>
          </p:grpSpPr>
          <p:sp>
            <p:nvSpPr>
              <p:cNvPr id="20779" name="Freeform 336"/>
              <p:cNvSpPr>
                <a:spLocks/>
              </p:cNvSpPr>
              <p:nvPr/>
            </p:nvSpPr>
            <p:spPr bwMode="auto">
              <a:xfrm>
                <a:off x="5942" y="-2598"/>
                <a:ext cx="562" cy="2"/>
              </a:xfrm>
              <a:custGeom>
                <a:avLst/>
                <a:gdLst>
                  <a:gd name="T0" fmla="*/ 0 w 562"/>
                  <a:gd name="T1" fmla="*/ 0 h 2"/>
                  <a:gd name="T2" fmla="*/ 562 w 5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62" h="2">
                    <a:moveTo>
                      <a:pt x="0" y="0"/>
                    </a:moveTo>
                    <a:lnTo>
                      <a:pt x="562" y="0"/>
                    </a:lnTo>
                  </a:path>
                </a:pathLst>
              </a:custGeom>
              <a:noFill/>
              <a:ln w="147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79" name="Group 337"/>
            <p:cNvGrpSpPr>
              <a:grpSpLocks/>
            </p:cNvGrpSpPr>
            <p:nvPr/>
          </p:nvGrpSpPr>
          <p:grpSpPr bwMode="auto">
            <a:xfrm>
              <a:off x="5923" y="-1327"/>
              <a:ext cx="566" cy="2"/>
              <a:chOff x="5923" y="-1327"/>
              <a:chExt cx="566" cy="2"/>
            </a:xfrm>
          </p:grpSpPr>
          <p:sp>
            <p:nvSpPr>
              <p:cNvPr id="20778" name="Freeform 338"/>
              <p:cNvSpPr>
                <a:spLocks/>
              </p:cNvSpPr>
              <p:nvPr/>
            </p:nvSpPr>
            <p:spPr bwMode="auto">
              <a:xfrm>
                <a:off x="5923" y="-1327"/>
                <a:ext cx="566" cy="2"/>
              </a:xfrm>
              <a:custGeom>
                <a:avLst/>
                <a:gdLst>
                  <a:gd name="T0" fmla="*/ 0 w 566"/>
                  <a:gd name="T1" fmla="*/ 0 h 2"/>
                  <a:gd name="T2" fmla="*/ 567 w 56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66" h="2">
                    <a:moveTo>
                      <a:pt x="0" y="0"/>
                    </a:moveTo>
                    <a:lnTo>
                      <a:pt x="567" y="0"/>
                    </a:lnTo>
                  </a:path>
                </a:pathLst>
              </a:custGeom>
              <a:noFill/>
              <a:ln w="1476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0" name="Group 339"/>
            <p:cNvGrpSpPr>
              <a:grpSpLocks/>
            </p:cNvGrpSpPr>
            <p:nvPr/>
          </p:nvGrpSpPr>
          <p:grpSpPr bwMode="auto">
            <a:xfrm>
              <a:off x="5856" y="-2138"/>
              <a:ext cx="566" cy="2"/>
              <a:chOff x="5856" y="-2138"/>
              <a:chExt cx="566" cy="2"/>
            </a:xfrm>
          </p:grpSpPr>
          <p:sp>
            <p:nvSpPr>
              <p:cNvPr id="20777" name="Freeform 340"/>
              <p:cNvSpPr>
                <a:spLocks/>
              </p:cNvSpPr>
              <p:nvPr/>
            </p:nvSpPr>
            <p:spPr bwMode="auto">
              <a:xfrm>
                <a:off x="5856" y="-2138"/>
                <a:ext cx="566" cy="2"/>
              </a:xfrm>
              <a:custGeom>
                <a:avLst/>
                <a:gdLst>
                  <a:gd name="T0" fmla="*/ 0 w 566"/>
                  <a:gd name="T1" fmla="*/ 0 h 2"/>
                  <a:gd name="T2" fmla="*/ 566 w 56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66" h="2">
                    <a:moveTo>
                      <a:pt x="0" y="0"/>
                    </a:moveTo>
                    <a:lnTo>
                      <a:pt x="566" y="0"/>
                    </a:lnTo>
                  </a:path>
                </a:pathLst>
              </a:custGeom>
              <a:noFill/>
              <a:ln w="147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1" name="Group 341"/>
            <p:cNvGrpSpPr>
              <a:grpSpLocks/>
            </p:cNvGrpSpPr>
            <p:nvPr/>
          </p:nvGrpSpPr>
          <p:grpSpPr bwMode="auto">
            <a:xfrm>
              <a:off x="5923" y="-871"/>
              <a:ext cx="490" cy="2"/>
              <a:chOff x="5923" y="-871"/>
              <a:chExt cx="490" cy="2"/>
            </a:xfrm>
          </p:grpSpPr>
          <p:sp>
            <p:nvSpPr>
              <p:cNvPr id="20776" name="Freeform 342"/>
              <p:cNvSpPr>
                <a:spLocks/>
              </p:cNvSpPr>
              <p:nvPr/>
            </p:nvSpPr>
            <p:spPr bwMode="auto">
              <a:xfrm>
                <a:off x="5923" y="-871"/>
                <a:ext cx="490" cy="2"/>
              </a:xfrm>
              <a:custGeom>
                <a:avLst/>
                <a:gdLst>
                  <a:gd name="T0" fmla="*/ 0 w 490"/>
                  <a:gd name="T1" fmla="*/ 0 h 2"/>
                  <a:gd name="T2" fmla="*/ 490 w 49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90" h="2">
                    <a:moveTo>
                      <a:pt x="0" y="0"/>
                    </a:moveTo>
                    <a:lnTo>
                      <a:pt x="490" y="0"/>
                    </a:lnTo>
                  </a:path>
                </a:pathLst>
              </a:custGeom>
              <a:noFill/>
              <a:ln w="1473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2" name="Group 343"/>
            <p:cNvGrpSpPr>
              <a:grpSpLocks/>
            </p:cNvGrpSpPr>
            <p:nvPr/>
          </p:nvGrpSpPr>
          <p:grpSpPr bwMode="auto">
            <a:xfrm>
              <a:off x="5851" y="-1788"/>
              <a:ext cx="562" cy="2"/>
              <a:chOff x="5851" y="-1788"/>
              <a:chExt cx="562" cy="2"/>
            </a:xfrm>
          </p:grpSpPr>
          <p:sp>
            <p:nvSpPr>
              <p:cNvPr id="20775" name="Freeform 344"/>
              <p:cNvSpPr>
                <a:spLocks/>
              </p:cNvSpPr>
              <p:nvPr/>
            </p:nvSpPr>
            <p:spPr bwMode="auto">
              <a:xfrm>
                <a:off x="5851" y="-1788"/>
                <a:ext cx="562" cy="2"/>
              </a:xfrm>
              <a:custGeom>
                <a:avLst/>
                <a:gdLst>
                  <a:gd name="T0" fmla="*/ 0 w 562"/>
                  <a:gd name="T1" fmla="*/ 0 h 2"/>
                  <a:gd name="T2" fmla="*/ 562 w 5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62" h="2">
                    <a:moveTo>
                      <a:pt x="0" y="0"/>
                    </a:moveTo>
                    <a:lnTo>
                      <a:pt x="562" y="0"/>
                    </a:lnTo>
                  </a:path>
                </a:pathLst>
              </a:custGeom>
              <a:noFill/>
              <a:ln w="1475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3" name="Group 345"/>
            <p:cNvGrpSpPr>
              <a:grpSpLocks/>
            </p:cNvGrpSpPr>
            <p:nvPr/>
          </p:nvGrpSpPr>
          <p:grpSpPr bwMode="auto">
            <a:xfrm>
              <a:off x="5856" y="-2587"/>
              <a:ext cx="86" cy="2"/>
              <a:chOff x="5856" y="-2587"/>
              <a:chExt cx="86" cy="2"/>
            </a:xfrm>
          </p:grpSpPr>
          <p:sp>
            <p:nvSpPr>
              <p:cNvPr id="20774" name="Freeform 346"/>
              <p:cNvSpPr>
                <a:spLocks/>
              </p:cNvSpPr>
              <p:nvPr/>
            </p:nvSpPr>
            <p:spPr bwMode="auto">
              <a:xfrm>
                <a:off x="5856" y="-2587"/>
                <a:ext cx="86" cy="2"/>
              </a:xfrm>
              <a:custGeom>
                <a:avLst/>
                <a:gdLst>
                  <a:gd name="T0" fmla="*/ 0 w 86"/>
                  <a:gd name="T1" fmla="*/ 0 h 2"/>
                  <a:gd name="T2" fmla="*/ 86 w 8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6" h="2">
                    <a:moveTo>
                      <a:pt x="0" y="0"/>
                    </a:moveTo>
                    <a:lnTo>
                      <a:pt x="86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4" name="Group 347"/>
            <p:cNvGrpSpPr>
              <a:grpSpLocks/>
            </p:cNvGrpSpPr>
            <p:nvPr/>
          </p:nvGrpSpPr>
          <p:grpSpPr bwMode="auto">
            <a:xfrm>
              <a:off x="5851" y="-883"/>
              <a:ext cx="72" cy="2"/>
              <a:chOff x="5851" y="-883"/>
              <a:chExt cx="72" cy="2"/>
            </a:xfrm>
          </p:grpSpPr>
          <p:sp>
            <p:nvSpPr>
              <p:cNvPr id="20773" name="Freeform 348"/>
              <p:cNvSpPr>
                <a:spLocks/>
              </p:cNvSpPr>
              <p:nvPr/>
            </p:nvSpPr>
            <p:spPr bwMode="auto">
              <a:xfrm>
                <a:off x="5851" y="-883"/>
                <a:ext cx="72" cy="2"/>
              </a:xfrm>
              <a:custGeom>
                <a:avLst/>
                <a:gdLst>
                  <a:gd name="T0" fmla="*/ 72 w 72"/>
                  <a:gd name="T1" fmla="*/ 0 h 2"/>
                  <a:gd name="T2" fmla="*/ 0 w 7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2" h="2">
                    <a:moveTo>
                      <a:pt x="72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5" name="Group 349"/>
            <p:cNvGrpSpPr>
              <a:grpSpLocks/>
            </p:cNvGrpSpPr>
            <p:nvPr/>
          </p:nvGrpSpPr>
          <p:grpSpPr bwMode="auto">
            <a:xfrm>
              <a:off x="5688" y="-1353"/>
              <a:ext cx="235" cy="2"/>
              <a:chOff x="5688" y="-1353"/>
              <a:chExt cx="235" cy="2"/>
            </a:xfrm>
          </p:grpSpPr>
          <p:sp>
            <p:nvSpPr>
              <p:cNvPr id="20772" name="Freeform 350"/>
              <p:cNvSpPr>
                <a:spLocks/>
              </p:cNvSpPr>
              <p:nvPr/>
            </p:nvSpPr>
            <p:spPr bwMode="auto">
              <a:xfrm>
                <a:off x="5688" y="-1353"/>
                <a:ext cx="235" cy="2"/>
              </a:xfrm>
              <a:custGeom>
                <a:avLst/>
                <a:gdLst>
                  <a:gd name="T0" fmla="*/ 0 w 235"/>
                  <a:gd name="T1" fmla="*/ 0 h 2"/>
                  <a:gd name="T2" fmla="*/ 235 w 235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35" h="2">
                    <a:moveTo>
                      <a:pt x="0" y="0"/>
                    </a:moveTo>
                    <a:lnTo>
                      <a:pt x="235" y="0"/>
                    </a:lnTo>
                  </a:path>
                </a:pathLst>
              </a:custGeom>
              <a:noFill/>
              <a:ln w="182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6" name="Group 351"/>
            <p:cNvGrpSpPr>
              <a:grpSpLocks/>
            </p:cNvGrpSpPr>
            <p:nvPr/>
          </p:nvGrpSpPr>
          <p:grpSpPr bwMode="auto">
            <a:xfrm>
              <a:off x="5621" y="-2107"/>
              <a:ext cx="235" cy="2"/>
              <a:chOff x="5621" y="-2107"/>
              <a:chExt cx="235" cy="2"/>
            </a:xfrm>
          </p:grpSpPr>
          <p:sp>
            <p:nvSpPr>
              <p:cNvPr id="20771" name="Freeform 352"/>
              <p:cNvSpPr>
                <a:spLocks/>
              </p:cNvSpPr>
              <p:nvPr/>
            </p:nvSpPr>
            <p:spPr bwMode="auto">
              <a:xfrm>
                <a:off x="5621" y="-2107"/>
                <a:ext cx="235" cy="2"/>
              </a:xfrm>
              <a:custGeom>
                <a:avLst/>
                <a:gdLst>
                  <a:gd name="T0" fmla="*/ 0 w 235"/>
                  <a:gd name="T1" fmla="*/ 0 h 2"/>
                  <a:gd name="T2" fmla="*/ 235 w 235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35" h="2">
                    <a:moveTo>
                      <a:pt x="0" y="0"/>
                    </a:moveTo>
                    <a:lnTo>
                      <a:pt x="235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7" name="Group 353"/>
            <p:cNvGrpSpPr>
              <a:grpSpLocks/>
            </p:cNvGrpSpPr>
            <p:nvPr/>
          </p:nvGrpSpPr>
          <p:grpSpPr bwMode="auto">
            <a:xfrm>
              <a:off x="5698" y="-1660"/>
              <a:ext cx="158" cy="2"/>
              <a:chOff x="5698" y="-1660"/>
              <a:chExt cx="158" cy="2"/>
            </a:xfrm>
          </p:grpSpPr>
          <p:sp>
            <p:nvSpPr>
              <p:cNvPr id="20770" name="Freeform 354"/>
              <p:cNvSpPr>
                <a:spLocks/>
              </p:cNvSpPr>
              <p:nvPr/>
            </p:nvSpPr>
            <p:spPr bwMode="auto">
              <a:xfrm>
                <a:off x="5698" y="-1660"/>
                <a:ext cx="158" cy="2"/>
              </a:xfrm>
              <a:custGeom>
                <a:avLst/>
                <a:gdLst>
                  <a:gd name="T0" fmla="*/ 0 w 158"/>
                  <a:gd name="T1" fmla="*/ 0 h 2"/>
                  <a:gd name="T2" fmla="*/ 158 w 15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58" h="2">
                    <a:moveTo>
                      <a:pt x="0" y="0"/>
                    </a:moveTo>
                    <a:lnTo>
                      <a:pt x="158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8" name="Group 355"/>
            <p:cNvGrpSpPr>
              <a:grpSpLocks/>
            </p:cNvGrpSpPr>
            <p:nvPr/>
          </p:nvGrpSpPr>
          <p:grpSpPr bwMode="auto">
            <a:xfrm>
              <a:off x="5698" y="-2572"/>
              <a:ext cx="158" cy="2"/>
              <a:chOff x="5698" y="-2572"/>
              <a:chExt cx="158" cy="2"/>
            </a:xfrm>
          </p:grpSpPr>
          <p:sp>
            <p:nvSpPr>
              <p:cNvPr id="20769" name="Freeform 356"/>
              <p:cNvSpPr>
                <a:spLocks/>
              </p:cNvSpPr>
              <p:nvPr/>
            </p:nvSpPr>
            <p:spPr bwMode="auto">
              <a:xfrm>
                <a:off x="5698" y="-2572"/>
                <a:ext cx="158" cy="2"/>
              </a:xfrm>
              <a:custGeom>
                <a:avLst/>
                <a:gdLst>
                  <a:gd name="T0" fmla="*/ 0 w 158"/>
                  <a:gd name="T1" fmla="*/ 0 h 2"/>
                  <a:gd name="T2" fmla="*/ 158 w 15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58" h="2">
                    <a:moveTo>
                      <a:pt x="0" y="0"/>
                    </a:moveTo>
                    <a:lnTo>
                      <a:pt x="158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89" name="Group 357"/>
            <p:cNvGrpSpPr>
              <a:grpSpLocks/>
            </p:cNvGrpSpPr>
            <p:nvPr/>
          </p:nvGrpSpPr>
          <p:grpSpPr bwMode="auto">
            <a:xfrm>
              <a:off x="5688" y="-1814"/>
              <a:ext cx="163" cy="2"/>
              <a:chOff x="5688" y="-1814"/>
              <a:chExt cx="163" cy="2"/>
            </a:xfrm>
          </p:grpSpPr>
          <p:sp>
            <p:nvSpPr>
              <p:cNvPr id="20768" name="Freeform 358"/>
              <p:cNvSpPr>
                <a:spLocks/>
              </p:cNvSpPr>
              <p:nvPr/>
            </p:nvSpPr>
            <p:spPr bwMode="auto">
              <a:xfrm>
                <a:off x="5688" y="-1814"/>
                <a:ext cx="163" cy="2"/>
              </a:xfrm>
              <a:custGeom>
                <a:avLst/>
                <a:gdLst>
                  <a:gd name="T0" fmla="*/ 0 w 163"/>
                  <a:gd name="T1" fmla="*/ 0 h 2"/>
                  <a:gd name="T2" fmla="*/ 163 w 16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63" h="2">
                    <a:moveTo>
                      <a:pt x="0" y="0"/>
                    </a:moveTo>
                    <a:lnTo>
                      <a:pt x="163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0" name="Group 359"/>
            <p:cNvGrpSpPr>
              <a:grpSpLocks/>
            </p:cNvGrpSpPr>
            <p:nvPr/>
          </p:nvGrpSpPr>
          <p:grpSpPr bwMode="auto">
            <a:xfrm>
              <a:off x="5688" y="-897"/>
              <a:ext cx="163" cy="2"/>
              <a:chOff x="5688" y="-897"/>
              <a:chExt cx="163" cy="2"/>
            </a:xfrm>
          </p:grpSpPr>
          <p:sp>
            <p:nvSpPr>
              <p:cNvPr id="20767" name="Freeform 360"/>
              <p:cNvSpPr>
                <a:spLocks/>
              </p:cNvSpPr>
              <p:nvPr/>
            </p:nvSpPr>
            <p:spPr bwMode="auto">
              <a:xfrm>
                <a:off x="5688" y="-897"/>
                <a:ext cx="163" cy="2"/>
              </a:xfrm>
              <a:custGeom>
                <a:avLst/>
                <a:gdLst>
                  <a:gd name="T0" fmla="*/ 0 w 163"/>
                  <a:gd name="T1" fmla="*/ 0 h 2"/>
                  <a:gd name="T2" fmla="*/ 163 w 163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63" h="2">
                    <a:moveTo>
                      <a:pt x="0" y="0"/>
                    </a:moveTo>
                    <a:lnTo>
                      <a:pt x="163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1" name="Group 361"/>
            <p:cNvGrpSpPr>
              <a:grpSpLocks/>
            </p:cNvGrpSpPr>
            <p:nvPr/>
          </p:nvGrpSpPr>
          <p:grpSpPr bwMode="auto">
            <a:xfrm>
              <a:off x="5472" y="-1622"/>
              <a:ext cx="226" cy="2"/>
              <a:chOff x="5472" y="-1622"/>
              <a:chExt cx="226" cy="2"/>
            </a:xfrm>
          </p:grpSpPr>
          <p:sp>
            <p:nvSpPr>
              <p:cNvPr id="20766" name="Freeform 362"/>
              <p:cNvSpPr>
                <a:spLocks/>
              </p:cNvSpPr>
              <p:nvPr/>
            </p:nvSpPr>
            <p:spPr bwMode="auto">
              <a:xfrm>
                <a:off x="5472" y="-1622"/>
                <a:ext cx="226" cy="2"/>
              </a:xfrm>
              <a:custGeom>
                <a:avLst/>
                <a:gdLst>
                  <a:gd name="T0" fmla="*/ 0 w 226"/>
                  <a:gd name="T1" fmla="*/ 0 h 2"/>
                  <a:gd name="T2" fmla="*/ 226 w 22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6" h="2">
                    <a:moveTo>
                      <a:pt x="0" y="0"/>
                    </a:moveTo>
                    <a:lnTo>
                      <a:pt x="226" y="0"/>
                    </a:lnTo>
                  </a:path>
                </a:pathLst>
              </a:custGeom>
              <a:noFill/>
              <a:ln w="3046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2" name="Group 363"/>
            <p:cNvGrpSpPr>
              <a:grpSpLocks/>
            </p:cNvGrpSpPr>
            <p:nvPr/>
          </p:nvGrpSpPr>
          <p:grpSpPr bwMode="auto">
            <a:xfrm>
              <a:off x="5472" y="-2534"/>
              <a:ext cx="226" cy="2"/>
              <a:chOff x="5472" y="-2534"/>
              <a:chExt cx="226" cy="2"/>
            </a:xfrm>
          </p:grpSpPr>
          <p:sp>
            <p:nvSpPr>
              <p:cNvPr id="20765" name="Freeform 364"/>
              <p:cNvSpPr>
                <a:spLocks/>
              </p:cNvSpPr>
              <p:nvPr/>
            </p:nvSpPr>
            <p:spPr bwMode="auto">
              <a:xfrm>
                <a:off x="5472" y="-2534"/>
                <a:ext cx="226" cy="2"/>
              </a:xfrm>
              <a:custGeom>
                <a:avLst/>
                <a:gdLst>
                  <a:gd name="T0" fmla="*/ 0 w 226"/>
                  <a:gd name="T1" fmla="*/ 0 h 2"/>
                  <a:gd name="T2" fmla="*/ 226 w 22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26" h="2">
                    <a:moveTo>
                      <a:pt x="0" y="0"/>
                    </a:moveTo>
                    <a:lnTo>
                      <a:pt x="226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3" name="Group 365"/>
            <p:cNvGrpSpPr>
              <a:grpSpLocks/>
            </p:cNvGrpSpPr>
            <p:nvPr/>
          </p:nvGrpSpPr>
          <p:grpSpPr bwMode="auto">
            <a:xfrm>
              <a:off x="5544" y="-3000"/>
              <a:ext cx="154" cy="2"/>
              <a:chOff x="5544" y="-3000"/>
              <a:chExt cx="154" cy="2"/>
            </a:xfrm>
          </p:grpSpPr>
          <p:sp>
            <p:nvSpPr>
              <p:cNvPr id="20764" name="Freeform 366"/>
              <p:cNvSpPr>
                <a:spLocks/>
              </p:cNvSpPr>
              <p:nvPr/>
            </p:nvSpPr>
            <p:spPr bwMode="auto">
              <a:xfrm>
                <a:off x="5544" y="-3000"/>
                <a:ext cx="154" cy="2"/>
              </a:xfrm>
              <a:custGeom>
                <a:avLst/>
                <a:gdLst>
                  <a:gd name="T0" fmla="*/ 0 w 154"/>
                  <a:gd name="T1" fmla="*/ 0 h 2"/>
                  <a:gd name="T2" fmla="*/ 154 w 15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54" h="2">
                    <a:moveTo>
                      <a:pt x="0" y="0"/>
                    </a:moveTo>
                    <a:lnTo>
                      <a:pt x="154" y="0"/>
                    </a:lnTo>
                  </a:path>
                </a:pathLst>
              </a:custGeom>
              <a:noFill/>
              <a:ln w="2439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4" name="Group 367"/>
            <p:cNvGrpSpPr>
              <a:grpSpLocks/>
            </p:cNvGrpSpPr>
            <p:nvPr/>
          </p:nvGrpSpPr>
          <p:grpSpPr bwMode="auto">
            <a:xfrm>
              <a:off x="5606" y="-1833"/>
              <a:ext cx="82" cy="2"/>
              <a:chOff x="5606" y="-1833"/>
              <a:chExt cx="82" cy="2"/>
            </a:xfrm>
          </p:grpSpPr>
          <p:sp>
            <p:nvSpPr>
              <p:cNvPr id="20763" name="Freeform 368"/>
              <p:cNvSpPr>
                <a:spLocks/>
              </p:cNvSpPr>
              <p:nvPr/>
            </p:nvSpPr>
            <p:spPr bwMode="auto">
              <a:xfrm>
                <a:off x="5606" y="-1833"/>
                <a:ext cx="82" cy="2"/>
              </a:xfrm>
              <a:custGeom>
                <a:avLst/>
                <a:gdLst>
                  <a:gd name="T0" fmla="*/ 0 w 82"/>
                  <a:gd name="T1" fmla="*/ 0 h 2"/>
                  <a:gd name="T2" fmla="*/ 82 w 8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2" h="2">
                    <a:moveTo>
                      <a:pt x="0" y="0"/>
                    </a:moveTo>
                    <a:lnTo>
                      <a:pt x="82" y="0"/>
                    </a:lnTo>
                  </a:path>
                </a:pathLst>
              </a:custGeom>
              <a:noFill/>
              <a:ln w="608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5" name="Group 369"/>
            <p:cNvGrpSpPr>
              <a:grpSpLocks/>
            </p:cNvGrpSpPr>
            <p:nvPr/>
          </p:nvGrpSpPr>
          <p:grpSpPr bwMode="auto">
            <a:xfrm>
              <a:off x="5530" y="-926"/>
              <a:ext cx="158" cy="2"/>
              <a:chOff x="5530" y="-926"/>
              <a:chExt cx="158" cy="2"/>
            </a:xfrm>
          </p:grpSpPr>
          <p:sp>
            <p:nvSpPr>
              <p:cNvPr id="20762" name="Freeform 370"/>
              <p:cNvSpPr>
                <a:spLocks/>
              </p:cNvSpPr>
              <p:nvPr/>
            </p:nvSpPr>
            <p:spPr bwMode="auto">
              <a:xfrm>
                <a:off x="5530" y="-926"/>
                <a:ext cx="158" cy="2"/>
              </a:xfrm>
              <a:custGeom>
                <a:avLst/>
                <a:gdLst>
                  <a:gd name="T0" fmla="*/ 0 w 158"/>
                  <a:gd name="T1" fmla="*/ 0 h 2"/>
                  <a:gd name="T2" fmla="*/ 158 w 15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58" h="2">
                    <a:moveTo>
                      <a:pt x="0" y="0"/>
                    </a:moveTo>
                    <a:lnTo>
                      <a:pt x="158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6" name="Group 371"/>
            <p:cNvGrpSpPr>
              <a:grpSpLocks/>
            </p:cNvGrpSpPr>
            <p:nvPr/>
          </p:nvGrpSpPr>
          <p:grpSpPr bwMode="auto">
            <a:xfrm>
              <a:off x="5606" y="-1377"/>
              <a:ext cx="82" cy="2"/>
              <a:chOff x="5606" y="-1377"/>
              <a:chExt cx="82" cy="2"/>
            </a:xfrm>
          </p:grpSpPr>
          <p:sp>
            <p:nvSpPr>
              <p:cNvPr id="20761" name="Freeform 372"/>
              <p:cNvSpPr>
                <a:spLocks/>
              </p:cNvSpPr>
              <p:nvPr/>
            </p:nvSpPr>
            <p:spPr bwMode="auto">
              <a:xfrm>
                <a:off x="5606" y="-1377"/>
                <a:ext cx="82" cy="2"/>
              </a:xfrm>
              <a:custGeom>
                <a:avLst/>
                <a:gdLst>
                  <a:gd name="T0" fmla="*/ 0 w 82"/>
                  <a:gd name="T1" fmla="*/ 0 h 2"/>
                  <a:gd name="T2" fmla="*/ 82 w 8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82" h="2">
                    <a:moveTo>
                      <a:pt x="0" y="0"/>
                    </a:moveTo>
                    <a:lnTo>
                      <a:pt x="82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7" name="Group 373"/>
            <p:cNvGrpSpPr>
              <a:grpSpLocks/>
            </p:cNvGrpSpPr>
            <p:nvPr/>
          </p:nvGrpSpPr>
          <p:grpSpPr bwMode="auto">
            <a:xfrm>
              <a:off x="5405" y="-2064"/>
              <a:ext cx="216" cy="2"/>
              <a:chOff x="5405" y="-2064"/>
              <a:chExt cx="216" cy="2"/>
            </a:xfrm>
          </p:grpSpPr>
          <p:sp>
            <p:nvSpPr>
              <p:cNvPr id="20760" name="Freeform 374"/>
              <p:cNvSpPr>
                <a:spLocks/>
              </p:cNvSpPr>
              <p:nvPr/>
            </p:nvSpPr>
            <p:spPr bwMode="auto">
              <a:xfrm>
                <a:off x="5405" y="-2064"/>
                <a:ext cx="216" cy="2"/>
              </a:xfrm>
              <a:custGeom>
                <a:avLst/>
                <a:gdLst>
                  <a:gd name="T0" fmla="*/ 0 w 216"/>
                  <a:gd name="T1" fmla="*/ 0 h 2"/>
                  <a:gd name="T2" fmla="*/ 216 w 216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6" h="2">
                    <a:moveTo>
                      <a:pt x="0" y="0"/>
                    </a:moveTo>
                    <a:lnTo>
                      <a:pt x="216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8" name="Group 375"/>
            <p:cNvGrpSpPr>
              <a:grpSpLocks/>
            </p:cNvGrpSpPr>
            <p:nvPr/>
          </p:nvGrpSpPr>
          <p:grpSpPr bwMode="auto">
            <a:xfrm>
              <a:off x="5530" y="-1848"/>
              <a:ext cx="77" cy="2"/>
              <a:chOff x="5530" y="-1848"/>
              <a:chExt cx="77" cy="2"/>
            </a:xfrm>
          </p:grpSpPr>
          <p:sp>
            <p:nvSpPr>
              <p:cNvPr id="20759" name="Freeform 376"/>
              <p:cNvSpPr>
                <a:spLocks/>
              </p:cNvSpPr>
              <p:nvPr/>
            </p:nvSpPr>
            <p:spPr bwMode="auto">
              <a:xfrm>
                <a:off x="5530" y="-1848"/>
                <a:ext cx="77" cy="2"/>
              </a:xfrm>
              <a:custGeom>
                <a:avLst/>
                <a:gdLst>
                  <a:gd name="T0" fmla="*/ 0 w 77"/>
                  <a:gd name="T1" fmla="*/ 0 h 2"/>
                  <a:gd name="T2" fmla="*/ 76 w 7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77" h="2">
                    <a:moveTo>
                      <a:pt x="0" y="0"/>
                    </a:moveTo>
                    <a:lnTo>
                      <a:pt x="76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599" name="Group 377"/>
            <p:cNvGrpSpPr>
              <a:grpSpLocks/>
            </p:cNvGrpSpPr>
            <p:nvPr/>
          </p:nvGrpSpPr>
          <p:grpSpPr bwMode="auto">
            <a:xfrm>
              <a:off x="5462" y="-1406"/>
              <a:ext cx="144" cy="2"/>
              <a:chOff x="5462" y="-1406"/>
              <a:chExt cx="144" cy="2"/>
            </a:xfrm>
          </p:grpSpPr>
          <p:sp>
            <p:nvSpPr>
              <p:cNvPr id="20758" name="Freeform 378"/>
              <p:cNvSpPr>
                <a:spLocks/>
              </p:cNvSpPr>
              <p:nvPr/>
            </p:nvSpPr>
            <p:spPr bwMode="auto">
              <a:xfrm>
                <a:off x="5462" y="-1406"/>
                <a:ext cx="144" cy="2"/>
              </a:xfrm>
              <a:custGeom>
                <a:avLst/>
                <a:gdLst>
                  <a:gd name="T0" fmla="*/ 0 w 144"/>
                  <a:gd name="T1" fmla="*/ 0 h 2"/>
                  <a:gd name="T2" fmla="*/ 144 w 14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4" h="2">
                    <a:moveTo>
                      <a:pt x="0" y="0"/>
                    </a:moveTo>
                    <a:lnTo>
                      <a:pt x="144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0" name="Group 379"/>
            <p:cNvGrpSpPr>
              <a:grpSpLocks/>
            </p:cNvGrpSpPr>
            <p:nvPr/>
          </p:nvGrpSpPr>
          <p:grpSpPr bwMode="auto">
            <a:xfrm>
              <a:off x="5405" y="-2961"/>
              <a:ext cx="139" cy="2"/>
              <a:chOff x="5405" y="-2961"/>
              <a:chExt cx="139" cy="2"/>
            </a:xfrm>
          </p:grpSpPr>
          <p:sp>
            <p:nvSpPr>
              <p:cNvPr id="20757" name="Freeform 380"/>
              <p:cNvSpPr>
                <a:spLocks/>
              </p:cNvSpPr>
              <p:nvPr/>
            </p:nvSpPr>
            <p:spPr bwMode="auto">
              <a:xfrm>
                <a:off x="5405" y="-2961"/>
                <a:ext cx="139" cy="2"/>
              </a:xfrm>
              <a:custGeom>
                <a:avLst/>
                <a:gdLst>
                  <a:gd name="T0" fmla="*/ 0 w 139"/>
                  <a:gd name="T1" fmla="*/ 0 h 2"/>
                  <a:gd name="T2" fmla="*/ 139 w 139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9" h="2">
                    <a:moveTo>
                      <a:pt x="0" y="0"/>
                    </a:moveTo>
                    <a:lnTo>
                      <a:pt x="139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1" name="Group 381"/>
            <p:cNvGrpSpPr>
              <a:grpSpLocks/>
            </p:cNvGrpSpPr>
            <p:nvPr/>
          </p:nvGrpSpPr>
          <p:grpSpPr bwMode="auto">
            <a:xfrm>
              <a:off x="5318" y="-974"/>
              <a:ext cx="211" cy="2"/>
              <a:chOff x="5318" y="-974"/>
              <a:chExt cx="211" cy="2"/>
            </a:xfrm>
          </p:grpSpPr>
          <p:sp>
            <p:nvSpPr>
              <p:cNvPr id="20756" name="Freeform 382"/>
              <p:cNvSpPr>
                <a:spLocks/>
              </p:cNvSpPr>
              <p:nvPr/>
            </p:nvSpPr>
            <p:spPr bwMode="auto">
              <a:xfrm>
                <a:off x="5318" y="-974"/>
                <a:ext cx="211" cy="2"/>
              </a:xfrm>
              <a:custGeom>
                <a:avLst/>
                <a:gdLst>
                  <a:gd name="T0" fmla="*/ 0 w 211"/>
                  <a:gd name="T1" fmla="*/ 0 h 2"/>
                  <a:gd name="T2" fmla="*/ 212 w 211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11" h="2">
                    <a:moveTo>
                      <a:pt x="0" y="0"/>
                    </a:moveTo>
                    <a:lnTo>
                      <a:pt x="212" y="0"/>
                    </a:lnTo>
                  </a:path>
                </a:pathLst>
              </a:custGeom>
              <a:noFill/>
              <a:ln w="4267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2" name="Group 383"/>
            <p:cNvGrpSpPr>
              <a:grpSpLocks/>
            </p:cNvGrpSpPr>
            <p:nvPr/>
          </p:nvGrpSpPr>
          <p:grpSpPr bwMode="auto">
            <a:xfrm>
              <a:off x="5386" y="-1876"/>
              <a:ext cx="144" cy="2"/>
              <a:chOff x="5386" y="-1876"/>
              <a:chExt cx="144" cy="2"/>
            </a:xfrm>
          </p:grpSpPr>
          <p:sp>
            <p:nvSpPr>
              <p:cNvPr id="20755" name="Freeform 384"/>
              <p:cNvSpPr>
                <a:spLocks/>
              </p:cNvSpPr>
              <p:nvPr/>
            </p:nvSpPr>
            <p:spPr bwMode="auto">
              <a:xfrm>
                <a:off x="5386" y="-1876"/>
                <a:ext cx="144" cy="2"/>
              </a:xfrm>
              <a:custGeom>
                <a:avLst/>
                <a:gdLst>
                  <a:gd name="T0" fmla="*/ 0 w 144"/>
                  <a:gd name="T1" fmla="*/ 0 h 2"/>
                  <a:gd name="T2" fmla="*/ 144 w 14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4" h="2">
                    <a:moveTo>
                      <a:pt x="0" y="0"/>
                    </a:moveTo>
                    <a:lnTo>
                      <a:pt x="144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3" name="Group 385"/>
            <p:cNvGrpSpPr>
              <a:grpSpLocks/>
            </p:cNvGrpSpPr>
            <p:nvPr/>
          </p:nvGrpSpPr>
          <p:grpSpPr bwMode="auto">
            <a:xfrm>
              <a:off x="5270" y="-1564"/>
              <a:ext cx="202" cy="2"/>
              <a:chOff x="5270" y="-1564"/>
              <a:chExt cx="202" cy="2"/>
            </a:xfrm>
          </p:grpSpPr>
          <p:sp>
            <p:nvSpPr>
              <p:cNvPr id="20754" name="Freeform 386"/>
              <p:cNvSpPr>
                <a:spLocks/>
              </p:cNvSpPr>
              <p:nvPr/>
            </p:nvSpPr>
            <p:spPr bwMode="auto">
              <a:xfrm>
                <a:off x="5270" y="-1564"/>
                <a:ext cx="202" cy="2"/>
              </a:xfrm>
              <a:custGeom>
                <a:avLst/>
                <a:gdLst>
                  <a:gd name="T0" fmla="*/ 0 w 202"/>
                  <a:gd name="T1" fmla="*/ 0 h 2"/>
                  <a:gd name="T2" fmla="*/ 202 w 20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2" h="2">
                    <a:moveTo>
                      <a:pt x="0" y="0"/>
                    </a:moveTo>
                    <a:lnTo>
                      <a:pt x="202" y="0"/>
                    </a:lnTo>
                  </a:path>
                </a:pathLst>
              </a:custGeom>
              <a:noFill/>
              <a:ln w="4268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4" name="Group 387"/>
            <p:cNvGrpSpPr>
              <a:grpSpLocks/>
            </p:cNvGrpSpPr>
            <p:nvPr/>
          </p:nvGrpSpPr>
          <p:grpSpPr bwMode="auto">
            <a:xfrm>
              <a:off x="5328" y="-2491"/>
              <a:ext cx="144" cy="2"/>
              <a:chOff x="5328" y="-2491"/>
              <a:chExt cx="144" cy="2"/>
            </a:xfrm>
          </p:grpSpPr>
          <p:sp>
            <p:nvSpPr>
              <p:cNvPr id="20753" name="Freeform 388"/>
              <p:cNvSpPr>
                <a:spLocks/>
              </p:cNvSpPr>
              <p:nvPr/>
            </p:nvSpPr>
            <p:spPr bwMode="auto">
              <a:xfrm>
                <a:off x="5328" y="-2491"/>
                <a:ext cx="144" cy="2"/>
              </a:xfrm>
              <a:custGeom>
                <a:avLst/>
                <a:gdLst>
                  <a:gd name="T0" fmla="*/ 0 w 144"/>
                  <a:gd name="T1" fmla="*/ 0 h 2"/>
                  <a:gd name="T2" fmla="*/ 144 w 14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4" h="2">
                    <a:moveTo>
                      <a:pt x="0" y="0"/>
                    </a:moveTo>
                    <a:lnTo>
                      <a:pt x="144" y="0"/>
                    </a:lnTo>
                  </a:path>
                </a:pathLst>
              </a:custGeom>
              <a:noFill/>
              <a:ln w="2438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5" name="Group 389"/>
            <p:cNvGrpSpPr>
              <a:grpSpLocks/>
            </p:cNvGrpSpPr>
            <p:nvPr/>
          </p:nvGrpSpPr>
          <p:grpSpPr bwMode="auto">
            <a:xfrm>
              <a:off x="5318" y="-1444"/>
              <a:ext cx="144" cy="2"/>
              <a:chOff x="5318" y="-1444"/>
              <a:chExt cx="144" cy="2"/>
            </a:xfrm>
          </p:grpSpPr>
          <p:sp>
            <p:nvSpPr>
              <p:cNvPr id="20752" name="Freeform 390"/>
              <p:cNvSpPr>
                <a:spLocks/>
              </p:cNvSpPr>
              <p:nvPr/>
            </p:nvSpPr>
            <p:spPr bwMode="auto">
              <a:xfrm>
                <a:off x="5318" y="-1444"/>
                <a:ext cx="144" cy="2"/>
              </a:xfrm>
              <a:custGeom>
                <a:avLst/>
                <a:gdLst>
                  <a:gd name="T0" fmla="*/ 0 w 144"/>
                  <a:gd name="T1" fmla="*/ 0 h 2"/>
                  <a:gd name="T2" fmla="*/ 144 w 14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4" h="2">
                    <a:moveTo>
                      <a:pt x="0" y="0"/>
                    </a:moveTo>
                    <a:lnTo>
                      <a:pt x="144" y="0"/>
                    </a:lnTo>
                  </a:path>
                </a:pathLst>
              </a:custGeom>
              <a:noFill/>
              <a:ln w="24397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6" name="Group 391"/>
            <p:cNvGrpSpPr>
              <a:grpSpLocks/>
            </p:cNvGrpSpPr>
            <p:nvPr/>
          </p:nvGrpSpPr>
          <p:grpSpPr bwMode="auto">
            <a:xfrm>
              <a:off x="5270" y="-2016"/>
              <a:ext cx="134" cy="2"/>
              <a:chOff x="5270" y="-2016"/>
              <a:chExt cx="134" cy="2"/>
            </a:xfrm>
          </p:grpSpPr>
          <p:sp>
            <p:nvSpPr>
              <p:cNvPr id="20751" name="Freeform 392"/>
              <p:cNvSpPr>
                <a:spLocks/>
              </p:cNvSpPr>
              <p:nvPr/>
            </p:nvSpPr>
            <p:spPr bwMode="auto">
              <a:xfrm>
                <a:off x="5270" y="-2016"/>
                <a:ext cx="134" cy="2"/>
              </a:xfrm>
              <a:custGeom>
                <a:avLst/>
                <a:gdLst>
                  <a:gd name="T0" fmla="*/ 0 w 134"/>
                  <a:gd name="T1" fmla="*/ 0 h 2"/>
                  <a:gd name="T2" fmla="*/ 135 w 13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4" h="2">
                    <a:moveTo>
                      <a:pt x="0" y="0"/>
                    </a:moveTo>
                    <a:lnTo>
                      <a:pt x="135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7" name="Group 393"/>
            <p:cNvGrpSpPr>
              <a:grpSpLocks/>
            </p:cNvGrpSpPr>
            <p:nvPr/>
          </p:nvGrpSpPr>
          <p:grpSpPr bwMode="auto">
            <a:xfrm>
              <a:off x="5203" y="-2908"/>
              <a:ext cx="202" cy="2"/>
              <a:chOff x="5203" y="-2908"/>
              <a:chExt cx="202" cy="2"/>
            </a:xfrm>
          </p:grpSpPr>
          <p:sp>
            <p:nvSpPr>
              <p:cNvPr id="20750" name="Freeform 394"/>
              <p:cNvSpPr>
                <a:spLocks/>
              </p:cNvSpPr>
              <p:nvPr/>
            </p:nvSpPr>
            <p:spPr bwMode="auto">
              <a:xfrm>
                <a:off x="5203" y="-2908"/>
                <a:ext cx="202" cy="2"/>
              </a:xfrm>
              <a:custGeom>
                <a:avLst/>
                <a:gdLst>
                  <a:gd name="T0" fmla="*/ 0 w 202"/>
                  <a:gd name="T1" fmla="*/ 0 h 2"/>
                  <a:gd name="T2" fmla="*/ 202 w 20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02" h="2">
                    <a:moveTo>
                      <a:pt x="0" y="0"/>
                    </a:moveTo>
                    <a:lnTo>
                      <a:pt x="202" y="0"/>
                    </a:lnTo>
                  </a:path>
                </a:pathLst>
              </a:custGeom>
              <a:noFill/>
              <a:ln w="4267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8" name="Group 395"/>
            <p:cNvGrpSpPr>
              <a:grpSpLocks/>
            </p:cNvGrpSpPr>
            <p:nvPr/>
          </p:nvGrpSpPr>
          <p:grpSpPr bwMode="auto">
            <a:xfrm>
              <a:off x="5251" y="-1920"/>
              <a:ext cx="134" cy="2"/>
              <a:chOff x="5251" y="-1920"/>
              <a:chExt cx="134" cy="2"/>
            </a:xfrm>
          </p:grpSpPr>
          <p:sp>
            <p:nvSpPr>
              <p:cNvPr id="20749" name="Freeform 396"/>
              <p:cNvSpPr>
                <a:spLocks/>
              </p:cNvSpPr>
              <p:nvPr/>
            </p:nvSpPr>
            <p:spPr bwMode="auto">
              <a:xfrm>
                <a:off x="5251" y="-1920"/>
                <a:ext cx="134" cy="2"/>
              </a:xfrm>
              <a:custGeom>
                <a:avLst/>
                <a:gdLst>
                  <a:gd name="T0" fmla="*/ 0 w 134"/>
                  <a:gd name="T1" fmla="*/ 0 h 2"/>
                  <a:gd name="T2" fmla="*/ 135 w 134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4" h="2">
                    <a:moveTo>
                      <a:pt x="0" y="0"/>
                    </a:moveTo>
                    <a:lnTo>
                      <a:pt x="135" y="0"/>
                    </a:lnTo>
                  </a:path>
                </a:pathLst>
              </a:custGeom>
              <a:noFill/>
              <a:ln w="3049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09" name="Group 397"/>
            <p:cNvGrpSpPr>
              <a:grpSpLocks/>
            </p:cNvGrpSpPr>
            <p:nvPr/>
          </p:nvGrpSpPr>
          <p:grpSpPr bwMode="auto">
            <a:xfrm>
              <a:off x="5270" y="-2472"/>
              <a:ext cx="58" cy="29"/>
              <a:chOff x="5270" y="-2472"/>
              <a:chExt cx="58" cy="29"/>
            </a:xfrm>
          </p:grpSpPr>
          <p:sp>
            <p:nvSpPr>
              <p:cNvPr id="20748" name="Freeform 398"/>
              <p:cNvSpPr>
                <a:spLocks/>
              </p:cNvSpPr>
              <p:nvPr/>
            </p:nvSpPr>
            <p:spPr bwMode="auto">
              <a:xfrm>
                <a:off x="5270" y="-2472"/>
                <a:ext cx="58" cy="29"/>
              </a:xfrm>
              <a:custGeom>
                <a:avLst/>
                <a:gdLst>
                  <a:gd name="T0" fmla="*/ 0 w 58"/>
                  <a:gd name="T1" fmla="*/ -2443 h 29"/>
                  <a:gd name="T2" fmla="*/ 58 w 58"/>
                  <a:gd name="T3" fmla="*/ -247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0" y="29"/>
                    </a:moveTo>
                    <a:lnTo>
                      <a:pt x="5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0" name="Group 399"/>
            <p:cNvGrpSpPr>
              <a:grpSpLocks/>
            </p:cNvGrpSpPr>
            <p:nvPr/>
          </p:nvGrpSpPr>
          <p:grpSpPr bwMode="auto">
            <a:xfrm>
              <a:off x="5251" y="-1017"/>
              <a:ext cx="67" cy="2"/>
              <a:chOff x="5251" y="-1017"/>
              <a:chExt cx="67" cy="2"/>
            </a:xfrm>
          </p:grpSpPr>
          <p:sp>
            <p:nvSpPr>
              <p:cNvPr id="20747" name="Freeform 400"/>
              <p:cNvSpPr>
                <a:spLocks/>
              </p:cNvSpPr>
              <p:nvPr/>
            </p:nvSpPr>
            <p:spPr bwMode="auto">
              <a:xfrm>
                <a:off x="5251" y="-1017"/>
                <a:ext cx="67" cy="2"/>
              </a:xfrm>
              <a:custGeom>
                <a:avLst/>
                <a:gdLst>
                  <a:gd name="T0" fmla="*/ 0 w 67"/>
                  <a:gd name="T1" fmla="*/ 0 h 2"/>
                  <a:gd name="T2" fmla="*/ 67 w 6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7" h="2">
                    <a:moveTo>
                      <a:pt x="0" y="0"/>
                    </a:moveTo>
                    <a:lnTo>
                      <a:pt x="67" y="0"/>
                    </a:lnTo>
                  </a:path>
                </a:pathLst>
              </a:custGeom>
              <a:noFill/>
              <a:ln w="12192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1" name="Group 401"/>
            <p:cNvGrpSpPr>
              <a:grpSpLocks/>
            </p:cNvGrpSpPr>
            <p:nvPr/>
          </p:nvGrpSpPr>
          <p:grpSpPr bwMode="auto">
            <a:xfrm>
              <a:off x="5251" y="-1473"/>
              <a:ext cx="67" cy="2"/>
              <a:chOff x="5251" y="-1473"/>
              <a:chExt cx="67" cy="2"/>
            </a:xfrm>
          </p:grpSpPr>
          <p:sp>
            <p:nvSpPr>
              <p:cNvPr id="20746" name="Freeform 402"/>
              <p:cNvSpPr>
                <a:spLocks/>
              </p:cNvSpPr>
              <p:nvPr/>
            </p:nvSpPr>
            <p:spPr bwMode="auto">
              <a:xfrm>
                <a:off x="5251" y="-1473"/>
                <a:ext cx="67" cy="2"/>
              </a:xfrm>
              <a:custGeom>
                <a:avLst/>
                <a:gdLst>
                  <a:gd name="T0" fmla="*/ 0 w 67"/>
                  <a:gd name="T1" fmla="*/ 0 h 2"/>
                  <a:gd name="T2" fmla="*/ 67 w 67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7" h="2">
                    <a:moveTo>
                      <a:pt x="0" y="0"/>
                    </a:moveTo>
                    <a:lnTo>
                      <a:pt x="67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2" name="Group 403"/>
            <p:cNvGrpSpPr>
              <a:grpSpLocks/>
            </p:cNvGrpSpPr>
            <p:nvPr/>
          </p:nvGrpSpPr>
          <p:grpSpPr bwMode="auto">
            <a:xfrm>
              <a:off x="5141" y="-1963"/>
              <a:ext cx="130" cy="2"/>
              <a:chOff x="5141" y="-1963"/>
              <a:chExt cx="130" cy="2"/>
            </a:xfrm>
          </p:grpSpPr>
          <p:sp>
            <p:nvSpPr>
              <p:cNvPr id="20745" name="Freeform 404"/>
              <p:cNvSpPr>
                <a:spLocks/>
              </p:cNvSpPr>
              <p:nvPr/>
            </p:nvSpPr>
            <p:spPr bwMode="auto">
              <a:xfrm>
                <a:off x="5141" y="-1963"/>
                <a:ext cx="130" cy="2"/>
              </a:xfrm>
              <a:custGeom>
                <a:avLst/>
                <a:gdLst>
                  <a:gd name="T0" fmla="*/ 0 w 130"/>
                  <a:gd name="T1" fmla="*/ 0 h 2"/>
                  <a:gd name="T2" fmla="*/ 129 w 13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0" h="2">
                    <a:moveTo>
                      <a:pt x="0" y="0"/>
                    </a:moveTo>
                    <a:lnTo>
                      <a:pt x="129" y="0"/>
                    </a:lnTo>
                  </a:path>
                </a:pathLst>
              </a:custGeom>
              <a:noFill/>
              <a:ln w="3657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3" name="Group 405"/>
            <p:cNvGrpSpPr>
              <a:grpSpLocks/>
            </p:cNvGrpSpPr>
            <p:nvPr/>
          </p:nvGrpSpPr>
          <p:grpSpPr bwMode="auto">
            <a:xfrm>
              <a:off x="5141" y="-2419"/>
              <a:ext cx="130" cy="2"/>
              <a:chOff x="5141" y="-2419"/>
              <a:chExt cx="130" cy="2"/>
            </a:xfrm>
          </p:grpSpPr>
          <p:sp>
            <p:nvSpPr>
              <p:cNvPr id="20744" name="Freeform 406"/>
              <p:cNvSpPr>
                <a:spLocks/>
              </p:cNvSpPr>
              <p:nvPr/>
            </p:nvSpPr>
            <p:spPr bwMode="auto">
              <a:xfrm>
                <a:off x="5141" y="-2419"/>
                <a:ext cx="130" cy="2"/>
              </a:xfrm>
              <a:custGeom>
                <a:avLst/>
                <a:gdLst>
                  <a:gd name="T0" fmla="*/ 0 w 130"/>
                  <a:gd name="T1" fmla="*/ 0 h 2"/>
                  <a:gd name="T2" fmla="*/ 129 w 13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0" h="2">
                    <a:moveTo>
                      <a:pt x="0" y="0"/>
                    </a:moveTo>
                    <a:lnTo>
                      <a:pt x="129" y="0"/>
                    </a:lnTo>
                  </a:path>
                </a:pathLst>
              </a:custGeom>
              <a:noFill/>
              <a:ln w="3048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4" name="Group 407"/>
            <p:cNvGrpSpPr>
              <a:grpSpLocks/>
            </p:cNvGrpSpPr>
            <p:nvPr/>
          </p:nvGrpSpPr>
          <p:grpSpPr bwMode="auto">
            <a:xfrm>
              <a:off x="5194" y="-1953"/>
              <a:ext cx="58" cy="2"/>
              <a:chOff x="5194" y="-1953"/>
              <a:chExt cx="58" cy="2"/>
            </a:xfrm>
          </p:grpSpPr>
          <p:sp>
            <p:nvSpPr>
              <p:cNvPr id="20743" name="Freeform 408"/>
              <p:cNvSpPr>
                <a:spLocks/>
              </p:cNvSpPr>
              <p:nvPr/>
            </p:nvSpPr>
            <p:spPr bwMode="auto">
              <a:xfrm>
                <a:off x="5194" y="-1953"/>
                <a:ext cx="58" cy="2"/>
              </a:xfrm>
              <a:custGeom>
                <a:avLst/>
                <a:gdLst>
                  <a:gd name="T0" fmla="*/ 0 w 58"/>
                  <a:gd name="T1" fmla="*/ 0 h 2"/>
                  <a:gd name="T2" fmla="*/ 57 w 5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">
                    <a:moveTo>
                      <a:pt x="0" y="0"/>
                    </a:moveTo>
                    <a:lnTo>
                      <a:pt x="57" y="0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5" name="Group 409"/>
            <p:cNvGrpSpPr>
              <a:grpSpLocks/>
            </p:cNvGrpSpPr>
            <p:nvPr/>
          </p:nvGrpSpPr>
          <p:grpSpPr bwMode="auto">
            <a:xfrm>
              <a:off x="5194" y="-1060"/>
              <a:ext cx="58" cy="34"/>
              <a:chOff x="5194" y="-1060"/>
              <a:chExt cx="58" cy="34"/>
            </a:xfrm>
          </p:grpSpPr>
          <p:sp>
            <p:nvSpPr>
              <p:cNvPr id="20742" name="Freeform 410"/>
              <p:cNvSpPr>
                <a:spLocks/>
              </p:cNvSpPr>
              <p:nvPr/>
            </p:nvSpPr>
            <p:spPr bwMode="auto">
              <a:xfrm>
                <a:off x="5194" y="-1060"/>
                <a:ext cx="58" cy="34"/>
              </a:xfrm>
              <a:custGeom>
                <a:avLst/>
                <a:gdLst>
                  <a:gd name="T0" fmla="*/ 57 w 58"/>
                  <a:gd name="T1" fmla="*/ -1027 h 34"/>
                  <a:gd name="T2" fmla="*/ 0 w 58"/>
                  <a:gd name="T3" fmla="*/ -1060 h 34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34">
                    <a:moveTo>
                      <a:pt x="57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6" name="Group 411"/>
            <p:cNvGrpSpPr>
              <a:grpSpLocks/>
            </p:cNvGrpSpPr>
            <p:nvPr/>
          </p:nvGrpSpPr>
          <p:grpSpPr bwMode="auto">
            <a:xfrm>
              <a:off x="5194" y="-1512"/>
              <a:ext cx="58" cy="29"/>
              <a:chOff x="5194" y="-1512"/>
              <a:chExt cx="58" cy="29"/>
            </a:xfrm>
          </p:grpSpPr>
          <p:sp>
            <p:nvSpPr>
              <p:cNvPr id="20741" name="Freeform 412"/>
              <p:cNvSpPr>
                <a:spLocks/>
              </p:cNvSpPr>
              <p:nvPr/>
            </p:nvSpPr>
            <p:spPr bwMode="auto">
              <a:xfrm>
                <a:off x="5194" y="-1512"/>
                <a:ext cx="58" cy="29"/>
              </a:xfrm>
              <a:custGeom>
                <a:avLst/>
                <a:gdLst>
                  <a:gd name="T0" fmla="*/ 57 w 58"/>
                  <a:gd name="T1" fmla="*/ -1483 h 29"/>
                  <a:gd name="T2" fmla="*/ 0 w 58"/>
                  <a:gd name="T3" fmla="*/ -151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57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7" name="Group 413"/>
            <p:cNvGrpSpPr>
              <a:grpSpLocks/>
            </p:cNvGrpSpPr>
            <p:nvPr/>
          </p:nvGrpSpPr>
          <p:grpSpPr bwMode="auto">
            <a:xfrm>
              <a:off x="5141" y="-2860"/>
              <a:ext cx="62" cy="2"/>
              <a:chOff x="5141" y="-2860"/>
              <a:chExt cx="62" cy="2"/>
            </a:xfrm>
          </p:grpSpPr>
          <p:sp>
            <p:nvSpPr>
              <p:cNvPr id="20740" name="Freeform 414"/>
              <p:cNvSpPr>
                <a:spLocks/>
              </p:cNvSpPr>
              <p:nvPr/>
            </p:nvSpPr>
            <p:spPr bwMode="auto">
              <a:xfrm>
                <a:off x="5141" y="-2860"/>
                <a:ext cx="62" cy="2"/>
              </a:xfrm>
              <a:custGeom>
                <a:avLst/>
                <a:gdLst>
                  <a:gd name="T0" fmla="*/ 0 w 62"/>
                  <a:gd name="T1" fmla="*/ 0 h 2"/>
                  <a:gd name="T2" fmla="*/ 62 w 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2" h="2">
                    <a:moveTo>
                      <a:pt x="0" y="0"/>
                    </a:moveTo>
                    <a:lnTo>
                      <a:pt x="62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8" name="Group 415"/>
            <p:cNvGrpSpPr>
              <a:grpSpLocks/>
            </p:cNvGrpSpPr>
            <p:nvPr/>
          </p:nvGrpSpPr>
          <p:grpSpPr bwMode="auto">
            <a:xfrm>
              <a:off x="5136" y="-1992"/>
              <a:ext cx="58" cy="29"/>
              <a:chOff x="5136" y="-1992"/>
              <a:chExt cx="58" cy="29"/>
            </a:xfrm>
          </p:grpSpPr>
          <p:sp>
            <p:nvSpPr>
              <p:cNvPr id="20739" name="Freeform 416"/>
              <p:cNvSpPr>
                <a:spLocks/>
              </p:cNvSpPr>
              <p:nvPr/>
            </p:nvSpPr>
            <p:spPr bwMode="auto">
              <a:xfrm>
                <a:off x="5136" y="-1992"/>
                <a:ext cx="58" cy="29"/>
              </a:xfrm>
              <a:custGeom>
                <a:avLst/>
                <a:gdLst>
                  <a:gd name="T0" fmla="*/ 58 w 58"/>
                  <a:gd name="T1" fmla="*/ -1963 h 29"/>
                  <a:gd name="T2" fmla="*/ 0 w 58"/>
                  <a:gd name="T3" fmla="*/ -199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5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19" name="Group 417"/>
            <p:cNvGrpSpPr>
              <a:grpSpLocks/>
            </p:cNvGrpSpPr>
            <p:nvPr/>
          </p:nvGrpSpPr>
          <p:grpSpPr bwMode="auto">
            <a:xfrm>
              <a:off x="5136" y="-1089"/>
              <a:ext cx="58" cy="29"/>
              <a:chOff x="5136" y="-1089"/>
              <a:chExt cx="58" cy="29"/>
            </a:xfrm>
          </p:grpSpPr>
          <p:sp>
            <p:nvSpPr>
              <p:cNvPr id="20738" name="Freeform 418"/>
              <p:cNvSpPr>
                <a:spLocks/>
              </p:cNvSpPr>
              <p:nvPr/>
            </p:nvSpPr>
            <p:spPr bwMode="auto">
              <a:xfrm>
                <a:off x="5136" y="-1089"/>
                <a:ext cx="58" cy="29"/>
              </a:xfrm>
              <a:custGeom>
                <a:avLst/>
                <a:gdLst>
                  <a:gd name="T0" fmla="*/ 58 w 58"/>
                  <a:gd name="T1" fmla="*/ -1060 h 29"/>
                  <a:gd name="T2" fmla="*/ 0 w 58"/>
                  <a:gd name="T3" fmla="*/ -108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5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0" name="Group 419"/>
            <p:cNvGrpSpPr>
              <a:grpSpLocks/>
            </p:cNvGrpSpPr>
            <p:nvPr/>
          </p:nvGrpSpPr>
          <p:grpSpPr bwMode="auto">
            <a:xfrm>
              <a:off x="5074" y="-1540"/>
              <a:ext cx="120" cy="2"/>
              <a:chOff x="5074" y="-1540"/>
              <a:chExt cx="120" cy="2"/>
            </a:xfrm>
          </p:grpSpPr>
          <p:sp>
            <p:nvSpPr>
              <p:cNvPr id="20737" name="Freeform 420"/>
              <p:cNvSpPr>
                <a:spLocks/>
              </p:cNvSpPr>
              <p:nvPr/>
            </p:nvSpPr>
            <p:spPr bwMode="auto">
              <a:xfrm>
                <a:off x="5074" y="-1540"/>
                <a:ext cx="120" cy="2"/>
              </a:xfrm>
              <a:custGeom>
                <a:avLst/>
                <a:gdLst>
                  <a:gd name="T0" fmla="*/ 0 w 120"/>
                  <a:gd name="T1" fmla="*/ 0 h 2"/>
                  <a:gd name="T2" fmla="*/ 120 w 120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20" h="2">
                    <a:moveTo>
                      <a:pt x="0" y="0"/>
                    </a:moveTo>
                    <a:lnTo>
                      <a:pt x="120" y="0"/>
                    </a:lnTo>
                  </a:path>
                </a:pathLst>
              </a:custGeom>
              <a:noFill/>
              <a:ln w="36576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1" name="Group 421"/>
            <p:cNvGrpSpPr>
              <a:grpSpLocks/>
            </p:cNvGrpSpPr>
            <p:nvPr/>
          </p:nvGrpSpPr>
          <p:grpSpPr bwMode="auto">
            <a:xfrm>
              <a:off x="5083" y="-1934"/>
              <a:ext cx="58" cy="29"/>
              <a:chOff x="5083" y="-1934"/>
              <a:chExt cx="58" cy="29"/>
            </a:xfrm>
          </p:grpSpPr>
          <p:sp>
            <p:nvSpPr>
              <p:cNvPr id="20736" name="Freeform 422"/>
              <p:cNvSpPr>
                <a:spLocks/>
              </p:cNvSpPr>
              <p:nvPr/>
            </p:nvSpPr>
            <p:spPr bwMode="auto">
              <a:xfrm>
                <a:off x="5083" y="-1934"/>
                <a:ext cx="58" cy="29"/>
              </a:xfrm>
              <a:custGeom>
                <a:avLst/>
                <a:gdLst>
                  <a:gd name="T0" fmla="*/ 0 w 58"/>
                  <a:gd name="T1" fmla="*/ -1905 h 29"/>
                  <a:gd name="T2" fmla="*/ 58 w 58"/>
                  <a:gd name="T3" fmla="*/ -193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0" y="29"/>
                    </a:moveTo>
                    <a:lnTo>
                      <a:pt x="5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2" name="Group 423"/>
            <p:cNvGrpSpPr>
              <a:grpSpLocks/>
            </p:cNvGrpSpPr>
            <p:nvPr/>
          </p:nvGrpSpPr>
          <p:grpSpPr bwMode="auto">
            <a:xfrm>
              <a:off x="5083" y="-2846"/>
              <a:ext cx="58" cy="29"/>
              <a:chOff x="5083" y="-2846"/>
              <a:chExt cx="58" cy="29"/>
            </a:xfrm>
          </p:grpSpPr>
          <p:sp>
            <p:nvSpPr>
              <p:cNvPr id="20735" name="Freeform 424"/>
              <p:cNvSpPr>
                <a:spLocks/>
              </p:cNvSpPr>
              <p:nvPr/>
            </p:nvSpPr>
            <p:spPr bwMode="auto">
              <a:xfrm>
                <a:off x="5083" y="-2846"/>
                <a:ext cx="58" cy="29"/>
              </a:xfrm>
              <a:custGeom>
                <a:avLst/>
                <a:gdLst>
                  <a:gd name="T0" fmla="*/ 0 w 58"/>
                  <a:gd name="T1" fmla="*/ -2817 h 29"/>
                  <a:gd name="T2" fmla="*/ 58 w 58"/>
                  <a:gd name="T3" fmla="*/ -284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9">
                    <a:moveTo>
                      <a:pt x="0" y="29"/>
                    </a:moveTo>
                    <a:lnTo>
                      <a:pt x="5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3" name="Group 425"/>
            <p:cNvGrpSpPr>
              <a:grpSpLocks/>
            </p:cNvGrpSpPr>
            <p:nvPr/>
          </p:nvGrpSpPr>
          <p:grpSpPr bwMode="auto">
            <a:xfrm>
              <a:off x="5083" y="-2380"/>
              <a:ext cx="58" cy="2"/>
              <a:chOff x="5083" y="-2380"/>
              <a:chExt cx="58" cy="2"/>
            </a:xfrm>
          </p:grpSpPr>
          <p:sp>
            <p:nvSpPr>
              <p:cNvPr id="20734" name="Freeform 426"/>
              <p:cNvSpPr>
                <a:spLocks/>
              </p:cNvSpPr>
              <p:nvPr/>
            </p:nvSpPr>
            <p:spPr bwMode="auto">
              <a:xfrm>
                <a:off x="5083" y="-2380"/>
                <a:ext cx="58" cy="2"/>
              </a:xfrm>
              <a:custGeom>
                <a:avLst/>
                <a:gdLst>
                  <a:gd name="T0" fmla="*/ 0 w 58"/>
                  <a:gd name="T1" fmla="*/ 0 h 2"/>
                  <a:gd name="T2" fmla="*/ 58 w 58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8" h="2">
                    <a:moveTo>
                      <a:pt x="0" y="0"/>
                    </a:moveTo>
                    <a:lnTo>
                      <a:pt x="58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4" name="Group 427"/>
            <p:cNvGrpSpPr>
              <a:grpSpLocks/>
            </p:cNvGrpSpPr>
            <p:nvPr/>
          </p:nvGrpSpPr>
          <p:grpSpPr bwMode="auto">
            <a:xfrm>
              <a:off x="5074" y="-2006"/>
              <a:ext cx="62" cy="2"/>
              <a:chOff x="5074" y="-2006"/>
              <a:chExt cx="62" cy="2"/>
            </a:xfrm>
          </p:grpSpPr>
          <p:sp>
            <p:nvSpPr>
              <p:cNvPr id="20733" name="Freeform 428"/>
              <p:cNvSpPr>
                <a:spLocks/>
              </p:cNvSpPr>
              <p:nvPr/>
            </p:nvSpPr>
            <p:spPr bwMode="auto">
              <a:xfrm>
                <a:off x="5074" y="-2006"/>
                <a:ext cx="62" cy="2"/>
              </a:xfrm>
              <a:custGeom>
                <a:avLst/>
                <a:gdLst>
                  <a:gd name="T0" fmla="*/ 0 w 62"/>
                  <a:gd name="T1" fmla="*/ 0 h 2"/>
                  <a:gd name="T2" fmla="*/ 62 w 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2" h="2">
                    <a:moveTo>
                      <a:pt x="0" y="0"/>
                    </a:moveTo>
                    <a:lnTo>
                      <a:pt x="62" y="0"/>
                    </a:lnTo>
                  </a:path>
                </a:pathLst>
              </a:custGeom>
              <a:noFill/>
              <a:ln w="1828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5" name="Group 429"/>
            <p:cNvGrpSpPr>
              <a:grpSpLocks/>
            </p:cNvGrpSpPr>
            <p:nvPr/>
          </p:nvGrpSpPr>
          <p:grpSpPr bwMode="auto">
            <a:xfrm>
              <a:off x="5074" y="-1104"/>
              <a:ext cx="62" cy="2"/>
              <a:chOff x="5074" y="-1104"/>
              <a:chExt cx="62" cy="2"/>
            </a:xfrm>
          </p:grpSpPr>
          <p:sp>
            <p:nvSpPr>
              <p:cNvPr id="20732" name="Freeform 430"/>
              <p:cNvSpPr>
                <a:spLocks/>
              </p:cNvSpPr>
              <p:nvPr/>
            </p:nvSpPr>
            <p:spPr bwMode="auto">
              <a:xfrm>
                <a:off x="5074" y="-1104"/>
                <a:ext cx="62" cy="2"/>
              </a:xfrm>
              <a:custGeom>
                <a:avLst/>
                <a:gdLst>
                  <a:gd name="T0" fmla="*/ 0 w 62"/>
                  <a:gd name="T1" fmla="*/ 0 h 2"/>
                  <a:gd name="T2" fmla="*/ 62 w 62"/>
                  <a:gd name="T3" fmla="*/ 0 h 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62" h="2">
                    <a:moveTo>
                      <a:pt x="0" y="0"/>
                    </a:moveTo>
                    <a:lnTo>
                      <a:pt x="62" y="0"/>
                    </a:lnTo>
                  </a:path>
                </a:pathLst>
              </a:custGeom>
              <a:noFill/>
              <a:ln w="18301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6" name="Group 431"/>
            <p:cNvGrpSpPr>
              <a:grpSpLocks/>
            </p:cNvGrpSpPr>
            <p:nvPr/>
          </p:nvGrpSpPr>
          <p:grpSpPr bwMode="auto">
            <a:xfrm>
              <a:off x="5035" y="-2817"/>
              <a:ext cx="48" cy="29"/>
              <a:chOff x="5035" y="-2817"/>
              <a:chExt cx="48" cy="29"/>
            </a:xfrm>
          </p:grpSpPr>
          <p:sp>
            <p:nvSpPr>
              <p:cNvPr id="20731" name="Freeform 432"/>
              <p:cNvSpPr>
                <a:spLocks/>
              </p:cNvSpPr>
              <p:nvPr/>
            </p:nvSpPr>
            <p:spPr bwMode="auto">
              <a:xfrm>
                <a:off x="5035" y="-2817"/>
                <a:ext cx="48" cy="29"/>
              </a:xfrm>
              <a:custGeom>
                <a:avLst/>
                <a:gdLst>
                  <a:gd name="T0" fmla="*/ 0 w 48"/>
                  <a:gd name="T1" fmla="*/ -2788 h 29"/>
                  <a:gd name="T2" fmla="*/ 48 w 48"/>
                  <a:gd name="T3" fmla="*/ -281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0" y="29"/>
                    </a:moveTo>
                    <a:lnTo>
                      <a:pt x="4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7" name="Group 433"/>
            <p:cNvGrpSpPr>
              <a:grpSpLocks/>
            </p:cNvGrpSpPr>
            <p:nvPr/>
          </p:nvGrpSpPr>
          <p:grpSpPr bwMode="auto">
            <a:xfrm>
              <a:off x="5035" y="-1905"/>
              <a:ext cx="48" cy="29"/>
              <a:chOff x="5035" y="-1905"/>
              <a:chExt cx="48" cy="29"/>
            </a:xfrm>
          </p:grpSpPr>
          <p:sp>
            <p:nvSpPr>
              <p:cNvPr id="20730" name="Freeform 434"/>
              <p:cNvSpPr>
                <a:spLocks/>
              </p:cNvSpPr>
              <p:nvPr/>
            </p:nvSpPr>
            <p:spPr bwMode="auto">
              <a:xfrm>
                <a:off x="5035" y="-1905"/>
                <a:ext cx="48" cy="29"/>
              </a:xfrm>
              <a:custGeom>
                <a:avLst/>
                <a:gdLst>
                  <a:gd name="T0" fmla="*/ 0 w 48"/>
                  <a:gd name="T1" fmla="*/ -1876 h 29"/>
                  <a:gd name="T2" fmla="*/ 48 w 48"/>
                  <a:gd name="T3" fmla="*/ -190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0" y="29"/>
                    </a:moveTo>
                    <a:lnTo>
                      <a:pt x="4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8" name="Group 435"/>
            <p:cNvGrpSpPr>
              <a:grpSpLocks/>
            </p:cNvGrpSpPr>
            <p:nvPr/>
          </p:nvGrpSpPr>
          <p:grpSpPr bwMode="auto">
            <a:xfrm>
              <a:off x="5035" y="-2366"/>
              <a:ext cx="48" cy="29"/>
              <a:chOff x="5035" y="-2366"/>
              <a:chExt cx="48" cy="29"/>
            </a:xfrm>
          </p:grpSpPr>
          <p:sp>
            <p:nvSpPr>
              <p:cNvPr id="20729" name="Freeform 436"/>
              <p:cNvSpPr>
                <a:spLocks/>
              </p:cNvSpPr>
              <p:nvPr/>
            </p:nvSpPr>
            <p:spPr bwMode="auto">
              <a:xfrm>
                <a:off x="5035" y="-2366"/>
                <a:ext cx="48" cy="29"/>
              </a:xfrm>
              <a:custGeom>
                <a:avLst/>
                <a:gdLst>
                  <a:gd name="T0" fmla="*/ 0 w 48"/>
                  <a:gd name="T1" fmla="*/ -2337 h 29"/>
                  <a:gd name="T2" fmla="*/ 48 w 48"/>
                  <a:gd name="T3" fmla="*/ -236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0" y="29"/>
                    </a:moveTo>
                    <a:lnTo>
                      <a:pt x="4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29" name="Group 437"/>
            <p:cNvGrpSpPr>
              <a:grpSpLocks/>
            </p:cNvGrpSpPr>
            <p:nvPr/>
          </p:nvGrpSpPr>
          <p:grpSpPr bwMode="auto">
            <a:xfrm>
              <a:off x="5026" y="-2049"/>
              <a:ext cx="48" cy="29"/>
              <a:chOff x="5026" y="-2049"/>
              <a:chExt cx="48" cy="29"/>
            </a:xfrm>
          </p:grpSpPr>
          <p:sp>
            <p:nvSpPr>
              <p:cNvPr id="20728" name="Freeform 438"/>
              <p:cNvSpPr>
                <a:spLocks/>
              </p:cNvSpPr>
              <p:nvPr/>
            </p:nvSpPr>
            <p:spPr bwMode="auto">
              <a:xfrm>
                <a:off x="5026" y="-2049"/>
                <a:ext cx="48" cy="29"/>
              </a:xfrm>
              <a:custGeom>
                <a:avLst/>
                <a:gdLst>
                  <a:gd name="T0" fmla="*/ 48 w 48"/>
                  <a:gd name="T1" fmla="*/ -2020 h 29"/>
                  <a:gd name="T2" fmla="*/ 0 w 48"/>
                  <a:gd name="T3" fmla="*/ -204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0" name="Group 439"/>
            <p:cNvGrpSpPr>
              <a:grpSpLocks/>
            </p:cNvGrpSpPr>
            <p:nvPr/>
          </p:nvGrpSpPr>
          <p:grpSpPr bwMode="auto">
            <a:xfrm>
              <a:off x="5026" y="-1147"/>
              <a:ext cx="48" cy="29"/>
              <a:chOff x="5026" y="-1147"/>
              <a:chExt cx="48" cy="29"/>
            </a:xfrm>
          </p:grpSpPr>
          <p:sp>
            <p:nvSpPr>
              <p:cNvPr id="20727" name="Freeform 440"/>
              <p:cNvSpPr>
                <a:spLocks/>
              </p:cNvSpPr>
              <p:nvPr/>
            </p:nvSpPr>
            <p:spPr bwMode="auto">
              <a:xfrm>
                <a:off x="5026" y="-1147"/>
                <a:ext cx="48" cy="29"/>
              </a:xfrm>
              <a:custGeom>
                <a:avLst/>
                <a:gdLst>
                  <a:gd name="T0" fmla="*/ 48 w 48"/>
                  <a:gd name="T1" fmla="*/ -1118 h 29"/>
                  <a:gd name="T2" fmla="*/ 0 w 48"/>
                  <a:gd name="T3" fmla="*/ -114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1" name="Group 441"/>
            <p:cNvGrpSpPr>
              <a:grpSpLocks/>
            </p:cNvGrpSpPr>
            <p:nvPr/>
          </p:nvGrpSpPr>
          <p:grpSpPr bwMode="auto">
            <a:xfrm>
              <a:off x="5026" y="-1598"/>
              <a:ext cx="48" cy="29"/>
              <a:chOff x="5026" y="-1598"/>
              <a:chExt cx="48" cy="29"/>
            </a:xfrm>
          </p:grpSpPr>
          <p:sp>
            <p:nvSpPr>
              <p:cNvPr id="20726" name="Freeform 442"/>
              <p:cNvSpPr>
                <a:spLocks/>
              </p:cNvSpPr>
              <p:nvPr/>
            </p:nvSpPr>
            <p:spPr bwMode="auto">
              <a:xfrm>
                <a:off x="5026" y="-1598"/>
                <a:ext cx="48" cy="29"/>
              </a:xfrm>
              <a:custGeom>
                <a:avLst/>
                <a:gdLst>
                  <a:gd name="T0" fmla="*/ 48 w 48"/>
                  <a:gd name="T1" fmla="*/ -1569 h 29"/>
                  <a:gd name="T2" fmla="*/ 0 w 48"/>
                  <a:gd name="T3" fmla="*/ -159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8" h="29">
                    <a:moveTo>
                      <a:pt x="48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2" name="Group 443"/>
            <p:cNvGrpSpPr>
              <a:grpSpLocks/>
            </p:cNvGrpSpPr>
            <p:nvPr/>
          </p:nvGrpSpPr>
          <p:grpSpPr bwMode="auto">
            <a:xfrm>
              <a:off x="4982" y="-2788"/>
              <a:ext cx="53" cy="29"/>
              <a:chOff x="4982" y="-2788"/>
              <a:chExt cx="53" cy="29"/>
            </a:xfrm>
          </p:grpSpPr>
          <p:sp>
            <p:nvSpPr>
              <p:cNvPr id="20725" name="Freeform 444"/>
              <p:cNvSpPr>
                <a:spLocks/>
              </p:cNvSpPr>
              <p:nvPr/>
            </p:nvSpPr>
            <p:spPr bwMode="auto">
              <a:xfrm>
                <a:off x="4982" y="-2788"/>
                <a:ext cx="53" cy="29"/>
              </a:xfrm>
              <a:custGeom>
                <a:avLst/>
                <a:gdLst>
                  <a:gd name="T0" fmla="*/ 0 w 53"/>
                  <a:gd name="T1" fmla="*/ -2760 h 29"/>
                  <a:gd name="T2" fmla="*/ 53 w 53"/>
                  <a:gd name="T3" fmla="*/ -278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0" y="28"/>
                    </a:moveTo>
                    <a:lnTo>
                      <a:pt x="5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3" name="Group 445"/>
            <p:cNvGrpSpPr>
              <a:grpSpLocks/>
            </p:cNvGrpSpPr>
            <p:nvPr/>
          </p:nvGrpSpPr>
          <p:grpSpPr bwMode="auto">
            <a:xfrm>
              <a:off x="4982" y="-1876"/>
              <a:ext cx="53" cy="29"/>
              <a:chOff x="4982" y="-1876"/>
              <a:chExt cx="53" cy="29"/>
            </a:xfrm>
          </p:grpSpPr>
          <p:sp>
            <p:nvSpPr>
              <p:cNvPr id="20724" name="Freeform 446"/>
              <p:cNvSpPr>
                <a:spLocks/>
              </p:cNvSpPr>
              <p:nvPr/>
            </p:nvSpPr>
            <p:spPr bwMode="auto">
              <a:xfrm>
                <a:off x="4982" y="-1876"/>
                <a:ext cx="53" cy="29"/>
              </a:xfrm>
              <a:custGeom>
                <a:avLst/>
                <a:gdLst>
                  <a:gd name="T0" fmla="*/ 0 w 53"/>
                  <a:gd name="T1" fmla="*/ -1848 h 29"/>
                  <a:gd name="T2" fmla="*/ 53 w 53"/>
                  <a:gd name="T3" fmla="*/ -187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0" y="28"/>
                    </a:moveTo>
                    <a:lnTo>
                      <a:pt x="5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4" name="Group 447"/>
            <p:cNvGrpSpPr>
              <a:grpSpLocks/>
            </p:cNvGrpSpPr>
            <p:nvPr/>
          </p:nvGrpSpPr>
          <p:grpSpPr bwMode="auto">
            <a:xfrm>
              <a:off x="4982" y="-2337"/>
              <a:ext cx="53" cy="38"/>
              <a:chOff x="4982" y="-2337"/>
              <a:chExt cx="53" cy="38"/>
            </a:xfrm>
          </p:grpSpPr>
          <p:sp>
            <p:nvSpPr>
              <p:cNvPr id="20723" name="Freeform 448"/>
              <p:cNvSpPr>
                <a:spLocks/>
              </p:cNvSpPr>
              <p:nvPr/>
            </p:nvSpPr>
            <p:spPr bwMode="auto">
              <a:xfrm>
                <a:off x="4982" y="-2337"/>
                <a:ext cx="53" cy="38"/>
              </a:xfrm>
              <a:custGeom>
                <a:avLst/>
                <a:gdLst>
                  <a:gd name="T0" fmla="*/ 0 w 53"/>
                  <a:gd name="T1" fmla="*/ -2299 h 38"/>
                  <a:gd name="T2" fmla="*/ 53 w 53"/>
                  <a:gd name="T3" fmla="*/ -2337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38">
                    <a:moveTo>
                      <a:pt x="0" y="38"/>
                    </a:moveTo>
                    <a:lnTo>
                      <a:pt x="5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5" name="Group 449"/>
            <p:cNvGrpSpPr>
              <a:grpSpLocks/>
            </p:cNvGrpSpPr>
            <p:nvPr/>
          </p:nvGrpSpPr>
          <p:grpSpPr bwMode="auto">
            <a:xfrm>
              <a:off x="4973" y="-2088"/>
              <a:ext cx="53" cy="38"/>
              <a:chOff x="4973" y="-2088"/>
              <a:chExt cx="53" cy="38"/>
            </a:xfrm>
          </p:grpSpPr>
          <p:sp>
            <p:nvSpPr>
              <p:cNvPr id="20722" name="Freeform 450"/>
              <p:cNvSpPr>
                <a:spLocks/>
              </p:cNvSpPr>
              <p:nvPr/>
            </p:nvSpPr>
            <p:spPr bwMode="auto">
              <a:xfrm>
                <a:off x="4973" y="-2088"/>
                <a:ext cx="53" cy="38"/>
              </a:xfrm>
              <a:custGeom>
                <a:avLst/>
                <a:gdLst>
                  <a:gd name="T0" fmla="*/ 53 w 53"/>
                  <a:gd name="T1" fmla="*/ -2049 h 38"/>
                  <a:gd name="T2" fmla="*/ 0 w 53"/>
                  <a:gd name="T3" fmla="*/ -2088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38">
                    <a:moveTo>
                      <a:pt x="53" y="3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6" name="Group 451"/>
            <p:cNvGrpSpPr>
              <a:grpSpLocks/>
            </p:cNvGrpSpPr>
            <p:nvPr/>
          </p:nvGrpSpPr>
          <p:grpSpPr bwMode="auto">
            <a:xfrm>
              <a:off x="4973" y="-1627"/>
              <a:ext cx="53" cy="29"/>
              <a:chOff x="4973" y="-1627"/>
              <a:chExt cx="53" cy="29"/>
            </a:xfrm>
          </p:grpSpPr>
          <p:sp>
            <p:nvSpPr>
              <p:cNvPr id="20721" name="Freeform 452"/>
              <p:cNvSpPr>
                <a:spLocks/>
              </p:cNvSpPr>
              <p:nvPr/>
            </p:nvSpPr>
            <p:spPr bwMode="auto">
              <a:xfrm>
                <a:off x="4973" y="-1627"/>
                <a:ext cx="53" cy="29"/>
              </a:xfrm>
              <a:custGeom>
                <a:avLst/>
                <a:gdLst>
                  <a:gd name="T0" fmla="*/ 53 w 53"/>
                  <a:gd name="T1" fmla="*/ -1598 h 29"/>
                  <a:gd name="T2" fmla="*/ 0 w 53"/>
                  <a:gd name="T3" fmla="*/ -1627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7" name="Group 453"/>
            <p:cNvGrpSpPr>
              <a:grpSpLocks/>
            </p:cNvGrpSpPr>
            <p:nvPr/>
          </p:nvGrpSpPr>
          <p:grpSpPr bwMode="auto">
            <a:xfrm>
              <a:off x="4973" y="-1176"/>
              <a:ext cx="53" cy="29"/>
              <a:chOff x="4973" y="-1176"/>
              <a:chExt cx="53" cy="29"/>
            </a:xfrm>
          </p:grpSpPr>
          <p:sp>
            <p:nvSpPr>
              <p:cNvPr id="20720" name="Freeform 454"/>
              <p:cNvSpPr>
                <a:spLocks/>
              </p:cNvSpPr>
              <p:nvPr/>
            </p:nvSpPr>
            <p:spPr bwMode="auto">
              <a:xfrm>
                <a:off x="4973" y="-1176"/>
                <a:ext cx="53" cy="29"/>
              </a:xfrm>
              <a:custGeom>
                <a:avLst/>
                <a:gdLst>
                  <a:gd name="T0" fmla="*/ 53 w 53"/>
                  <a:gd name="T1" fmla="*/ -1147 h 29"/>
                  <a:gd name="T2" fmla="*/ 0 w 53"/>
                  <a:gd name="T3" fmla="*/ -117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53" h="29">
                    <a:moveTo>
                      <a:pt x="53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8" name="Group 455"/>
            <p:cNvGrpSpPr>
              <a:grpSpLocks/>
            </p:cNvGrpSpPr>
            <p:nvPr/>
          </p:nvGrpSpPr>
          <p:grpSpPr bwMode="auto">
            <a:xfrm>
              <a:off x="4939" y="-1848"/>
              <a:ext cx="43" cy="29"/>
              <a:chOff x="4939" y="-1848"/>
              <a:chExt cx="43" cy="29"/>
            </a:xfrm>
          </p:grpSpPr>
          <p:sp>
            <p:nvSpPr>
              <p:cNvPr id="20719" name="Freeform 456"/>
              <p:cNvSpPr>
                <a:spLocks/>
              </p:cNvSpPr>
              <p:nvPr/>
            </p:nvSpPr>
            <p:spPr bwMode="auto">
              <a:xfrm>
                <a:off x="4939" y="-1848"/>
                <a:ext cx="43" cy="29"/>
              </a:xfrm>
              <a:custGeom>
                <a:avLst/>
                <a:gdLst>
                  <a:gd name="T0" fmla="*/ 0 w 43"/>
                  <a:gd name="T1" fmla="*/ -1819 h 29"/>
                  <a:gd name="T2" fmla="*/ 43 w 43"/>
                  <a:gd name="T3" fmla="*/ -1848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0" y="29"/>
                    </a:moveTo>
                    <a:lnTo>
                      <a:pt x="4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39" name="Group 457"/>
            <p:cNvGrpSpPr>
              <a:grpSpLocks/>
            </p:cNvGrpSpPr>
            <p:nvPr/>
          </p:nvGrpSpPr>
          <p:grpSpPr bwMode="auto">
            <a:xfrm>
              <a:off x="4939" y="-2299"/>
              <a:ext cx="43" cy="29"/>
              <a:chOff x="4939" y="-2299"/>
              <a:chExt cx="43" cy="29"/>
            </a:xfrm>
          </p:grpSpPr>
          <p:sp>
            <p:nvSpPr>
              <p:cNvPr id="20718" name="Freeform 458"/>
              <p:cNvSpPr>
                <a:spLocks/>
              </p:cNvSpPr>
              <p:nvPr/>
            </p:nvSpPr>
            <p:spPr bwMode="auto">
              <a:xfrm>
                <a:off x="4939" y="-2299"/>
                <a:ext cx="43" cy="29"/>
              </a:xfrm>
              <a:custGeom>
                <a:avLst/>
                <a:gdLst>
                  <a:gd name="T0" fmla="*/ 0 w 43"/>
                  <a:gd name="T1" fmla="*/ -2270 h 29"/>
                  <a:gd name="T2" fmla="*/ 43 w 43"/>
                  <a:gd name="T3" fmla="*/ -2299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0" y="29"/>
                    </a:moveTo>
                    <a:lnTo>
                      <a:pt x="4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0" name="Group 459"/>
            <p:cNvGrpSpPr>
              <a:grpSpLocks/>
            </p:cNvGrpSpPr>
            <p:nvPr/>
          </p:nvGrpSpPr>
          <p:grpSpPr bwMode="auto">
            <a:xfrm>
              <a:off x="4939" y="-2760"/>
              <a:ext cx="43" cy="38"/>
              <a:chOff x="4939" y="-2760"/>
              <a:chExt cx="43" cy="38"/>
            </a:xfrm>
          </p:grpSpPr>
          <p:sp>
            <p:nvSpPr>
              <p:cNvPr id="20717" name="Freeform 460"/>
              <p:cNvSpPr>
                <a:spLocks/>
              </p:cNvSpPr>
              <p:nvPr/>
            </p:nvSpPr>
            <p:spPr bwMode="auto">
              <a:xfrm>
                <a:off x="4939" y="-2760"/>
                <a:ext cx="43" cy="38"/>
              </a:xfrm>
              <a:custGeom>
                <a:avLst/>
                <a:gdLst>
                  <a:gd name="T0" fmla="*/ 0 w 43"/>
                  <a:gd name="T1" fmla="*/ -2721 h 38"/>
                  <a:gd name="T2" fmla="*/ 43 w 43"/>
                  <a:gd name="T3" fmla="*/ -2760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38">
                    <a:moveTo>
                      <a:pt x="0" y="39"/>
                    </a:moveTo>
                    <a:lnTo>
                      <a:pt x="4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1" name="Group 461"/>
            <p:cNvGrpSpPr>
              <a:grpSpLocks/>
            </p:cNvGrpSpPr>
            <p:nvPr/>
          </p:nvGrpSpPr>
          <p:grpSpPr bwMode="auto">
            <a:xfrm>
              <a:off x="4934" y="-1665"/>
              <a:ext cx="38" cy="38"/>
              <a:chOff x="4934" y="-1665"/>
              <a:chExt cx="38" cy="38"/>
            </a:xfrm>
          </p:grpSpPr>
          <p:sp>
            <p:nvSpPr>
              <p:cNvPr id="20716" name="Freeform 462"/>
              <p:cNvSpPr>
                <a:spLocks/>
              </p:cNvSpPr>
              <p:nvPr/>
            </p:nvSpPr>
            <p:spPr bwMode="auto">
              <a:xfrm>
                <a:off x="4934" y="-1665"/>
                <a:ext cx="38" cy="38"/>
              </a:xfrm>
              <a:custGeom>
                <a:avLst/>
                <a:gdLst>
                  <a:gd name="T0" fmla="*/ 39 w 38"/>
                  <a:gd name="T1" fmla="*/ -1627 h 38"/>
                  <a:gd name="T2" fmla="*/ 0 w 38"/>
                  <a:gd name="T3" fmla="*/ -1665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38">
                    <a:moveTo>
                      <a:pt x="39" y="3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2" name="Group 463"/>
            <p:cNvGrpSpPr>
              <a:grpSpLocks/>
            </p:cNvGrpSpPr>
            <p:nvPr/>
          </p:nvGrpSpPr>
          <p:grpSpPr bwMode="auto">
            <a:xfrm>
              <a:off x="4934" y="-1204"/>
              <a:ext cx="38" cy="29"/>
              <a:chOff x="4934" y="-1204"/>
              <a:chExt cx="38" cy="29"/>
            </a:xfrm>
          </p:grpSpPr>
          <p:sp>
            <p:nvSpPr>
              <p:cNvPr id="20715" name="Freeform 464"/>
              <p:cNvSpPr>
                <a:spLocks/>
              </p:cNvSpPr>
              <p:nvPr/>
            </p:nvSpPr>
            <p:spPr bwMode="auto">
              <a:xfrm>
                <a:off x="4934" y="-1204"/>
                <a:ext cx="38" cy="29"/>
              </a:xfrm>
              <a:custGeom>
                <a:avLst/>
                <a:gdLst>
                  <a:gd name="T0" fmla="*/ 39 w 38"/>
                  <a:gd name="T1" fmla="*/ -1176 h 29"/>
                  <a:gd name="T2" fmla="*/ 0 w 38"/>
                  <a:gd name="T3" fmla="*/ -120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39" y="2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3" name="Group 465"/>
            <p:cNvGrpSpPr>
              <a:grpSpLocks/>
            </p:cNvGrpSpPr>
            <p:nvPr/>
          </p:nvGrpSpPr>
          <p:grpSpPr bwMode="auto">
            <a:xfrm>
              <a:off x="4934" y="-2116"/>
              <a:ext cx="38" cy="29"/>
              <a:chOff x="4934" y="-2116"/>
              <a:chExt cx="38" cy="29"/>
            </a:xfrm>
          </p:grpSpPr>
          <p:sp>
            <p:nvSpPr>
              <p:cNvPr id="20714" name="Freeform 466"/>
              <p:cNvSpPr>
                <a:spLocks/>
              </p:cNvSpPr>
              <p:nvPr/>
            </p:nvSpPr>
            <p:spPr bwMode="auto">
              <a:xfrm>
                <a:off x="4934" y="-2116"/>
                <a:ext cx="38" cy="29"/>
              </a:xfrm>
              <a:custGeom>
                <a:avLst/>
                <a:gdLst>
                  <a:gd name="T0" fmla="*/ 39 w 38"/>
                  <a:gd name="T1" fmla="*/ -2088 h 29"/>
                  <a:gd name="T2" fmla="*/ 0 w 38"/>
                  <a:gd name="T3" fmla="*/ -211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39" y="2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4" name="Group 467"/>
            <p:cNvGrpSpPr>
              <a:grpSpLocks/>
            </p:cNvGrpSpPr>
            <p:nvPr/>
          </p:nvGrpSpPr>
          <p:grpSpPr bwMode="auto">
            <a:xfrm>
              <a:off x="4901" y="-1819"/>
              <a:ext cx="38" cy="38"/>
              <a:chOff x="4901" y="-1819"/>
              <a:chExt cx="38" cy="38"/>
            </a:xfrm>
          </p:grpSpPr>
          <p:sp>
            <p:nvSpPr>
              <p:cNvPr id="20713" name="Freeform 468"/>
              <p:cNvSpPr>
                <a:spLocks/>
              </p:cNvSpPr>
              <p:nvPr/>
            </p:nvSpPr>
            <p:spPr bwMode="auto">
              <a:xfrm>
                <a:off x="4901" y="-1819"/>
                <a:ext cx="38" cy="38"/>
              </a:xfrm>
              <a:custGeom>
                <a:avLst/>
                <a:gdLst>
                  <a:gd name="T0" fmla="*/ 0 w 38"/>
                  <a:gd name="T1" fmla="*/ -1780 h 38"/>
                  <a:gd name="T2" fmla="*/ 38 w 38"/>
                  <a:gd name="T3" fmla="*/ -1819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38">
                    <a:moveTo>
                      <a:pt x="0" y="39"/>
                    </a:moveTo>
                    <a:lnTo>
                      <a:pt x="3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5" name="Group 469"/>
            <p:cNvGrpSpPr>
              <a:grpSpLocks/>
            </p:cNvGrpSpPr>
            <p:nvPr/>
          </p:nvGrpSpPr>
          <p:grpSpPr bwMode="auto">
            <a:xfrm>
              <a:off x="4901" y="-2721"/>
              <a:ext cx="38" cy="29"/>
              <a:chOff x="4901" y="-2721"/>
              <a:chExt cx="38" cy="29"/>
            </a:xfrm>
          </p:grpSpPr>
          <p:sp>
            <p:nvSpPr>
              <p:cNvPr id="20712" name="Freeform 470"/>
              <p:cNvSpPr>
                <a:spLocks/>
              </p:cNvSpPr>
              <p:nvPr/>
            </p:nvSpPr>
            <p:spPr bwMode="auto">
              <a:xfrm>
                <a:off x="4901" y="-2721"/>
                <a:ext cx="38" cy="29"/>
              </a:xfrm>
              <a:custGeom>
                <a:avLst/>
                <a:gdLst>
                  <a:gd name="T0" fmla="*/ 0 w 38"/>
                  <a:gd name="T1" fmla="*/ -2692 h 29"/>
                  <a:gd name="T2" fmla="*/ 38 w 38"/>
                  <a:gd name="T3" fmla="*/ -272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0" y="29"/>
                    </a:moveTo>
                    <a:lnTo>
                      <a:pt x="3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6" name="Group 471"/>
            <p:cNvGrpSpPr>
              <a:grpSpLocks/>
            </p:cNvGrpSpPr>
            <p:nvPr/>
          </p:nvGrpSpPr>
          <p:grpSpPr bwMode="auto">
            <a:xfrm>
              <a:off x="4901" y="-2270"/>
              <a:ext cx="38" cy="29"/>
              <a:chOff x="4901" y="-2270"/>
              <a:chExt cx="38" cy="29"/>
            </a:xfrm>
          </p:grpSpPr>
          <p:sp>
            <p:nvSpPr>
              <p:cNvPr id="20711" name="Freeform 472"/>
              <p:cNvSpPr>
                <a:spLocks/>
              </p:cNvSpPr>
              <p:nvPr/>
            </p:nvSpPr>
            <p:spPr bwMode="auto">
              <a:xfrm>
                <a:off x="4901" y="-2270"/>
                <a:ext cx="38" cy="29"/>
              </a:xfrm>
              <a:custGeom>
                <a:avLst/>
                <a:gdLst>
                  <a:gd name="T0" fmla="*/ 0 w 38"/>
                  <a:gd name="T1" fmla="*/ -2241 h 29"/>
                  <a:gd name="T2" fmla="*/ 38 w 38"/>
                  <a:gd name="T3" fmla="*/ -227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29">
                    <a:moveTo>
                      <a:pt x="0" y="29"/>
                    </a:moveTo>
                    <a:lnTo>
                      <a:pt x="38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7" name="Group 473"/>
            <p:cNvGrpSpPr>
              <a:grpSpLocks/>
            </p:cNvGrpSpPr>
            <p:nvPr/>
          </p:nvGrpSpPr>
          <p:grpSpPr bwMode="auto">
            <a:xfrm>
              <a:off x="4901" y="-2145"/>
              <a:ext cx="34" cy="29"/>
              <a:chOff x="4901" y="-2145"/>
              <a:chExt cx="34" cy="29"/>
            </a:xfrm>
          </p:grpSpPr>
          <p:sp>
            <p:nvSpPr>
              <p:cNvPr id="20710" name="Freeform 474"/>
              <p:cNvSpPr>
                <a:spLocks/>
              </p:cNvSpPr>
              <p:nvPr/>
            </p:nvSpPr>
            <p:spPr bwMode="auto">
              <a:xfrm>
                <a:off x="4901" y="-2145"/>
                <a:ext cx="34" cy="29"/>
              </a:xfrm>
              <a:custGeom>
                <a:avLst/>
                <a:gdLst>
                  <a:gd name="T0" fmla="*/ 33 w 34"/>
                  <a:gd name="T1" fmla="*/ -2116 h 29"/>
                  <a:gd name="T2" fmla="*/ 0 w 34"/>
                  <a:gd name="T3" fmla="*/ -214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3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8" name="Group 475"/>
            <p:cNvGrpSpPr>
              <a:grpSpLocks/>
            </p:cNvGrpSpPr>
            <p:nvPr/>
          </p:nvGrpSpPr>
          <p:grpSpPr bwMode="auto">
            <a:xfrm>
              <a:off x="4901" y="-1694"/>
              <a:ext cx="34" cy="29"/>
              <a:chOff x="4901" y="-1694"/>
              <a:chExt cx="34" cy="29"/>
            </a:xfrm>
          </p:grpSpPr>
          <p:sp>
            <p:nvSpPr>
              <p:cNvPr id="20709" name="Freeform 476"/>
              <p:cNvSpPr>
                <a:spLocks/>
              </p:cNvSpPr>
              <p:nvPr/>
            </p:nvSpPr>
            <p:spPr bwMode="auto">
              <a:xfrm>
                <a:off x="4901" y="-1694"/>
                <a:ext cx="34" cy="29"/>
              </a:xfrm>
              <a:custGeom>
                <a:avLst/>
                <a:gdLst>
                  <a:gd name="T0" fmla="*/ 33 w 34"/>
                  <a:gd name="T1" fmla="*/ -1665 h 29"/>
                  <a:gd name="T2" fmla="*/ 0 w 34"/>
                  <a:gd name="T3" fmla="*/ -169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33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49" name="Group 477"/>
            <p:cNvGrpSpPr>
              <a:grpSpLocks/>
            </p:cNvGrpSpPr>
            <p:nvPr/>
          </p:nvGrpSpPr>
          <p:grpSpPr bwMode="auto">
            <a:xfrm>
              <a:off x="4901" y="-1243"/>
              <a:ext cx="34" cy="38"/>
              <a:chOff x="4901" y="-1243"/>
              <a:chExt cx="34" cy="38"/>
            </a:xfrm>
          </p:grpSpPr>
          <p:sp>
            <p:nvSpPr>
              <p:cNvPr id="20708" name="Freeform 478"/>
              <p:cNvSpPr>
                <a:spLocks/>
              </p:cNvSpPr>
              <p:nvPr/>
            </p:nvSpPr>
            <p:spPr bwMode="auto">
              <a:xfrm>
                <a:off x="4901" y="-1243"/>
                <a:ext cx="34" cy="38"/>
              </a:xfrm>
              <a:custGeom>
                <a:avLst/>
                <a:gdLst>
                  <a:gd name="T0" fmla="*/ 33 w 34"/>
                  <a:gd name="T1" fmla="*/ -1204 h 38"/>
                  <a:gd name="T2" fmla="*/ 0 w 34"/>
                  <a:gd name="T3" fmla="*/ -1243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38">
                    <a:moveTo>
                      <a:pt x="33" y="3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0" name="Group 479"/>
            <p:cNvGrpSpPr>
              <a:grpSpLocks/>
            </p:cNvGrpSpPr>
            <p:nvPr/>
          </p:nvGrpSpPr>
          <p:grpSpPr bwMode="auto">
            <a:xfrm>
              <a:off x="4867" y="-1780"/>
              <a:ext cx="34" cy="29"/>
              <a:chOff x="4867" y="-1780"/>
              <a:chExt cx="34" cy="29"/>
            </a:xfrm>
          </p:grpSpPr>
          <p:sp>
            <p:nvSpPr>
              <p:cNvPr id="20707" name="Freeform 480"/>
              <p:cNvSpPr>
                <a:spLocks/>
              </p:cNvSpPr>
              <p:nvPr/>
            </p:nvSpPr>
            <p:spPr bwMode="auto">
              <a:xfrm>
                <a:off x="4867" y="-1780"/>
                <a:ext cx="34" cy="29"/>
              </a:xfrm>
              <a:custGeom>
                <a:avLst/>
                <a:gdLst>
                  <a:gd name="T0" fmla="*/ 0 w 34"/>
                  <a:gd name="T1" fmla="*/ -1752 h 29"/>
                  <a:gd name="T2" fmla="*/ 34 w 34"/>
                  <a:gd name="T3" fmla="*/ -1780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0" y="28"/>
                    </a:moveTo>
                    <a:lnTo>
                      <a:pt x="3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1" name="Group 481"/>
            <p:cNvGrpSpPr>
              <a:grpSpLocks/>
            </p:cNvGrpSpPr>
            <p:nvPr/>
          </p:nvGrpSpPr>
          <p:grpSpPr bwMode="auto">
            <a:xfrm>
              <a:off x="4867" y="-2241"/>
              <a:ext cx="34" cy="38"/>
              <a:chOff x="4867" y="-2241"/>
              <a:chExt cx="34" cy="38"/>
            </a:xfrm>
          </p:grpSpPr>
          <p:sp>
            <p:nvSpPr>
              <p:cNvPr id="20706" name="Freeform 482"/>
              <p:cNvSpPr>
                <a:spLocks/>
              </p:cNvSpPr>
              <p:nvPr/>
            </p:nvSpPr>
            <p:spPr bwMode="auto">
              <a:xfrm>
                <a:off x="4867" y="-2241"/>
                <a:ext cx="34" cy="38"/>
              </a:xfrm>
              <a:custGeom>
                <a:avLst/>
                <a:gdLst>
                  <a:gd name="T0" fmla="*/ 0 w 34"/>
                  <a:gd name="T1" fmla="*/ -2203 h 38"/>
                  <a:gd name="T2" fmla="*/ 34 w 34"/>
                  <a:gd name="T3" fmla="*/ -2241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38">
                    <a:moveTo>
                      <a:pt x="0" y="38"/>
                    </a:moveTo>
                    <a:lnTo>
                      <a:pt x="3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2" name="Group 483"/>
            <p:cNvGrpSpPr>
              <a:grpSpLocks/>
            </p:cNvGrpSpPr>
            <p:nvPr/>
          </p:nvGrpSpPr>
          <p:grpSpPr bwMode="auto">
            <a:xfrm>
              <a:off x="4867" y="-2692"/>
              <a:ext cx="34" cy="38"/>
              <a:chOff x="4867" y="-2692"/>
              <a:chExt cx="34" cy="38"/>
            </a:xfrm>
          </p:grpSpPr>
          <p:sp>
            <p:nvSpPr>
              <p:cNvPr id="20705" name="Freeform 484"/>
              <p:cNvSpPr>
                <a:spLocks/>
              </p:cNvSpPr>
              <p:nvPr/>
            </p:nvSpPr>
            <p:spPr bwMode="auto">
              <a:xfrm>
                <a:off x="4867" y="-2692"/>
                <a:ext cx="34" cy="38"/>
              </a:xfrm>
              <a:custGeom>
                <a:avLst/>
                <a:gdLst>
                  <a:gd name="T0" fmla="*/ 0 w 34"/>
                  <a:gd name="T1" fmla="*/ -2654 h 38"/>
                  <a:gd name="T2" fmla="*/ 34 w 34"/>
                  <a:gd name="T3" fmla="*/ -2692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38">
                    <a:moveTo>
                      <a:pt x="0" y="38"/>
                    </a:moveTo>
                    <a:lnTo>
                      <a:pt x="3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3" name="Group 485"/>
            <p:cNvGrpSpPr>
              <a:grpSpLocks/>
            </p:cNvGrpSpPr>
            <p:nvPr/>
          </p:nvGrpSpPr>
          <p:grpSpPr bwMode="auto">
            <a:xfrm>
              <a:off x="4858" y="-1732"/>
              <a:ext cx="43" cy="38"/>
              <a:chOff x="4858" y="-1732"/>
              <a:chExt cx="43" cy="38"/>
            </a:xfrm>
          </p:grpSpPr>
          <p:sp>
            <p:nvSpPr>
              <p:cNvPr id="20704" name="Freeform 486"/>
              <p:cNvSpPr>
                <a:spLocks/>
              </p:cNvSpPr>
              <p:nvPr/>
            </p:nvSpPr>
            <p:spPr bwMode="auto">
              <a:xfrm>
                <a:off x="4858" y="-1732"/>
                <a:ext cx="43" cy="38"/>
              </a:xfrm>
              <a:custGeom>
                <a:avLst/>
                <a:gdLst>
                  <a:gd name="T0" fmla="*/ 43 w 43"/>
                  <a:gd name="T1" fmla="*/ -1694 h 38"/>
                  <a:gd name="T2" fmla="*/ 0 w 43"/>
                  <a:gd name="T3" fmla="*/ -1732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38">
                    <a:moveTo>
                      <a:pt x="43" y="3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4" name="Group 487"/>
            <p:cNvGrpSpPr>
              <a:grpSpLocks/>
            </p:cNvGrpSpPr>
            <p:nvPr/>
          </p:nvGrpSpPr>
          <p:grpSpPr bwMode="auto">
            <a:xfrm>
              <a:off x="4858" y="-2184"/>
              <a:ext cx="43" cy="38"/>
              <a:chOff x="4858" y="-2184"/>
              <a:chExt cx="43" cy="38"/>
            </a:xfrm>
          </p:grpSpPr>
          <p:sp>
            <p:nvSpPr>
              <p:cNvPr id="20703" name="Freeform 488"/>
              <p:cNvSpPr>
                <a:spLocks/>
              </p:cNvSpPr>
              <p:nvPr/>
            </p:nvSpPr>
            <p:spPr bwMode="auto">
              <a:xfrm>
                <a:off x="4858" y="-2184"/>
                <a:ext cx="43" cy="38"/>
              </a:xfrm>
              <a:custGeom>
                <a:avLst/>
                <a:gdLst>
                  <a:gd name="T0" fmla="*/ 43 w 43"/>
                  <a:gd name="T1" fmla="*/ -2145 h 38"/>
                  <a:gd name="T2" fmla="*/ 0 w 43"/>
                  <a:gd name="T3" fmla="*/ -2184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38">
                    <a:moveTo>
                      <a:pt x="43" y="3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5" name="Group 489"/>
            <p:cNvGrpSpPr>
              <a:grpSpLocks/>
            </p:cNvGrpSpPr>
            <p:nvPr/>
          </p:nvGrpSpPr>
          <p:grpSpPr bwMode="auto">
            <a:xfrm>
              <a:off x="4858" y="-1272"/>
              <a:ext cx="43" cy="29"/>
              <a:chOff x="4858" y="-1272"/>
              <a:chExt cx="43" cy="29"/>
            </a:xfrm>
          </p:grpSpPr>
          <p:sp>
            <p:nvSpPr>
              <p:cNvPr id="20702" name="Freeform 490"/>
              <p:cNvSpPr>
                <a:spLocks/>
              </p:cNvSpPr>
              <p:nvPr/>
            </p:nvSpPr>
            <p:spPr bwMode="auto">
              <a:xfrm>
                <a:off x="4858" y="-1272"/>
                <a:ext cx="43" cy="29"/>
              </a:xfrm>
              <a:custGeom>
                <a:avLst/>
                <a:gdLst>
                  <a:gd name="T0" fmla="*/ 43 w 43"/>
                  <a:gd name="T1" fmla="*/ -1243 h 29"/>
                  <a:gd name="T2" fmla="*/ 0 w 43"/>
                  <a:gd name="T3" fmla="*/ -1272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29">
                    <a:moveTo>
                      <a:pt x="43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6" name="Group 491"/>
            <p:cNvGrpSpPr>
              <a:grpSpLocks/>
            </p:cNvGrpSpPr>
            <p:nvPr/>
          </p:nvGrpSpPr>
          <p:grpSpPr bwMode="auto">
            <a:xfrm>
              <a:off x="4834" y="-1752"/>
              <a:ext cx="34" cy="38"/>
              <a:chOff x="4834" y="-1752"/>
              <a:chExt cx="34" cy="38"/>
            </a:xfrm>
          </p:grpSpPr>
          <p:sp>
            <p:nvSpPr>
              <p:cNvPr id="20701" name="Freeform 492"/>
              <p:cNvSpPr>
                <a:spLocks/>
              </p:cNvSpPr>
              <p:nvPr/>
            </p:nvSpPr>
            <p:spPr bwMode="auto">
              <a:xfrm>
                <a:off x="4834" y="-1752"/>
                <a:ext cx="34" cy="38"/>
              </a:xfrm>
              <a:custGeom>
                <a:avLst/>
                <a:gdLst>
                  <a:gd name="T0" fmla="*/ 0 w 34"/>
                  <a:gd name="T1" fmla="*/ -1713 h 38"/>
                  <a:gd name="T2" fmla="*/ 33 w 34"/>
                  <a:gd name="T3" fmla="*/ -1752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38">
                    <a:moveTo>
                      <a:pt x="0" y="39"/>
                    </a:moveTo>
                    <a:lnTo>
                      <a:pt x="3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7" name="Group 493"/>
            <p:cNvGrpSpPr>
              <a:grpSpLocks/>
            </p:cNvGrpSpPr>
            <p:nvPr/>
          </p:nvGrpSpPr>
          <p:grpSpPr bwMode="auto">
            <a:xfrm>
              <a:off x="4834" y="-2203"/>
              <a:ext cx="34" cy="38"/>
              <a:chOff x="4834" y="-2203"/>
              <a:chExt cx="34" cy="38"/>
            </a:xfrm>
          </p:grpSpPr>
          <p:sp>
            <p:nvSpPr>
              <p:cNvPr id="20700" name="Freeform 494"/>
              <p:cNvSpPr>
                <a:spLocks/>
              </p:cNvSpPr>
              <p:nvPr/>
            </p:nvSpPr>
            <p:spPr bwMode="auto">
              <a:xfrm>
                <a:off x="4834" y="-2203"/>
                <a:ext cx="34" cy="38"/>
              </a:xfrm>
              <a:custGeom>
                <a:avLst/>
                <a:gdLst>
                  <a:gd name="T0" fmla="*/ 0 w 34"/>
                  <a:gd name="T1" fmla="*/ -2164 h 38"/>
                  <a:gd name="T2" fmla="*/ 33 w 34"/>
                  <a:gd name="T3" fmla="*/ -2203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38">
                    <a:moveTo>
                      <a:pt x="0" y="39"/>
                    </a:moveTo>
                    <a:lnTo>
                      <a:pt x="3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8" name="Group 495"/>
            <p:cNvGrpSpPr>
              <a:grpSpLocks/>
            </p:cNvGrpSpPr>
            <p:nvPr/>
          </p:nvGrpSpPr>
          <p:grpSpPr bwMode="auto">
            <a:xfrm>
              <a:off x="4834" y="-2654"/>
              <a:ext cx="34" cy="29"/>
              <a:chOff x="4834" y="-2654"/>
              <a:chExt cx="34" cy="29"/>
            </a:xfrm>
          </p:grpSpPr>
          <p:sp>
            <p:nvSpPr>
              <p:cNvPr id="20699" name="Freeform 496"/>
              <p:cNvSpPr>
                <a:spLocks/>
              </p:cNvSpPr>
              <p:nvPr/>
            </p:nvSpPr>
            <p:spPr bwMode="auto">
              <a:xfrm>
                <a:off x="4834" y="-2654"/>
                <a:ext cx="34" cy="29"/>
              </a:xfrm>
              <a:custGeom>
                <a:avLst/>
                <a:gdLst>
                  <a:gd name="T0" fmla="*/ 0 w 34"/>
                  <a:gd name="T1" fmla="*/ -2625 h 29"/>
                  <a:gd name="T2" fmla="*/ 33 w 34"/>
                  <a:gd name="T3" fmla="*/ -265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4" h="29">
                    <a:moveTo>
                      <a:pt x="0" y="29"/>
                    </a:moveTo>
                    <a:lnTo>
                      <a:pt x="33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59" name="Group 497"/>
            <p:cNvGrpSpPr>
              <a:grpSpLocks/>
            </p:cNvGrpSpPr>
            <p:nvPr/>
          </p:nvGrpSpPr>
          <p:grpSpPr bwMode="auto">
            <a:xfrm>
              <a:off x="4834" y="-1761"/>
              <a:ext cx="24" cy="29"/>
              <a:chOff x="4834" y="-1761"/>
              <a:chExt cx="24" cy="29"/>
            </a:xfrm>
          </p:grpSpPr>
          <p:sp>
            <p:nvSpPr>
              <p:cNvPr id="20698" name="Freeform 498"/>
              <p:cNvSpPr>
                <a:spLocks/>
              </p:cNvSpPr>
              <p:nvPr/>
            </p:nvSpPr>
            <p:spPr bwMode="auto">
              <a:xfrm>
                <a:off x="4834" y="-1761"/>
                <a:ext cx="24" cy="29"/>
              </a:xfrm>
              <a:custGeom>
                <a:avLst/>
                <a:gdLst>
                  <a:gd name="T0" fmla="*/ 24 w 24"/>
                  <a:gd name="T1" fmla="*/ -1732 h 29"/>
                  <a:gd name="T2" fmla="*/ 0 w 24"/>
                  <a:gd name="T3" fmla="*/ -176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29">
                    <a:moveTo>
                      <a:pt x="24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0" name="Group 499"/>
            <p:cNvGrpSpPr>
              <a:grpSpLocks/>
            </p:cNvGrpSpPr>
            <p:nvPr/>
          </p:nvGrpSpPr>
          <p:grpSpPr bwMode="auto">
            <a:xfrm>
              <a:off x="4834" y="-2222"/>
              <a:ext cx="24" cy="38"/>
              <a:chOff x="4834" y="-2222"/>
              <a:chExt cx="24" cy="38"/>
            </a:xfrm>
          </p:grpSpPr>
          <p:sp>
            <p:nvSpPr>
              <p:cNvPr id="20697" name="Freeform 500"/>
              <p:cNvSpPr>
                <a:spLocks/>
              </p:cNvSpPr>
              <p:nvPr/>
            </p:nvSpPr>
            <p:spPr bwMode="auto">
              <a:xfrm>
                <a:off x="4834" y="-2222"/>
                <a:ext cx="24" cy="38"/>
              </a:xfrm>
              <a:custGeom>
                <a:avLst/>
                <a:gdLst>
                  <a:gd name="T0" fmla="*/ 24 w 24"/>
                  <a:gd name="T1" fmla="*/ -2184 h 38"/>
                  <a:gd name="T2" fmla="*/ 0 w 24"/>
                  <a:gd name="T3" fmla="*/ -2222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38">
                    <a:moveTo>
                      <a:pt x="24" y="3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1" name="Group 501"/>
            <p:cNvGrpSpPr>
              <a:grpSpLocks/>
            </p:cNvGrpSpPr>
            <p:nvPr/>
          </p:nvGrpSpPr>
          <p:grpSpPr bwMode="auto">
            <a:xfrm>
              <a:off x="4834" y="-1310"/>
              <a:ext cx="24" cy="38"/>
              <a:chOff x="4834" y="-1310"/>
              <a:chExt cx="24" cy="38"/>
            </a:xfrm>
          </p:grpSpPr>
          <p:sp>
            <p:nvSpPr>
              <p:cNvPr id="20696" name="Freeform 502"/>
              <p:cNvSpPr>
                <a:spLocks/>
              </p:cNvSpPr>
              <p:nvPr/>
            </p:nvSpPr>
            <p:spPr bwMode="auto">
              <a:xfrm>
                <a:off x="4834" y="-1310"/>
                <a:ext cx="24" cy="38"/>
              </a:xfrm>
              <a:custGeom>
                <a:avLst/>
                <a:gdLst>
                  <a:gd name="T0" fmla="*/ 24 w 24"/>
                  <a:gd name="T1" fmla="*/ -1272 h 38"/>
                  <a:gd name="T2" fmla="*/ 0 w 24"/>
                  <a:gd name="T3" fmla="*/ -1310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4" h="38">
                    <a:moveTo>
                      <a:pt x="24" y="3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2" name="Group 503"/>
            <p:cNvGrpSpPr>
              <a:grpSpLocks/>
            </p:cNvGrpSpPr>
            <p:nvPr/>
          </p:nvGrpSpPr>
          <p:grpSpPr bwMode="auto">
            <a:xfrm>
              <a:off x="4805" y="-1713"/>
              <a:ext cx="29" cy="38"/>
              <a:chOff x="4805" y="-1713"/>
              <a:chExt cx="29" cy="38"/>
            </a:xfrm>
          </p:grpSpPr>
          <p:sp>
            <p:nvSpPr>
              <p:cNvPr id="20695" name="Freeform 504"/>
              <p:cNvSpPr>
                <a:spLocks/>
              </p:cNvSpPr>
              <p:nvPr/>
            </p:nvSpPr>
            <p:spPr bwMode="auto">
              <a:xfrm>
                <a:off x="4805" y="-1713"/>
                <a:ext cx="29" cy="38"/>
              </a:xfrm>
              <a:custGeom>
                <a:avLst/>
                <a:gdLst>
                  <a:gd name="T0" fmla="*/ 0 w 29"/>
                  <a:gd name="T1" fmla="*/ -1675 h 38"/>
                  <a:gd name="T2" fmla="*/ 29 w 29"/>
                  <a:gd name="T3" fmla="*/ -1713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38">
                    <a:moveTo>
                      <a:pt x="0" y="38"/>
                    </a:moveTo>
                    <a:lnTo>
                      <a:pt x="29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3" name="Group 505"/>
            <p:cNvGrpSpPr>
              <a:grpSpLocks/>
            </p:cNvGrpSpPr>
            <p:nvPr/>
          </p:nvGrpSpPr>
          <p:grpSpPr bwMode="auto">
            <a:xfrm>
              <a:off x="4805" y="-2625"/>
              <a:ext cx="29" cy="38"/>
              <a:chOff x="4805" y="-2625"/>
              <a:chExt cx="29" cy="38"/>
            </a:xfrm>
          </p:grpSpPr>
          <p:sp>
            <p:nvSpPr>
              <p:cNvPr id="20694" name="Freeform 506"/>
              <p:cNvSpPr>
                <a:spLocks/>
              </p:cNvSpPr>
              <p:nvPr/>
            </p:nvSpPr>
            <p:spPr bwMode="auto">
              <a:xfrm>
                <a:off x="4805" y="-2625"/>
                <a:ext cx="29" cy="38"/>
              </a:xfrm>
              <a:custGeom>
                <a:avLst/>
                <a:gdLst>
                  <a:gd name="T0" fmla="*/ 0 w 29"/>
                  <a:gd name="T1" fmla="*/ -2587 h 38"/>
                  <a:gd name="T2" fmla="*/ 29 w 29"/>
                  <a:gd name="T3" fmla="*/ -2625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38">
                    <a:moveTo>
                      <a:pt x="0" y="38"/>
                    </a:moveTo>
                    <a:lnTo>
                      <a:pt x="29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4" name="Group 507"/>
            <p:cNvGrpSpPr>
              <a:grpSpLocks/>
            </p:cNvGrpSpPr>
            <p:nvPr/>
          </p:nvGrpSpPr>
          <p:grpSpPr bwMode="auto">
            <a:xfrm>
              <a:off x="4805" y="-2164"/>
              <a:ext cx="29" cy="29"/>
              <a:chOff x="4805" y="-2164"/>
              <a:chExt cx="29" cy="29"/>
            </a:xfrm>
          </p:grpSpPr>
          <p:sp>
            <p:nvSpPr>
              <p:cNvPr id="20693" name="Freeform 508"/>
              <p:cNvSpPr>
                <a:spLocks/>
              </p:cNvSpPr>
              <p:nvPr/>
            </p:nvSpPr>
            <p:spPr bwMode="auto">
              <a:xfrm>
                <a:off x="4805" y="-2164"/>
                <a:ext cx="29" cy="29"/>
              </a:xfrm>
              <a:custGeom>
                <a:avLst/>
                <a:gdLst>
                  <a:gd name="T0" fmla="*/ 0 w 29"/>
                  <a:gd name="T1" fmla="*/ -2136 h 29"/>
                  <a:gd name="T2" fmla="*/ 29 w 29"/>
                  <a:gd name="T3" fmla="*/ -2164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0" y="28"/>
                    </a:moveTo>
                    <a:lnTo>
                      <a:pt x="29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5" name="Group 509"/>
            <p:cNvGrpSpPr>
              <a:grpSpLocks/>
            </p:cNvGrpSpPr>
            <p:nvPr/>
          </p:nvGrpSpPr>
          <p:grpSpPr bwMode="auto">
            <a:xfrm>
              <a:off x="4805" y="-1800"/>
              <a:ext cx="29" cy="38"/>
              <a:chOff x="4805" y="-1800"/>
              <a:chExt cx="29" cy="38"/>
            </a:xfrm>
          </p:grpSpPr>
          <p:sp>
            <p:nvSpPr>
              <p:cNvPr id="20692" name="Freeform 510"/>
              <p:cNvSpPr>
                <a:spLocks/>
              </p:cNvSpPr>
              <p:nvPr/>
            </p:nvSpPr>
            <p:spPr bwMode="auto">
              <a:xfrm>
                <a:off x="4805" y="-1800"/>
                <a:ext cx="29" cy="38"/>
              </a:xfrm>
              <a:custGeom>
                <a:avLst/>
                <a:gdLst>
                  <a:gd name="T0" fmla="*/ 29 w 29"/>
                  <a:gd name="T1" fmla="*/ -1761 h 38"/>
                  <a:gd name="T2" fmla="*/ 0 w 29"/>
                  <a:gd name="T3" fmla="*/ -1800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38">
                    <a:moveTo>
                      <a:pt x="29" y="3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6" name="Group 511"/>
            <p:cNvGrpSpPr>
              <a:grpSpLocks/>
            </p:cNvGrpSpPr>
            <p:nvPr/>
          </p:nvGrpSpPr>
          <p:grpSpPr bwMode="auto">
            <a:xfrm>
              <a:off x="4805" y="-2251"/>
              <a:ext cx="29" cy="29"/>
              <a:chOff x="4805" y="-2251"/>
              <a:chExt cx="29" cy="29"/>
            </a:xfrm>
          </p:grpSpPr>
          <p:sp>
            <p:nvSpPr>
              <p:cNvPr id="20691" name="Freeform 512"/>
              <p:cNvSpPr>
                <a:spLocks/>
              </p:cNvSpPr>
              <p:nvPr/>
            </p:nvSpPr>
            <p:spPr bwMode="auto">
              <a:xfrm>
                <a:off x="4805" y="-2251"/>
                <a:ext cx="29" cy="29"/>
              </a:xfrm>
              <a:custGeom>
                <a:avLst/>
                <a:gdLst>
                  <a:gd name="T0" fmla="*/ 29 w 29"/>
                  <a:gd name="T1" fmla="*/ -2222 h 29"/>
                  <a:gd name="T2" fmla="*/ 0 w 29"/>
                  <a:gd name="T3" fmla="*/ -2251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29">
                    <a:moveTo>
                      <a:pt x="29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7" name="Group 513"/>
            <p:cNvGrpSpPr>
              <a:grpSpLocks/>
            </p:cNvGrpSpPr>
            <p:nvPr/>
          </p:nvGrpSpPr>
          <p:grpSpPr bwMode="auto">
            <a:xfrm>
              <a:off x="4805" y="-1348"/>
              <a:ext cx="29" cy="38"/>
              <a:chOff x="4805" y="-1348"/>
              <a:chExt cx="29" cy="38"/>
            </a:xfrm>
          </p:grpSpPr>
          <p:sp>
            <p:nvSpPr>
              <p:cNvPr id="20690" name="Freeform 514"/>
              <p:cNvSpPr>
                <a:spLocks/>
              </p:cNvSpPr>
              <p:nvPr/>
            </p:nvSpPr>
            <p:spPr bwMode="auto">
              <a:xfrm>
                <a:off x="4805" y="-1348"/>
                <a:ext cx="29" cy="38"/>
              </a:xfrm>
              <a:custGeom>
                <a:avLst/>
                <a:gdLst>
                  <a:gd name="T0" fmla="*/ 29 w 29"/>
                  <a:gd name="T1" fmla="*/ -1310 h 38"/>
                  <a:gd name="T2" fmla="*/ 0 w 29"/>
                  <a:gd name="T3" fmla="*/ -1348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9" h="38">
                    <a:moveTo>
                      <a:pt x="29" y="38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8" name="Group 515"/>
            <p:cNvGrpSpPr>
              <a:grpSpLocks/>
            </p:cNvGrpSpPr>
            <p:nvPr/>
          </p:nvGrpSpPr>
          <p:grpSpPr bwMode="auto">
            <a:xfrm>
              <a:off x="4790" y="-1675"/>
              <a:ext cx="14" cy="29"/>
              <a:chOff x="4790" y="-1675"/>
              <a:chExt cx="14" cy="29"/>
            </a:xfrm>
          </p:grpSpPr>
          <p:sp>
            <p:nvSpPr>
              <p:cNvPr id="20689" name="Freeform 516"/>
              <p:cNvSpPr>
                <a:spLocks/>
              </p:cNvSpPr>
              <p:nvPr/>
            </p:nvSpPr>
            <p:spPr bwMode="auto">
              <a:xfrm>
                <a:off x="4790" y="-1675"/>
                <a:ext cx="14" cy="29"/>
              </a:xfrm>
              <a:custGeom>
                <a:avLst/>
                <a:gdLst>
                  <a:gd name="T0" fmla="*/ 0 w 14"/>
                  <a:gd name="T1" fmla="*/ -1646 h 29"/>
                  <a:gd name="T2" fmla="*/ 15 w 14"/>
                  <a:gd name="T3" fmla="*/ -1675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4" h="29">
                    <a:moveTo>
                      <a:pt x="0" y="29"/>
                    </a:moveTo>
                    <a:lnTo>
                      <a:pt x="15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69" name="Group 517"/>
            <p:cNvGrpSpPr>
              <a:grpSpLocks/>
            </p:cNvGrpSpPr>
            <p:nvPr/>
          </p:nvGrpSpPr>
          <p:grpSpPr bwMode="auto">
            <a:xfrm>
              <a:off x="4788" y="-2136"/>
              <a:ext cx="2" cy="77"/>
              <a:chOff x="4788" y="-2136"/>
              <a:chExt cx="2" cy="77"/>
            </a:xfrm>
          </p:grpSpPr>
          <p:sp>
            <p:nvSpPr>
              <p:cNvPr id="20688" name="Freeform 518"/>
              <p:cNvSpPr>
                <a:spLocks/>
              </p:cNvSpPr>
              <p:nvPr/>
            </p:nvSpPr>
            <p:spPr bwMode="auto">
              <a:xfrm>
                <a:off x="4788" y="-2136"/>
                <a:ext cx="2" cy="77"/>
              </a:xfrm>
              <a:custGeom>
                <a:avLst/>
                <a:gdLst>
                  <a:gd name="T0" fmla="*/ 0 w 2"/>
                  <a:gd name="T1" fmla="*/ -2136 h 77"/>
                  <a:gd name="T2" fmla="*/ 0 w 2"/>
                  <a:gd name="T3" fmla="*/ -2059 h 7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77">
                    <a:moveTo>
                      <a:pt x="0" y="0"/>
                    </a:moveTo>
                    <a:lnTo>
                      <a:pt x="0" y="77"/>
                    </a:lnTo>
                  </a:path>
                </a:pathLst>
              </a:custGeom>
              <a:noFill/>
              <a:ln w="2132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0" name="Group 519"/>
            <p:cNvGrpSpPr>
              <a:grpSpLocks/>
            </p:cNvGrpSpPr>
            <p:nvPr/>
          </p:nvGrpSpPr>
          <p:grpSpPr bwMode="auto">
            <a:xfrm>
              <a:off x="4788" y="-2587"/>
              <a:ext cx="2" cy="77"/>
              <a:chOff x="4788" y="-2587"/>
              <a:chExt cx="2" cy="77"/>
            </a:xfrm>
          </p:grpSpPr>
          <p:sp>
            <p:nvSpPr>
              <p:cNvPr id="20687" name="Freeform 520"/>
              <p:cNvSpPr>
                <a:spLocks/>
              </p:cNvSpPr>
              <p:nvPr/>
            </p:nvSpPr>
            <p:spPr bwMode="auto">
              <a:xfrm>
                <a:off x="4788" y="-2587"/>
                <a:ext cx="2" cy="77"/>
              </a:xfrm>
              <a:custGeom>
                <a:avLst/>
                <a:gdLst>
                  <a:gd name="T0" fmla="*/ 0 w 2"/>
                  <a:gd name="T1" fmla="*/ -2587 h 77"/>
                  <a:gd name="T2" fmla="*/ 0 w 2"/>
                  <a:gd name="T3" fmla="*/ -2510 h 7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77">
                    <a:moveTo>
                      <a:pt x="0" y="0"/>
                    </a:moveTo>
                    <a:lnTo>
                      <a:pt x="0" y="77"/>
                    </a:lnTo>
                  </a:path>
                </a:pathLst>
              </a:custGeom>
              <a:noFill/>
              <a:ln w="2132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1" name="Group 521"/>
            <p:cNvGrpSpPr>
              <a:grpSpLocks/>
            </p:cNvGrpSpPr>
            <p:nvPr/>
          </p:nvGrpSpPr>
          <p:grpSpPr bwMode="auto">
            <a:xfrm>
              <a:off x="4788" y="-2328"/>
              <a:ext cx="2" cy="77"/>
              <a:chOff x="4788" y="-2328"/>
              <a:chExt cx="2" cy="77"/>
            </a:xfrm>
          </p:grpSpPr>
          <p:sp>
            <p:nvSpPr>
              <p:cNvPr id="20686" name="Freeform 522"/>
              <p:cNvSpPr>
                <a:spLocks/>
              </p:cNvSpPr>
              <p:nvPr/>
            </p:nvSpPr>
            <p:spPr bwMode="auto">
              <a:xfrm>
                <a:off x="4788" y="-2328"/>
                <a:ext cx="2" cy="77"/>
              </a:xfrm>
              <a:custGeom>
                <a:avLst/>
                <a:gdLst>
                  <a:gd name="T0" fmla="*/ 0 w 2"/>
                  <a:gd name="T1" fmla="*/ -2328 h 77"/>
                  <a:gd name="T2" fmla="*/ 0 w 2"/>
                  <a:gd name="T3" fmla="*/ -2251 h 7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77">
                    <a:moveTo>
                      <a:pt x="0" y="0"/>
                    </a:moveTo>
                    <a:lnTo>
                      <a:pt x="0" y="77"/>
                    </a:lnTo>
                  </a:path>
                </a:pathLst>
              </a:custGeom>
              <a:noFill/>
              <a:ln w="2132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2" name="Group 523"/>
            <p:cNvGrpSpPr>
              <a:grpSpLocks/>
            </p:cNvGrpSpPr>
            <p:nvPr/>
          </p:nvGrpSpPr>
          <p:grpSpPr bwMode="auto">
            <a:xfrm>
              <a:off x="4788" y="-1876"/>
              <a:ext cx="2" cy="77"/>
              <a:chOff x="4788" y="-1876"/>
              <a:chExt cx="2" cy="77"/>
            </a:xfrm>
          </p:grpSpPr>
          <p:sp>
            <p:nvSpPr>
              <p:cNvPr id="20685" name="Freeform 524"/>
              <p:cNvSpPr>
                <a:spLocks/>
              </p:cNvSpPr>
              <p:nvPr/>
            </p:nvSpPr>
            <p:spPr bwMode="auto">
              <a:xfrm>
                <a:off x="4788" y="-1876"/>
                <a:ext cx="2" cy="77"/>
              </a:xfrm>
              <a:custGeom>
                <a:avLst/>
                <a:gdLst>
                  <a:gd name="T0" fmla="*/ 0 w 2"/>
                  <a:gd name="T1" fmla="*/ -1876 h 77"/>
                  <a:gd name="T2" fmla="*/ 0 w 2"/>
                  <a:gd name="T3" fmla="*/ -1800 h 77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77">
                    <a:moveTo>
                      <a:pt x="0" y="0"/>
                    </a:moveTo>
                    <a:lnTo>
                      <a:pt x="0" y="76"/>
                    </a:lnTo>
                  </a:path>
                </a:pathLst>
              </a:custGeom>
              <a:noFill/>
              <a:ln w="2132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3" name="Group 525"/>
            <p:cNvGrpSpPr>
              <a:grpSpLocks/>
            </p:cNvGrpSpPr>
            <p:nvPr/>
          </p:nvGrpSpPr>
          <p:grpSpPr bwMode="auto">
            <a:xfrm>
              <a:off x="4798" y="-1387"/>
              <a:ext cx="2" cy="38"/>
              <a:chOff x="4798" y="-1387"/>
              <a:chExt cx="2" cy="38"/>
            </a:xfrm>
          </p:grpSpPr>
          <p:sp>
            <p:nvSpPr>
              <p:cNvPr id="20684" name="Freeform 526"/>
              <p:cNvSpPr>
                <a:spLocks/>
              </p:cNvSpPr>
              <p:nvPr/>
            </p:nvSpPr>
            <p:spPr bwMode="auto">
              <a:xfrm>
                <a:off x="4798" y="-1387"/>
                <a:ext cx="2" cy="38"/>
              </a:xfrm>
              <a:custGeom>
                <a:avLst/>
                <a:gdLst>
                  <a:gd name="T0" fmla="*/ 0 w 2"/>
                  <a:gd name="T1" fmla="*/ -1387 h 38"/>
                  <a:gd name="T2" fmla="*/ 0 w 2"/>
                  <a:gd name="T3" fmla="*/ -1348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9"/>
                    </a:lnTo>
                  </a:path>
                </a:pathLst>
              </a:custGeom>
              <a:noFill/>
              <a:ln w="914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4" name="Group 527"/>
            <p:cNvGrpSpPr>
              <a:grpSpLocks/>
            </p:cNvGrpSpPr>
            <p:nvPr/>
          </p:nvGrpSpPr>
          <p:grpSpPr bwMode="auto">
            <a:xfrm>
              <a:off x="4781" y="-1646"/>
              <a:ext cx="2" cy="38"/>
              <a:chOff x="4781" y="-1646"/>
              <a:chExt cx="2" cy="38"/>
            </a:xfrm>
          </p:grpSpPr>
          <p:sp>
            <p:nvSpPr>
              <p:cNvPr id="20683" name="Freeform 528"/>
              <p:cNvSpPr>
                <a:spLocks/>
              </p:cNvSpPr>
              <p:nvPr/>
            </p:nvSpPr>
            <p:spPr bwMode="auto">
              <a:xfrm>
                <a:off x="4781" y="-1646"/>
                <a:ext cx="2" cy="38"/>
              </a:xfrm>
              <a:custGeom>
                <a:avLst/>
                <a:gdLst>
                  <a:gd name="T0" fmla="*/ 0 w 2"/>
                  <a:gd name="T1" fmla="*/ -1646 h 38"/>
                  <a:gd name="T2" fmla="*/ 0 w 2"/>
                  <a:gd name="T3" fmla="*/ -1608 h 38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12179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5" name="Group 529"/>
            <p:cNvGrpSpPr>
              <a:grpSpLocks/>
            </p:cNvGrpSpPr>
            <p:nvPr/>
          </p:nvGrpSpPr>
          <p:grpSpPr bwMode="auto">
            <a:xfrm>
              <a:off x="4771" y="-1416"/>
              <a:ext cx="19" cy="29"/>
              <a:chOff x="4771" y="-1416"/>
              <a:chExt cx="19" cy="29"/>
            </a:xfrm>
          </p:grpSpPr>
          <p:sp>
            <p:nvSpPr>
              <p:cNvPr id="20682" name="Freeform 530"/>
              <p:cNvSpPr>
                <a:spLocks/>
              </p:cNvSpPr>
              <p:nvPr/>
            </p:nvSpPr>
            <p:spPr bwMode="auto">
              <a:xfrm>
                <a:off x="4771" y="-1416"/>
                <a:ext cx="19" cy="29"/>
              </a:xfrm>
              <a:custGeom>
                <a:avLst/>
                <a:gdLst>
                  <a:gd name="T0" fmla="*/ 19 w 19"/>
                  <a:gd name="T1" fmla="*/ -1387 h 29"/>
                  <a:gd name="T2" fmla="*/ 0 w 19"/>
                  <a:gd name="T3" fmla="*/ -1416 h 29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9" h="29">
                    <a:moveTo>
                      <a:pt x="19" y="29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6" name="Group 531"/>
            <p:cNvGrpSpPr>
              <a:grpSpLocks/>
            </p:cNvGrpSpPr>
            <p:nvPr/>
          </p:nvGrpSpPr>
          <p:grpSpPr bwMode="auto">
            <a:xfrm>
              <a:off x="4764" y="-2059"/>
              <a:ext cx="2" cy="182"/>
              <a:chOff x="4764" y="-2059"/>
              <a:chExt cx="2" cy="182"/>
            </a:xfrm>
          </p:grpSpPr>
          <p:sp>
            <p:nvSpPr>
              <p:cNvPr id="20681" name="Freeform 532"/>
              <p:cNvSpPr>
                <a:spLocks/>
              </p:cNvSpPr>
              <p:nvPr/>
            </p:nvSpPr>
            <p:spPr bwMode="auto">
              <a:xfrm>
                <a:off x="4764" y="-2059"/>
                <a:ext cx="2" cy="182"/>
              </a:xfrm>
              <a:custGeom>
                <a:avLst/>
                <a:gdLst>
                  <a:gd name="T0" fmla="*/ 0 w 2"/>
                  <a:gd name="T1" fmla="*/ -2059 h 182"/>
                  <a:gd name="T2" fmla="*/ 0 w 2"/>
                  <a:gd name="T3" fmla="*/ -1876 h 18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82">
                    <a:moveTo>
                      <a:pt x="0" y="0"/>
                    </a:moveTo>
                    <a:lnTo>
                      <a:pt x="0" y="183"/>
                    </a:lnTo>
                  </a:path>
                </a:pathLst>
              </a:custGeom>
              <a:noFill/>
              <a:ln w="914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7" name="Group 533"/>
            <p:cNvGrpSpPr>
              <a:grpSpLocks/>
            </p:cNvGrpSpPr>
            <p:nvPr/>
          </p:nvGrpSpPr>
          <p:grpSpPr bwMode="auto">
            <a:xfrm>
              <a:off x="4764" y="-1608"/>
              <a:ext cx="2" cy="192"/>
              <a:chOff x="4764" y="-1608"/>
              <a:chExt cx="2" cy="192"/>
            </a:xfrm>
          </p:grpSpPr>
          <p:sp>
            <p:nvSpPr>
              <p:cNvPr id="20680" name="Freeform 534"/>
              <p:cNvSpPr>
                <a:spLocks/>
              </p:cNvSpPr>
              <p:nvPr/>
            </p:nvSpPr>
            <p:spPr bwMode="auto">
              <a:xfrm>
                <a:off x="4764" y="-1608"/>
                <a:ext cx="2" cy="192"/>
              </a:xfrm>
              <a:custGeom>
                <a:avLst/>
                <a:gdLst>
                  <a:gd name="T0" fmla="*/ 0 w 2"/>
                  <a:gd name="T1" fmla="*/ -1608 h 192"/>
                  <a:gd name="T2" fmla="*/ 0 w 2"/>
                  <a:gd name="T3" fmla="*/ -1416 h 19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92">
                    <a:moveTo>
                      <a:pt x="0" y="0"/>
                    </a:moveTo>
                    <a:lnTo>
                      <a:pt x="0" y="192"/>
                    </a:lnTo>
                  </a:path>
                </a:pathLst>
              </a:custGeom>
              <a:noFill/>
              <a:ln w="914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20678" name="Group 535"/>
            <p:cNvGrpSpPr>
              <a:grpSpLocks/>
            </p:cNvGrpSpPr>
            <p:nvPr/>
          </p:nvGrpSpPr>
          <p:grpSpPr bwMode="auto">
            <a:xfrm>
              <a:off x="4764" y="-2510"/>
              <a:ext cx="2" cy="182"/>
              <a:chOff x="4764" y="-2510"/>
              <a:chExt cx="2" cy="182"/>
            </a:xfrm>
          </p:grpSpPr>
          <p:sp>
            <p:nvSpPr>
              <p:cNvPr id="20679" name="Freeform 536"/>
              <p:cNvSpPr>
                <a:spLocks/>
              </p:cNvSpPr>
              <p:nvPr/>
            </p:nvSpPr>
            <p:spPr bwMode="auto">
              <a:xfrm>
                <a:off x="4764" y="-2510"/>
                <a:ext cx="2" cy="182"/>
              </a:xfrm>
              <a:custGeom>
                <a:avLst/>
                <a:gdLst>
                  <a:gd name="T0" fmla="*/ 0 w 2"/>
                  <a:gd name="T1" fmla="*/ -2510 h 182"/>
                  <a:gd name="T2" fmla="*/ 0 w 2"/>
                  <a:gd name="T3" fmla="*/ -2328 h 18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2" h="182">
                    <a:moveTo>
                      <a:pt x="0" y="0"/>
                    </a:moveTo>
                    <a:lnTo>
                      <a:pt x="0" y="182"/>
                    </a:lnTo>
                  </a:path>
                </a:pathLst>
              </a:custGeom>
              <a:noFill/>
              <a:ln w="9144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pic>
        <p:nvPicPr>
          <p:cNvPr id="45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502" y="0"/>
            <a:ext cx="4745498" cy="44291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6662AB8E-9529-4853-83BE-00E3BB5F77A1}" type="slidenum">
              <a:rPr lang="ru-RU" smtClean="0"/>
              <a:pPr eaLnBrk="1" hangingPunct="1"/>
              <a:t>9</a:t>
            </a:fld>
            <a:endParaRPr lang="ru-RU" smtClean="0"/>
          </a:p>
        </p:txBody>
      </p:sp>
      <p:sp>
        <p:nvSpPr>
          <p:cNvPr id="20483" name="Text Box 4" descr="T1"/>
          <p:cNvSpPr txBox="1">
            <a:spLocks noChangeArrowheads="1"/>
          </p:cNvSpPr>
          <p:nvPr/>
        </p:nvSpPr>
        <p:spPr bwMode="auto">
          <a:xfrm>
            <a:off x="714348" y="0"/>
            <a:ext cx="7215238" cy="43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kk-KZ" sz="2400" b="1" dirty="0">
                <a:solidFill>
                  <a:srgbClr val="EB5215"/>
                </a:solidFill>
              </a:rPr>
              <a:t>Үш өлшемді графиктің қарапайым </a:t>
            </a:r>
            <a:r>
              <a:rPr lang="kk-KZ" sz="2400" b="1" dirty="0" smtClean="0">
                <a:solidFill>
                  <a:srgbClr val="EB5215"/>
                </a:solidFill>
              </a:rPr>
              <a:t>мысалы:</a:t>
            </a:r>
            <a:endParaRPr lang="kk-KZ" sz="2400" b="1" dirty="0">
              <a:solidFill>
                <a:srgbClr val="EB5215"/>
              </a:solidFill>
            </a:endParaRPr>
          </a:p>
        </p:txBody>
      </p:sp>
      <p:sp>
        <p:nvSpPr>
          <p:cNvPr id="20484" name="Rectangle 5" descr="T1"/>
          <p:cNvSpPr>
            <a:spLocks noChangeArrowheads="1"/>
          </p:cNvSpPr>
          <p:nvPr/>
        </p:nvSpPr>
        <p:spPr bwMode="auto">
          <a:xfrm>
            <a:off x="-32" y="4643446"/>
            <a:ext cx="3857620" cy="1392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/>
          <a:p>
            <a:r>
              <a:rPr lang="kk-KZ" sz="2400" dirty="0">
                <a:solidFill>
                  <a:srgbClr val="3333FF"/>
                </a:solidFill>
              </a:rPr>
              <a:t>&gt;&gt; t=0:pi/50:7*pi;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 smtClean="0">
                <a:solidFill>
                  <a:srgbClr val="3333FF"/>
                </a:solidFill>
              </a:rPr>
              <a:t>&gt;&gt;plot3(sin(t</a:t>
            </a:r>
            <a:r>
              <a:rPr lang="kk-KZ" sz="2400" dirty="0">
                <a:solidFill>
                  <a:srgbClr val="3333FF"/>
                </a:solidFill>
              </a:rPr>
              <a:t>),2*cos(t),t,'k');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&gt;&gt; title('Example 3');</a:t>
            </a:r>
            <a:endParaRPr lang="ru-RU" sz="2400" dirty="0">
              <a:solidFill>
                <a:srgbClr val="3333FF"/>
              </a:solidFill>
            </a:endParaRPr>
          </a:p>
          <a:p>
            <a:pPr marL="179388">
              <a:buFont typeface="Wingdings" pitchFamily="2" charset="2"/>
              <a:buChar char="Ш"/>
              <a:tabLst>
                <a:tab pos="-1943100" algn="l"/>
                <a:tab pos="720725" algn="l"/>
              </a:tabLst>
            </a:pPr>
            <a:endParaRPr lang="ru-RU" sz="1400" b="1" dirty="0">
              <a:solidFill>
                <a:schemeClr val="accent2"/>
              </a:solidFill>
            </a:endParaRPr>
          </a:p>
        </p:txBody>
      </p:sp>
      <p:sp>
        <p:nvSpPr>
          <p:cNvPr id="458" name="Rectangle 7" descr="T1"/>
          <p:cNvSpPr>
            <a:spLocks noChangeArrowheads="1"/>
          </p:cNvSpPr>
          <p:nvPr/>
        </p:nvSpPr>
        <p:spPr bwMode="auto">
          <a:xfrm>
            <a:off x="4100890" y="4449814"/>
            <a:ext cx="5043110" cy="240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415" tIns="34208" rIns="68415" bIns="34208" anchor="ctr">
            <a:spAutoFit/>
          </a:bodyPr>
          <a:lstStyle/>
          <a:p>
            <a:r>
              <a:rPr lang="kk-KZ" sz="2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kk-KZ" sz="20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X, Y]= </a:t>
            </a:r>
            <a:r>
              <a:rPr lang="kk-KZ" sz="20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meshgrid(0:.25:1, 0:.25:1</a:t>
            </a:r>
            <a:r>
              <a:rPr lang="kk-KZ" sz="20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ru-RU" sz="2000" dirty="0">
              <a:solidFill>
                <a:srgbClr val="660033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dirty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z = x2  + y2  функциясының 0,05 қадаммен  [-1, 1] аралығындағы мəнінің графигін </a:t>
            </a:r>
            <a:r>
              <a:rPr lang="kk-KZ" sz="2000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шығару</a:t>
            </a:r>
          </a:p>
          <a:p>
            <a:r>
              <a:rPr lang="kk-KZ" sz="2400" dirty="0" smtClean="0">
                <a:solidFill>
                  <a:srgbClr val="3333FF"/>
                </a:solidFill>
              </a:rPr>
              <a:t>» </a:t>
            </a:r>
            <a:r>
              <a:rPr lang="kk-KZ" sz="2400" dirty="0">
                <a:solidFill>
                  <a:srgbClr val="3333FF"/>
                </a:solidFill>
              </a:rPr>
              <a:t>[X, Y]= meshgrid</a:t>
            </a:r>
            <a:r>
              <a:rPr lang="kk-KZ" sz="2400" dirty="0">
                <a:solidFill>
                  <a:srgbClr val="FFFF00"/>
                </a:solidFill>
              </a:rPr>
              <a:t>(-1:.05:1, </a:t>
            </a:r>
            <a:r>
              <a:rPr lang="kk-KZ" sz="2400" dirty="0" smtClean="0">
                <a:solidFill>
                  <a:srgbClr val="FFFF00"/>
                </a:solidFill>
              </a:rPr>
              <a:t>-:.</a:t>
            </a:r>
            <a:r>
              <a:rPr lang="kk-KZ" sz="2400" dirty="0">
                <a:solidFill>
                  <a:srgbClr val="FFFF00"/>
                </a:solidFill>
              </a:rPr>
              <a:t>05:1</a:t>
            </a:r>
            <a:r>
              <a:rPr lang="kk-KZ" sz="2400" dirty="0">
                <a:solidFill>
                  <a:srgbClr val="3333FF"/>
                </a:solidFill>
              </a:rPr>
              <a:t>);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» Z=X.^2+Y.^2;</a:t>
            </a:r>
            <a:endParaRPr lang="ru-RU" sz="2400" dirty="0">
              <a:solidFill>
                <a:srgbClr val="3333FF"/>
              </a:solidFill>
            </a:endParaRPr>
          </a:p>
          <a:p>
            <a:r>
              <a:rPr lang="kk-KZ" sz="2400" dirty="0">
                <a:solidFill>
                  <a:srgbClr val="3333FF"/>
                </a:solidFill>
              </a:rPr>
              <a:t>» </a:t>
            </a:r>
            <a:r>
              <a:rPr lang="kk-KZ" sz="2400" dirty="0" smtClean="0">
                <a:solidFill>
                  <a:srgbClr val="C00000"/>
                </a:solidFill>
              </a:rPr>
              <a:t>plot3</a:t>
            </a:r>
            <a:r>
              <a:rPr lang="en-US" sz="2400" dirty="0" smtClean="0">
                <a:solidFill>
                  <a:srgbClr val="C00000"/>
                </a:solidFill>
              </a:rPr>
              <a:t> </a:t>
            </a:r>
            <a:r>
              <a:rPr lang="kk-KZ" sz="2400" dirty="0" smtClean="0">
                <a:solidFill>
                  <a:srgbClr val="3333FF"/>
                </a:solidFill>
              </a:rPr>
              <a:t>(</a:t>
            </a:r>
            <a:r>
              <a:rPr lang="kk-KZ" sz="2400" dirty="0">
                <a:solidFill>
                  <a:srgbClr val="3333FF"/>
                </a:solidFill>
              </a:rPr>
              <a:t>X,Y,Z)</a:t>
            </a:r>
            <a:endParaRPr lang="ru-RU" sz="2400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Оформление по умолчанию">
  <a:themeElements>
    <a:clrScheme name="2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68415" tIns="34208" rIns="68415" bIns="34208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68415" tIns="34208" rIns="68415" bIns="34208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1707</TotalTime>
  <Words>385</Words>
  <Application>Microsoft Office PowerPoint</Application>
  <PresentationFormat>Экран (4:3)</PresentationFormat>
  <Paragraphs>81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2_Оформление по умолчанию</vt:lpstr>
      <vt:lpstr>MATLAB БАҒДАРЛАМАЛАСЫНДА ГРАФИК ТҰРҒЫЗУ МҮМКІНДІКТЕРІ </vt:lpstr>
      <vt:lpstr>Мақсаты:</vt:lpstr>
      <vt:lpstr>Слайд 3</vt:lpstr>
      <vt:lpstr>Слайд 4</vt:lpstr>
      <vt:lpstr>Слайд 5</vt:lpstr>
      <vt:lpstr>Слайд 6</vt:lpstr>
      <vt:lpstr>Диаграмма түріндегі график</vt:lpstr>
      <vt:lpstr>Слайд 8</vt:lpstr>
      <vt:lpstr>Слайд 9</vt:lpstr>
      <vt:lpstr>Слайд 10</vt:lpstr>
      <vt:lpstr>Қорытынды  және  ұсыныстар: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научно-образовательной сферы в обеспечении устойчиво</dc:title>
  <dc:creator>acer</dc:creator>
  <cp:lastModifiedBy>Пользователь</cp:lastModifiedBy>
  <cp:revision>236</cp:revision>
  <dcterms:modified xsi:type="dcterms:W3CDTF">2021-05-14T06:18:09Z</dcterms:modified>
</cp:coreProperties>
</file>