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0"/>
  </p:handout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904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459D0A-64FB-4C89-9CA1-FA28CA30527E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EDEE5F-EE3A-414C-8D62-0099388669B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3EA41-0784-4710-B412-25485A56920C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BEA39-B9B2-44BC-84E6-5D64D6C87E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3EA41-0784-4710-B412-25485A56920C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BEA39-B9B2-44BC-84E6-5D64D6C87E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3EA41-0784-4710-B412-25485A56920C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BEA39-B9B2-44BC-84E6-5D64D6C87E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3EA41-0784-4710-B412-25485A56920C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BEA39-B9B2-44BC-84E6-5D64D6C87E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3EA41-0784-4710-B412-25485A56920C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BEA39-B9B2-44BC-84E6-5D64D6C87E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3EA41-0784-4710-B412-25485A56920C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BEA39-B9B2-44BC-84E6-5D64D6C87E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3EA41-0784-4710-B412-25485A56920C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BEA39-B9B2-44BC-84E6-5D64D6C87E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3EA41-0784-4710-B412-25485A56920C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BEA39-B9B2-44BC-84E6-5D64D6C87E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3EA41-0784-4710-B412-25485A56920C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BEA39-B9B2-44BC-84E6-5D64D6C87E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3EA41-0784-4710-B412-25485A56920C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BEA39-B9B2-44BC-84E6-5D64D6C87E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83EA41-0784-4710-B412-25485A56920C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BEA39-B9B2-44BC-84E6-5D64D6C87E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EA41-0784-4710-B412-25485A56920C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BEA39-B9B2-44BC-84E6-5D64D6C87E8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214422"/>
            <a:ext cx="7772400" cy="1255711"/>
          </a:xfrm>
        </p:spPr>
        <p:txBody>
          <a:bodyPr>
            <a:noAutofit/>
          </a:bodyPr>
          <a:lstStyle/>
          <a:p>
            <a:r>
              <a:rPr lang="kk-KZ" sz="3700" b="1" dirty="0">
                <a:latin typeface="Times New Roman" pitchFamily="18" charset="0"/>
                <a:cs typeface="Times New Roman" pitchFamily="18" charset="0"/>
              </a:rPr>
              <a:t>Екі айнымалыдан тәуелді функциялардың графиктерін тұрғызу</a:t>
            </a:r>
            <a:endParaRPr lang="ru-RU" sz="37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Безымянный4.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2786058"/>
            <a:ext cx="3061747" cy="2457455"/>
          </a:xfrm>
          <a:prstGeom prst="rect">
            <a:avLst/>
          </a:prstGeom>
          <a:noFill/>
        </p:spPr>
      </p:pic>
      <p:pic>
        <p:nvPicPr>
          <p:cNvPr id="6" name="Picture 7" descr="Безымянный4.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786058"/>
            <a:ext cx="3153811" cy="2466442"/>
          </a:xfrm>
          <a:prstGeom prst="rect">
            <a:avLst/>
          </a:prstGeom>
          <a:noFill/>
        </p:spPr>
      </p:pic>
      <p:sp>
        <p:nvSpPr>
          <p:cNvPr id="8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142976" y="285728"/>
            <a:ext cx="7143800" cy="428628"/>
          </a:xfrm>
        </p:spPr>
        <p:txBody>
          <a:bodyPr>
            <a:normAutofit fontScale="70000" lnSpcReduction="20000"/>
          </a:bodyPr>
          <a:lstStyle/>
          <a:p>
            <a:r>
              <a:rPr lang="kk-KZ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А. Байтұрсынов атындағы Қостанай </a:t>
            </a:r>
            <a:r>
              <a:rPr lang="kk-KZ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өңірлік </a:t>
            </a:r>
            <a:r>
              <a:rPr lang="kk-KZ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университеті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868" y="5929330"/>
            <a:ext cx="52542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Ақпараттық 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жүйелер</a:t>
            </a:r>
            <a:endParaRPr lang="kk-KZ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кафедрасының аға оқытушысы Ергалиева Г.С.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1472" y="214290"/>
            <a:ext cx="7772400" cy="3571900"/>
          </a:xfrm>
        </p:spPr>
        <p:txBody>
          <a:bodyPr>
            <a:normAutofit fontScale="92500" lnSpcReduction="10000"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kk-KZ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Графикті безендіру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Графикті түспен безендірудің қарапайым, әрі тиімді әдісі </a:t>
            </a:r>
            <a:r>
              <a:rPr kumimoji="0" lang="kk-KZ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colormap </a:t>
            </a: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функциясы арқылы түс палитрасын орнату болып табылады.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Келесі мысалды </a:t>
            </a:r>
            <a:r>
              <a:rPr kumimoji="0" lang="kk-KZ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autumn</a:t>
            </a: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палитрасын қолдану нәтижесі 4.8-суретте көрсетілген.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&gt;&gt;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surfc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(X,Y,Z)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&gt;&gt;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colorbar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&gt;&gt;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colormap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(autumn)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&gt;&gt;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title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(‘</a:t>
            </a: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График функции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z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x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y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)’)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&gt;&gt;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xlabel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(‘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x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’)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&gt;&gt;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ylabel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(‘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y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’)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&gt;&gt;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zlabel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(‘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z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’)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pic>
        <p:nvPicPr>
          <p:cNvPr id="23553" name="Picture 4" descr="Безымянный4.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2786058"/>
            <a:ext cx="3506771" cy="2814645"/>
          </a:xfrm>
          <a:prstGeom prst="rect">
            <a:avLst/>
          </a:prstGeom>
          <a:noFill/>
        </p:spPr>
      </p:pic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3571868" y="5857892"/>
            <a:ext cx="300039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4.8-сурет. Таңбалармен белгіленген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</a:t>
            </a:r>
            <a:r>
              <a:rPr kumimoji="0" lang="kk-KZ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график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(палитра </a:t>
            </a:r>
            <a:r>
              <a:rPr kumimoji="0" lang="en-US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autumn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28596" y="1357290"/>
          <a:ext cx="8501121" cy="5214978"/>
        </p:xfrm>
        <a:graphic>
          <a:graphicData uri="http://schemas.openxmlformats.org/drawingml/2006/table">
            <a:tbl>
              <a:tblPr/>
              <a:tblGrid>
                <a:gridCol w="1732910"/>
                <a:gridCol w="6768211"/>
              </a:tblGrid>
              <a:tr h="2897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kk-KZ" sz="1600">
                          <a:latin typeface="Times New Roman"/>
                          <a:ea typeface="Calibri"/>
                          <a:cs typeface="Arial"/>
                        </a:rPr>
                        <a:t>Палитра</a:t>
                      </a:r>
                      <a:endParaRPr lang="ru-RU" sz="1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kk-KZ" sz="1600">
                          <a:latin typeface="Times New Roman"/>
                          <a:ea typeface="Calibri"/>
                          <a:cs typeface="Arial"/>
                        </a:rPr>
                        <a:t>Түстің өзгеруі</a:t>
                      </a:r>
                      <a:endParaRPr lang="ru-RU" sz="1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7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Arial"/>
                        </a:rPr>
                        <a:t>autumn</a:t>
                      </a:r>
                      <a:endParaRPr lang="ru-RU" sz="1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kk-KZ" sz="1600">
                          <a:latin typeface="Times New Roman"/>
                          <a:ea typeface="Calibri"/>
                          <a:cs typeface="Arial"/>
                        </a:rPr>
                        <a:t>Бірқалыпты өзгеруі:қызыл-қызғылт сары-сары</a:t>
                      </a:r>
                      <a:endParaRPr lang="ru-RU" sz="1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7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Arial"/>
                        </a:rPr>
                        <a:t>bone</a:t>
                      </a:r>
                      <a:endParaRPr lang="ru-RU" sz="1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kk-KZ" sz="1600">
                          <a:latin typeface="Times New Roman"/>
                          <a:ea typeface="Calibri"/>
                          <a:cs typeface="Arial"/>
                        </a:rPr>
                        <a:t>Палитра </a:t>
                      </a:r>
                      <a:r>
                        <a:rPr lang="en-US" sz="1600">
                          <a:latin typeface="Times New Roman"/>
                          <a:ea typeface="Calibri"/>
                          <a:cs typeface="Arial"/>
                        </a:rPr>
                        <a:t>gray </a:t>
                      </a:r>
                      <a:r>
                        <a:rPr lang="kk-KZ" sz="1600">
                          <a:latin typeface="Times New Roman"/>
                          <a:ea typeface="Calibri"/>
                          <a:cs typeface="Arial"/>
                        </a:rPr>
                        <a:t>палитрасына ұқсайды, бірақ көк түс</a:t>
                      </a:r>
                      <a:endParaRPr lang="ru-RU" sz="1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7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Arial"/>
                        </a:rPr>
                        <a:t>colorcub</a:t>
                      </a:r>
                      <a:endParaRPr lang="ru-RU" sz="1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kk-KZ" sz="1600">
                          <a:latin typeface="Times New Roman"/>
                          <a:ea typeface="Calibri"/>
                          <a:cs typeface="Arial"/>
                        </a:rPr>
                        <a:t>Барлық түс қоюдан ашыққа өзгереді</a:t>
                      </a:r>
                      <a:endParaRPr lang="ru-RU" sz="1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7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Arial"/>
                        </a:rPr>
                        <a:t>cool</a:t>
                      </a:r>
                      <a:endParaRPr lang="ru-RU" sz="1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kk-KZ" sz="1600">
                          <a:latin typeface="Times New Roman"/>
                          <a:ea typeface="Calibri"/>
                          <a:cs typeface="Arial"/>
                        </a:rPr>
                        <a:t>Көгілдір және қанық түсті</a:t>
                      </a:r>
                      <a:endParaRPr lang="ru-RU" sz="1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7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Arial"/>
                        </a:rPr>
                        <a:t>copper</a:t>
                      </a:r>
                      <a:endParaRPr lang="ru-RU" sz="1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kk-KZ" sz="1600">
                          <a:latin typeface="Times New Roman"/>
                          <a:ea typeface="Calibri"/>
                          <a:cs typeface="Arial"/>
                        </a:rPr>
                        <a:t>Сарғылт түсті</a:t>
                      </a:r>
                      <a:endParaRPr lang="ru-RU" sz="1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7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Arial"/>
                        </a:rPr>
                        <a:t>flag</a:t>
                      </a:r>
                      <a:endParaRPr lang="ru-RU" sz="1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kk-KZ" sz="1600">
                          <a:latin typeface="Times New Roman"/>
                          <a:ea typeface="Calibri"/>
                          <a:cs typeface="Arial"/>
                        </a:rPr>
                        <a:t>Циклдық өзгері: қызыл-ақ-көк-қара</a:t>
                      </a:r>
                      <a:endParaRPr lang="ru-RU" sz="1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7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Arial"/>
                        </a:rPr>
                        <a:t>gray</a:t>
                      </a:r>
                      <a:endParaRPr lang="ru-RU" sz="1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kk-KZ" sz="1600">
                          <a:latin typeface="Times New Roman"/>
                          <a:ea typeface="Calibri"/>
                          <a:cs typeface="Arial"/>
                        </a:rPr>
                        <a:t>Сұр түсті</a:t>
                      </a:r>
                      <a:endParaRPr lang="ru-RU" sz="1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7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Arial"/>
                        </a:rPr>
                        <a:t>hot</a:t>
                      </a:r>
                      <a:endParaRPr lang="ru-RU" sz="1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kk-KZ" sz="1600">
                          <a:latin typeface="Times New Roman"/>
                          <a:ea typeface="Calibri"/>
                          <a:cs typeface="Arial"/>
                        </a:rPr>
                        <a:t>Бірқалыпты өзгеру: қара-қызыл-қызғылт  сары-сары-ақ</a:t>
                      </a:r>
                      <a:endParaRPr lang="ru-RU" sz="1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7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Arial"/>
                        </a:rPr>
                        <a:t>hsv</a:t>
                      </a:r>
                      <a:endParaRPr lang="ru-RU" sz="1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kk-KZ" sz="1600">
                          <a:latin typeface="Times New Roman"/>
                          <a:ea typeface="Calibri"/>
                          <a:cs typeface="Arial"/>
                        </a:rPr>
                        <a:t>Бірқалыпты өзгеру: </a:t>
                      </a:r>
                      <a:r>
                        <a:rPr lang="ru-RU" sz="1600">
                          <a:latin typeface="Times New Roman"/>
                          <a:ea typeface="Calibri"/>
                          <a:cs typeface="Arial"/>
                        </a:rPr>
                        <a:t>(</a:t>
                      </a:r>
                      <a:r>
                        <a:rPr lang="kk-KZ" sz="1600">
                          <a:latin typeface="Times New Roman"/>
                          <a:ea typeface="Calibri"/>
                          <a:cs typeface="Arial"/>
                        </a:rPr>
                        <a:t>кемпірқосақтың түсіндей</a:t>
                      </a:r>
                      <a:r>
                        <a:rPr lang="ru-RU" sz="1600">
                          <a:latin typeface="Times New Roman"/>
                          <a:ea typeface="Calibri"/>
                          <a:cs typeface="Arial"/>
                        </a:rPr>
                        <a:t>)</a:t>
                      </a:r>
                      <a:endParaRPr lang="ru-RU" sz="1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7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Arial"/>
                        </a:rPr>
                        <a:t>jet</a:t>
                      </a:r>
                      <a:endParaRPr lang="ru-RU" sz="1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kk-KZ" sz="1600">
                          <a:latin typeface="Times New Roman"/>
                          <a:ea typeface="Calibri"/>
                          <a:cs typeface="Arial"/>
                        </a:rPr>
                        <a:t>Бірқалыпты өзгеру: көк-көгілдір-жасыл-сары-қызыл</a:t>
                      </a:r>
                      <a:endParaRPr lang="ru-RU" sz="1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7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Arial"/>
                        </a:rPr>
                        <a:t>pink</a:t>
                      </a:r>
                      <a:endParaRPr lang="ru-RU" sz="1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kk-KZ" sz="1600">
                          <a:latin typeface="Times New Roman"/>
                          <a:ea typeface="Calibri"/>
                          <a:cs typeface="Arial"/>
                        </a:rPr>
                        <a:t>Палитра </a:t>
                      </a:r>
                      <a:r>
                        <a:rPr lang="en-US" sz="1600">
                          <a:latin typeface="Times New Roman"/>
                          <a:ea typeface="Calibri"/>
                          <a:cs typeface="Arial"/>
                        </a:rPr>
                        <a:t>gray </a:t>
                      </a:r>
                      <a:r>
                        <a:rPr lang="kk-KZ" sz="1600">
                          <a:latin typeface="Times New Roman"/>
                          <a:ea typeface="Calibri"/>
                          <a:cs typeface="Arial"/>
                        </a:rPr>
                        <a:t>палитрасын ұқсас, қоңыр түсті белгілері бар</a:t>
                      </a:r>
                      <a:endParaRPr lang="ru-RU" sz="1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7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Arial"/>
                        </a:rPr>
                        <a:t>prism</a:t>
                      </a:r>
                      <a:endParaRPr lang="ru-RU" sz="1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kk-KZ" sz="1600">
                          <a:latin typeface="Times New Roman"/>
                          <a:ea typeface="Calibri"/>
                          <a:cs typeface="Arial"/>
                        </a:rPr>
                        <a:t>Циклдық өзгеру: қызыл-қызғылт  сары-сары-жасыл-көк-күлгін</a:t>
                      </a:r>
                      <a:endParaRPr lang="ru-RU" sz="1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7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Arial"/>
                        </a:rPr>
                        <a:t>spring</a:t>
                      </a:r>
                      <a:endParaRPr lang="ru-RU" sz="1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kk-KZ" sz="1600">
                          <a:latin typeface="Times New Roman"/>
                          <a:ea typeface="Calibri"/>
                          <a:cs typeface="Arial"/>
                        </a:rPr>
                        <a:t>Қара қошқыл және сары түсті</a:t>
                      </a:r>
                      <a:endParaRPr lang="ru-RU" sz="1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7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Arial"/>
                        </a:rPr>
                        <a:t>summer</a:t>
                      </a:r>
                      <a:endParaRPr lang="ru-RU" sz="1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kk-KZ" sz="1600">
                          <a:latin typeface="Times New Roman"/>
                          <a:ea typeface="Calibri"/>
                          <a:cs typeface="Arial"/>
                        </a:rPr>
                        <a:t>Жасыл және сары түсті</a:t>
                      </a:r>
                      <a:endParaRPr lang="ru-RU" sz="1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7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Arial"/>
                        </a:rPr>
                        <a:t>vga</a:t>
                      </a:r>
                      <a:endParaRPr lang="ru-RU" sz="1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Arial"/>
                        </a:rPr>
                        <a:t>Windows </a:t>
                      </a:r>
                      <a:r>
                        <a:rPr lang="kk-KZ" sz="1600">
                          <a:latin typeface="Times New Roman"/>
                          <a:ea typeface="Calibri"/>
                          <a:cs typeface="Arial"/>
                        </a:rPr>
                        <a:t>палитрасы он алты түсті</a:t>
                      </a:r>
                      <a:endParaRPr lang="ru-RU" sz="1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7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Arial"/>
                        </a:rPr>
                        <a:t>white</a:t>
                      </a:r>
                      <a:endParaRPr lang="ru-RU" sz="1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kk-KZ" sz="1600">
                          <a:latin typeface="Times New Roman"/>
                          <a:ea typeface="Calibri"/>
                          <a:cs typeface="Arial"/>
                        </a:rPr>
                        <a:t>Бір ақ түс</a:t>
                      </a:r>
                      <a:endParaRPr lang="ru-RU" sz="1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7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Calibri"/>
                          <a:cs typeface="Arial"/>
                        </a:rPr>
                        <a:t>winter</a:t>
                      </a:r>
                      <a:endParaRPr lang="ru-RU" sz="16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kk-KZ" sz="1600" dirty="0">
                          <a:latin typeface="Times New Roman"/>
                          <a:ea typeface="Calibri"/>
                          <a:cs typeface="Arial"/>
                        </a:rPr>
                        <a:t>Көк және жасыл түс</a:t>
                      </a:r>
                      <a:endParaRPr lang="ru-RU" sz="16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14282" y="214290"/>
            <a:ext cx="864399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Палитраның алғашқы мәнін қалпына келтіруде </a:t>
            </a:r>
            <a:r>
              <a:rPr kumimoji="0" lang="kk-KZ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colormap (‘default’) </a:t>
            </a: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командасы қолданылады. Matlab-та пайдаланылатын палитра түстері 4.1-кесетсінде көрсетілген.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                4.1-кесте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Түс палитрасы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282" y="2285993"/>
            <a:ext cx="8929718" cy="4429155"/>
          </a:xfrm>
        </p:spPr>
        <p:txBody>
          <a:bodyPr>
            <a:noAutofit/>
          </a:bodyPr>
          <a:lstStyle/>
          <a:p>
            <a:r>
              <a:rPr lang="kk-KZ" sz="17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Параметрлік түрде берілген жазықтықтар мен сызықтарды тұрғызу</a:t>
            </a:r>
            <a:endParaRPr lang="ru-RU" sz="17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1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Matlab келесі формулалармен берілген </a:t>
            </a:r>
            <a:r>
              <a:rPr lang="kk-KZ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үшөлшемді </a:t>
            </a:r>
            <a:r>
              <a:rPr lang="kk-KZ" sz="1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сызықтарды құруға мүмкіндік береді:</a:t>
            </a:r>
            <a:endParaRPr lang="ru-RU" sz="17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X=x(t), y=y(t), z=z(t), t ϵ [</a:t>
            </a:r>
            <a:r>
              <a:rPr lang="en-US" sz="17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a,b</a:t>
            </a:r>
            <a:r>
              <a:rPr lang="en-US" sz="1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sz="17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1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және беттер </a:t>
            </a:r>
            <a:r>
              <a:rPr lang="kk-KZ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x=x(</a:t>
            </a:r>
            <a:r>
              <a:rPr lang="en-US" sz="17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u,v</a:t>
            </a:r>
            <a:r>
              <a:rPr lang="en-US" sz="1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), y=y(</a:t>
            </a:r>
            <a:r>
              <a:rPr lang="en-US" sz="17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u,v</a:t>
            </a:r>
            <a:r>
              <a:rPr lang="en-US" sz="1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), z=z(</a:t>
            </a:r>
            <a:r>
              <a:rPr lang="en-US" sz="17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u,v</a:t>
            </a:r>
            <a:r>
              <a:rPr lang="en-US" sz="1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), u ϵ [</a:t>
            </a:r>
            <a:r>
              <a:rPr lang="en-US" sz="17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a,b</a:t>
            </a:r>
            <a:r>
              <a:rPr lang="en-US" sz="1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], v ϵ [</a:t>
            </a:r>
            <a:r>
              <a:rPr lang="en-US" sz="17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c,d</a:t>
            </a:r>
            <a:r>
              <a:rPr lang="en-US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] </a:t>
            </a:r>
            <a:r>
              <a:rPr lang="kk-KZ" sz="1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тәуелділігімен берілген.</a:t>
            </a:r>
            <a:endParaRPr lang="ru-RU" sz="17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17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Plot3</a:t>
            </a:r>
            <a:r>
              <a:rPr lang="kk-KZ" sz="1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функциясы параметрлік түрде берілген сызықтарды көрсетеді, оның аргументі ретінде </a:t>
            </a:r>
            <a:r>
              <a:rPr lang="kk-KZ" sz="17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x(t), y(t), z(t)</a:t>
            </a:r>
            <a:r>
              <a:rPr lang="kk-KZ" sz="1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функцияларының t нүктесіндегі мәндерінен құрылған векторлар алынған. Ең алдымен векторды құрып алу керек. Ол қос нүкте арқылы тұрақты қадаммен толтыру арқылы орындалады және векторларға функцияның сәйкес мәндері жазылып отырады.</a:t>
            </a:r>
            <a:endParaRPr lang="ru-RU" sz="17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1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Сызық келесі түрде сипатталсын: </a:t>
            </a:r>
            <a:r>
              <a:rPr lang="kk-KZ" sz="17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x=</a:t>
            </a:r>
            <a:r>
              <a:rPr lang="ru-RU" sz="1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7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sin t, y=</a:t>
            </a:r>
            <a:r>
              <a:rPr lang="ru-RU" sz="1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7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cos t, z=t, t ϵ [0,100].</a:t>
            </a:r>
            <a:endParaRPr lang="ru-RU" sz="17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1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Функция мәнін есептеп, графикті алу үшін келесі командаларды қолдануға болады: </a:t>
            </a:r>
            <a:endParaRPr lang="ru-RU" sz="17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&gt;&gt;t=[0:0.1:100];</a:t>
            </a:r>
            <a:endParaRPr lang="ru-RU" sz="17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&gt;&gt;x=exp(abs(t-50)/50).*sin(t);</a:t>
            </a:r>
            <a:endParaRPr lang="ru-RU" sz="17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&gt;&gt;y=exp(abs(t-50)/50).*</a:t>
            </a:r>
            <a:r>
              <a:rPr lang="en-US" sz="17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sz="1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(t);</a:t>
            </a:r>
            <a:endParaRPr lang="ru-RU" sz="17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&gt;&gt;z=t;</a:t>
            </a:r>
            <a:endParaRPr lang="ru-RU" sz="17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&gt;&gt;plot3(</a:t>
            </a:r>
            <a:r>
              <a:rPr lang="en-US" sz="17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x,y,z</a:t>
            </a:r>
            <a:r>
              <a:rPr lang="en-US" sz="1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17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&gt;&gt;grid on</a:t>
            </a:r>
            <a:endParaRPr lang="ru-RU" sz="17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1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Нәтижесінде 4.9-суреттегі график шығады.</a:t>
            </a:r>
            <a:endParaRPr lang="ru-RU" sz="17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1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17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1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4.9-сурет. Параметрлік түрде берілген </a:t>
            </a:r>
            <a:endParaRPr lang="ru-RU" sz="17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1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сызық( </a:t>
            </a:r>
            <a:r>
              <a:rPr lang="kk-KZ" sz="17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plot3</a:t>
            </a:r>
            <a:r>
              <a:rPr lang="kk-KZ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17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3" descr="Безымянный4.9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1999" y="3714752"/>
            <a:ext cx="3653307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7158" y="285728"/>
            <a:ext cx="8501122" cy="6215105"/>
          </a:xfrm>
        </p:spPr>
        <p:txBody>
          <a:bodyPr>
            <a:normAutofit fontScale="92500" lnSpcReduction="10000"/>
          </a:bodyPr>
          <a:lstStyle/>
          <a:p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Параметрлік түрде берілген бетті үш өлшемді графикті бейнелеуге арналаған кез-келген функция арқылы құруға болады. Тек аргументтерді дұрыс дайындаудың маңызы зор. Өйткені </a:t>
            </a:r>
            <a:r>
              <a:rPr lang="kk-KZ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x(u,v), y(u,v)</a:t>
            </a:r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функциялары көп мәнді болуы мүмкін. Оны тор түйіндерінің құру аймағында орналасуы туралы ақпаратты сақтайтын матрица </a:t>
            </a:r>
            <a:r>
              <a:rPr lang="kk-KZ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мен  </a:t>
            </a:r>
            <a:r>
              <a:rPr lang="kk-KZ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z(u,v)</a:t>
            </a:r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функциясының осы нүктелердегі мәндерінен тұратын матрицаларды құруда есте ұстаған жөн.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Келесі тәуелділіктер бойынша берілген бетті (конус) тұрғызу </a:t>
            </a:r>
            <a:r>
              <a:rPr lang="kk-KZ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есебі </a:t>
            </a:r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қойылсын: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x(</a:t>
            </a:r>
            <a:r>
              <a:rPr lang="en-US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u,v</a:t>
            </a:r>
            <a:r>
              <a:rPr lang="en-US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)=0.3*u*</a:t>
            </a:r>
            <a:r>
              <a:rPr lang="en-US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cosv</a:t>
            </a:r>
            <a:r>
              <a:rPr lang="en-US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y(</a:t>
            </a:r>
            <a:r>
              <a:rPr lang="en-US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u,v</a:t>
            </a:r>
            <a:r>
              <a:rPr lang="en-US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)=0.3*u*</a:t>
            </a:r>
            <a:r>
              <a:rPr lang="en-US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sinv</a:t>
            </a:r>
            <a:r>
              <a:rPr lang="en-US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z(</a:t>
            </a:r>
            <a:r>
              <a:rPr lang="en-US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u,v</a:t>
            </a:r>
            <a:r>
              <a:rPr lang="en-US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)=0.6*u, u, v [-2π,2π].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Ол үшін берілген интервалда қос нүкте арқылы параметрлер мәндерін сақтаушы вектор-баған және вектор-жол құру керек 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вектор-баған, ал </a:t>
            </a:r>
            <a:r>
              <a:rPr lang="en-US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вектор-жол екені маңызды!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&gt;&gt;u=[-2*pi:0.1*pi:2*pi]’;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&gt;&gt;v=[-2*pi:0.1*pi:2*pi];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Ары қарай вектордың сыртқы көбейтіндісі арқылы табылған параметрлердің сәйкес мәндеріне тең нүктелердегі 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x(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u,v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), y(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u,v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 </a:t>
            </a:r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функцияларының мәндерінен 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X,Y </a:t>
            </a:r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матрицаларын құру керек 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нүктесіз жұлдызша амалы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&gt;&gt;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X=0.3*u</a:t>
            </a:r>
            <a:r>
              <a:rPr lang="kk-KZ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(v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);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&gt;&gt;Y=0.3*u*sin(v);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20" y="214291"/>
            <a:ext cx="8643998" cy="6429420"/>
          </a:xfrm>
        </p:spPr>
        <p:txBody>
          <a:bodyPr>
            <a:noAutofit/>
          </a:bodyPr>
          <a:lstStyle/>
          <a:p>
            <a:r>
              <a:rPr lang="en-US" sz="17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Z </a:t>
            </a:r>
            <a:r>
              <a:rPr lang="kk-KZ" sz="1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матрицасының өлшемі </a:t>
            </a:r>
            <a:r>
              <a:rPr lang="en-US" sz="17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X,Y</a:t>
            </a:r>
            <a:r>
              <a:rPr lang="kk-KZ" sz="1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матрицаларының өлшемдерімен бірдей болуы керек. Сонымен бірге ол параметрлердің сәйкес мәндерінен құрылуы керек. </a:t>
            </a:r>
            <a:r>
              <a:rPr lang="kk-KZ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Егерде  </a:t>
            </a:r>
            <a:r>
              <a:rPr lang="kk-KZ" sz="17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z(u,v)</a:t>
            </a:r>
            <a:r>
              <a:rPr lang="kk-KZ" sz="1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функциясының құрамына </a:t>
            </a:r>
            <a:r>
              <a:rPr lang="kk-KZ" sz="17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</a:t>
            </a:r>
            <a:r>
              <a:rPr lang="kk-KZ" sz="1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және  </a:t>
            </a:r>
            <a:r>
              <a:rPr lang="kk-KZ" sz="17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kk-KZ" sz="1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көбейтінділері кіргенде, онда  </a:t>
            </a:r>
            <a:r>
              <a:rPr lang="kk-KZ" sz="17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r>
              <a:rPr lang="kk-KZ" sz="1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матрицасын  </a:t>
            </a:r>
            <a:r>
              <a:rPr lang="kk-KZ" sz="17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kk-KZ" sz="1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пен  </a:t>
            </a:r>
            <a:r>
              <a:rPr lang="kk-KZ" sz="17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kk-KZ" sz="1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матрицалары сияқты сыртқы көбейтіндіні қолдану арқылы толтыруға болар еді. Екінші жағынан, </a:t>
            </a:r>
            <a:r>
              <a:rPr lang="kk-KZ" sz="17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z(u,v) </a:t>
            </a:r>
            <a:r>
              <a:rPr lang="kk-KZ" sz="1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функциясын </a:t>
            </a:r>
            <a:r>
              <a:rPr lang="kk-KZ" sz="17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z(u,v)=0.6*u*g(v), </a:t>
            </a:r>
            <a:r>
              <a:rPr lang="kk-KZ" sz="1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мұндағы </a:t>
            </a:r>
            <a:r>
              <a:rPr lang="kk-KZ" sz="17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g(v)=1 </a:t>
            </a:r>
            <a:r>
              <a:rPr lang="kk-KZ" sz="1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түрінде</a:t>
            </a:r>
            <a:r>
              <a:rPr lang="kk-KZ" sz="17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көрсетуге болады. Сондықтан, </a:t>
            </a:r>
            <a:r>
              <a:rPr lang="kk-KZ" sz="17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r>
              <a:rPr lang="kk-KZ" sz="1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-ті есептеу үшін тағы да   </a:t>
            </a:r>
            <a:r>
              <a:rPr lang="kk-KZ" sz="17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</a:t>
            </a:r>
            <a:r>
              <a:rPr lang="kk-KZ" sz="1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-дің бірлерден құралған   </a:t>
            </a:r>
            <a:r>
              <a:rPr lang="kk-KZ" sz="17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kk-KZ" sz="1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-нің өлшеміне </a:t>
            </a:r>
            <a:r>
              <a:rPr lang="kk-KZ" sz="1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тең өлшемді вектор-жолға сыртқы көбейтіндісін орындау қажет:  </a:t>
            </a:r>
            <a:endParaRPr lang="ru-RU" sz="17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&gt;&gt;Z=0.6*u*ones(size(v));</a:t>
            </a:r>
            <a:endParaRPr lang="ru-RU" sz="17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kk-KZ" sz="1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Қажетті матрицалардың барлығы құрылды. Үш өлшемді графиктерге жоғарыда көрсетілген функциялардың қайсыбірін қолданып, берілген графикті құруға болады:</a:t>
            </a:r>
            <a:endParaRPr lang="ru-RU" sz="17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1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4.10-суретте бейнеленген графиктер келесі командалардың тізбегімен орындалады:</a:t>
            </a:r>
            <a:endParaRPr lang="ru-RU" sz="17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7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&gt;&gt; surf(X,Y,Z)</a:t>
            </a:r>
            <a:endParaRPr lang="ru-RU" sz="17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7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&gt;&gt;</a:t>
            </a:r>
            <a:r>
              <a:rPr lang="en-US" sz="1700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colorbar</a:t>
            </a:r>
            <a:endParaRPr lang="ru-RU" sz="17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7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&gt;&gt;</a:t>
            </a:r>
            <a:r>
              <a:rPr lang="en-US" sz="1700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xlabel</a:t>
            </a:r>
            <a:r>
              <a:rPr lang="en-US" sz="17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(‘\</a:t>
            </a:r>
            <a:r>
              <a:rPr lang="en-US" sz="1700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itx</a:t>
            </a:r>
            <a:r>
              <a:rPr lang="en-US" sz="17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=0.3\</a:t>
            </a:r>
            <a:r>
              <a:rPr lang="en-US" sz="1700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itu</a:t>
            </a:r>
            <a:r>
              <a:rPr lang="en-US" sz="17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700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sz="17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\</a:t>
            </a:r>
            <a:r>
              <a:rPr lang="en-US" sz="1700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itv</a:t>
            </a:r>
            <a:r>
              <a:rPr lang="en-US" sz="17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’)</a:t>
            </a:r>
            <a:endParaRPr lang="ru-RU" sz="17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7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&gt;&gt;</a:t>
            </a:r>
            <a:r>
              <a:rPr lang="en-US" sz="1700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ylabel</a:t>
            </a:r>
            <a:r>
              <a:rPr lang="en-US" sz="17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(‘\</a:t>
            </a:r>
            <a:r>
              <a:rPr lang="en-US" sz="1700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ity</a:t>
            </a:r>
            <a:r>
              <a:rPr lang="en-US" sz="17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=0.3\</a:t>
            </a:r>
            <a:r>
              <a:rPr lang="en-US" sz="1700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itu</a:t>
            </a:r>
            <a:r>
              <a:rPr lang="en-US" sz="17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sin\</a:t>
            </a:r>
            <a:r>
              <a:rPr lang="en-US" sz="1700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itv</a:t>
            </a:r>
            <a:r>
              <a:rPr lang="en-US" sz="17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’)</a:t>
            </a:r>
            <a:endParaRPr lang="ru-RU" sz="17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7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&gt;&gt;</a:t>
            </a:r>
            <a:r>
              <a:rPr lang="en-US" sz="1700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zlabel</a:t>
            </a:r>
            <a:r>
              <a:rPr lang="en-US" sz="17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(‘\</a:t>
            </a:r>
            <a:r>
              <a:rPr lang="en-US" sz="1700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itz</a:t>
            </a:r>
            <a:r>
              <a:rPr lang="en-US" sz="17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=0.6\</a:t>
            </a:r>
            <a:r>
              <a:rPr lang="en-US" sz="1700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itu</a:t>
            </a:r>
            <a:r>
              <a:rPr lang="en-US" sz="17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’)</a:t>
            </a:r>
            <a:endParaRPr lang="ru-RU" sz="17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7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1700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7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7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4.10-</a:t>
            </a:r>
            <a:r>
              <a:rPr lang="kk-KZ" sz="17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сурет. Параметрлік түрде берілген </a:t>
            </a:r>
            <a:endParaRPr lang="ru-RU" sz="17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17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беттің графигі</a:t>
            </a:r>
            <a:r>
              <a:rPr lang="kk-KZ" sz="17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7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1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Мұнда </a:t>
            </a:r>
            <a:r>
              <a:rPr lang="kk-KZ" sz="17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tex</a:t>
            </a:r>
            <a:r>
              <a:rPr lang="kk-KZ" sz="17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командасының форматы қолданылған, ол графикке формулаларды қосуға мүмкіндік береді. </a:t>
            </a:r>
            <a:endParaRPr lang="ru-RU" sz="17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Безымянный4.1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3357562"/>
            <a:ext cx="3286148" cy="264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7158" y="214290"/>
            <a:ext cx="8501122" cy="6429419"/>
          </a:xfrm>
        </p:spPr>
        <p:txBody>
          <a:bodyPr>
            <a:normAutofit fontScale="92500" lnSpcReduction="20000"/>
          </a:bodyPr>
          <a:lstStyle/>
          <a:p>
            <a:r>
              <a:rPr lang="kk-KZ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Жарық түсірілген бетті құру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Жарық түсірілген бетті құруда </a:t>
            </a:r>
            <a:r>
              <a:rPr lang="kk-KZ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surfl </a:t>
            </a:r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функциясы қолданылады.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 ϵ [-1,1], y ϵ [0,1])</a:t>
            </a:r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тікбұрышты аймағында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z(</a:t>
            </a:r>
            <a:r>
              <a:rPr lang="en-US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x,y</a:t>
            </a:r>
            <a:r>
              <a:rPr lang="en-US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)=4sin(2πx)</a:t>
            </a:r>
            <a:r>
              <a:rPr lang="en-US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(1.5πy)(1-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)y(1-y)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формуласы</a:t>
            </a:r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арқылы берілген жарық түсірілген бетті құру керек болсын. </a:t>
            </a:r>
            <a:r>
              <a:rPr lang="kk-KZ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Surfl</a:t>
            </a:r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функциясын қолданғанда, жарық интенсивтілігі сызықты өзгеретін </a:t>
            </a:r>
            <a:r>
              <a:rPr lang="kk-KZ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copper, bone, gray, pink</a:t>
            </a:r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түсті палитраларымен шақыру тиімді.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Төменде көрсетілген командалар0 арқылы 4.11-суретте көрсетілген жарық түсірілген бетті құруға болады: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&gt;&gt;[X,Y]=</a:t>
            </a:r>
            <a:r>
              <a:rPr lang="en-US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meshgrid</a:t>
            </a:r>
            <a:r>
              <a:rPr lang="en-US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(-1:0.05:1, 0:0.05:1);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&gt;&gt;Z= 4*sin(2*pi*X).*</a:t>
            </a:r>
            <a:r>
              <a:rPr lang="en-US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(1.5*pi*Y).*(1-X.^2).*Y.*(1-Y);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&gt;&gt;</a:t>
            </a:r>
            <a:r>
              <a:rPr lang="en-US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surfl</a:t>
            </a:r>
            <a:r>
              <a:rPr lang="en-US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(X,Y,Z)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&gt;&gt;</a:t>
            </a:r>
            <a:r>
              <a:rPr lang="en-US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colormap</a:t>
            </a:r>
            <a:r>
              <a:rPr lang="en-US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(‘copper’)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&gt;&gt;shading </a:t>
            </a:r>
            <a:r>
              <a:rPr lang="en-US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interp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&gt;&gt;</a:t>
            </a:r>
            <a:r>
              <a:rPr lang="en-US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xlabel</a:t>
            </a:r>
            <a:r>
              <a:rPr lang="en-US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(‘x’)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&gt;&gt;</a:t>
            </a:r>
            <a:r>
              <a:rPr lang="en-US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ylabel</a:t>
            </a:r>
            <a:r>
              <a:rPr lang="en-US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(‘y’)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&gt;&gt;</a:t>
            </a:r>
            <a:r>
              <a:rPr lang="en-US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zlabel</a:t>
            </a:r>
            <a:r>
              <a:rPr lang="en-US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(‘z’)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4.11-сурет.Жарық түсірілген беттің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графигі</a:t>
            </a:r>
            <a:r>
              <a:rPr lang="en-US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surfl</a:t>
            </a:r>
            <a:r>
              <a:rPr lang="en-US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1" descr="Безымянный4.1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3857628"/>
            <a:ext cx="346271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20" y="428604"/>
            <a:ext cx="8643998" cy="304960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Жары</a:t>
            </a:r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 көзі бақылаушыға қарағанда жоғарылау бұрышының мәні тең және 45°-қа артық  азимутқа ие. </a:t>
            </a:r>
            <a:r>
              <a:rPr lang="kk-KZ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Surfl</a:t>
            </a:r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-тің қосымша төртінші аргументі екі </a:t>
            </a:r>
            <a:r>
              <a:rPr lang="kk-KZ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элементтен </a:t>
            </a:r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тұратын вектор-жол азимут және жарық көзінің жоғарылау бұрышының мәні. Мысалы, азимуттың көзін бақылаушыға қарағанда -90°, ал жоғарылау бұрышын нөлге өзгертіңіз. Мұны келесі командалар арқылы орындауға болады: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&gt;&gt;[Az, El]=view;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&gt;&gt;surfl(X,Y,Z, [Az-90,0])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&gt;&gt;shading interp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1" descr="Безымянный4.1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2" y="2643182"/>
            <a:ext cx="3743475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282" y="214290"/>
            <a:ext cx="8572560" cy="6357981"/>
          </a:xfrm>
        </p:spPr>
        <p:txBody>
          <a:bodyPr>
            <a:normAutofit lnSpcReduction="10000"/>
          </a:bodyPr>
          <a:lstStyle/>
          <a:p>
            <a:r>
              <a:rPr lang="kk-KZ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Графиктерді біріктіру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Hold on </a:t>
            </a:r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командасы графиктерді біріктіруге арналған. Оны келесі графикті ұрудың алдында шақыру керек. Төменде келтірілген мысалда параметрлік түрде берілген жазық пен конустың қиылысуы шығады. Нәтижесі 4.12-суретте көрсетілген.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&gt;&gt;u=[-2*pi:0.1*pi:2*pi]’;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&gt;&gt;v=[-2*pi:0.1*pi:2*pi];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&gt;&gt;X=0.3*u*</a:t>
            </a:r>
            <a:r>
              <a:rPr lang="en-US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(v);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&gt;&gt;Y=0.3*u*sin(v);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&gt;&gt;Z=0.6*u*ones(size(v));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&gt;&gt;surf(X, Y, Z)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&gt;&gt;[X,Y]=</a:t>
            </a:r>
            <a:r>
              <a:rPr lang="en-US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meshgrid</a:t>
            </a:r>
            <a:r>
              <a:rPr lang="en-US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(-2:0.1:2);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&gt;&gt;Z=0.5*X+0.4*Y;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&gt;&gt;hold on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&gt;&gt;mesh(X,Y,Z)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&gt;&gt;hidden off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4.12-</a:t>
            </a:r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сурет. Жазық пен конустың қиылысуы.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0" descr="Безымянный4.1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3286124"/>
            <a:ext cx="3727508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4214818"/>
            <a:ext cx="7772400" cy="1362075"/>
          </a:xfrm>
        </p:spPr>
        <p:txBody>
          <a:bodyPr/>
          <a:lstStyle/>
          <a:p>
            <a:pPr algn="ctr"/>
            <a:r>
              <a:rPr lang="kk-KZ" dirty="0" smtClean="0"/>
              <a:t>Назарларыңызға рахмет!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 descr="matlab-400x174-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1657695"/>
            <a:ext cx="5976966" cy="25999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928670"/>
            <a:ext cx="8229600" cy="285752"/>
          </a:xfrm>
        </p:spPr>
        <p:txBody>
          <a:bodyPr>
            <a:noAutofit/>
          </a:bodyPr>
          <a:lstStyle/>
          <a:p>
            <a:pPr algn="l"/>
            <a:r>
              <a:rPr lang="kk-KZ" sz="2800" b="1" dirty="0" smtClean="0"/>
              <a:t>Сабақтың жоспары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685924"/>
          </a:xfrm>
        </p:spPr>
        <p:txBody>
          <a:bodyPr>
            <a:normAutofit/>
          </a:bodyPr>
          <a:lstStyle/>
          <a:p>
            <a:pPr lvl="0"/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Функциялардың үш өлшемді графиктері.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Графиктерді безендіру.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Параметрлік түрде берілген жазықтықтар мен сызықтарды тұрғызу.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Жарықтандырылған жазықтықты тұрғызу.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1" descr="Безымянный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3143248"/>
            <a:ext cx="3164480" cy="244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Безымянный4.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3786190"/>
            <a:ext cx="3282524" cy="25003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7158" y="714356"/>
            <a:ext cx="8572560" cy="4929221"/>
          </a:xfrm>
        </p:spPr>
        <p:txBody>
          <a:bodyPr>
            <a:normAutofit/>
          </a:bodyPr>
          <a:lstStyle/>
          <a:p>
            <a:r>
              <a:rPr lang="kk-KZ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Matlab</a:t>
            </a:r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екі айнымалыдан тәуелді функцияларды көрсетудің әртүрлі </a:t>
            </a:r>
            <a:r>
              <a:rPr lang="kk-KZ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әдістерін - </a:t>
            </a:r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үш өлшемді графиктерді, деңгейлер сызықтарын және параметрлік түрде берілген беттер мен сызықтарды тұрғызу ұсынылады.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Функциялардың үш өлшемді графиктері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Екі айнымалыдан тәуелді функцияны көрсету үшін: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функцияның тікбұрышты анықталу облысында тор түйіндерінің координаттарынан матрицаны кездейсоқ құру қажет.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Тор түйіндеріндегі функцияны есептеп, алынған мәндерді матрицаға жазу керек.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Matlab </a:t>
            </a:r>
            <a:r>
              <a:rPr lang="kk-KZ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графиктік функцияларының біреуін пайдалану керек.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Графикке қосымша мәліметтерді енгізу, соның ішінде түстердің функция мәніне сәйкес келуін көрсету керек.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7158" y="285728"/>
            <a:ext cx="8429683" cy="5715039"/>
          </a:xfrm>
        </p:spPr>
        <p:txBody>
          <a:bodyPr>
            <a:normAutofit/>
          </a:bodyPr>
          <a:lstStyle/>
          <a:p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Тор екі аргументпен шақырылатын </a:t>
            </a:r>
            <a:r>
              <a:rPr lang="kk-KZ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meshgrid</a:t>
            </a:r>
            <a:r>
              <a:rPr lang="kk-KZ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командасының көмегімен кездейсоқ </a:t>
            </a:r>
            <a:r>
              <a:rPr lang="kk-KZ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құрылады</a:t>
            </a:r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Функцияның аргументтері ретінде тікбұрышты облысындағы ол салынатын торға сәйкес келетін вектор алынады. Егер функцияны тұрғызу облысы-квадрат болса бір аргументті пайдалануға болады. Функцияны есептеу үшін элементтер бойынша орындалатын </a:t>
            </a:r>
            <a:r>
              <a:rPr lang="kk-KZ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амалдар </a:t>
            </a:r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қолдану керек.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Matlab</a:t>
            </a:r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–тың екі айнымалыдан тәуелді функцияларды көрсету үшін берілетін </a:t>
            </a:r>
            <a:r>
              <a:rPr lang="kk-KZ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негізгі мүмкіндіктерін </a:t>
            </a:r>
            <a:r>
              <a:rPr lang="kk-KZ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xϵ[-1.1], yϵ[0.1]</a:t>
            </a:r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тікбұрышты анықтау облысында графигін тұрғызу мысалымен </a:t>
            </a:r>
            <a:r>
              <a:rPr lang="kk-KZ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z(x,y</a:t>
            </a:r>
            <a:r>
              <a:rPr lang="kk-KZ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kk-KZ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қарастыруға болады. Алдымен тор түйініндерінің координаттарын құрылған матрицаны және функцияны мәндерін дайындау керек: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&gt;&gt;[X,Y]=</a:t>
            </a:r>
            <a:r>
              <a:rPr lang="en-US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meshgrid</a:t>
            </a:r>
            <a:r>
              <a:rPr lang="en-US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(-1:0.05:1, 0:0.05:1);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&gt;&gt;Z=4*sin(2*pi*X). *</a:t>
            </a:r>
            <a:r>
              <a:rPr lang="en-US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(1.5*pi*Y).*(1-X.^2).*Y.*(1-Y);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Каркасты бетті тұрғызу үшін, үш аргументпен шақырылатын </a:t>
            </a:r>
            <a:r>
              <a:rPr lang="en-US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mesh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функциясы қолданылады 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(4.1-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сурет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):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&gt;&gt;</a:t>
            </a:r>
            <a:r>
              <a:rPr lang="en-US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mesh(X,Y,Z)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28662" y="642918"/>
            <a:ext cx="7772400" cy="1500187"/>
          </a:xfrm>
        </p:spPr>
        <p:txBody>
          <a:bodyPr>
            <a:normAutofit lnSpcReduction="10000"/>
          </a:bodyPr>
          <a:lstStyle/>
          <a:p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Беттер сызықтарының түсі функция мәндеріне сәйкес келеді. </a:t>
            </a:r>
            <a:r>
              <a:rPr lang="kk-KZ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Matlab</a:t>
            </a:r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беттердің тек көрінетін бөлігін салады. </a:t>
            </a:r>
            <a:r>
              <a:rPr lang="kk-KZ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Hidden off</a:t>
            </a:r>
            <a:r>
              <a:rPr lang="kk-KZ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командасының (4.2-сурет) көмегімен жасырын бөлігін қосып, каркасты бетті “мөлдір” етуге болады. </a:t>
            </a:r>
            <a:r>
              <a:rPr lang="kk-KZ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Hidden on </a:t>
            </a:r>
            <a:r>
              <a:rPr lang="kk-KZ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командасы жасырын бөлікті жойып, графикті бұрынғы қалпына келтіреді.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9" descr="Безымянный4.1(1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963606"/>
            <a:ext cx="3214710" cy="2417902"/>
          </a:xfrm>
          <a:prstGeom prst="rect">
            <a:avLst/>
          </a:prstGeom>
          <a:noFill/>
        </p:spPr>
      </p:pic>
      <p:pic>
        <p:nvPicPr>
          <p:cNvPr id="1025" name="Picture 10" descr="Безымянный4.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1940820"/>
            <a:ext cx="3195645" cy="2416874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2133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</a:t>
            </a:r>
            <a:endParaRPr kumimoji="0" lang="kk-K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3848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endParaRPr kumimoji="0" lang="kk-K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57224" y="4429132"/>
            <a:ext cx="36795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i="1" dirty="0">
                <a:latin typeface="Times New Roman" pitchFamily="18" charset="0"/>
                <a:cs typeface="Times New Roman" pitchFamily="18" charset="0"/>
              </a:rPr>
              <a:t>4.1- сурет. Каркастың беті(mesh)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4857752" y="4429132"/>
            <a:ext cx="371477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4.2-сурет. Мөлдір каркастың беті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(mesh, hidden off)</a:t>
            </a: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285720" y="214290"/>
            <a:ext cx="8215338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Surf</a:t>
            </a: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функция графигіне каркастық бет құрастырып, беттің әрбір торын белгілі түспен бояйды, ол тордың бұрыштарына сәйкес нүктелердегі функцияның мәніне байланысты болады.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&gt;&gt;</a:t>
            </a:r>
            <a:r>
              <a:rPr kumimoji="0" lang="kk-KZ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surf(X,Y,Z)</a:t>
            </a: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командасы 4.3-суреттегі көрсетілгендей нәтижеге әкеледі.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Әрбір тордағы түс тұрақты. </a:t>
            </a:r>
            <a:r>
              <a:rPr kumimoji="0" lang="kk-KZ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Shading flat</a:t>
            </a: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командасы каркастық сызықтарды алып тастауға мүмкіндік береді. </a:t>
            </a:r>
            <a:r>
              <a:rPr kumimoji="0" lang="kk-KZ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Shading interp</a:t>
            </a: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командасы функцияның мәніне байланысты түске боялған бетті алу үшін қолданылады.(4.4-сурет).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kk-KZ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Shding facated</a:t>
            </a:r>
            <a:r>
              <a:rPr kumimoji="0" lang="kk-KZ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kk-KZ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4.3-суреттегі көрсетілгендей бетке келуге мүмкіндік береді.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457" name="Picture 8" descr="Безымянный 4.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928934"/>
            <a:ext cx="3298307" cy="2500330"/>
          </a:xfrm>
          <a:prstGeom prst="rect">
            <a:avLst/>
          </a:prstGeom>
          <a:noFill/>
        </p:spPr>
      </p:pic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0" y="2247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</a:t>
            </a: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460" name="Picture 11" descr="Безымянный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2928934"/>
            <a:ext cx="3214710" cy="247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571472" y="5643578"/>
            <a:ext cx="728667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4.3-сурет. Түспен боялған каркастық                       4.4-сурет. Түспен боялған каркастық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бет.(surf)   </a:t>
            </a:r>
            <a:r>
              <a:rPr kumimoji="0" lang="en-US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</a:t>
            </a:r>
            <a:r>
              <a:rPr kumimoji="0" lang="kk-KZ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бет.(surf, shading interp)</a:t>
            </a:r>
            <a:endParaRPr kumimoji="0" lang="kk-KZ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Безымянный4.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816017"/>
            <a:ext cx="4071966" cy="3184487"/>
          </a:xfrm>
          <a:prstGeom prst="rect">
            <a:avLst/>
          </a:prstGeom>
          <a:noFill/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282" y="857208"/>
            <a:ext cx="8929718" cy="6000792"/>
          </a:xfrm>
        </p:spPr>
        <p:txBody>
          <a:bodyPr>
            <a:noAutofit/>
          </a:bodyPr>
          <a:lstStyle/>
          <a:p>
            <a:r>
              <a:rPr lang="kk-KZ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4.1-4.4-суреттерінде көрсетілген үш өлшемді графиктер беттің формасы туралы мәлімет алуға ыңғайлы </a:t>
            </a:r>
            <a:r>
              <a:rPr lang="kk-KZ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болғанымен</a:t>
            </a:r>
            <a:r>
              <a:rPr lang="kk-KZ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олар арқылы функцияның мәнін талдау қиын.</a:t>
            </a:r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kk-KZ" sz="2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Matlab</a:t>
            </a:r>
            <a:r>
              <a:rPr lang="kk-KZ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-та </a:t>
            </a:r>
            <a:r>
              <a:rPr lang="kk-KZ" sz="2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colorbar </a:t>
            </a:r>
            <a:r>
              <a:rPr lang="kk-KZ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командасы анықталған. Ол график жанында функцияның түсі мен мәнінің сәйкестігін көрсететін бағана шығарады. </a:t>
            </a:r>
            <a:r>
              <a:rPr lang="kk-KZ" sz="2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Surf</a:t>
            </a:r>
            <a:r>
              <a:rPr lang="kk-KZ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арқылы беттің графигін құрыңыз және оны түсі туралы ақпаратпен толықтырыңыз. </a:t>
            </a:r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2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&gt;&gt;surf(X,Y,Z)</a:t>
            </a:r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2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&gt;&gt;colorbar</a:t>
            </a:r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4.5-суретте алынған нәтиже көрсетілген. </a:t>
            </a:r>
            <a:r>
              <a:rPr lang="kk-KZ" sz="2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Colorbar</a:t>
            </a:r>
            <a:r>
              <a:rPr lang="kk-KZ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командасын үшөлшемді объектіні құрайтын барлық функциялармен сәйкес қолдануға болады</a:t>
            </a:r>
            <a:r>
              <a:rPr lang="kk-KZ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kk-KZ" sz="2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Meshc</a:t>
            </a:r>
            <a:r>
              <a:rPr lang="kk-KZ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және </a:t>
            </a:r>
            <a:r>
              <a:rPr lang="kk-KZ" sz="2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surfc</a:t>
            </a:r>
            <a:r>
              <a:rPr lang="kk-KZ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командалары функция туралы нақтырақ ақпарат алуға мүмкіндік береді. Бұл командалар каркастық бетті немесе түспен боялған каркастық бетті (4.6-сурет) құрады және </a:t>
            </a:r>
            <a:r>
              <a:rPr lang="kk-KZ" sz="2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х, у</a:t>
            </a:r>
            <a:r>
              <a:rPr lang="kk-KZ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жазықтығына функция деңгейінің сызығын орналастырады (функция мәндерінің тұрақтылық сызықтары):</a:t>
            </a:r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2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&gt;&gt;surfc(X,Y,Z)</a:t>
            </a:r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2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&gt;&gt;</a:t>
            </a:r>
            <a:r>
              <a:rPr lang="kk-KZ" sz="22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colorbar</a:t>
            </a:r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6" descr="Безымянный4.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571480"/>
            <a:ext cx="3357586" cy="2590551"/>
          </a:xfrm>
          <a:prstGeom prst="rect">
            <a:avLst/>
          </a:prstGeom>
          <a:noFill/>
        </p:spPr>
      </p:pic>
      <p:pic>
        <p:nvPicPr>
          <p:cNvPr id="20481" name="Picture 7" descr="Безымянный4.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566899"/>
            <a:ext cx="3357586" cy="2625805"/>
          </a:xfrm>
          <a:prstGeom prst="rect">
            <a:avLst/>
          </a:prstGeom>
          <a:noFill/>
        </p:spPr>
      </p:pic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2162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</a:t>
            </a:r>
            <a:endParaRPr kumimoji="0" lang="kk-K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357158" y="3357562"/>
            <a:ext cx="857256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kk-KZ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4.5-сурет.Функцияның түсі мен                                 4.6-сурет.х,у жазықтығындағы деңгей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мәндерінің сәйкестігі(colorbar)                                    сызықтары бар(surf) беттін графигі</a:t>
            </a:r>
            <a:endParaRPr kumimoji="0" lang="kk-KZ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214282" y="4071942"/>
            <a:ext cx="8715436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sz="2000" i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kk-KZ" sz="20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</a:t>
            </a:r>
            <a:r>
              <a:rPr kumimoji="0" lang="kk-KZ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Matlab</a:t>
            </a:r>
            <a:r>
              <a:rPr kumimoji="0" lang="kk-KZ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contour3 </a:t>
            </a:r>
            <a: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функциясы арқылы деңгей сызықтарынан тұратын бетті құруға мүмкіндік береді. Бұл функцияны, сонымен бірге, жоғарыда келтірілген </a:t>
            </a:r>
            <a:r>
              <a:rPr kumimoji="0" lang="kk-KZ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mesh, surf, meshc, surfc </a:t>
            </a:r>
            <a:r>
              <a:rPr kumimoji="0" lang="kk-KZ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функциялары сияқты үш аргументпен шақыруға болады. Бұл жағдайда деңгей сызықтарының саны автоматты түрде таңдалады</a:t>
            </a:r>
            <a:r>
              <a:rPr kumimoji="0" lang="kk-KZ" sz="20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kk-KZ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214282" y="214290"/>
            <a:ext cx="9032922" cy="381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kk-KZ" sz="2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Contour3</a:t>
            </a:r>
            <a:r>
              <a:rPr lang="kk-KZ" sz="2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функциясының төртінші аргументі ретінде деңгей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kk-KZ" sz="2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сызықтарының санын немесе элементтері деңгей сызықтары түрінде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kk-KZ" sz="2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берілген функцияның мәні болатын векторды беруге болады. </a:t>
            </a:r>
            <a:r>
              <a:rPr kumimoji="0" lang="kk-KZ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Функцияны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kk-KZ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оның кейбір мәндерінің аймағында зерттеу керек болса, векторды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kk-KZ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көрсеткен ыңғайлы.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Функцияның 0-ден 0.5-ке дейінгі мәндері үшін 0.01 қадамымен деңгей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sz="2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</a:t>
            </a:r>
            <a:r>
              <a:rPr kumimoji="0" lang="kk-KZ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ызығынан тұратын бетті тұрғызған кезде.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&gt;&gt;levels=[0:0.01:0.5];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&gt;&gt;contour3(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X,Y,Z,levels</a:t>
            </a: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&gt;&gt;</a:t>
            </a:r>
            <a:r>
              <a:rPr kumimoji="0" lang="en-US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colorbar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29" name="Picture 5" descr="Безымянный4.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41615" y="2857496"/>
            <a:ext cx="3926547" cy="2990859"/>
          </a:xfrm>
          <a:prstGeom prst="rect">
            <a:avLst/>
          </a:prstGeom>
          <a:noFill/>
        </p:spPr>
      </p:pic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4572000" y="5643578"/>
            <a:ext cx="335758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4.7-сурет. Деңгей сызығынан тұратын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функция қиығының графигі (contour3)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1394</Words>
  <Application>Microsoft Office PowerPoint</Application>
  <PresentationFormat>Экран (4:3)</PresentationFormat>
  <Paragraphs>194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Екі айнымалыдан тәуелді функциялардың графиктерін тұрғызу</vt:lpstr>
      <vt:lpstr>Сабақтың жоспары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Назарларыңызға рахмет! 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15</cp:revision>
  <dcterms:created xsi:type="dcterms:W3CDTF">2020-03-25T14:09:32Z</dcterms:created>
  <dcterms:modified xsi:type="dcterms:W3CDTF">2021-05-17T04:44:15Z</dcterms:modified>
</cp:coreProperties>
</file>