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56" r:id="rId3"/>
    <p:sldId id="273" r:id="rId4"/>
    <p:sldId id="257" r:id="rId5"/>
    <p:sldId id="270" r:id="rId6"/>
    <p:sldId id="258" r:id="rId7"/>
    <p:sldId id="259" r:id="rId8"/>
    <p:sldId id="260" r:id="rId9"/>
    <p:sldId id="271" r:id="rId10"/>
    <p:sldId id="269" r:id="rId11"/>
    <p:sldId id="272" r:id="rId12"/>
    <p:sldId id="27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25FBA-304B-4A0A-8B09-4BB8192E8096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908C8-415F-45BF-9771-3D01E63BAD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25FBA-304B-4A0A-8B09-4BB8192E8096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908C8-415F-45BF-9771-3D01E63BAD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25FBA-304B-4A0A-8B09-4BB8192E8096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908C8-415F-45BF-9771-3D01E63BAD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25FBA-304B-4A0A-8B09-4BB8192E8096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908C8-415F-45BF-9771-3D01E63BAD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25FBA-304B-4A0A-8B09-4BB8192E8096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908C8-415F-45BF-9771-3D01E63BAD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25FBA-304B-4A0A-8B09-4BB8192E8096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908C8-415F-45BF-9771-3D01E63BAD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25FBA-304B-4A0A-8B09-4BB8192E8096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908C8-415F-45BF-9771-3D01E63BAD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25FBA-304B-4A0A-8B09-4BB8192E8096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908C8-415F-45BF-9771-3D01E63BAD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25FBA-304B-4A0A-8B09-4BB8192E8096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908C8-415F-45BF-9771-3D01E63BAD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25FBA-304B-4A0A-8B09-4BB8192E8096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908C8-415F-45BF-9771-3D01E63BAD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25FBA-304B-4A0A-8B09-4BB8192E8096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908C8-415F-45BF-9771-3D01E63BAD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F25FBA-304B-4A0A-8B09-4BB8192E8096}" type="datetimeFigureOut">
              <a:rPr lang="ru-RU" smtClean="0"/>
              <a:pPr/>
              <a:t>17.05.2021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8908C8-415F-45BF-9771-3D01E63BAD5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/>
          <a:srcRect l="60432" t="31445" r="6625" b="14844"/>
          <a:stretch>
            <a:fillRect/>
          </a:stretch>
        </p:blipFill>
        <p:spPr bwMode="auto">
          <a:xfrm>
            <a:off x="3000364" y="3786190"/>
            <a:ext cx="2649674" cy="24288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857232"/>
            <a:ext cx="7772400" cy="1470025"/>
          </a:xfrm>
        </p:spPr>
        <p:txBody>
          <a:bodyPr/>
          <a:lstStyle/>
          <a:p>
            <a:r>
              <a:rPr lang="ru-RU" dirty="0" smtClean="0"/>
              <a:t>Та</a:t>
            </a:r>
            <a:r>
              <a:rPr lang="kk-KZ" dirty="0" smtClean="0"/>
              <a:t>қырып: Екі және үш өлшемді графиктер</a:t>
            </a:r>
            <a:endParaRPr lang="ru-RU" dirty="0"/>
          </a:p>
        </p:txBody>
      </p:sp>
      <p:pic>
        <p:nvPicPr>
          <p:cNvPr id="4" name="Picture 4" descr="Безымянный4.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2786058"/>
            <a:ext cx="3061747" cy="2457455"/>
          </a:xfrm>
          <a:prstGeom prst="rect">
            <a:avLst/>
          </a:prstGeom>
          <a:noFill/>
        </p:spPr>
      </p:pic>
      <p:pic>
        <p:nvPicPr>
          <p:cNvPr id="5" name="Picture 7" descr="Безымянный4.6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2214554"/>
            <a:ext cx="3153811" cy="2466442"/>
          </a:xfrm>
          <a:prstGeom prst="rect">
            <a:avLst/>
          </a:prstGeom>
          <a:noFill/>
        </p:spPr>
      </p:pic>
      <p:sp>
        <p:nvSpPr>
          <p:cNvPr id="6" name="Подзаголовок 3"/>
          <p:cNvSpPr txBox="1">
            <a:spLocks/>
          </p:cNvSpPr>
          <p:nvPr/>
        </p:nvSpPr>
        <p:spPr>
          <a:xfrm>
            <a:off x="1142976" y="71414"/>
            <a:ext cx="7143800" cy="428628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kk-KZ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А. Байтұрсынов атындағы Қостанай </a:t>
            </a:r>
            <a:r>
              <a:rPr kumimoji="0" lang="kk-KZ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өңірлік </a:t>
            </a:r>
            <a:r>
              <a:rPr kumimoji="0" lang="kk-KZ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университеті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43306" y="6000768"/>
            <a:ext cx="52542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Ақпараттық 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жүйелер</a:t>
            </a:r>
            <a:endParaRPr lang="kk-KZ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кафедрасының аға оқытушысы Ергалиева Г.С.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4780290"/>
            <a:ext cx="2214578" cy="2077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5495925"/>
            <a:ext cx="7772400" cy="1362075"/>
          </a:xfrm>
        </p:spPr>
        <p:txBody>
          <a:bodyPr>
            <a:normAutofit fontScale="90000"/>
          </a:bodyPr>
          <a:lstStyle/>
          <a:p>
            <a:pPr lvl="0"/>
            <a:r>
              <a:rPr lang="ru-RU" dirty="0" err="1" smtClean="0"/>
              <a:t>Ма</a:t>
            </a:r>
            <a:r>
              <a:rPr lang="en-US" dirty="0" err="1" smtClean="0"/>
              <a:t>tlab</a:t>
            </a:r>
            <a:r>
              <a:rPr lang="en-US" dirty="0" smtClean="0"/>
              <a:t> </a:t>
            </a:r>
            <a:r>
              <a:rPr lang="kk-KZ" dirty="0" smtClean="0"/>
              <a:t>жүйесінің арнаулы графиктері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0"/>
            <a:ext cx="5286380" cy="564357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Ал </a:t>
            </a:r>
            <a:r>
              <a:rPr lang="ru-RU" dirty="0" err="1" smtClean="0">
                <a:solidFill>
                  <a:schemeClr val="tx1"/>
                </a:solidFill>
              </a:rPr>
              <a:t>дененің белгілі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бір</a:t>
            </a:r>
            <a:r>
              <a:rPr lang="ru-RU" dirty="0" smtClean="0">
                <a:solidFill>
                  <a:schemeClr val="tx1"/>
                </a:solidFill>
              </a:rPr>
              <a:t> траектория </a:t>
            </a:r>
            <a:r>
              <a:rPr lang="ru-RU" dirty="0" err="1" smtClean="0">
                <a:solidFill>
                  <a:schemeClr val="tx1"/>
                </a:solidFill>
              </a:rPr>
              <a:t>бойынша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қозғалысы MatLab-тың динамикалық визуалдау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құралы</a:t>
            </a:r>
            <a:r>
              <a:rPr lang="ru-RU" b="1" dirty="0" err="1" smtClean="0">
                <a:solidFill>
                  <a:schemeClr val="tx1"/>
                </a:solidFill>
              </a:rPr>
              <a:t> comet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(комета) </a:t>
            </a:r>
            <a:r>
              <a:rPr lang="ru-RU" dirty="0" err="1" smtClean="0">
                <a:solidFill>
                  <a:schemeClr val="tx1"/>
                </a:solidFill>
              </a:rPr>
              <a:t>функциясы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арқылы орындалады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r>
              <a:rPr lang="ru-RU" dirty="0" err="1" smtClean="0">
                <a:solidFill>
                  <a:schemeClr val="tx1"/>
                </a:solidFill>
              </a:rPr>
              <a:t>Мысалы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 err="1" smtClean="0">
                <a:solidFill>
                  <a:schemeClr val="tx1"/>
                </a:solidFill>
              </a:rPr>
              <a:t>t</a:t>
            </a:r>
            <a:r>
              <a:rPr lang="ru-RU" dirty="0" smtClean="0">
                <a:solidFill>
                  <a:schemeClr val="tx1"/>
                </a:solidFill>
              </a:rPr>
              <a:t> 0-ден 20-ге </a:t>
            </a:r>
            <a:r>
              <a:rPr lang="ru-RU" dirty="0" err="1" smtClean="0">
                <a:solidFill>
                  <a:schemeClr val="tx1"/>
                </a:solidFill>
              </a:rPr>
              <a:t>дейінгі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аралықта өзгеруі кезіндегі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шеңбер бойымен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қозғалысты төмендегіше көрсетуге болады</a:t>
            </a:r>
            <a:r>
              <a:rPr lang="ru-RU" dirty="0" smtClean="0">
                <a:solidFill>
                  <a:schemeClr val="tx1"/>
                </a:solidFill>
              </a:rPr>
              <a:t>: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&gt;&gt; t=10:0.1:20;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&gt;&gt; x=</a:t>
            </a:r>
            <a:r>
              <a:rPr lang="en-US" dirty="0" err="1" smtClean="0">
                <a:solidFill>
                  <a:schemeClr val="tx1"/>
                </a:solidFill>
              </a:rPr>
              <a:t>cos</a:t>
            </a:r>
            <a:r>
              <a:rPr lang="en-US" dirty="0" smtClean="0">
                <a:solidFill>
                  <a:schemeClr val="tx1"/>
                </a:solidFill>
              </a:rPr>
              <a:t>(t);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&gt;&gt; y=sin(t);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&gt;&gt; </a:t>
            </a:r>
            <a:r>
              <a:rPr lang="ru-RU" b="1" dirty="0" err="1" smtClean="0">
                <a:solidFill>
                  <a:schemeClr val="tx1"/>
                </a:solidFill>
              </a:rPr>
              <a:t>comet</a:t>
            </a:r>
            <a:r>
              <a:rPr lang="ru-RU" b="1" dirty="0" smtClean="0">
                <a:solidFill>
                  <a:schemeClr val="tx1"/>
                </a:solidFill>
              </a:rPr>
              <a:t>(</a:t>
            </a:r>
            <a:r>
              <a:rPr lang="ru-RU" b="1" dirty="0" err="1" smtClean="0">
                <a:solidFill>
                  <a:schemeClr val="tx1"/>
                </a:solidFill>
              </a:rPr>
              <a:t>x,y</a:t>
            </a:r>
            <a:r>
              <a:rPr lang="ru-RU" b="1" dirty="0" smtClean="0">
                <a:solidFill>
                  <a:schemeClr val="tx1"/>
                </a:solidFill>
              </a:rPr>
              <a:t>)</a:t>
            </a:r>
            <a:r>
              <a:rPr lang="ru-RU" dirty="0" smtClean="0">
                <a:solidFill>
                  <a:schemeClr val="tx1"/>
                </a:solidFill>
              </a:rPr>
              <a:t>  </a:t>
            </a:r>
            <a:r>
              <a:rPr lang="ru-RU" dirty="0" err="1" smtClean="0">
                <a:solidFill>
                  <a:schemeClr val="tx1"/>
                </a:solidFill>
              </a:rPr>
              <a:t>командалары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арқылы сызылады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kk-KZ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Енді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полярлық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координатада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график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сызып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көрсетейік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kk-KZ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Мысалы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r=sin(3φ)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φ [0,2  ]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функциясын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алайық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(5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сурет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):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 phi=0:0.01:2*pi;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 r=sin(3*phi);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&gt;&gt; polar(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phi,r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);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сурет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r=sin(3φ)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функциясының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графигі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371600" y="5495925"/>
            <a:ext cx="7772400" cy="136207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0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Рисунок 4" descr="http://s020.radikal.ru/i719/1401/bc/ca7bbb9f435d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1" y="1"/>
            <a:ext cx="3571869" cy="2571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2571744"/>
            <a:ext cx="3571868" cy="28575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 l="60432" t="31445" r="6625" b="14844"/>
          <a:stretch>
            <a:fillRect/>
          </a:stretch>
        </p:blipFill>
        <p:spPr bwMode="auto">
          <a:xfrm>
            <a:off x="0" y="2928934"/>
            <a:ext cx="4071966" cy="3732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l="63141" t="34180" r="5563" b="16015"/>
          <a:stretch>
            <a:fillRect/>
          </a:stretch>
        </p:blipFill>
        <p:spPr bwMode="auto">
          <a:xfrm>
            <a:off x="4643438" y="2928934"/>
            <a:ext cx="4143371" cy="3707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0"/>
            <a:ext cx="8929718" cy="2857496"/>
          </a:xfrm>
        </p:spPr>
        <p:txBody>
          <a:bodyPr>
            <a:normAutofit/>
          </a:bodyPr>
          <a:lstStyle/>
          <a:p>
            <a:r>
              <a:rPr lang="kk-KZ" dirty="0" smtClean="0">
                <a:solidFill>
                  <a:schemeClr val="tx1"/>
                </a:solidFill>
              </a:rPr>
              <a:t>Дөңгелек диаграмма. Дөңгелек диаграмманың көмегімен жалпы массивтен белгілі бір массив элементі неше пайыз құрайтынын анықтауға өте ыңғайлы. </a:t>
            </a:r>
            <a:r>
              <a:rPr lang="en-US" dirty="0" smtClean="0">
                <a:solidFill>
                  <a:schemeClr val="tx1"/>
                </a:solidFill>
              </a:rPr>
              <a:t> pie </a:t>
            </a:r>
            <a:r>
              <a:rPr lang="kk-KZ" dirty="0" smtClean="0">
                <a:solidFill>
                  <a:schemeClr val="tx1"/>
                </a:solidFill>
              </a:rPr>
              <a:t>функциясы арқылы құрылады.</a:t>
            </a:r>
          </a:p>
          <a:p>
            <a:r>
              <a:rPr lang="kk-KZ" dirty="0" smtClean="0">
                <a:solidFill>
                  <a:schemeClr val="tx1"/>
                </a:solidFill>
              </a:rPr>
              <a:t>Мысалы:  </a:t>
            </a:r>
            <a:r>
              <a:rPr lang="en-US" dirty="0" smtClean="0">
                <a:solidFill>
                  <a:srgbClr val="002060"/>
                </a:solidFill>
              </a:rPr>
              <a:t>t=[1   4   8   12   6   3];</a:t>
            </a:r>
          </a:p>
          <a:p>
            <a:r>
              <a:rPr lang="en-US" dirty="0" smtClean="0">
                <a:solidFill>
                  <a:srgbClr val="002060"/>
                </a:solidFill>
              </a:rPr>
              <a:t>                   pie(t)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                   t=[1   3  5  7  4  2];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                   s = [1  0  1  0  0  1]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                   pie(</a:t>
            </a:r>
            <a:r>
              <a:rPr lang="en-US" dirty="0" err="1" smtClean="0">
                <a:solidFill>
                  <a:srgbClr val="FF0000"/>
                </a:solidFill>
              </a:rPr>
              <a:t>t,s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kk-KZ" sz="5000" dirty="0" smtClean="0"/>
              <a:t>Назарларыңызға рахмет!</a:t>
            </a:r>
            <a:endParaRPr lang="ru-RU" sz="5000" dirty="0"/>
          </a:p>
        </p:txBody>
      </p:sp>
      <p:pic>
        <p:nvPicPr>
          <p:cNvPr id="4" name="Рисунок 3" descr="matlab-400x174-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74" y="1000108"/>
            <a:ext cx="6191280" cy="269320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/>
          <a:srcRect l="60432" t="31445" r="6625" b="14844"/>
          <a:stretch>
            <a:fillRect/>
          </a:stretch>
        </p:blipFill>
        <p:spPr bwMode="auto">
          <a:xfrm>
            <a:off x="3500430" y="3768306"/>
            <a:ext cx="3370575" cy="3089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571480"/>
            <a:ext cx="7772400" cy="1470025"/>
          </a:xfrm>
        </p:spPr>
        <p:txBody>
          <a:bodyPr>
            <a:normAutofit/>
          </a:bodyPr>
          <a:lstStyle/>
          <a:p>
            <a:r>
              <a:rPr lang="ru-RU" b="1" dirty="0" err="1"/>
              <a:t>Екі</a:t>
            </a:r>
            <a:r>
              <a:rPr lang="ru-RU" b="1" dirty="0"/>
              <a:t> </a:t>
            </a:r>
            <a:r>
              <a:rPr lang="ru-RU" b="1" dirty="0" err="1" smtClean="0"/>
              <a:t>өлшемді </a:t>
            </a:r>
            <a:r>
              <a:rPr lang="ru-RU" b="1" dirty="0" err="1"/>
              <a:t>графиктерді</a:t>
            </a:r>
            <a:r>
              <a:rPr lang="ru-RU" b="1" dirty="0"/>
              <a:t> </a:t>
            </a:r>
            <a:r>
              <a:rPr lang="ru-RU" b="1" dirty="0" err="1" smtClean="0"/>
              <a:t>құру</a:t>
            </a:r>
            <a:endParaRPr lang="ru-RU" dirty="0"/>
          </a:p>
        </p:txBody>
      </p:sp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1785926"/>
            <a:ext cx="3000396" cy="243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i024.radikal.ru/1401/b9/d52afece3b64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000240"/>
            <a:ext cx="2928926" cy="2028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i022.radikal.ru/1401/e5/8d62a158ad2e.jp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86" y="4357694"/>
            <a:ext cx="2643206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868" y="2000240"/>
            <a:ext cx="2143140" cy="1714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929066"/>
            <a:ext cx="3212465" cy="2592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2428868"/>
            <a:ext cx="3000396" cy="243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08011" y="3286124"/>
            <a:ext cx="3107063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14356"/>
            <a:ext cx="8258204" cy="5840435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/>
              <a:t>MATLAB </a:t>
            </a:r>
            <a:r>
              <a:rPr lang="ru-RU" b="1" dirty="0" err="1" smtClean="0"/>
              <a:t>жүйесі графикасының негізгі</a:t>
            </a:r>
            <a:r>
              <a:rPr lang="ru-RU" b="1" dirty="0" smtClean="0"/>
              <a:t> </a:t>
            </a:r>
            <a:r>
              <a:rPr lang="ru-RU" b="1" dirty="0" err="1" smtClean="0"/>
              <a:t>мүмкіншіліктері</a:t>
            </a:r>
            <a:r>
              <a:rPr lang="ru-RU" b="1" dirty="0" smtClean="0"/>
              <a:t>:</a:t>
            </a:r>
            <a:endParaRPr lang="ru-RU" dirty="0" smtClean="0"/>
          </a:p>
          <a:p>
            <a:pPr lvl="0"/>
            <a:r>
              <a:rPr lang="ru-RU" dirty="0" err="1" smtClean="0"/>
              <a:t>Графикалық терезелердің маңызды жақсарған интерфейсі</a:t>
            </a:r>
            <a:r>
              <a:rPr lang="ru-RU" dirty="0" smtClean="0"/>
              <a:t>;</a:t>
            </a:r>
          </a:p>
          <a:p>
            <a:pPr lvl="0"/>
            <a:r>
              <a:rPr lang="ru-RU" dirty="0" err="1" smtClean="0"/>
              <a:t>Графиктерді</a:t>
            </a:r>
            <a:r>
              <a:rPr lang="ru-RU" dirty="0" smtClean="0"/>
              <a:t> </a:t>
            </a:r>
            <a:r>
              <a:rPr lang="ru-RU" dirty="0" err="1" smtClean="0"/>
              <a:t>форматтаудың кеңейтілген мүмкіншіліктері;</a:t>
            </a:r>
            <a:endParaRPr lang="ru-RU" dirty="0" smtClean="0"/>
          </a:p>
          <a:p>
            <a:pPr lvl="0"/>
            <a:r>
              <a:rPr lang="ru-RU" dirty="0" err="1" smtClean="0"/>
              <a:t>Графиктерді</a:t>
            </a:r>
            <a:r>
              <a:rPr lang="ru-RU" dirty="0" smtClean="0"/>
              <a:t> </a:t>
            </a:r>
            <a:r>
              <a:rPr lang="ru-RU" dirty="0" err="1" smtClean="0"/>
              <a:t>бөлек терезелерде</a:t>
            </a:r>
            <a:r>
              <a:rPr lang="ru-RU" dirty="0" smtClean="0"/>
              <a:t> </a:t>
            </a:r>
            <a:r>
              <a:rPr lang="ru-RU" dirty="0" err="1" smtClean="0"/>
              <a:t>құру мүмкіншілігі;</a:t>
            </a:r>
            <a:endParaRPr lang="ru-RU" dirty="0" smtClean="0"/>
          </a:p>
          <a:p>
            <a:pPr lvl="0"/>
            <a:r>
              <a:rPr lang="ru-RU" dirty="0" err="1" smtClean="0"/>
              <a:t>Бірнеше</a:t>
            </a:r>
            <a:r>
              <a:rPr lang="ru-RU" dirty="0" smtClean="0"/>
              <a:t> </a:t>
            </a:r>
            <a:r>
              <a:rPr lang="ru-RU" dirty="0" err="1" smtClean="0"/>
              <a:t>графикалық терезелерді</a:t>
            </a:r>
            <a:r>
              <a:rPr lang="ru-RU" dirty="0" smtClean="0"/>
              <a:t> </a:t>
            </a:r>
            <a:r>
              <a:rPr lang="ru-RU" dirty="0" err="1" smtClean="0"/>
              <a:t>шығару мүмкіншілігі;</a:t>
            </a:r>
            <a:endParaRPr lang="ru-RU" dirty="0" smtClean="0"/>
          </a:p>
          <a:p>
            <a:pPr lvl="0"/>
            <a:r>
              <a:rPr lang="ru-RU" dirty="0" err="1" smtClean="0"/>
              <a:t>Терезелерді</a:t>
            </a:r>
            <a:r>
              <a:rPr lang="ru-RU" dirty="0" smtClean="0"/>
              <a:t> </a:t>
            </a:r>
            <a:r>
              <a:rPr lang="ru-RU" dirty="0" err="1" smtClean="0"/>
              <a:t>экрандарға, олардың мөлшерлерін өзгертіп ауыстыру</a:t>
            </a:r>
            <a:r>
              <a:rPr lang="ru-RU" dirty="0" smtClean="0"/>
              <a:t> </a:t>
            </a:r>
            <a:r>
              <a:rPr lang="ru-RU" dirty="0" err="1" smtClean="0"/>
              <a:t>мүмкіншілігі;</a:t>
            </a:r>
            <a:endParaRPr lang="ru-RU" dirty="0" smtClean="0"/>
          </a:p>
          <a:p>
            <a:pPr lvl="0"/>
            <a:r>
              <a:rPr lang="ru-RU" dirty="0" err="1" smtClean="0"/>
              <a:t>Графиктердің облысын</a:t>
            </a:r>
            <a:r>
              <a:rPr lang="ru-RU" dirty="0" smtClean="0"/>
              <a:t> </a:t>
            </a:r>
            <a:r>
              <a:rPr lang="ru-RU" dirty="0" err="1" smtClean="0"/>
              <a:t>графикалық терезелердің ішіне</a:t>
            </a:r>
            <a:r>
              <a:rPr lang="ru-RU" dirty="0" smtClean="0"/>
              <a:t> </a:t>
            </a:r>
            <a:r>
              <a:rPr lang="ru-RU" dirty="0" err="1" smtClean="0"/>
              <a:t>ауыстыру</a:t>
            </a:r>
            <a:r>
              <a:rPr lang="ru-RU" dirty="0" smtClean="0"/>
              <a:t> </a:t>
            </a:r>
            <a:r>
              <a:rPr lang="ru-RU" dirty="0" err="1" smtClean="0"/>
              <a:t>мүмкіншілігі.</a:t>
            </a:r>
            <a:endParaRPr lang="ru-RU" dirty="0" smtClean="0"/>
          </a:p>
          <a:p>
            <a:pPr lvl="0"/>
            <a:r>
              <a:rPr lang="ru-RU" dirty="0" err="1" smtClean="0"/>
              <a:t>Әртүрлі координаттық жүйелердің және осьтардың тапсырмалары</a:t>
            </a:r>
            <a:r>
              <a:rPr lang="ru-RU" dirty="0" smtClean="0"/>
              <a:t>;</a:t>
            </a:r>
          </a:p>
          <a:p>
            <a:pPr lvl="0"/>
            <a:r>
              <a:rPr lang="ru-RU" dirty="0" err="1" smtClean="0"/>
              <a:t>Түс қолданудағы жоғары мүмкіндіктер;</a:t>
            </a:r>
            <a:endParaRPr lang="ru-RU" dirty="0" smtClean="0"/>
          </a:p>
          <a:p>
            <a:pPr lvl="0"/>
            <a:r>
              <a:rPr lang="ru-RU" dirty="0" err="1" smtClean="0"/>
              <a:t>Графиктер</a:t>
            </a:r>
            <a:r>
              <a:rPr lang="ru-RU" dirty="0" smtClean="0"/>
              <a:t> </a:t>
            </a:r>
            <a:r>
              <a:rPr lang="ru-RU" dirty="0" err="1" smtClean="0"/>
              <a:t>командаларының параметрлерінің молдығы;</a:t>
            </a:r>
            <a:endParaRPr lang="ru-RU" dirty="0" smtClean="0"/>
          </a:p>
          <a:p>
            <a:pPr lvl="0"/>
            <a:r>
              <a:rPr lang="ru-RU" dirty="0" err="1" smtClean="0"/>
              <a:t>Табиғи көрінген үш өлшемді пішіндерді</a:t>
            </a:r>
            <a:r>
              <a:rPr lang="ru-RU" dirty="0" smtClean="0"/>
              <a:t> </a:t>
            </a:r>
            <a:r>
              <a:rPr lang="ru-RU" dirty="0" err="1" smtClean="0"/>
              <a:t>және олардың үйлестірулерін алу</a:t>
            </a:r>
            <a:r>
              <a:rPr lang="ru-RU" dirty="0" smtClean="0"/>
              <a:t> </a:t>
            </a:r>
            <a:r>
              <a:rPr lang="ru-RU" dirty="0" err="1" smtClean="0"/>
              <a:t>мүмкіншілігі;</a:t>
            </a:r>
            <a:endParaRPr lang="ru-RU" dirty="0" smtClean="0"/>
          </a:p>
          <a:p>
            <a:pPr lvl="0"/>
            <a:r>
              <a:rPr lang="ru-RU" dirty="0" err="1" smtClean="0"/>
              <a:t>Үш өлшемді пішіндердің қималарының құру мүмкіншілігі;</a:t>
            </a:r>
            <a:endParaRPr lang="ru-RU" dirty="0" smtClean="0"/>
          </a:p>
          <a:p>
            <a:pPr lvl="0"/>
            <a:r>
              <a:rPr lang="ru-RU" dirty="0" err="1" smtClean="0"/>
              <a:t>Анимациялық графиктер</a:t>
            </a:r>
            <a:r>
              <a:rPr lang="ru-RU" dirty="0" smtClean="0"/>
              <a:t> </a:t>
            </a:r>
            <a:r>
              <a:rPr lang="ru-RU" dirty="0" err="1" smtClean="0"/>
              <a:t>құру мүмкіндігі;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429256" y="214290"/>
            <a:ext cx="3500462" cy="35719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3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Екі</a:t>
            </a:r>
            <a:r>
              <a:rPr kumimoji="0" lang="ru-RU" sz="4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40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жəне үш өлшемді графиктерді</a:t>
            </a:r>
            <a:r>
              <a:rPr kumimoji="0" lang="ru-RU" sz="4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40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құру</a:t>
            </a:r>
            <a:endParaRPr kumimoji="0" lang="ru-RU" sz="40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929066"/>
            <a:ext cx="3212465" cy="2592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2428868"/>
            <a:ext cx="3000396" cy="243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08011" y="3286124"/>
            <a:ext cx="3107063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58" y="4143380"/>
            <a:ext cx="8501122" cy="1500187"/>
          </a:xfrm>
        </p:spPr>
        <p:txBody>
          <a:bodyPr>
            <a:noAutofit/>
          </a:bodyPr>
          <a:lstStyle/>
          <a:p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айнымалысы</a:t>
            </a:r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бар </a:t>
            </a:r>
            <a:r>
              <a:rPr lang="ru-RU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функциялардың графигін</a:t>
            </a:r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құру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Кескіндеме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редакторы  –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бұл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MatLab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жүйесінің арнайы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жаңа графикалық əдісі.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_файлдармен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құрылып қойылған немесе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графиктің командалық жолындағы командалармен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құрылған графиктерді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редакторлау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үшін, сонымен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қатар тұтынушы берілген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тип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бойынша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графикті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құру үшін арналған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Графикті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редакторлауда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график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терезесінен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осы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терезенің менюінен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жəне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MatLab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жүйесінің   терезесіндегі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Graphics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менюінен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шығаруға болады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Егер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графикті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тұрғызуға керекті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массив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енгізілген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болса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жəне жұмыс аумағының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браузері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ашық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болатын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болса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онда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Graphics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менюінің	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график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тұрғызу мүмкіншілігі үшін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командалар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жиынтығымен көбейеді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MatLab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жүйесінің  керемет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қырларының      бірі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есептеуді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визуализациялау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429256" y="214290"/>
            <a:ext cx="3500462" cy="35719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3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Екі</a:t>
            </a:r>
            <a:r>
              <a:rPr kumimoji="0" lang="ru-RU" sz="4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40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жəне үш өлшемді графиктерді</a:t>
            </a:r>
            <a:r>
              <a:rPr kumimoji="0" lang="ru-RU" sz="4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40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құру</a:t>
            </a:r>
            <a:endParaRPr kumimoji="0" lang="ru-RU" sz="40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0"/>
            <a:ext cx="8643998" cy="3835421"/>
          </a:xfrm>
        </p:spPr>
        <p:txBody>
          <a:bodyPr>
            <a:normAutofit/>
          </a:bodyPr>
          <a:lstStyle/>
          <a:p>
            <a:r>
              <a:rPr lang="kk-KZ" b="1" dirty="0" smtClean="0">
                <a:solidFill>
                  <a:schemeClr val="tx1"/>
                </a:solidFill>
              </a:rPr>
              <a:t>Plot</a:t>
            </a:r>
            <a:r>
              <a:rPr lang="kk-KZ" dirty="0" smtClean="0">
                <a:solidFill>
                  <a:schemeClr val="tx1"/>
                </a:solidFill>
              </a:rPr>
              <a:t> функциясы әртүрлі формада болады, олар енгізілген параметрлерге байланысты. Мысалы, plot(y) кезектеп-ұзындық графигін құрады. Мұндағы у -  олардың индексі. Егер аргумент түрінде екі вектор берілсе, онда plot(x,y),  х пен у-тен тәуелді графигін құрады. MatLab әрбір графикке автоматты түрде өз түсін орнатады (пайдаланушы өзі өзгерткенде ғана орындалмайды), терілгендерді айырып тұруға рұқсат етеді.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kk-KZ" b="1" dirty="0" smtClean="0">
                <a:solidFill>
                  <a:schemeClr val="tx1"/>
                </a:solidFill>
              </a:rPr>
              <a:t>Hold on</a:t>
            </a:r>
            <a:r>
              <a:rPr lang="kk-KZ" dirty="0" smtClean="0">
                <a:solidFill>
                  <a:schemeClr val="tx1"/>
                </a:solidFill>
              </a:rPr>
              <a:t> командасы бар графикке қисықты қосуға рұқсат етеді.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kk-KZ" b="1" dirty="0" smtClean="0">
                <a:solidFill>
                  <a:schemeClr val="tx1"/>
                </a:solidFill>
              </a:rPr>
              <a:t>Subplot</a:t>
            </a:r>
            <a:r>
              <a:rPr lang="kk-KZ" dirty="0" smtClean="0">
                <a:solidFill>
                  <a:schemeClr val="tx1"/>
                </a:solidFill>
              </a:rPr>
              <a:t> функциясы бір терезеге графиктердің жиынын шығаруға рұқсат етеді (6-сурет).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429256" y="214290"/>
            <a:ext cx="3500462" cy="35719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3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all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Екі жəне үш өлшемді графиктерді құру</a:t>
            </a:r>
            <a:endParaRPr kumimoji="0" lang="ru-RU" sz="40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Рисунок 4" descr="http://chemometrics.ru/materials/textbooks/matlab/resources/Fig-32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3286124"/>
            <a:ext cx="5143536" cy="3349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58" y="4786322"/>
            <a:ext cx="8501122" cy="1500187"/>
          </a:xfrm>
        </p:spPr>
        <p:txBody>
          <a:bodyPr>
            <a:noAutofit/>
          </a:bodyPr>
          <a:lstStyle/>
          <a:p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айнымалысы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бар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функциялар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графиктерін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сызу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мысалдарын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көрсетейік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Plot</a:t>
            </a:r>
            <a:r>
              <a:rPr lang="en-US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функциясы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көмегімен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график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сызып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көрейік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кіріс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аргументтеріне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байланысты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əртүрлі формада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Егер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у-вектор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болса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онда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plot</a:t>
            </a:r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элементтерінің индексіне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байланысты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элементтердің үзік сызықты графигін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шығарып береді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Ал,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егер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plot</a:t>
            </a:r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функциясы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бірдей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өлшемді </a:t>
            </a:r>
            <a:r>
              <a:rPr lang="ru-RU" b="1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екі</a:t>
            </a:r>
            <a:r>
              <a:rPr lang="ru-RU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векторлық аргументтерден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тұрса, онда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мəндеріне тəуелді у-тің графигі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шығады.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Мысалы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sin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функциясының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[0;2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]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аралығындағы мəнін 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график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түрінде шығару үшін келесі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команданы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енгізсек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жеткілікті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t = 0:pi/100:2*pi;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y = sin(t);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plot(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t,y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Нəтижесі</a:t>
            </a:r>
            <a:r>
              <a:rPr lang="kk-KZ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1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суреттегідей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сурет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y = sin(t)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функциясының</a:t>
            </a:r>
            <a:r>
              <a: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графигі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2786058"/>
            <a:ext cx="3434399" cy="2662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429256" y="6215082"/>
            <a:ext cx="3500462" cy="35719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3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all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Екі жəне үш өлшемді графиктерді құру</a:t>
            </a:r>
            <a:endParaRPr kumimoji="0" lang="ru-RU" sz="40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5786" y="4786322"/>
            <a:ext cx="7772400" cy="1500187"/>
          </a:xfrm>
        </p:spPr>
        <p:txBody>
          <a:bodyPr>
            <a:noAutofit/>
          </a:bodyPr>
          <a:lstStyle/>
          <a:p>
            <a:r>
              <a:rPr lang="en-US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Егер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алдыңғы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өрнекке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y2 = sin(t-0.25) </a:t>
            </a:r>
            <a:r>
              <a:rPr lang="en-US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жəне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y3 = sin(t-0.5) </a:t>
            </a:r>
            <a:r>
              <a:rPr lang="en-US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функцияларын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қоссақ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онда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3 </a:t>
            </a:r>
            <a:r>
              <a:rPr lang="en-US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түрлі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түстегі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қисықты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(2 </a:t>
            </a:r>
            <a:r>
              <a:rPr lang="en-US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сурет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шығарып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береді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t = 0:pi/100:2*pi;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y1 = sin(t);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y2 = sin(t-0,25);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y3 = sin(t-0,5);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plot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1,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,у2,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,у3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spcBef>
                <a:spcPts val="0"/>
              </a:spcBef>
            </a:pP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spcBef>
                <a:spcPts val="0"/>
              </a:spcBef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0.8</a:t>
            </a:r>
          </a:p>
          <a:p>
            <a:pPr>
              <a:spcBef>
                <a:spcPts val="0"/>
              </a:spcBef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spcBef>
                <a:spcPts val="0"/>
              </a:spcBef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0.6</a:t>
            </a:r>
          </a:p>
          <a:p>
            <a:pPr>
              <a:spcBef>
                <a:spcPts val="0"/>
              </a:spcBef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spcBef>
                <a:spcPts val="0"/>
              </a:spcBef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0.4</a:t>
            </a:r>
          </a:p>
          <a:p>
            <a:pPr>
              <a:spcBef>
                <a:spcPts val="0"/>
              </a:spcBef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spcBef>
                <a:spcPts val="0"/>
              </a:spcBef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0.2</a:t>
            </a:r>
          </a:p>
          <a:p>
            <a:pPr>
              <a:spcBef>
                <a:spcPts val="0"/>
              </a:spcBef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spcBef>
                <a:spcPts val="0"/>
              </a:spcBef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</a:t>
            </a:r>
          </a:p>
          <a:p>
            <a:pPr>
              <a:spcBef>
                <a:spcPts val="0"/>
              </a:spcBef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spcBef>
                <a:spcPts val="0"/>
              </a:spcBef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-0.2</a:t>
            </a:r>
          </a:p>
          <a:p>
            <a:pPr>
              <a:spcBef>
                <a:spcPts val="0"/>
              </a:spcBef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spcBef>
                <a:spcPts val="0"/>
              </a:spcBef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-0.4</a:t>
            </a:r>
          </a:p>
          <a:p>
            <a:pPr>
              <a:spcBef>
                <a:spcPts val="0"/>
              </a:spcBef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spcBef>
                <a:spcPts val="0"/>
              </a:spcBef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-0.6</a:t>
            </a:r>
          </a:p>
          <a:p>
            <a:pPr>
              <a:spcBef>
                <a:spcPts val="0"/>
              </a:spcBef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spcBef>
                <a:spcPts val="0"/>
              </a:spcBef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-0.8</a:t>
            </a:r>
          </a:p>
          <a:p>
            <a:pPr>
              <a:spcBef>
                <a:spcPts val="0"/>
              </a:spcBef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spcBef>
                <a:spcPts val="0"/>
              </a:spcBef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-1</a:t>
            </a:r>
          </a:p>
          <a:p>
            <a:pPr>
              <a:spcBef>
                <a:spcPts val="0"/>
              </a:spcBef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1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	2 	3 	4 	5 	6 	7</a:t>
            </a:r>
          </a:p>
          <a:p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сурет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1142976" y="2285992"/>
            <a:ext cx="7072362" cy="3001970"/>
            <a:chOff x="4839" y="144"/>
            <a:chExt cx="3109" cy="3042"/>
          </a:xfrm>
        </p:grpSpPr>
        <p:grpSp>
          <p:nvGrpSpPr>
            <p:cNvPr id="1027" name="Group 3"/>
            <p:cNvGrpSpPr>
              <a:grpSpLocks/>
            </p:cNvGrpSpPr>
            <p:nvPr/>
          </p:nvGrpSpPr>
          <p:grpSpPr bwMode="auto">
            <a:xfrm>
              <a:off x="4843" y="148"/>
              <a:ext cx="3101" cy="2"/>
              <a:chOff x="4843" y="148"/>
              <a:chExt cx="3101" cy="2"/>
            </a:xfrm>
          </p:grpSpPr>
          <p:sp>
            <p:nvSpPr>
              <p:cNvPr id="1028" name="Freeform 4"/>
              <p:cNvSpPr>
                <a:spLocks/>
              </p:cNvSpPr>
              <p:nvPr/>
            </p:nvSpPr>
            <p:spPr bwMode="auto">
              <a:xfrm>
                <a:off x="4843" y="148"/>
                <a:ext cx="3101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01" y="0"/>
                  </a:cxn>
                </a:cxnLst>
                <a:rect l="0" t="0" r="r" b="b"/>
                <a:pathLst>
                  <a:path w="3101">
                    <a:moveTo>
                      <a:pt x="0" y="0"/>
                    </a:moveTo>
                    <a:lnTo>
                      <a:pt x="3101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29" name="Group 5"/>
            <p:cNvGrpSpPr>
              <a:grpSpLocks/>
            </p:cNvGrpSpPr>
            <p:nvPr/>
          </p:nvGrpSpPr>
          <p:grpSpPr bwMode="auto">
            <a:xfrm>
              <a:off x="4843" y="148"/>
              <a:ext cx="3101" cy="3034"/>
              <a:chOff x="4843" y="148"/>
              <a:chExt cx="3101" cy="3034"/>
            </a:xfrm>
          </p:grpSpPr>
          <p:sp>
            <p:nvSpPr>
              <p:cNvPr id="1030" name="Freeform 6"/>
              <p:cNvSpPr>
                <a:spLocks/>
              </p:cNvSpPr>
              <p:nvPr/>
            </p:nvSpPr>
            <p:spPr bwMode="auto">
              <a:xfrm>
                <a:off x="4843" y="148"/>
                <a:ext cx="3101" cy="3034"/>
              </a:xfrm>
              <a:custGeom>
                <a:avLst/>
                <a:gdLst/>
                <a:ahLst/>
                <a:cxnLst>
                  <a:cxn ang="0">
                    <a:pos x="0" y="3033"/>
                  </a:cxn>
                  <a:cxn ang="0">
                    <a:pos x="3101" y="3033"/>
                  </a:cxn>
                  <a:cxn ang="0">
                    <a:pos x="3101" y="0"/>
                  </a:cxn>
                </a:cxnLst>
                <a:rect l="0" t="0" r="r" b="b"/>
                <a:pathLst>
                  <a:path w="3101" h="3034">
                    <a:moveTo>
                      <a:pt x="0" y="3033"/>
                    </a:moveTo>
                    <a:lnTo>
                      <a:pt x="3101" y="3033"/>
                    </a:lnTo>
                    <a:lnTo>
                      <a:pt x="3101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31" name="Group 7"/>
            <p:cNvGrpSpPr>
              <a:grpSpLocks/>
            </p:cNvGrpSpPr>
            <p:nvPr/>
          </p:nvGrpSpPr>
          <p:grpSpPr bwMode="auto">
            <a:xfrm>
              <a:off x="4843" y="148"/>
              <a:ext cx="2" cy="3034"/>
              <a:chOff x="4843" y="148"/>
              <a:chExt cx="2" cy="3034"/>
            </a:xfrm>
          </p:grpSpPr>
          <p:sp>
            <p:nvSpPr>
              <p:cNvPr id="1032" name="Freeform 8"/>
              <p:cNvSpPr>
                <a:spLocks/>
              </p:cNvSpPr>
              <p:nvPr/>
            </p:nvSpPr>
            <p:spPr bwMode="auto">
              <a:xfrm>
                <a:off x="4843" y="148"/>
                <a:ext cx="2" cy="303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033"/>
                  </a:cxn>
                </a:cxnLst>
                <a:rect l="0" t="0" r="r" b="b"/>
                <a:pathLst>
                  <a:path h="3034">
                    <a:moveTo>
                      <a:pt x="0" y="0"/>
                    </a:moveTo>
                    <a:lnTo>
                      <a:pt x="0" y="3033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33" name="Group 9"/>
            <p:cNvGrpSpPr>
              <a:grpSpLocks/>
            </p:cNvGrpSpPr>
            <p:nvPr/>
          </p:nvGrpSpPr>
          <p:grpSpPr bwMode="auto">
            <a:xfrm>
              <a:off x="4843" y="3181"/>
              <a:ext cx="3101" cy="2"/>
              <a:chOff x="4843" y="3181"/>
              <a:chExt cx="3101" cy="2"/>
            </a:xfrm>
          </p:grpSpPr>
          <p:sp>
            <p:nvSpPr>
              <p:cNvPr id="1034" name="Freeform 10"/>
              <p:cNvSpPr>
                <a:spLocks/>
              </p:cNvSpPr>
              <p:nvPr/>
            </p:nvSpPr>
            <p:spPr bwMode="auto">
              <a:xfrm>
                <a:off x="4843" y="3181"/>
                <a:ext cx="3101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01" y="0"/>
                  </a:cxn>
                </a:cxnLst>
                <a:rect l="0" t="0" r="r" b="b"/>
                <a:pathLst>
                  <a:path w="3101">
                    <a:moveTo>
                      <a:pt x="0" y="0"/>
                    </a:moveTo>
                    <a:lnTo>
                      <a:pt x="3101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35" name="Group 11"/>
            <p:cNvGrpSpPr>
              <a:grpSpLocks/>
            </p:cNvGrpSpPr>
            <p:nvPr/>
          </p:nvGrpSpPr>
          <p:grpSpPr bwMode="auto">
            <a:xfrm>
              <a:off x="5285" y="3148"/>
              <a:ext cx="2" cy="34"/>
              <a:chOff x="5285" y="3148"/>
              <a:chExt cx="2" cy="34"/>
            </a:xfrm>
          </p:grpSpPr>
          <p:sp>
            <p:nvSpPr>
              <p:cNvPr id="1036" name="Freeform 12"/>
              <p:cNvSpPr>
                <a:spLocks/>
              </p:cNvSpPr>
              <p:nvPr/>
            </p:nvSpPr>
            <p:spPr bwMode="auto">
              <a:xfrm>
                <a:off x="5285" y="3148"/>
                <a:ext cx="2" cy="34"/>
              </a:xfrm>
              <a:custGeom>
                <a:avLst/>
                <a:gdLst/>
                <a:ahLst/>
                <a:cxnLst>
                  <a:cxn ang="0">
                    <a:pos x="0" y="33"/>
                  </a:cxn>
                  <a:cxn ang="0">
                    <a:pos x="0" y="0"/>
                  </a:cxn>
                </a:cxnLst>
                <a:rect l="0" t="0" r="r" b="b"/>
                <a:pathLst>
                  <a:path h="34">
                    <a:moveTo>
                      <a:pt x="0" y="33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37" name="Group 13"/>
            <p:cNvGrpSpPr>
              <a:grpSpLocks/>
            </p:cNvGrpSpPr>
            <p:nvPr/>
          </p:nvGrpSpPr>
          <p:grpSpPr bwMode="auto">
            <a:xfrm>
              <a:off x="5285" y="148"/>
              <a:ext cx="2" cy="38"/>
              <a:chOff x="5285" y="148"/>
              <a:chExt cx="2" cy="38"/>
            </a:xfrm>
          </p:grpSpPr>
          <p:sp>
            <p:nvSpPr>
              <p:cNvPr id="1038" name="Freeform 14"/>
              <p:cNvSpPr>
                <a:spLocks/>
              </p:cNvSpPr>
              <p:nvPr/>
            </p:nvSpPr>
            <p:spPr bwMode="auto">
              <a:xfrm>
                <a:off x="5285" y="148"/>
                <a:ext cx="2" cy="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8"/>
                  </a:cxn>
                </a:cxnLst>
                <a:rect l="0" t="0" r="r" b="b"/>
                <a:pathLst>
                  <a:path h="38">
                    <a:moveTo>
                      <a:pt x="0" y="0"/>
                    </a:moveTo>
                    <a:lnTo>
                      <a:pt x="0" y="38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39" name="Group 15"/>
            <p:cNvGrpSpPr>
              <a:grpSpLocks/>
            </p:cNvGrpSpPr>
            <p:nvPr/>
          </p:nvGrpSpPr>
          <p:grpSpPr bwMode="auto">
            <a:xfrm>
              <a:off x="5731" y="3148"/>
              <a:ext cx="2" cy="34"/>
              <a:chOff x="5731" y="3148"/>
              <a:chExt cx="2" cy="34"/>
            </a:xfrm>
          </p:grpSpPr>
          <p:sp>
            <p:nvSpPr>
              <p:cNvPr id="1040" name="Freeform 16"/>
              <p:cNvSpPr>
                <a:spLocks/>
              </p:cNvSpPr>
              <p:nvPr/>
            </p:nvSpPr>
            <p:spPr bwMode="auto">
              <a:xfrm>
                <a:off x="5731" y="3148"/>
                <a:ext cx="2" cy="34"/>
              </a:xfrm>
              <a:custGeom>
                <a:avLst/>
                <a:gdLst/>
                <a:ahLst/>
                <a:cxnLst>
                  <a:cxn ang="0">
                    <a:pos x="0" y="33"/>
                  </a:cxn>
                  <a:cxn ang="0">
                    <a:pos x="0" y="0"/>
                  </a:cxn>
                </a:cxnLst>
                <a:rect l="0" t="0" r="r" b="b"/>
                <a:pathLst>
                  <a:path h="34">
                    <a:moveTo>
                      <a:pt x="0" y="33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41" name="Group 17"/>
            <p:cNvGrpSpPr>
              <a:grpSpLocks/>
            </p:cNvGrpSpPr>
            <p:nvPr/>
          </p:nvGrpSpPr>
          <p:grpSpPr bwMode="auto">
            <a:xfrm>
              <a:off x="5731" y="148"/>
              <a:ext cx="2" cy="38"/>
              <a:chOff x="5731" y="148"/>
              <a:chExt cx="2" cy="38"/>
            </a:xfrm>
          </p:grpSpPr>
          <p:sp>
            <p:nvSpPr>
              <p:cNvPr id="1042" name="Freeform 18"/>
              <p:cNvSpPr>
                <a:spLocks/>
              </p:cNvSpPr>
              <p:nvPr/>
            </p:nvSpPr>
            <p:spPr bwMode="auto">
              <a:xfrm>
                <a:off x="5731" y="148"/>
                <a:ext cx="2" cy="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8"/>
                  </a:cxn>
                </a:cxnLst>
                <a:rect l="0" t="0" r="r" b="b"/>
                <a:pathLst>
                  <a:path h="38">
                    <a:moveTo>
                      <a:pt x="0" y="0"/>
                    </a:moveTo>
                    <a:lnTo>
                      <a:pt x="0" y="38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43" name="Group 19"/>
            <p:cNvGrpSpPr>
              <a:grpSpLocks/>
            </p:cNvGrpSpPr>
            <p:nvPr/>
          </p:nvGrpSpPr>
          <p:grpSpPr bwMode="auto">
            <a:xfrm>
              <a:off x="6173" y="3148"/>
              <a:ext cx="2" cy="34"/>
              <a:chOff x="6173" y="3148"/>
              <a:chExt cx="2" cy="34"/>
            </a:xfrm>
          </p:grpSpPr>
          <p:sp>
            <p:nvSpPr>
              <p:cNvPr id="1044" name="Freeform 20"/>
              <p:cNvSpPr>
                <a:spLocks/>
              </p:cNvSpPr>
              <p:nvPr/>
            </p:nvSpPr>
            <p:spPr bwMode="auto">
              <a:xfrm>
                <a:off x="6173" y="3148"/>
                <a:ext cx="2" cy="34"/>
              </a:xfrm>
              <a:custGeom>
                <a:avLst/>
                <a:gdLst/>
                <a:ahLst/>
                <a:cxnLst>
                  <a:cxn ang="0">
                    <a:pos x="0" y="33"/>
                  </a:cxn>
                  <a:cxn ang="0">
                    <a:pos x="0" y="0"/>
                  </a:cxn>
                </a:cxnLst>
                <a:rect l="0" t="0" r="r" b="b"/>
                <a:pathLst>
                  <a:path h="34">
                    <a:moveTo>
                      <a:pt x="0" y="33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45" name="Group 21"/>
            <p:cNvGrpSpPr>
              <a:grpSpLocks/>
            </p:cNvGrpSpPr>
            <p:nvPr/>
          </p:nvGrpSpPr>
          <p:grpSpPr bwMode="auto">
            <a:xfrm>
              <a:off x="6173" y="148"/>
              <a:ext cx="2" cy="38"/>
              <a:chOff x="6173" y="148"/>
              <a:chExt cx="2" cy="38"/>
            </a:xfrm>
          </p:grpSpPr>
          <p:sp>
            <p:nvSpPr>
              <p:cNvPr id="1046" name="Freeform 22"/>
              <p:cNvSpPr>
                <a:spLocks/>
              </p:cNvSpPr>
              <p:nvPr/>
            </p:nvSpPr>
            <p:spPr bwMode="auto">
              <a:xfrm>
                <a:off x="6173" y="148"/>
                <a:ext cx="2" cy="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8"/>
                  </a:cxn>
                </a:cxnLst>
                <a:rect l="0" t="0" r="r" b="b"/>
                <a:pathLst>
                  <a:path h="38">
                    <a:moveTo>
                      <a:pt x="0" y="0"/>
                    </a:moveTo>
                    <a:lnTo>
                      <a:pt x="0" y="38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47" name="Group 23"/>
            <p:cNvGrpSpPr>
              <a:grpSpLocks/>
            </p:cNvGrpSpPr>
            <p:nvPr/>
          </p:nvGrpSpPr>
          <p:grpSpPr bwMode="auto">
            <a:xfrm>
              <a:off x="6610" y="3148"/>
              <a:ext cx="2" cy="34"/>
              <a:chOff x="6610" y="3148"/>
              <a:chExt cx="2" cy="34"/>
            </a:xfrm>
          </p:grpSpPr>
          <p:sp>
            <p:nvSpPr>
              <p:cNvPr id="1048" name="Freeform 24"/>
              <p:cNvSpPr>
                <a:spLocks/>
              </p:cNvSpPr>
              <p:nvPr/>
            </p:nvSpPr>
            <p:spPr bwMode="auto">
              <a:xfrm>
                <a:off x="6610" y="3148"/>
                <a:ext cx="2" cy="34"/>
              </a:xfrm>
              <a:custGeom>
                <a:avLst/>
                <a:gdLst/>
                <a:ahLst/>
                <a:cxnLst>
                  <a:cxn ang="0">
                    <a:pos x="0" y="33"/>
                  </a:cxn>
                  <a:cxn ang="0">
                    <a:pos x="0" y="0"/>
                  </a:cxn>
                </a:cxnLst>
                <a:rect l="0" t="0" r="r" b="b"/>
                <a:pathLst>
                  <a:path h="34">
                    <a:moveTo>
                      <a:pt x="0" y="33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49" name="Group 25"/>
            <p:cNvGrpSpPr>
              <a:grpSpLocks/>
            </p:cNvGrpSpPr>
            <p:nvPr/>
          </p:nvGrpSpPr>
          <p:grpSpPr bwMode="auto">
            <a:xfrm>
              <a:off x="6610" y="148"/>
              <a:ext cx="2" cy="38"/>
              <a:chOff x="6610" y="148"/>
              <a:chExt cx="2" cy="38"/>
            </a:xfrm>
          </p:grpSpPr>
          <p:sp>
            <p:nvSpPr>
              <p:cNvPr id="1050" name="Freeform 26"/>
              <p:cNvSpPr>
                <a:spLocks/>
              </p:cNvSpPr>
              <p:nvPr/>
            </p:nvSpPr>
            <p:spPr bwMode="auto">
              <a:xfrm>
                <a:off x="6610" y="148"/>
                <a:ext cx="2" cy="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8"/>
                  </a:cxn>
                </a:cxnLst>
                <a:rect l="0" t="0" r="r" b="b"/>
                <a:pathLst>
                  <a:path h="38">
                    <a:moveTo>
                      <a:pt x="0" y="0"/>
                    </a:moveTo>
                    <a:lnTo>
                      <a:pt x="0" y="38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51" name="Group 27"/>
            <p:cNvGrpSpPr>
              <a:grpSpLocks/>
            </p:cNvGrpSpPr>
            <p:nvPr/>
          </p:nvGrpSpPr>
          <p:grpSpPr bwMode="auto">
            <a:xfrm>
              <a:off x="7056" y="3148"/>
              <a:ext cx="2" cy="34"/>
              <a:chOff x="7056" y="3148"/>
              <a:chExt cx="2" cy="34"/>
            </a:xfrm>
          </p:grpSpPr>
          <p:sp>
            <p:nvSpPr>
              <p:cNvPr id="1052" name="Freeform 28"/>
              <p:cNvSpPr>
                <a:spLocks/>
              </p:cNvSpPr>
              <p:nvPr/>
            </p:nvSpPr>
            <p:spPr bwMode="auto">
              <a:xfrm>
                <a:off x="7056" y="3148"/>
                <a:ext cx="2" cy="34"/>
              </a:xfrm>
              <a:custGeom>
                <a:avLst/>
                <a:gdLst/>
                <a:ahLst/>
                <a:cxnLst>
                  <a:cxn ang="0">
                    <a:pos x="0" y="33"/>
                  </a:cxn>
                  <a:cxn ang="0">
                    <a:pos x="0" y="0"/>
                  </a:cxn>
                </a:cxnLst>
                <a:rect l="0" t="0" r="r" b="b"/>
                <a:pathLst>
                  <a:path h="34">
                    <a:moveTo>
                      <a:pt x="0" y="33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53" name="Group 29"/>
            <p:cNvGrpSpPr>
              <a:grpSpLocks/>
            </p:cNvGrpSpPr>
            <p:nvPr/>
          </p:nvGrpSpPr>
          <p:grpSpPr bwMode="auto">
            <a:xfrm>
              <a:off x="7056" y="148"/>
              <a:ext cx="2" cy="38"/>
              <a:chOff x="7056" y="148"/>
              <a:chExt cx="2" cy="38"/>
            </a:xfrm>
          </p:grpSpPr>
          <p:sp>
            <p:nvSpPr>
              <p:cNvPr id="1054" name="Freeform 30"/>
              <p:cNvSpPr>
                <a:spLocks/>
              </p:cNvSpPr>
              <p:nvPr/>
            </p:nvSpPr>
            <p:spPr bwMode="auto">
              <a:xfrm>
                <a:off x="7056" y="148"/>
                <a:ext cx="2" cy="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8"/>
                  </a:cxn>
                </a:cxnLst>
                <a:rect l="0" t="0" r="r" b="b"/>
                <a:pathLst>
                  <a:path h="38">
                    <a:moveTo>
                      <a:pt x="0" y="0"/>
                    </a:moveTo>
                    <a:lnTo>
                      <a:pt x="0" y="38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55" name="Group 31"/>
            <p:cNvGrpSpPr>
              <a:grpSpLocks/>
            </p:cNvGrpSpPr>
            <p:nvPr/>
          </p:nvGrpSpPr>
          <p:grpSpPr bwMode="auto">
            <a:xfrm>
              <a:off x="7498" y="3148"/>
              <a:ext cx="2" cy="34"/>
              <a:chOff x="7498" y="3148"/>
              <a:chExt cx="2" cy="34"/>
            </a:xfrm>
          </p:grpSpPr>
          <p:sp>
            <p:nvSpPr>
              <p:cNvPr id="1056" name="Freeform 32"/>
              <p:cNvSpPr>
                <a:spLocks/>
              </p:cNvSpPr>
              <p:nvPr/>
            </p:nvSpPr>
            <p:spPr bwMode="auto">
              <a:xfrm>
                <a:off x="7498" y="3148"/>
                <a:ext cx="2" cy="34"/>
              </a:xfrm>
              <a:custGeom>
                <a:avLst/>
                <a:gdLst/>
                <a:ahLst/>
                <a:cxnLst>
                  <a:cxn ang="0">
                    <a:pos x="0" y="33"/>
                  </a:cxn>
                  <a:cxn ang="0">
                    <a:pos x="0" y="0"/>
                  </a:cxn>
                </a:cxnLst>
                <a:rect l="0" t="0" r="r" b="b"/>
                <a:pathLst>
                  <a:path h="34">
                    <a:moveTo>
                      <a:pt x="0" y="33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57" name="Group 33"/>
            <p:cNvGrpSpPr>
              <a:grpSpLocks/>
            </p:cNvGrpSpPr>
            <p:nvPr/>
          </p:nvGrpSpPr>
          <p:grpSpPr bwMode="auto">
            <a:xfrm>
              <a:off x="7498" y="148"/>
              <a:ext cx="2" cy="38"/>
              <a:chOff x="7498" y="148"/>
              <a:chExt cx="2" cy="38"/>
            </a:xfrm>
          </p:grpSpPr>
          <p:sp>
            <p:nvSpPr>
              <p:cNvPr id="1058" name="Freeform 34"/>
              <p:cNvSpPr>
                <a:spLocks/>
              </p:cNvSpPr>
              <p:nvPr/>
            </p:nvSpPr>
            <p:spPr bwMode="auto">
              <a:xfrm>
                <a:off x="7498" y="148"/>
                <a:ext cx="2" cy="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8"/>
                  </a:cxn>
                </a:cxnLst>
                <a:rect l="0" t="0" r="r" b="b"/>
                <a:pathLst>
                  <a:path h="38">
                    <a:moveTo>
                      <a:pt x="0" y="0"/>
                    </a:moveTo>
                    <a:lnTo>
                      <a:pt x="0" y="38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59" name="Group 35"/>
            <p:cNvGrpSpPr>
              <a:grpSpLocks/>
            </p:cNvGrpSpPr>
            <p:nvPr/>
          </p:nvGrpSpPr>
          <p:grpSpPr bwMode="auto">
            <a:xfrm>
              <a:off x="7944" y="3148"/>
              <a:ext cx="2" cy="34"/>
              <a:chOff x="7944" y="3148"/>
              <a:chExt cx="2" cy="34"/>
            </a:xfrm>
          </p:grpSpPr>
          <p:sp>
            <p:nvSpPr>
              <p:cNvPr id="1060" name="Freeform 36"/>
              <p:cNvSpPr>
                <a:spLocks/>
              </p:cNvSpPr>
              <p:nvPr/>
            </p:nvSpPr>
            <p:spPr bwMode="auto">
              <a:xfrm>
                <a:off x="7944" y="3148"/>
                <a:ext cx="2" cy="34"/>
              </a:xfrm>
              <a:custGeom>
                <a:avLst/>
                <a:gdLst/>
                <a:ahLst/>
                <a:cxnLst>
                  <a:cxn ang="0">
                    <a:pos x="0" y="33"/>
                  </a:cxn>
                  <a:cxn ang="0">
                    <a:pos x="0" y="0"/>
                  </a:cxn>
                </a:cxnLst>
                <a:rect l="0" t="0" r="r" b="b"/>
                <a:pathLst>
                  <a:path h="34">
                    <a:moveTo>
                      <a:pt x="0" y="33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61" name="Group 37"/>
            <p:cNvGrpSpPr>
              <a:grpSpLocks/>
            </p:cNvGrpSpPr>
            <p:nvPr/>
          </p:nvGrpSpPr>
          <p:grpSpPr bwMode="auto">
            <a:xfrm>
              <a:off x="7944" y="148"/>
              <a:ext cx="2" cy="38"/>
              <a:chOff x="7944" y="148"/>
              <a:chExt cx="2" cy="38"/>
            </a:xfrm>
          </p:grpSpPr>
          <p:sp>
            <p:nvSpPr>
              <p:cNvPr id="1062" name="Freeform 38"/>
              <p:cNvSpPr>
                <a:spLocks/>
              </p:cNvSpPr>
              <p:nvPr/>
            </p:nvSpPr>
            <p:spPr bwMode="auto">
              <a:xfrm>
                <a:off x="7944" y="148"/>
                <a:ext cx="2" cy="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8"/>
                  </a:cxn>
                </a:cxnLst>
                <a:rect l="0" t="0" r="r" b="b"/>
                <a:pathLst>
                  <a:path h="38">
                    <a:moveTo>
                      <a:pt x="0" y="0"/>
                    </a:moveTo>
                    <a:lnTo>
                      <a:pt x="0" y="38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63" name="Group 39"/>
            <p:cNvGrpSpPr>
              <a:grpSpLocks/>
            </p:cNvGrpSpPr>
            <p:nvPr/>
          </p:nvGrpSpPr>
          <p:grpSpPr bwMode="auto">
            <a:xfrm>
              <a:off x="4843" y="2879"/>
              <a:ext cx="24" cy="2"/>
              <a:chOff x="4843" y="2879"/>
              <a:chExt cx="24" cy="2"/>
            </a:xfrm>
          </p:grpSpPr>
          <p:sp>
            <p:nvSpPr>
              <p:cNvPr id="1064" name="Freeform 40"/>
              <p:cNvSpPr>
                <a:spLocks/>
              </p:cNvSpPr>
              <p:nvPr/>
            </p:nvSpPr>
            <p:spPr bwMode="auto">
              <a:xfrm>
                <a:off x="4843" y="2879"/>
                <a:ext cx="24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4" y="0"/>
                  </a:cxn>
                </a:cxnLst>
                <a:rect l="0" t="0" r="r" b="b"/>
                <a:pathLst>
                  <a:path w="24">
                    <a:moveTo>
                      <a:pt x="0" y="0"/>
                    </a:moveTo>
                    <a:lnTo>
                      <a:pt x="24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65" name="Group 41"/>
            <p:cNvGrpSpPr>
              <a:grpSpLocks/>
            </p:cNvGrpSpPr>
            <p:nvPr/>
          </p:nvGrpSpPr>
          <p:grpSpPr bwMode="auto">
            <a:xfrm>
              <a:off x="7915" y="2879"/>
              <a:ext cx="29" cy="2"/>
              <a:chOff x="7915" y="2879"/>
              <a:chExt cx="29" cy="2"/>
            </a:xfrm>
          </p:grpSpPr>
          <p:sp>
            <p:nvSpPr>
              <p:cNvPr id="1066" name="Freeform 42"/>
              <p:cNvSpPr>
                <a:spLocks/>
              </p:cNvSpPr>
              <p:nvPr/>
            </p:nvSpPr>
            <p:spPr bwMode="auto">
              <a:xfrm>
                <a:off x="7915" y="2879"/>
                <a:ext cx="29" cy="2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0" y="0"/>
                  </a:cxn>
                </a:cxnLst>
                <a:rect l="0" t="0" r="r" b="b"/>
                <a:pathLst>
                  <a:path w="29">
                    <a:moveTo>
                      <a:pt x="29" y="0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67" name="Group 43"/>
            <p:cNvGrpSpPr>
              <a:grpSpLocks/>
            </p:cNvGrpSpPr>
            <p:nvPr/>
          </p:nvGrpSpPr>
          <p:grpSpPr bwMode="auto">
            <a:xfrm>
              <a:off x="4843" y="2576"/>
              <a:ext cx="24" cy="2"/>
              <a:chOff x="4843" y="2576"/>
              <a:chExt cx="24" cy="2"/>
            </a:xfrm>
          </p:grpSpPr>
          <p:sp>
            <p:nvSpPr>
              <p:cNvPr id="1068" name="Freeform 44"/>
              <p:cNvSpPr>
                <a:spLocks/>
              </p:cNvSpPr>
              <p:nvPr/>
            </p:nvSpPr>
            <p:spPr bwMode="auto">
              <a:xfrm>
                <a:off x="4843" y="2576"/>
                <a:ext cx="24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4" y="0"/>
                  </a:cxn>
                </a:cxnLst>
                <a:rect l="0" t="0" r="r" b="b"/>
                <a:pathLst>
                  <a:path w="24">
                    <a:moveTo>
                      <a:pt x="0" y="0"/>
                    </a:moveTo>
                    <a:lnTo>
                      <a:pt x="24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69" name="Group 45"/>
            <p:cNvGrpSpPr>
              <a:grpSpLocks/>
            </p:cNvGrpSpPr>
            <p:nvPr/>
          </p:nvGrpSpPr>
          <p:grpSpPr bwMode="auto">
            <a:xfrm>
              <a:off x="7915" y="2576"/>
              <a:ext cx="29" cy="2"/>
              <a:chOff x="7915" y="2576"/>
              <a:chExt cx="29" cy="2"/>
            </a:xfrm>
          </p:grpSpPr>
          <p:sp>
            <p:nvSpPr>
              <p:cNvPr id="1070" name="Freeform 46"/>
              <p:cNvSpPr>
                <a:spLocks/>
              </p:cNvSpPr>
              <p:nvPr/>
            </p:nvSpPr>
            <p:spPr bwMode="auto">
              <a:xfrm>
                <a:off x="7915" y="2576"/>
                <a:ext cx="29" cy="2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0" y="0"/>
                  </a:cxn>
                </a:cxnLst>
                <a:rect l="0" t="0" r="r" b="b"/>
                <a:pathLst>
                  <a:path w="29">
                    <a:moveTo>
                      <a:pt x="29" y="0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71" name="Group 47"/>
            <p:cNvGrpSpPr>
              <a:grpSpLocks/>
            </p:cNvGrpSpPr>
            <p:nvPr/>
          </p:nvGrpSpPr>
          <p:grpSpPr bwMode="auto">
            <a:xfrm>
              <a:off x="4843" y="2274"/>
              <a:ext cx="24" cy="2"/>
              <a:chOff x="4843" y="2274"/>
              <a:chExt cx="24" cy="2"/>
            </a:xfrm>
          </p:grpSpPr>
          <p:sp>
            <p:nvSpPr>
              <p:cNvPr id="1072" name="Freeform 48"/>
              <p:cNvSpPr>
                <a:spLocks/>
              </p:cNvSpPr>
              <p:nvPr/>
            </p:nvSpPr>
            <p:spPr bwMode="auto">
              <a:xfrm>
                <a:off x="4843" y="2274"/>
                <a:ext cx="24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4" y="0"/>
                  </a:cxn>
                </a:cxnLst>
                <a:rect l="0" t="0" r="r" b="b"/>
                <a:pathLst>
                  <a:path w="24">
                    <a:moveTo>
                      <a:pt x="0" y="0"/>
                    </a:moveTo>
                    <a:lnTo>
                      <a:pt x="24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73" name="Group 49"/>
            <p:cNvGrpSpPr>
              <a:grpSpLocks/>
            </p:cNvGrpSpPr>
            <p:nvPr/>
          </p:nvGrpSpPr>
          <p:grpSpPr bwMode="auto">
            <a:xfrm>
              <a:off x="7915" y="2274"/>
              <a:ext cx="29" cy="2"/>
              <a:chOff x="7915" y="2274"/>
              <a:chExt cx="29" cy="2"/>
            </a:xfrm>
          </p:grpSpPr>
          <p:sp>
            <p:nvSpPr>
              <p:cNvPr id="1074" name="Freeform 50"/>
              <p:cNvSpPr>
                <a:spLocks/>
              </p:cNvSpPr>
              <p:nvPr/>
            </p:nvSpPr>
            <p:spPr bwMode="auto">
              <a:xfrm>
                <a:off x="7915" y="2274"/>
                <a:ext cx="29" cy="2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0" y="0"/>
                  </a:cxn>
                </a:cxnLst>
                <a:rect l="0" t="0" r="r" b="b"/>
                <a:pathLst>
                  <a:path w="29">
                    <a:moveTo>
                      <a:pt x="29" y="0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75" name="Group 51"/>
            <p:cNvGrpSpPr>
              <a:grpSpLocks/>
            </p:cNvGrpSpPr>
            <p:nvPr/>
          </p:nvGrpSpPr>
          <p:grpSpPr bwMode="auto">
            <a:xfrm>
              <a:off x="4843" y="1972"/>
              <a:ext cx="24" cy="2"/>
              <a:chOff x="4843" y="1972"/>
              <a:chExt cx="24" cy="2"/>
            </a:xfrm>
          </p:grpSpPr>
          <p:sp>
            <p:nvSpPr>
              <p:cNvPr id="1076" name="Freeform 52"/>
              <p:cNvSpPr>
                <a:spLocks/>
              </p:cNvSpPr>
              <p:nvPr/>
            </p:nvSpPr>
            <p:spPr bwMode="auto">
              <a:xfrm>
                <a:off x="4843" y="1972"/>
                <a:ext cx="24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4" y="0"/>
                  </a:cxn>
                </a:cxnLst>
                <a:rect l="0" t="0" r="r" b="b"/>
                <a:pathLst>
                  <a:path w="24">
                    <a:moveTo>
                      <a:pt x="0" y="0"/>
                    </a:moveTo>
                    <a:lnTo>
                      <a:pt x="24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77" name="Group 53"/>
            <p:cNvGrpSpPr>
              <a:grpSpLocks/>
            </p:cNvGrpSpPr>
            <p:nvPr/>
          </p:nvGrpSpPr>
          <p:grpSpPr bwMode="auto">
            <a:xfrm>
              <a:off x="7915" y="1972"/>
              <a:ext cx="29" cy="2"/>
              <a:chOff x="7915" y="1972"/>
              <a:chExt cx="29" cy="2"/>
            </a:xfrm>
          </p:grpSpPr>
          <p:sp>
            <p:nvSpPr>
              <p:cNvPr id="1078" name="Freeform 54"/>
              <p:cNvSpPr>
                <a:spLocks/>
              </p:cNvSpPr>
              <p:nvPr/>
            </p:nvSpPr>
            <p:spPr bwMode="auto">
              <a:xfrm>
                <a:off x="7915" y="1972"/>
                <a:ext cx="29" cy="2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0" y="0"/>
                  </a:cxn>
                </a:cxnLst>
                <a:rect l="0" t="0" r="r" b="b"/>
                <a:pathLst>
                  <a:path w="29">
                    <a:moveTo>
                      <a:pt x="29" y="0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79" name="Group 55"/>
            <p:cNvGrpSpPr>
              <a:grpSpLocks/>
            </p:cNvGrpSpPr>
            <p:nvPr/>
          </p:nvGrpSpPr>
          <p:grpSpPr bwMode="auto">
            <a:xfrm>
              <a:off x="4843" y="1669"/>
              <a:ext cx="24" cy="2"/>
              <a:chOff x="4843" y="1669"/>
              <a:chExt cx="24" cy="2"/>
            </a:xfrm>
          </p:grpSpPr>
          <p:sp>
            <p:nvSpPr>
              <p:cNvPr id="1080" name="Freeform 56"/>
              <p:cNvSpPr>
                <a:spLocks/>
              </p:cNvSpPr>
              <p:nvPr/>
            </p:nvSpPr>
            <p:spPr bwMode="auto">
              <a:xfrm>
                <a:off x="4843" y="1669"/>
                <a:ext cx="24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4" y="0"/>
                  </a:cxn>
                </a:cxnLst>
                <a:rect l="0" t="0" r="r" b="b"/>
                <a:pathLst>
                  <a:path w="24">
                    <a:moveTo>
                      <a:pt x="0" y="0"/>
                    </a:moveTo>
                    <a:lnTo>
                      <a:pt x="24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81" name="Group 57"/>
            <p:cNvGrpSpPr>
              <a:grpSpLocks/>
            </p:cNvGrpSpPr>
            <p:nvPr/>
          </p:nvGrpSpPr>
          <p:grpSpPr bwMode="auto">
            <a:xfrm>
              <a:off x="7915" y="1669"/>
              <a:ext cx="29" cy="2"/>
              <a:chOff x="7915" y="1669"/>
              <a:chExt cx="29" cy="2"/>
            </a:xfrm>
          </p:grpSpPr>
          <p:sp>
            <p:nvSpPr>
              <p:cNvPr id="1082" name="Freeform 58"/>
              <p:cNvSpPr>
                <a:spLocks/>
              </p:cNvSpPr>
              <p:nvPr/>
            </p:nvSpPr>
            <p:spPr bwMode="auto">
              <a:xfrm>
                <a:off x="7915" y="1669"/>
                <a:ext cx="29" cy="2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0" y="0"/>
                  </a:cxn>
                </a:cxnLst>
                <a:rect l="0" t="0" r="r" b="b"/>
                <a:pathLst>
                  <a:path w="29">
                    <a:moveTo>
                      <a:pt x="29" y="0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83" name="Group 59"/>
            <p:cNvGrpSpPr>
              <a:grpSpLocks/>
            </p:cNvGrpSpPr>
            <p:nvPr/>
          </p:nvGrpSpPr>
          <p:grpSpPr bwMode="auto">
            <a:xfrm>
              <a:off x="4843" y="1357"/>
              <a:ext cx="24" cy="2"/>
              <a:chOff x="4843" y="1357"/>
              <a:chExt cx="24" cy="2"/>
            </a:xfrm>
          </p:grpSpPr>
          <p:sp>
            <p:nvSpPr>
              <p:cNvPr id="1084" name="Freeform 60"/>
              <p:cNvSpPr>
                <a:spLocks/>
              </p:cNvSpPr>
              <p:nvPr/>
            </p:nvSpPr>
            <p:spPr bwMode="auto">
              <a:xfrm>
                <a:off x="4843" y="1357"/>
                <a:ext cx="24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4" y="0"/>
                  </a:cxn>
                </a:cxnLst>
                <a:rect l="0" t="0" r="r" b="b"/>
                <a:pathLst>
                  <a:path w="24">
                    <a:moveTo>
                      <a:pt x="0" y="0"/>
                    </a:moveTo>
                    <a:lnTo>
                      <a:pt x="24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85" name="Group 61"/>
            <p:cNvGrpSpPr>
              <a:grpSpLocks/>
            </p:cNvGrpSpPr>
            <p:nvPr/>
          </p:nvGrpSpPr>
          <p:grpSpPr bwMode="auto">
            <a:xfrm>
              <a:off x="7915" y="1357"/>
              <a:ext cx="29" cy="2"/>
              <a:chOff x="7915" y="1357"/>
              <a:chExt cx="29" cy="2"/>
            </a:xfrm>
          </p:grpSpPr>
          <p:sp>
            <p:nvSpPr>
              <p:cNvPr id="1086" name="Freeform 62"/>
              <p:cNvSpPr>
                <a:spLocks/>
              </p:cNvSpPr>
              <p:nvPr/>
            </p:nvSpPr>
            <p:spPr bwMode="auto">
              <a:xfrm>
                <a:off x="7915" y="1357"/>
                <a:ext cx="29" cy="2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0" y="0"/>
                  </a:cxn>
                </a:cxnLst>
                <a:rect l="0" t="0" r="r" b="b"/>
                <a:pathLst>
                  <a:path w="29">
                    <a:moveTo>
                      <a:pt x="29" y="0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87" name="Group 63"/>
            <p:cNvGrpSpPr>
              <a:grpSpLocks/>
            </p:cNvGrpSpPr>
            <p:nvPr/>
          </p:nvGrpSpPr>
          <p:grpSpPr bwMode="auto">
            <a:xfrm>
              <a:off x="4843" y="1055"/>
              <a:ext cx="24" cy="2"/>
              <a:chOff x="4843" y="1055"/>
              <a:chExt cx="24" cy="2"/>
            </a:xfrm>
          </p:grpSpPr>
          <p:sp>
            <p:nvSpPr>
              <p:cNvPr id="1088" name="Freeform 64"/>
              <p:cNvSpPr>
                <a:spLocks/>
              </p:cNvSpPr>
              <p:nvPr/>
            </p:nvSpPr>
            <p:spPr bwMode="auto">
              <a:xfrm>
                <a:off x="4843" y="1055"/>
                <a:ext cx="24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4" y="0"/>
                  </a:cxn>
                </a:cxnLst>
                <a:rect l="0" t="0" r="r" b="b"/>
                <a:pathLst>
                  <a:path w="24">
                    <a:moveTo>
                      <a:pt x="0" y="0"/>
                    </a:moveTo>
                    <a:lnTo>
                      <a:pt x="24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89" name="Group 65"/>
            <p:cNvGrpSpPr>
              <a:grpSpLocks/>
            </p:cNvGrpSpPr>
            <p:nvPr/>
          </p:nvGrpSpPr>
          <p:grpSpPr bwMode="auto">
            <a:xfrm>
              <a:off x="7915" y="1055"/>
              <a:ext cx="29" cy="2"/>
              <a:chOff x="7915" y="1055"/>
              <a:chExt cx="29" cy="2"/>
            </a:xfrm>
          </p:grpSpPr>
          <p:sp>
            <p:nvSpPr>
              <p:cNvPr id="1090" name="Freeform 66"/>
              <p:cNvSpPr>
                <a:spLocks/>
              </p:cNvSpPr>
              <p:nvPr/>
            </p:nvSpPr>
            <p:spPr bwMode="auto">
              <a:xfrm>
                <a:off x="7915" y="1055"/>
                <a:ext cx="29" cy="2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0" y="0"/>
                  </a:cxn>
                </a:cxnLst>
                <a:rect l="0" t="0" r="r" b="b"/>
                <a:pathLst>
                  <a:path w="29">
                    <a:moveTo>
                      <a:pt x="29" y="0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91" name="Group 67"/>
            <p:cNvGrpSpPr>
              <a:grpSpLocks/>
            </p:cNvGrpSpPr>
            <p:nvPr/>
          </p:nvGrpSpPr>
          <p:grpSpPr bwMode="auto">
            <a:xfrm>
              <a:off x="4843" y="752"/>
              <a:ext cx="24" cy="2"/>
              <a:chOff x="4843" y="752"/>
              <a:chExt cx="24" cy="2"/>
            </a:xfrm>
          </p:grpSpPr>
          <p:sp>
            <p:nvSpPr>
              <p:cNvPr id="1092" name="Freeform 68"/>
              <p:cNvSpPr>
                <a:spLocks/>
              </p:cNvSpPr>
              <p:nvPr/>
            </p:nvSpPr>
            <p:spPr bwMode="auto">
              <a:xfrm>
                <a:off x="4843" y="752"/>
                <a:ext cx="24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4" y="0"/>
                  </a:cxn>
                </a:cxnLst>
                <a:rect l="0" t="0" r="r" b="b"/>
                <a:pathLst>
                  <a:path w="24">
                    <a:moveTo>
                      <a:pt x="0" y="0"/>
                    </a:moveTo>
                    <a:lnTo>
                      <a:pt x="24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93" name="Group 69"/>
            <p:cNvGrpSpPr>
              <a:grpSpLocks/>
            </p:cNvGrpSpPr>
            <p:nvPr/>
          </p:nvGrpSpPr>
          <p:grpSpPr bwMode="auto">
            <a:xfrm>
              <a:off x="7915" y="752"/>
              <a:ext cx="29" cy="2"/>
              <a:chOff x="7915" y="752"/>
              <a:chExt cx="29" cy="2"/>
            </a:xfrm>
          </p:grpSpPr>
          <p:sp>
            <p:nvSpPr>
              <p:cNvPr id="1094" name="Freeform 70"/>
              <p:cNvSpPr>
                <a:spLocks/>
              </p:cNvSpPr>
              <p:nvPr/>
            </p:nvSpPr>
            <p:spPr bwMode="auto">
              <a:xfrm>
                <a:off x="7915" y="752"/>
                <a:ext cx="29" cy="2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0" y="0"/>
                  </a:cxn>
                </a:cxnLst>
                <a:rect l="0" t="0" r="r" b="b"/>
                <a:pathLst>
                  <a:path w="29">
                    <a:moveTo>
                      <a:pt x="29" y="0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95" name="Group 71"/>
            <p:cNvGrpSpPr>
              <a:grpSpLocks/>
            </p:cNvGrpSpPr>
            <p:nvPr/>
          </p:nvGrpSpPr>
          <p:grpSpPr bwMode="auto">
            <a:xfrm>
              <a:off x="4843" y="450"/>
              <a:ext cx="24" cy="2"/>
              <a:chOff x="4843" y="450"/>
              <a:chExt cx="24" cy="2"/>
            </a:xfrm>
          </p:grpSpPr>
          <p:sp>
            <p:nvSpPr>
              <p:cNvPr id="1096" name="Freeform 72"/>
              <p:cNvSpPr>
                <a:spLocks/>
              </p:cNvSpPr>
              <p:nvPr/>
            </p:nvSpPr>
            <p:spPr bwMode="auto">
              <a:xfrm>
                <a:off x="4843" y="450"/>
                <a:ext cx="24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4" y="0"/>
                  </a:cxn>
                </a:cxnLst>
                <a:rect l="0" t="0" r="r" b="b"/>
                <a:pathLst>
                  <a:path w="24">
                    <a:moveTo>
                      <a:pt x="0" y="0"/>
                    </a:moveTo>
                    <a:lnTo>
                      <a:pt x="24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97" name="Group 73"/>
            <p:cNvGrpSpPr>
              <a:grpSpLocks/>
            </p:cNvGrpSpPr>
            <p:nvPr/>
          </p:nvGrpSpPr>
          <p:grpSpPr bwMode="auto">
            <a:xfrm>
              <a:off x="7915" y="450"/>
              <a:ext cx="29" cy="2"/>
              <a:chOff x="7915" y="450"/>
              <a:chExt cx="29" cy="2"/>
            </a:xfrm>
          </p:grpSpPr>
          <p:sp>
            <p:nvSpPr>
              <p:cNvPr id="1098" name="Freeform 74"/>
              <p:cNvSpPr>
                <a:spLocks/>
              </p:cNvSpPr>
              <p:nvPr/>
            </p:nvSpPr>
            <p:spPr bwMode="auto">
              <a:xfrm>
                <a:off x="7915" y="450"/>
                <a:ext cx="29" cy="2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0" y="0"/>
                  </a:cxn>
                </a:cxnLst>
                <a:rect l="0" t="0" r="r" b="b"/>
                <a:pathLst>
                  <a:path w="29">
                    <a:moveTo>
                      <a:pt x="29" y="0"/>
                    </a:moveTo>
                    <a:lnTo>
                      <a:pt x="0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099" name="Group 75"/>
            <p:cNvGrpSpPr>
              <a:grpSpLocks/>
            </p:cNvGrpSpPr>
            <p:nvPr/>
          </p:nvGrpSpPr>
          <p:grpSpPr bwMode="auto">
            <a:xfrm>
              <a:off x="4843" y="148"/>
              <a:ext cx="3101" cy="3034"/>
              <a:chOff x="4843" y="148"/>
              <a:chExt cx="3101" cy="3034"/>
            </a:xfrm>
          </p:grpSpPr>
          <p:sp>
            <p:nvSpPr>
              <p:cNvPr id="1100" name="Freeform 76"/>
              <p:cNvSpPr>
                <a:spLocks/>
              </p:cNvSpPr>
              <p:nvPr/>
            </p:nvSpPr>
            <p:spPr bwMode="auto">
              <a:xfrm>
                <a:off x="4843" y="148"/>
                <a:ext cx="3101" cy="3034"/>
              </a:xfrm>
              <a:custGeom>
                <a:avLst/>
                <a:gdLst/>
                <a:ahLst/>
                <a:cxnLst>
                  <a:cxn ang="0">
                    <a:pos x="0" y="3033"/>
                  </a:cxn>
                  <a:cxn ang="0">
                    <a:pos x="3101" y="3033"/>
                  </a:cxn>
                  <a:cxn ang="0">
                    <a:pos x="3101" y="0"/>
                  </a:cxn>
                </a:cxnLst>
                <a:rect l="0" t="0" r="r" b="b"/>
                <a:pathLst>
                  <a:path w="3101" h="3034">
                    <a:moveTo>
                      <a:pt x="0" y="3033"/>
                    </a:moveTo>
                    <a:lnTo>
                      <a:pt x="3101" y="3033"/>
                    </a:lnTo>
                    <a:lnTo>
                      <a:pt x="3101" y="0"/>
                    </a:lnTo>
                  </a:path>
                </a:pathLst>
              </a:custGeom>
              <a:noFill/>
              <a:ln w="511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101" name="Group 77"/>
            <p:cNvGrpSpPr>
              <a:grpSpLocks/>
            </p:cNvGrpSpPr>
            <p:nvPr/>
          </p:nvGrpSpPr>
          <p:grpSpPr bwMode="auto">
            <a:xfrm>
              <a:off x="4843" y="148"/>
              <a:ext cx="2784" cy="3034"/>
              <a:chOff x="4843" y="148"/>
              <a:chExt cx="2784" cy="3034"/>
            </a:xfrm>
          </p:grpSpPr>
          <p:sp>
            <p:nvSpPr>
              <p:cNvPr id="1102" name="Freeform 78"/>
              <p:cNvSpPr>
                <a:spLocks/>
              </p:cNvSpPr>
              <p:nvPr/>
            </p:nvSpPr>
            <p:spPr bwMode="auto">
              <a:xfrm>
                <a:off x="4843" y="148"/>
                <a:ext cx="2784" cy="3034"/>
              </a:xfrm>
              <a:custGeom>
                <a:avLst/>
                <a:gdLst/>
                <a:ahLst/>
                <a:cxnLst>
                  <a:cxn ang="0">
                    <a:pos x="0" y="1521"/>
                  </a:cxn>
                  <a:cxn ang="0">
                    <a:pos x="10" y="1468"/>
                  </a:cxn>
                  <a:cxn ang="0">
                    <a:pos x="24" y="1425"/>
                  </a:cxn>
                  <a:cxn ang="0">
                    <a:pos x="39" y="1372"/>
                  </a:cxn>
                  <a:cxn ang="0">
                    <a:pos x="53" y="1329"/>
                  </a:cxn>
                  <a:cxn ang="0">
                    <a:pos x="67" y="1281"/>
                  </a:cxn>
                  <a:cxn ang="0">
                    <a:pos x="82" y="1238"/>
                  </a:cxn>
                  <a:cxn ang="0">
                    <a:pos x="96" y="1185"/>
                  </a:cxn>
                  <a:cxn ang="0">
                    <a:pos x="111" y="1142"/>
                  </a:cxn>
                  <a:cxn ang="0">
                    <a:pos x="120" y="1094"/>
                  </a:cxn>
                  <a:cxn ang="0">
                    <a:pos x="135" y="1051"/>
                  </a:cxn>
                  <a:cxn ang="0">
                    <a:pos x="149" y="1008"/>
                  </a:cxn>
                  <a:cxn ang="0">
                    <a:pos x="163" y="964"/>
                  </a:cxn>
                  <a:cxn ang="0">
                    <a:pos x="178" y="916"/>
                  </a:cxn>
                  <a:cxn ang="0">
                    <a:pos x="192" y="873"/>
                  </a:cxn>
                  <a:cxn ang="0">
                    <a:pos x="207" y="830"/>
                  </a:cxn>
                  <a:cxn ang="0">
                    <a:pos x="221" y="787"/>
                  </a:cxn>
                  <a:cxn ang="0">
                    <a:pos x="235" y="748"/>
                  </a:cxn>
                  <a:cxn ang="0">
                    <a:pos x="250" y="705"/>
                  </a:cxn>
                  <a:cxn ang="0">
                    <a:pos x="264" y="667"/>
                  </a:cxn>
                  <a:cxn ang="0">
                    <a:pos x="279" y="624"/>
                  </a:cxn>
                  <a:cxn ang="0">
                    <a:pos x="293" y="590"/>
                  </a:cxn>
                  <a:cxn ang="0">
                    <a:pos x="307" y="552"/>
                  </a:cxn>
                  <a:cxn ang="0">
                    <a:pos x="322" y="518"/>
                  </a:cxn>
                  <a:cxn ang="0">
                    <a:pos x="336" y="484"/>
                  </a:cxn>
                  <a:cxn ang="0">
                    <a:pos x="351" y="446"/>
                  </a:cxn>
                  <a:cxn ang="0">
                    <a:pos x="365" y="412"/>
                  </a:cxn>
                  <a:cxn ang="0">
                    <a:pos x="370" y="384"/>
                  </a:cxn>
                  <a:cxn ang="0">
                    <a:pos x="384" y="350"/>
                  </a:cxn>
                  <a:cxn ang="0">
                    <a:pos x="399" y="321"/>
                  </a:cxn>
                  <a:cxn ang="0">
                    <a:pos x="413" y="297"/>
                  </a:cxn>
                  <a:cxn ang="0">
                    <a:pos x="427" y="259"/>
                  </a:cxn>
                  <a:cxn ang="0">
                    <a:pos x="442" y="244"/>
                  </a:cxn>
                  <a:cxn ang="0">
                    <a:pos x="456" y="216"/>
                  </a:cxn>
                  <a:cxn ang="0">
                    <a:pos x="471" y="187"/>
                  </a:cxn>
                  <a:cxn ang="0">
                    <a:pos x="485" y="172"/>
                  </a:cxn>
                  <a:cxn ang="0">
                    <a:pos x="499" y="144"/>
                  </a:cxn>
                  <a:cxn ang="0">
                    <a:pos x="514" y="124"/>
                  </a:cxn>
                  <a:cxn ang="0">
                    <a:pos x="528" y="110"/>
                  </a:cxn>
                  <a:cxn ang="0">
                    <a:pos x="543" y="91"/>
                  </a:cxn>
                  <a:cxn ang="0">
                    <a:pos x="557" y="72"/>
                  </a:cxn>
                  <a:cxn ang="0">
                    <a:pos x="571" y="62"/>
                  </a:cxn>
                  <a:cxn ang="0">
                    <a:pos x="586" y="48"/>
                  </a:cxn>
                  <a:cxn ang="0">
                    <a:pos x="600" y="38"/>
                  </a:cxn>
                  <a:cxn ang="0">
                    <a:pos x="615" y="28"/>
                  </a:cxn>
                  <a:cxn ang="0">
                    <a:pos x="619" y="19"/>
                  </a:cxn>
                  <a:cxn ang="0">
                    <a:pos x="634" y="9"/>
                  </a:cxn>
                  <a:cxn ang="0">
                    <a:pos x="648" y="9"/>
                  </a:cxn>
                  <a:cxn ang="0">
                    <a:pos x="663" y="0"/>
                  </a:cxn>
                </a:cxnLst>
                <a:rect l="0" t="0" r="r" b="b"/>
                <a:pathLst>
                  <a:path w="2784" h="3034">
                    <a:moveTo>
                      <a:pt x="0" y="1521"/>
                    </a:moveTo>
                    <a:lnTo>
                      <a:pt x="10" y="1468"/>
                    </a:lnTo>
                    <a:lnTo>
                      <a:pt x="24" y="1425"/>
                    </a:lnTo>
                    <a:lnTo>
                      <a:pt x="39" y="1372"/>
                    </a:lnTo>
                    <a:lnTo>
                      <a:pt x="53" y="1329"/>
                    </a:lnTo>
                    <a:lnTo>
                      <a:pt x="67" y="1281"/>
                    </a:lnTo>
                    <a:lnTo>
                      <a:pt x="82" y="1238"/>
                    </a:lnTo>
                    <a:lnTo>
                      <a:pt x="96" y="1185"/>
                    </a:lnTo>
                    <a:lnTo>
                      <a:pt x="111" y="1142"/>
                    </a:lnTo>
                    <a:lnTo>
                      <a:pt x="120" y="1094"/>
                    </a:lnTo>
                    <a:lnTo>
                      <a:pt x="135" y="1051"/>
                    </a:lnTo>
                    <a:lnTo>
                      <a:pt x="149" y="1008"/>
                    </a:lnTo>
                    <a:lnTo>
                      <a:pt x="163" y="964"/>
                    </a:lnTo>
                    <a:lnTo>
                      <a:pt x="178" y="916"/>
                    </a:lnTo>
                    <a:lnTo>
                      <a:pt x="192" y="873"/>
                    </a:lnTo>
                    <a:lnTo>
                      <a:pt x="207" y="830"/>
                    </a:lnTo>
                    <a:lnTo>
                      <a:pt x="221" y="787"/>
                    </a:lnTo>
                    <a:lnTo>
                      <a:pt x="235" y="748"/>
                    </a:lnTo>
                    <a:lnTo>
                      <a:pt x="250" y="705"/>
                    </a:lnTo>
                    <a:lnTo>
                      <a:pt x="264" y="667"/>
                    </a:lnTo>
                    <a:lnTo>
                      <a:pt x="279" y="624"/>
                    </a:lnTo>
                    <a:lnTo>
                      <a:pt x="293" y="590"/>
                    </a:lnTo>
                    <a:lnTo>
                      <a:pt x="307" y="552"/>
                    </a:lnTo>
                    <a:lnTo>
                      <a:pt x="322" y="518"/>
                    </a:lnTo>
                    <a:lnTo>
                      <a:pt x="336" y="484"/>
                    </a:lnTo>
                    <a:lnTo>
                      <a:pt x="351" y="446"/>
                    </a:lnTo>
                    <a:lnTo>
                      <a:pt x="365" y="412"/>
                    </a:lnTo>
                    <a:lnTo>
                      <a:pt x="370" y="384"/>
                    </a:lnTo>
                    <a:lnTo>
                      <a:pt x="384" y="350"/>
                    </a:lnTo>
                    <a:lnTo>
                      <a:pt x="399" y="321"/>
                    </a:lnTo>
                    <a:lnTo>
                      <a:pt x="413" y="297"/>
                    </a:lnTo>
                    <a:lnTo>
                      <a:pt x="427" y="259"/>
                    </a:lnTo>
                    <a:lnTo>
                      <a:pt x="442" y="244"/>
                    </a:lnTo>
                    <a:lnTo>
                      <a:pt x="456" y="216"/>
                    </a:lnTo>
                    <a:lnTo>
                      <a:pt x="471" y="187"/>
                    </a:lnTo>
                    <a:lnTo>
                      <a:pt x="485" y="172"/>
                    </a:lnTo>
                    <a:lnTo>
                      <a:pt x="499" y="144"/>
                    </a:lnTo>
                    <a:lnTo>
                      <a:pt x="514" y="124"/>
                    </a:lnTo>
                    <a:lnTo>
                      <a:pt x="528" y="110"/>
                    </a:lnTo>
                    <a:lnTo>
                      <a:pt x="543" y="91"/>
                    </a:lnTo>
                    <a:lnTo>
                      <a:pt x="557" y="72"/>
                    </a:lnTo>
                    <a:lnTo>
                      <a:pt x="571" y="62"/>
                    </a:lnTo>
                    <a:lnTo>
                      <a:pt x="586" y="48"/>
                    </a:lnTo>
                    <a:lnTo>
                      <a:pt x="600" y="38"/>
                    </a:lnTo>
                    <a:lnTo>
                      <a:pt x="615" y="28"/>
                    </a:lnTo>
                    <a:lnTo>
                      <a:pt x="619" y="19"/>
                    </a:lnTo>
                    <a:lnTo>
                      <a:pt x="634" y="9"/>
                    </a:lnTo>
                    <a:lnTo>
                      <a:pt x="648" y="9"/>
                    </a:lnTo>
                    <a:lnTo>
                      <a:pt x="663" y="0"/>
                    </a:lnTo>
                  </a:path>
                </a:pathLst>
              </a:custGeom>
              <a:noFill/>
              <a:ln w="5118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03" name="Freeform 79"/>
              <p:cNvSpPr>
                <a:spLocks/>
              </p:cNvSpPr>
              <p:nvPr/>
            </p:nvSpPr>
            <p:spPr bwMode="auto">
              <a:xfrm>
                <a:off x="4843" y="148"/>
                <a:ext cx="2784" cy="3034"/>
              </a:xfrm>
              <a:custGeom>
                <a:avLst/>
                <a:gdLst/>
                <a:ahLst/>
                <a:cxnLst>
                  <a:cxn ang="0">
                    <a:pos x="749" y="9"/>
                  </a:cxn>
                  <a:cxn ang="0">
                    <a:pos x="792" y="38"/>
                  </a:cxn>
                  <a:cxn ang="0">
                    <a:pos x="835" y="72"/>
                  </a:cxn>
                  <a:cxn ang="0">
                    <a:pos x="874" y="124"/>
                  </a:cxn>
                  <a:cxn ang="0">
                    <a:pos x="917" y="187"/>
                  </a:cxn>
                  <a:cxn ang="0">
                    <a:pos x="960" y="259"/>
                  </a:cxn>
                  <a:cxn ang="0">
                    <a:pos x="999" y="350"/>
                  </a:cxn>
                  <a:cxn ang="0">
                    <a:pos x="1042" y="446"/>
                  </a:cxn>
                  <a:cxn ang="0">
                    <a:pos x="1085" y="552"/>
                  </a:cxn>
                  <a:cxn ang="0">
                    <a:pos x="1123" y="667"/>
                  </a:cxn>
                  <a:cxn ang="0">
                    <a:pos x="1167" y="787"/>
                  </a:cxn>
                  <a:cxn ang="0">
                    <a:pos x="1210" y="916"/>
                  </a:cxn>
                  <a:cxn ang="0">
                    <a:pos x="1253" y="1051"/>
                  </a:cxn>
                  <a:cxn ang="0">
                    <a:pos x="1296" y="1185"/>
                  </a:cxn>
                  <a:cxn ang="0">
                    <a:pos x="1339" y="1329"/>
                  </a:cxn>
                  <a:cxn ang="0">
                    <a:pos x="1373" y="1468"/>
                  </a:cxn>
                  <a:cxn ang="0">
                    <a:pos x="1416" y="1612"/>
                  </a:cxn>
                  <a:cxn ang="0">
                    <a:pos x="1459" y="1756"/>
                  </a:cxn>
                  <a:cxn ang="0">
                    <a:pos x="1503" y="1896"/>
                  </a:cxn>
                  <a:cxn ang="0">
                    <a:pos x="1546" y="2030"/>
                  </a:cxn>
                  <a:cxn ang="0">
                    <a:pos x="1589" y="2164"/>
                  </a:cxn>
                  <a:cxn ang="0">
                    <a:pos x="1623" y="2289"/>
                  </a:cxn>
                  <a:cxn ang="0">
                    <a:pos x="1666" y="2414"/>
                  </a:cxn>
                  <a:cxn ang="0">
                    <a:pos x="1709" y="2520"/>
                  </a:cxn>
                  <a:cxn ang="0">
                    <a:pos x="1752" y="2625"/>
                  </a:cxn>
                  <a:cxn ang="0">
                    <a:pos x="1795" y="2716"/>
                  </a:cxn>
                  <a:cxn ang="0">
                    <a:pos x="1839" y="2793"/>
                  </a:cxn>
                  <a:cxn ang="0">
                    <a:pos x="1877" y="2865"/>
                  </a:cxn>
                  <a:cxn ang="0">
                    <a:pos x="1920" y="2928"/>
                  </a:cxn>
                  <a:cxn ang="0">
                    <a:pos x="1963" y="2971"/>
                  </a:cxn>
                  <a:cxn ang="0">
                    <a:pos x="2002" y="3009"/>
                  </a:cxn>
                  <a:cxn ang="0">
                    <a:pos x="2045" y="3024"/>
                  </a:cxn>
                  <a:cxn ang="0">
                    <a:pos x="2083" y="3033"/>
                  </a:cxn>
                  <a:cxn ang="0">
                    <a:pos x="2127" y="3024"/>
                  </a:cxn>
                  <a:cxn ang="0">
                    <a:pos x="2170" y="3009"/>
                  </a:cxn>
                  <a:cxn ang="0">
                    <a:pos x="2213" y="2971"/>
                  </a:cxn>
                  <a:cxn ang="0">
                    <a:pos x="2256" y="2928"/>
                  </a:cxn>
                  <a:cxn ang="0">
                    <a:pos x="2299" y="2865"/>
                  </a:cxn>
                  <a:cxn ang="0">
                    <a:pos x="2333" y="2793"/>
                  </a:cxn>
                  <a:cxn ang="0">
                    <a:pos x="2376" y="2716"/>
                  </a:cxn>
                  <a:cxn ang="0">
                    <a:pos x="2419" y="2625"/>
                  </a:cxn>
                  <a:cxn ang="0">
                    <a:pos x="2463" y="2520"/>
                  </a:cxn>
                  <a:cxn ang="0">
                    <a:pos x="2506" y="2414"/>
                  </a:cxn>
                  <a:cxn ang="0">
                    <a:pos x="2549" y="2289"/>
                  </a:cxn>
                  <a:cxn ang="0">
                    <a:pos x="2583" y="2164"/>
                  </a:cxn>
                  <a:cxn ang="0">
                    <a:pos x="2626" y="2030"/>
                  </a:cxn>
                  <a:cxn ang="0">
                    <a:pos x="2669" y="1896"/>
                  </a:cxn>
                  <a:cxn ang="0">
                    <a:pos x="2712" y="1756"/>
                  </a:cxn>
                  <a:cxn ang="0">
                    <a:pos x="2755" y="1612"/>
                  </a:cxn>
                </a:cxnLst>
                <a:rect l="0" t="0" r="r" b="b"/>
                <a:pathLst>
                  <a:path w="2784" h="3034">
                    <a:moveTo>
                      <a:pt x="720" y="0"/>
                    </a:moveTo>
                    <a:lnTo>
                      <a:pt x="735" y="9"/>
                    </a:lnTo>
                    <a:lnTo>
                      <a:pt x="749" y="9"/>
                    </a:lnTo>
                    <a:lnTo>
                      <a:pt x="763" y="19"/>
                    </a:lnTo>
                    <a:lnTo>
                      <a:pt x="778" y="28"/>
                    </a:lnTo>
                    <a:lnTo>
                      <a:pt x="792" y="38"/>
                    </a:lnTo>
                    <a:lnTo>
                      <a:pt x="807" y="48"/>
                    </a:lnTo>
                    <a:lnTo>
                      <a:pt x="821" y="62"/>
                    </a:lnTo>
                    <a:lnTo>
                      <a:pt x="835" y="72"/>
                    </a:lnTo>
                    <a:lnTo>
                      <a:pt x="850" y="91"/>
                    </a:lnTo>
                    <a:lnTo>
                      <a:pt x="859" y="110"/>
                    </a:lnTo>
                    <a:lnTo>
                      <a:pt x="874" y="124"/>
                    </a:lnTo>
                    <a:lnTo>
                      <a:pt x="888" y="144"/>
                    </a:lnTo>
                    <a:lnTo>
                      <a:pt x="903" y="172"/>
                    </a:lnTo>
                    <a:lnTo>
                      <a:pt x="917" y="187"/>
                    </a:lnTo>
                    <a:lnTo>
                      <a:pt x="931" y="216"/>
                    </a:lnTo>
                    <a:lnTo>
                      <a:pt x="946" y="244"/>
                    </a:lnTo>
                    <a:lnTo>
                      <a:pt x="960" y="259"/>
                    </a:lnTo>
                    <a:lnTo>
                      <a:pt x="975" y="297"/>
                    </a:lnTo>
                    <a:lnTo>
                      <a:pt x="989" y="321"/>
                    </a:lnTo>
                    <a:lnTo>
                      <a:pt x="999" y="350"/>
                    </a:lnTo>
                    <a:lnTo>
                      <a:pt x="1013" y="384"/>
                    </a:lnTo>
                    <a:lnTo>
                      <a:pt x="1027" y="412"/>
                    </a:lnTo>
                    <a:lnTo>
                      <a:pt x="1042" y="446"/>
                    </a:lnTo>
                    <a:lnTo>
                      <a:pt x="1056" y="484"/>
                    </a:lnTo>
                    <a:lnTo>
                      <a:pt x="1071" y="518"/>
                    </a:lnTo>
                    <a:lnTo>
                      <a:pt x="1085" y="552"/>
                    </a:lnTo>
                    <a:lnTo>
                      <a:pt x="1099" y="590"/>
                    </a:lnTo>
                    <a:lnTo>
                      <a:pt x="1109" y="624"/>
                    </a:lnTo>
                    <a:lnTo>
                      <a:pt x="1123" y="667"/>
                    </a:lnTo>
                    <a:lnTo>
                      <a:pt x="1138" y="705"/>
                    </a:lnTo>
                    <a:lnTo>
                      <a:pt x="1152" y="748"/>
                    </a:lnTo>
                    <a:lnTo>
                      <a:pt x="1167" y="787"/>
                    </a:lnTo>
                    <a:lnTo>
                      <a:pt x="1181" y="830"/>
                    </a:lnTo>
                    <a:lnTo>
                      <a:pt x="1195" y="873"/>
                    </a:lnTo>
                    <a:lnTo>
                      <a:pt x="1210" y="916"/>
                    </a:lnTo>
                    <a:lnTo>
                      <a:pt x="1224" y="964"/>
                    </a:lnTo>
                    <a:lnTo>
                      <a:pt x="1239" y="1008"/>
                    </a:lnTo>
                    <a:lnTo>
                      <a:pt x="1253" y="1051"/>
                    </a:lnTo>
                    <a:lnTo>
                      <a:pt x="1267" y="1094"/>
                    </a:lnTo>
                    <a:lnTo>
                      <a:pt x="1282" y="1142"/>
                    </a:lnTo>
                    <a:lnTo>
                      <a:pt x="1296" y="1185"/>
                    </a:lnTo>
                    <a:lnTo>
                      <a:pt x="1311" y="1238"/>
                    </a:lnTo>
                    <a:lnTo>
                      <a:pt x="1325" y="1281"/>
                    </a:lnTo>
                    <a:lnTo>
                      <a:pt x="1339" y="1329"/>
                    </a:lnTo>
                    <a:lnTo>
                      <a:pt x="1354" y="1372"/>
                    </a:lnTo>
                    <a:lnTo>
                      <a:pt x="1359" y="1425"/>
                    </a:lnTo>
                    <a:lnTo>
                      <a:pt x="1373" y="1468"/>
                    </a:lnTo>
                    <a:lnTo>
                      <a:pt x="1387" y="1512"/>
                    </a:lnTo>
                    <a:lnTo>
                      <a:pt x="1402" y="1569"/>
                    </a:lnTo>
                    <a:lnTo>
                      <a:pt x="1416" y="1612"/>
                    </a:lnTo>
                    <a:lnTo>
                      <a:pt x="1431" y="1665"/>
                    </a:lnTo>
                    <a:lnTo>
                      <a:pt x="1445" y="1708"/>
                    </a:lnTo>
                    <a:lnTo>
                      <a:pt x="1459" y="1756"/>
                    </a:lnTo>
                    <a:lnTo>
                      <a:pt x="1474" y="1800"/>
                    </a:lnTo>
                    <a:lnTo>
                      <a:pt x="1488" y="1852"/>
                    </a:lnTo>
                    <a:lnTo>
                      <a:pt x="1503" y="1896"/>
                    </a:lnTo>
                    <a:lnTo>
                      <a:pt x="1517" y="1939"/>
                    </a:lnTo>
                    <a:lnTo>
                      <a:pt x="1531" y="1987"/>
                    </a:lnTo>
                    <a:lnTo>
                      <a:pt x="1546" y="2030"/>
                    </a:lnTo>
                    <a:lnTo>
                      <a:pt x="1560" y="2073"/>
                    </a:lnTo>
                    <a:lnTo>
                      <a:pt x="1575" y="2116"/>
                    </a:lnTo>
                    <a:lnTo>
                      <a:pt x="1589" y="2164"/>
                    </a:lnTo>
                    <a:lnTo>
                      <a:pt x="1594" y="2208"/>
                    </a:lnTo>
                    <a:lnTo>
                      <a:pt x="1608" y="2251"/>
                    </a:lnTo>
                    <a:lnTo>
                      <a:pt x="1623" y="2289"/>
                    </a:lnTo>
                    <a:lnTo>
                      <a:pt x="1637" y="2332"/>
                    </a:lnTo>
                    <a:lnTo>
                      <a:pt x="1651" y="2366"/>
                    </a:lnTo>
                    <a:lnTo>
                      <a:pt x="1666" y="2414"/>
                    </a:lnTo>
                    <a:lnTo>
                      <a:pt x="1680" y="2448"/>
                    </a:lnTo>
                    <a:lnTo>
                      <a:pt x="1695" y="2481"/>
                    </a:lnTo>
                    <a:lnTo>
                      <a:pt x="1709" y="2520"/>
                    </a:lnTo>
                    <a:lnTo>
                      <a:pt x="1723" y="2553"/>
                    </a:lnTo>
                    <a:lnTo>
                      <a:pt x="1738" y="2592"/>
                    </a:lnTo>
                    <a:lnTo>
                      <a:pt x="1752" y="2625"/>
                    </a:lnTo>
                    <a:lnTo>
                      <a:pt x="1767" y="2654"/>
                    </a:lnTo>
                    <a:lnTo>
                      <a:pt x="1781" y="2688"/>
                    </a:lnTo>
                    <a:lnTo>
                      <a:pt x="1795" y="2716"/>
                    </a:lnTo>
                    <a:lnTo>
                      <a:pt x="1810" y="2740"/>
                    </a:lnTo>
                    <a:lnTo>
                      <a:pt x="1824" y="2779"/>
                    </a:lnTo>
                    <a:lnTo>
                      <a:pt x="1839" y="2793"/>
                    </a:lnTo>
                    <a:lnTo>
                      <a:pt x="1848" y="2822"/>
                    </a:lnTo>
                    <a:lnTo>
                      <a:pt x="1863" y="2846"/>
                    </a:lnTo>
                    <a:lnTo>
                      <a:pt x="1877" y="2865"/>
                    </a:lnTo>
                    <a:lnTo>
                      <a:pt x="1891" y="2894"/>
                    </a:lnTo>
                    <a:lnTo>
                      <a:pt x="1906" y="2908"/>
                    </a:lnTo>
                    <a:lnTo>
                      <a:pt x="1920" y="2928"/>
                    </a:lnTo>
                    <a:lnTo>
                      <a:pt x="1935" y="2947"/>
                    </a:lnTo>
                    <a:lnTo>
                      <a:pt x="1949" y="2966"/>
                    </a:lnTo>
                    <a:lnTo>
                      <a:pt x="1963" y="2971"/>
                    </a:lnTo>
                    <a:lnTo>
                      <a:pt x="1978" y="2990"/>
                    </a:lnTo>
                    <a:lnTo>
                      <a:pt x="1987" y="3000"/>
                    </a:lnTo>
                    <a:lnTo>
                      <a:pt x="2002" y="3009"/>
                    </a:lnTo>
                    <a:lnTo>
                      <a:pt x="2016" y="3019"/>
                    </a:lnTo>
                    <a:lnTo>
                      <a:pt x="2031" y="3024"/>
                    </a:lnTo>
                    <a:lnTo>
                      <a:pt x="2045" y="3024"/>
                    </a:lnTo>
                    <a:lnTo>
                      <a:pt x="2059" y="3033"/>
                    </a:lnTo>
                    <a:lnTo>
                      <a:pt x="2074" y="3033"/>
                    </a:lnTo>
                    <a:lnTo>
                      <a:pt x="2083" y="3033"/>
                    </a:lnTo>
                    <a:lnTo>
                      <a:pt x="2098" y="3033"/>
                    </a:lnTo>
                    <a:lnTo>
                      <a:pt x="2112" y="3033"/>
                    </a:lnTo>
                    <a:lnTo>
                      <a:pt x="2127" y="3024"/>
                    </a:lnTo>
                    <a:lnTo>
                      <a:pt x="2141" y="3024"/>
                    </a:lnTo>
                    <a:lnTo>
                      <a:pt x="2155" y="3019"/>
                    </a:lnTo>
                    <a:lnTo>
                      <a:pt x="2170" y="3009"/>
                    </a:lnTo>
                    <a:lnTo>
                      <a:pt x="2184" y="3000"/>
                    </a:lnTo>
                    <a:lnTo>
                      <a:pt x="2199" y="2990"/>
                    </a:lnTo>
                    <a:lnTo>
                      <a:pt x="2213" y="2971"/>
                    </a:lnTo>
                    <a:lnTo>
                      <a:pt x="2227" y="2966"/>
                    </a:lnTo>
                    <a:lnTo>
                      <a:pt x="2242" y="2947"/>
                    </a:lnTo>
                    <a:lnTo>
                      <a:pt x="2256" y="2928"/>
                    </a:lnTo>
                    <a:lnTo>
                      <a:pt x="2271" y="2908"/>
                    </a:lnTo>
                    <a:lnTo>
                      <a:pt x="2285" y="2894"/>
                    </a:lnTo>
                    <a:lnTo>
                      <a:pt x="2299" y="2865"/>
                    </a:lnTo>
                    <a:lnTo>
                      <a:pt x="2314" y="2846"/>
                    </a:lnTo>
                    <a:lnTo>
                      <a:pt x="2328" y="2822"/>
                    </a:lnTo>
                    <a:lnTo>
                      <a:pt x="2333" y="2793"/>
                    </a:lnTo>
                    <a:lnTo>
                      <a:pt x="2347" y="2779"/>
                    </a:lnTo>
                    <a:lnTo>
                      <a:pt x="2362" y="2740"/>
                    </a:lnTo>
                    <a:lnTo>
                      <a:pt x="2376" y="2716"/>
                    </a:lnTo>
                    <a:lnTo>
                      <a:pt x="2391" y="2688"/>
                    </a:lnTo>
                    <a:lnTo>
                      <a:pt x="2405" y="2654"/>
                    </a:lnTo>
                    <a:lnTo>
                      <a:pt x="2419" y="2625"/>
                    </a:lnTo>
                    <a:lnTo>
                      <a:pt x="2434" y="2592"/>
                    </a:lnTo>
                    <a:lnTo>
                      <a:pt x="2448" y="2553"/>
                    </a:lnTo>
                    <a:lnTo>
                      <a:pt x="2463" y="2520"/>
                    </a:lnTo>
                    <a:lnTo>
                      <a:pt x="2477" y="2481"/>
                    </a:lnTo>
                    <a:lnTo>
                      <a:pt x="2491" y="2448"/>
                    </a:lnTo>
                    <a:lnTo>
                      <a:pt x="2506" y="2414"/>
                    </a:lnTo>
                    <a:lnTo>
                      <a:pt x="2520" y="2366"/>
                    </a:lnTo>
                    <a:lnTo>
                      <a:pt x="2535" y="2332"/>
                    </a:lnTo>
                    <a:lnTo>
                      <a:pt x="2549" y="2289"/>
                    </a:lnTo>
                    <a:lnTo>
                      <a:pt x="2563" y="2251"/>
                    </a:lnTo>
                    <a:lnTo>
                      <a:pt x="2578" y="2208"/>
                    </a:lnTo>
                    <a:lnTo>
                      <a:pt x="2583" y="2164"/>
                    </a:lnTo>
                    <a:lnTo>
                      <a:pt x="2597" y="2116"/>
                    </a:lnTo>
                    <a:lnTo>
                      <a:pt x="2611" y="2073"/>
                    </a:lnTo>
                    <a:lnTo>
                      <a:pt x="2626" y="2030"/>
                    </a:lnTo>
                    <a:lnTo>
                      <a:pt x="2640" y="1987"/>
                    </a:lnTo>
                    <a:lnTo>
                      <a:pt x="2655" y="1939"/>
                    </a:lnTo>
                    <a:lnTo>
                      <a:pt x="2669" y="1896"/>
                    </a:lnTo>
                    <a:lnTo>
                      <a:pt x="2683" y="1852"/>
                    </a:lnTo>
                    <a:lnTo>
                      <a:pt x="2698" y="1800"/>
                    </a:lnTo>
                    <a:lnTo>
                      <a:pt x="2712" y="1756"/>
                    </a:lnTo>
                    <a:lnTo>
                      <a:pt x="2727" y="1708"/>
                    </a:lnTo>
                    <a:lnTo>
                      <a:pt x="2741" y="1665"/>
                    </a:lnTo>
                    <a:lnTo>
                      <a:pt x="2755" y="1612"/>
                    </a:lnTo>
                    <a:lnTo>
                      <a:pt x="2770" y="1569"/>
                    </a:lnTo>
                    <a:lnTo>
                      <a:pt x="2784" y="1521"/>
                    </a:lnTo>
                  </a:path>
                </a:pathLst>
              </a:custGeom>
              <a:noFill/>
              <a:ln w="5118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104" name="Group 80"/>
            <p:cNvGrpSpPr>
              <a:grpSpLocks/>
            </p:cNvGrpSpPr>
            <p:nvPr/>
          </p:nvGrpSpPr>
          <p:grpSpPr bwMode="auto">
            <a:xfrm>
              <a:off x="4843" y="148"/>
              <a:ext cx="2784" cy="3034"/>
              <a:chOff x="4843" y="148"/>
              <a:chExt cx="2784" cy="3034"/>
            </a:xfrm>
          </p:grpSpPr>
          <p:sp>
            <p:nvSpPr>
              <p:cNvPr id="1105" name="Freeform 81"/>
              <p:cNvSpPr>
                <a:spLocks/>
              </p:cNvSpPr>
              <p:nvPr/>
            </p:nvSpPr>
            <p:spPr bwMode="auto">
              <a:xfrm>
                <a:off x="4843" y="148"/>
                <a:ext cx="2784" cy="3034"/>
              </a:xfrm>
              <a:custGeom>
                <a:avLst/>
                <a:gdLst/>
                <a:ahLst/>
                <a:cxnLst>
                  <a:cxn ang="0">
                    <a:pos x="0" y="1896"/>
                  </a:cxn>
                  <a:cxn ang="0">
                    <a:pos x="10" y="1843"/>
                  </a:cxn>
                  <a:cxn ang="0">
                    <a:pos x="24" y="1800"/>
                  </a:cxn>
                  <a:cxn ang="0">
                    <a:pos x="39" y="1756"/>
                  </a:cxn>
                  <a:cxn ang="0">
                    <a:pos x="53" y="1708"/>
                  </a:cxn>
                  <a:cxn ang="0">
                    <a:pos x="67" y="1656"/>
                  </a:cxn>
                  <a:cxn ang="0">
                    <a:pos x="82" y="1612"/>
                  </a:cxn>
                  <a:cxn ang="0">
                    <a:pos x="96" y="1569"/>
                  </a:cxn>
                  <a:cxn ang="0">
                    <a:pos x="111" y="1512"/>
                  </a:cxn>
                  <a:cxn ang="0">
                    <a:pos x="120" y="1468"/>
                  </a:cxn>
                  <a:cxn ang="0">
                    <a:pos x="135" y="1425"/>
                  </a:cxn>
                  <a:cxn ang="0">
                    <a:pos x="149" y="1372"/>
                  </a:cxn>
                  <a:cxn ang="0">
                    <a:pos x="163" y="1329"/>
                  </a:cxn>
                  <a:cxn ang="0">
                    <a:pos x="178" y="1281"/>
                  </a:cxn>
                  <a:cxn ang="0">
                    <a:pos x="192" y="1228"/>
                  </a:cxn>
                  <a:cxn ang="0">
                    <a:pos x="207" y="1185"/>
                  </a:cxn>
                  <a:cxn ang="0">
                    <a:pos x="221" y="1142"/>
                  </a:cxn>
                  <a:cxn ang="0">
                    <a:pos x="235" y="1094"/>
                  </a:cxn>
                  <a:cxn ang="0">
                    <a:pos x="250" y="1051"/>
                  </a:cxn>
                  <a:cxn ang="0">
                    <a:pos x="264" y="1008"/>
                  </a:cxn>
                  <a:cxn ang="0">
                    <a:pos x="279" y="964"/>
                  </a:cxn>
                  <a:cxn ang="0">
                    <a:pos x="293" y="916"/>
                  </a:cxn>
                  <a:cxn ang="0">
                    <a:pos x="307" y="873"/>
                  </a:cxn>
                  <a:cxn ang="0">
                    <a:pos x="322" y="830"/>
                  </a:cxn>
                  <a:cxn ang="0">
                    <a:pos x="336" y="787"/>
                  </a:cxn>
                  <a:cxn ang="0">
                    <a:pos x="351" y="748"/>
                  </a:cxn>
                  <a:cxn ang="0">
                    <a:pos x="365" y="705"/>
                  </a:cxn>
                  <a:cxn ang="0">
                    <a:pos x="370" y="662"/>
                  </a:cxn>
                  <a:cxn ang="0">
                    <a:pos x="384" y="624"/>
                  </a:cxn>
                  <a:cxn ang="0">
                    <a:pos x="399" y="590"/>
                  </a:cxn>
                  <a:cxn ang="0">
                    <a:pos x="413" y="552"/>
                  </a:cxn>
                  <a:cxn ang="0">
                    <a:pos x="427" y="518"/>
                  </a:cxn>
                  <a:cxn ang="0">
                    <a:pos x="442" y="484"/>
                  </a:cxn>
                  <a:cxn ang="0">
                    <a:pos x="456" y="446"/>
                  </a:cxn>
                  <a:cxn ang="0">
                    <a:pos x="471" y="412"/>
                  </a:cxn>
                  <a:cxn ang="0">
                    <a:pos x="485" y="374"/>
                  </a:cxn>
                  <a:cxn ang="0">
                    <a:pos x="499" y="350"/>
                  </a:cxn>
                  <a:cxn ang="0">
                    <a:pos x="514" y="321"/>
                  </a:cxn>
                  <a:cxn ang="0">
                    <a:pos x="528" y="288"/>
                  </a:cxn>
                  <a:cxn ang="0">
                    <a:pos x="543" y="259"/>
                  </a:cxn>
                  <a:cxn ang="0">
                    <a:pos x="557" y="235"/>
                  </a:cxn>
                  <a:cxn ang="0">
                    <a:pos x="571" y="216"/>
                  </a:cxn>
                  <a:cxn ang="0">
                    <a:pos x="586" y="187"/>
                  </a:cxn>
                  <a:cxn ang="0">
                    <a:pos x="600" y="163"/>
                  </a:cxn>
                  <a:cxn ang="0">
                    <a:pos x="615" y="144"/>
                  </a:cxn>
                  <a:cxn ang="0">
                    <a:pos x="619" y="124"/>
                  </a:cxn>
                  <a:cxn ang="0">
                    <a:pos x="634" y="110"/>
                  </a:cxn>
                  <a:cxn ang="0">
                    <a:pos x="648" y="91"/>
                  </a:cxn>
                  <a:cxn ang="0">
                    <a:pos x="663" y="72"/>
                  </a:cxn>
                  <a:cxn ang="0">
                    <a:pos x="677" y="62"/>
                  </a:cxn>
                  <a:cxn ang="0">
                    <a:pos x="691" y="48"/>
                  </a:cxn>
                  <a:cxn ang="0">
                    <a:pos x="706" y="38"/>
                  </a:cxn>
                  <a:cxn ang="0">
                    <a:pos x="720" y="28"/>
                  </a:cxn>
                  <a:cxn ang="0">
                    <a:pos x="735" y="19"/>
                  </a:cxn>
                  <a:cxn ang="0">
                    <a:pos x="749" y="9"/>
                  </a:cxn>
                  <a:cxn ang="0">
                    <a:pos x="763" y="9"/>
                  </a:cxn>
                  <a:cxn ang="0">
                    <a:pos x="778" y="0"/>
                  </a:cxn>
                </a:cxnLst>
                <a:rect l="0" t="0" r="r" b="b"/>
                <a:pathLst>
                  <a:path w="2784" h="3034">
                    <a:moveTo>
                      <a:pt x="0" y="1896"/>
                    </a:moveTo>
                    <a:lnTo>
                      <a:pt x="10" y="1843"/>
                    </a:lnTo>
                    <a:lnTo>
                      <a:pt x="24" y="1800"/>
                    </a:lnTo>
                    <a:lnTo>
                      <a:pt x="39" y="1756"/>
                    </a:lnTo>
                    <a:lnTo>
                      <a:pt x="53" y="1708"/>
                    </a:lnTo>
                    <a:lnTo>
                      <a:pt x="67" y="1656"/>
                    </a:lnTo>
                    <a:lnTo>
                      <a:pt x="82" y="1612"/>
                    </a:lnTo>
                    <a:lnTo>
                      <a:pt x="96" y="1569"/>
                    </a:lnTo>
                    <a:lnTo>
                      <a:pt x="111" y="1512"/>
                    </a:lnTo>
                    <a:lnTo>
                      <a:pt x="120" y="1468"/>
                    </a:lnTo>
                    <a:lnTo>
                      <a:pt x="135" y="1425"/>
                    </a:lnTo>
                    <a:lnTo>
                      <a:pt x="149" y="1372"/>
                    </a:lnTo>
                    <a:lnTo>
                      <a:pt x="163" y="1329"/>
                    </a:lnTo>
                    <a:lnTo>
                      <a:pt x="178" y="1281"/>
                    </a:lnTo>
                    <a:lnTo>
                      <a:pt x="192" y="1228"/>
                    </a:lnTo>
                    <a:lnTo>
                      <a:pt x="207" y="1185"/>
                    </a:lnTo>
                    <a:lnTo>
                      <a:pt x="221" y="1142"/>
                    </a:lnTo>
                    <a:lnTo>
                      <a:pt x="235" y="1094"/>
                    </a:lnTo>
                    <a:lnTo>
                      <a:pt x="250" y="1051"/>
                    </a:lnTo>
                    <a:lnTo>
                      <a:pt x="264" y="1008"/>
                    </a:lnTo>
                    <a:lnTo>
                      <a:pt x="279" y="964"/>
                    </a:lnTo>
                    <a:lnTo>
                      <a:pt x="293" y="916"/>
                    </a:lnTo>
                    <a:lnTo>
                      <a:pt x="307" y="873"/>
                    </a:lnTo>
                    <a:lnTo>
                      <a:pt x="322" y="830"/>
                    </a:lnTo>
                    <a:lnTo>
                      <a:pt x="336" y="787"/>
                    </a:lnTo>
                    <a:lnTo>
                      <a:pt x="351" y="748"/>
                    </a:lnTo>
                    <a:lnTo>
                      <a:pt x="365" y="705"/>
                    </a:lnTo>
                    <a:lnTo>
                      <a:pt x="370" y="662"/>
                    </a:lnTo>
                    <a:lnTo>
                      <a:pt x="384" y="624"/>
                    </a:lnTo>
                    <a:lnTo>
                      <a:pt x="399" y="590"/>
                    </a:lnTo>
                    <a:lnTo>
                      <a:pt x="413" y="552"/>
                    </a:lnTo>
                    <a:lnTo>
                      <a:pt x="427" y="518"/>
                    </a:lnTo>
                    <a:lnTo>
                      <a:pt x="442" y="484"/>
                    </a:lnTo>
                    <a:lnTo>
                      <a:pt x="456" y="446"/>
                    </a:lnTo>
                    <a:lnTo>
                      <a:pt x="471" y="412"/>
                    </a:lnTo>
                    <a:lnTo>
                      <a:pt x="485" y="374"/>
                    </a:lnTo>
                    <a:lnTo>
                      <a:pt x="499" y="350"/>
                    </a:lnTo>
                    <a:lnTo>
                      <a:pt x="514" y="321"/>
                    </a:lnTo>
                    <a:lnTo>
                      <a:pt x="528" y="288"/>
                    </a:lnTo>
                    <a:lnTo>
                      <a:pt x="543" y="259"/>
                    </a:lnTo>
                    <a:lnTo>
                      <a:pt x="557" y="235"/>
                    </a:lnTo>
                    <a:lnTo>
                      <a:pt x="571" y="216"/>
                    </a:lnTo>
                    <a:lnTo>
                      <a:pt x="586" y="187"/>
                    </a:lnTo>
                    <a:lnTo>
                      <a:pt x="600" y="163"/>
                    </a:lnTo>
                    <a:lnTo>
                      <a:pt x="615" y="144"/>
                    </a:lnTo>
                    <a:lnTo>
                      <a:pt x="619" y="124"/>
                    </a:lnTo>
                    <a:lnTo>
                      <a:pt x="634" y="110"/>
                    </a:lnTo>
                    <a:lnTo>
                      <a:pt x="648" y="91"/>
                    </a:lnTo>
                    <a:lnTo>
                      <a:pt x="663" y="72"/>
                    </a:lnTo>
                    <a:lnTo>
                      <a:pt x="677" y="62"/>
                    </a:lnTo>
                    <a:lnTo>
                      <a:pt x="691" y="48"/>
                    </a:lnTo>
                    <a:lnTo>
                      <a:pt x="706" y="38"/>
                    </a:lnTo>
                    <a:lnTo>
                      <a:pt x="720" y="28"/>
                    </a:lnTo>
                    <a:lnTo>
                      <a:pt x="735" y="19"/>
                    </a:lnTo>
                    <a:lnTo>
                      <a:pt x="749" y="9"/>
                    </a:lnTo>
                    <a:lnTo>
                      <a:pt x="763" y="9"/>
                    </a:lnTo>
                    <a:lnTo>
                      <a:pt x="778" y="0"/>
                    </a:lnTo>
                  </a:path>
                </a:pathLst>
              </a:custGeom>
              <a:noFill/>
              <a:ln w="5118">
                <a:solidFill>
                  <a:srgbClr val="007F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06" name="Freeform 82"/>
              <p:cNvSpPr>
                <a:spLocks/>
              </p:cNvSpPr>
              <p:nvPr/>
            </p:nvSpPr>
            <p:spPr bwMode="auto">
              <a:xfrm>
                <a:off x="4843" y="148"/>
                <a:ext cx="2784" cy="3034"/>
              </a:xfrm>
              <a:custGeom>
                <a:avLst/>
                <a:gdLst/>
                <a:ahLst/>
                <a:cxnLst>
                  <a:cxn ang="0">
                    <a:pos x="859" y="9"/>
                  </a:cxn>
                  <a:cxn ang="0">
                    <a:pos x="903" y="38"/>
                  </a:cxn>
                  <a:cxn ang="0">
                    <a:pos x="946" y="72"/>
                  </a:cxn>
                  <a:cxn ang="0">
                    <a:pos x="989" y="124"/>
                  </a:cxn>
                  <a:cxn ang="0">
                    <a:pos x="1027" y="187"/>
                  </a:cxn>
                  <a:cxn ang="0">
                    <a:pos x="1071" y="268"/>
                  </a:cxn>
                  <a:cxn ang="0">
                    <a:pos x="1109" y="350"/>
                  </a:cxn>
                  <a:cxn ang="0">
                    <a:pos x="1152" y="446"/>
                  </a:cxn>
                  <a:cxn ang="0">
                    <a:pos x="1195" y="552"/>
                  </a:cxn>
                  <a:cxn ang="0">
                    <a:pos x="1239" y="667"/>
                  </a:cxn>
                  <a:cxn ang="0">
                    <a:pos x="1282" y="792"/>
                  </a:cxn>
                  <a:cxn ang="0">
                    <a:pos x="1325" y="916"/>
                  </a:cxn>
                  <a:cxn ang="0">
                    <a:pos x="1359" y="1051"/>
                  </a:cxn>
                  <a:cxn ang="0">
                    <a:pos x="1402" y="1195"/>
                  </a:cxn>
                  <a:cxn ang="0">
                    <a:pos x="1445" y="1329"/>
                  </a:cxn>
                  <a:cxn ang="0">
                    <a:pos x="1488" y="1468"/>
                  </a:cxn>
                  <a:cxn ang="0">
                    <a:pos x="1531" y="1612"/>
                  </a:cxn>
                  <a:cxn ang="0">
                    <a:pos x="1575" y="1756"/>
                  </a:cxn>
                  <a:cxn ang="0">
                    <a:pos x="1608" y="1896"/>
                  </a:cxn>
                  <a:cxn ang="0">
                    <a:pos x="1651" y="2030"/>
                  </a:cxn>
                  <a:cxn ang="0">
                    <a:pos x="1695" y="2164"/>
                  </a:cxn>
                  <a:cxn ang="0">
                    <a:pos x="1738" y="2289"/>
                  </a:cxn>
                  <a:cxn ang="0">
                    <a:pos x="1781" y="2414"/>
                  </a:cxn>
                  <a:cxn ang="0">
                    <a:pos x="1824" y="2520"/>
                  </a:cxn>
                  <a:cxn ang="0">
                    <a:pos x="1863" y="2625"/>
                  </a:cxn>
                  <a:cxn ang="0">
                    <a:pos x="1906" y="2716"/>
                  </a:cxn>
                  <a:cxn ang="0">
                    <a:pos x="1949" y="2803"/>
                  </a:cxn>
                  <a:cxn ang="0">
                    <a:pos x="1987" y="2875"/>
                  </a:cxn>
                  <a:cxn ang="0">
                    <a:pos x="2031" y="2928"/>
                  </a:cxn>
                  <a:cxn ang="0">
                    <a:pos x="2074" y="2971"/>
                  </a:cxn>
                  <a:cxn ang="0">
                    <a:pos x="2112" y="3009"/>
                  </a:cxn>
                  <a:cxn ang="0">
                    <a:pos x="2155" y="3024"/>
                  </a:cxn>
                  <a:cxn ang="0">
                    <a:pos x="2199" y="3033"/>
                  </a:cxn>
                  <a:cxn ang="0">
                    <a:pos x="2242" y="3024"/>
                  </a:cxn>
                  <a:cxn ang="0">
                    <a:pos x="2285" y="3009"/>
                  </a:cxn>
                  <a:cxn ang="0">
                    <a:pos x="2328" y="2971"/>
                  </a:cxn>
                  <a:cxn ang="0">
                    <a:pos x="2362" y="2928"/>
                  </a:cxn>
                  <a:cxn ang="0">
                    <a:pos x="2405" y="2865"/>
                  </a:cxn>
                  <a:cxn ang="0">
                    <a:pos x="2448" y="2793"/>
                  </a:cxn>
                  <a:cxn ang="0">
                    <a:pos x="2491" y="2716"/>
                  </a:cxn>
                  <a:cxn ang="0">
                    <a:pos x="2535" y="2625"/>
                  </a:cxn>
                  <a:cxn ang="0">
                    <a:pos x="2578" y="2520"/>
                  </a:cxn>
                  <a:cxn ang="0">
                    <a:pos x="2611" y="2414"/>
                  </a:cxn>
                  <a:cxn ang="0">
                    <a:pos x="2655" y="2289"/>
                  </a:cxn>
                  <a:cxn ang="0">
                    <a:pos x="2698" y="2164"/>
                  </a:cxn>
                  <a:cxn ang="0">
                    <a:pos x="2741" y="2030"/>
                  </a:cxn>
                  <a:cxn ang="0">
                    <a:pos x="2784" y="1896"/>
                  </a:cxn>
                </a:cxnLst>
                <a:rect l="0" t="0" r="r" b="b"/>
                <a:pathLst>
                  <a:path w="2784" h="3034">
                    <a:moveTo>
                      <a:pt x="835" y="0"/>
                    </a:moveTo>
                    <a:lnTo>
                      <a:pt x="850" y="9"/>
                    </a:lnTo>
                    <a:lnTo>
                      <a:pt x="859" y="9"/>
                    </a:lnTo>
                    <a:lnTo>
                      <a:pt x="874" y="19"/>
                    </a:lnTo>
                    <a:lnTo>
                      <a:pt x="888" y="28"/>
                    </a:lnTo>
                    <a:lnTo>
                      <a:pt x="903" y="38"/>
                    </a:lnTo>
                    <a:lnTo>
                      <a:pt x="917" y="48"/>
                    </a:lnTo>
                    <a:lnTo>
                      <a:pt x="931" y="62"/>
                    </a:lnTo>
                    <a:lnTo>
                      <a:pt x="946" y="72"/>
                    </a:lnTo>
                    <a:lnTo>
                      <a:pt x="960" y="91"/>
                    </a:lnTo>
                    <a:lnTo>
                      <a:pt x="975" y="110"/>
                    </a:lnTo>
                    <a:lnTo>
                      <a:pt x="989" y="124"/>
                    </a:lnTo>
                    <a:lnTo>
                      <a:pt x="999" y="144"/>
                    </a:lnTo>
                    <a:lnTo>
                      <a:pt x="1013" y="172"/>
                    </a:lnTo>
                    <a:lnTo>
                      <a:pt x="1027" y="187"/>
                    </a:lnTo>
                    <a:lnTo>
                      <a:pt x="1042" y="216"/>
                    </a:lnTo>
                    <a:lnTo>
                      <a:pt x="1056" y="244"/>
                    </a:lnTo>
                    <a:lnTo>
                      <a:pt x="1071" y="268"/>
                    </a:lnTo>
                    <a:lnTo>
                      <a:pt x="1085" y="297"/>
                    </a:lnTo>
                    <a:lnTo>
                      <a:pt x="1099" y="321"/>
                    </a:lnTo>
                    <a:lnTo>
                      <a:pt x="1109" y="350"/>
                    </a:lnTo>
                    <a:lnTo>
                      <a:pt x="1123" y="384"/>
                    </a:lnTo>
                    <a:lnTo>
                      <a:pt x="1138" y="412"/>
                    </a:lnTo>
                    <a:lnTo>
                      <a:pt x="1152" y="446"/>
                    </a:lnTo>
                    <a:lnTo>
                      <a:pt x="1167" y="484"/>
                    </a:lnTo>
                    <a:lnTo>
                      <a:pt x="1181" y="518"/>
                    </a:lnTo>
                    <a:lnTo>
                      <a:pt x="1195" y="552"/>
                    </a:lnTo>
                    <a:lnTo>
                      <a:pt x="1210" y="590"/>
                    </a:lnTo>
                    <a:lnTo>
                      <a:pt x="1224" y="624"/>
                    </a:lnTo>
                    <a:lnTo>
                      <a:pt x="1239" y="667"/>
                    </a:lnTo>
                    <a:lnTo>
                      <a:pt x="1253" y="705"/>
                    </a:lnTo>
                    <a:lnTo>
                      <a:pt x="1267" y="748"/>
                    </a:lnTo>
                    <a:lnTo>
                      <a:pt x="1282" y="792"/>
                    </a:lnTo>
                    <a:lnTo>
                      <a:pt x="1296" y="830"/>
                    </a:lnTo>
                    <a:lnTo>
                      <a:pt x="1311" y="873"/>
                    </a:lnTo>
                    <a:lnTo>
                      <a:pt x="1325" y="916"/>
                    </a:lnTo>
                    <a:lnTo>
                      <a:pt x="1339" y="964"/>
                    </a:lnTo>
                    <a:lnTo>
                      <a:pt x="1354" y="1008"/>
                    </a:lnTo>
                    <a:lnTo>
                      <a:pt x="1359" y="1051"/>
                    </a:lnTo>
                    <a:lnTo>
                      <a:pt x="1373" y="1094"/>
                    </a:lnTo>
                    <a:lnTo>
                      <a:pt x="1387" y="1142"/>
                    </a:lnTo>
                    <a:lnTo>
                      <a:pt x="1402" y="1195"/>
                    </a:lnTo>
                    <a:lnTo>
                      <a:pt x="1416" y="1238"/>
                    </a:lnTo>
                    <a:lnTo>
                      <a:pt x="1431" y="1281"/>
                    </a:lnTo>
                    <a:lnTo>
                      <a:pt x="1445" y="1329"/>
                    </a:lnTo>
                    <a:lnTo>
                      <a:pt x="1459" y="1382"/>
                    </a:lnTo>
                    <a:lnTo>
                      <a:pt x="1474" y="1425"/>
                    </a:lnTo>
                    <a:lnTo>
                      <a:pt x="1488" y="1468"/>
                    </a:lnTo>
                    <a:lnTo>
                      <a:pt x="1503" y="1521"/>
                    </a:lnTo>
                    <a:lnTo>
                      <a:pt x="1517" y="1569"/>
                    </a:lnTo>
                    <a:lnTo>
                      <a:pt x="1531" y="1612"/>
                    </a:lnTo>
                    <a:lnTo>
                      <a:pt x="1546" y="1665"/>
                    </a:lnTo>
                    <a:lnTo>
                      <a:pt x="1560" y="1708"/>
                    </a:lnTo>
                    <a:lnTo>
                      <a:pt x="1575" y="1756"/>
                    </a:lnTo>
                    <a:lnTo>
                      <a:pt x="1589" y="1809"/>
                    </a:lnTo>
                    <a:lnTo>
                      <a:pt x="1594" y="1852"/>
                    </a:lnTo>
                    <a:lnTo>
                      <a:pt x="1608" y="1896"/>
                    </a:lnTo>
                    <a:lnTo>
                      <a:pt x="1623" y="1939"/>
                    </a:lnTo>
                    <a:lnTo>
                      <a:pt x="1637" y="1987"/>
                    </a:lnTo>
                    <a:lnTo>
                      <a:pt x="1651" y="2030"/>
                    </a:lnTo>
                    <a:lnTo>
                      <a:pt x="1666" y="2073"/>
                    </a:lnTo>
                    <a:lnTo>
                      <a:pt x="1680" y="2116"/>
                    </a:lnTo>
                    <a:lnTo>
                      <a:pt x="1695" y="2164"/>
                    </a:lnTo>
                    <a:lnTo>
                      <a:pt x="1709" y="2208"/>
                    </a:lnTo>
                    <a:lnTo>
                      <a:pt x="1723" y="2251"/>
                    </a:lnTo>
                    <a:lnTo>
                      <a:pt x="1738" y="2289"/>
                    </a:lnTo>
                    <a:lnTo>
                      <a:pt x="1752" y="2332"/>
                    </a:lnTo>
                    <a:lnTo>
                      <a:pt x="1767" y="2376"/>
                    </a:lnTo>
                    <a:lnTo>
                      <a:pt x="1781" y="2414"/>
                    </a:lnTo>
                    <a:lnTo>
                      <a:pt x="1795" y="2448"/>
                    </a:lnTo>
                    <a:lnTo>
                      <a:pt x="1810" y="2481"/>
                    </a:lnTo>
                    <a:lnTo>
                      <a:pt x="1824" y="2520"/>
                    </a:lnTo>
                    <a:lnTo>
                      <a:pt x="1839" y="2553"/>
                    </a:lnTo>
                    <a:lnTo>
                      <a:pt x="1848" y="2592"/>
                    </a:lnTo>
                    <a:lnTo>
                      <a:pt x="1863" y="2625"/>
                    </a:lnTo>
                    <a:lnTo>
                      <a:pt x="1877" y="2664"/>
                    </a:lnTo>
                    <a:lnTo>
                      <a:pt x="1891" y="2688"/>
                    </a:lnTo>
                    <a:lnTo>
                      <a:pt x="1906" y="2716"/>
                    </a:lnTo>
                    <a:lnTo>
                      <a:pt x="1920" y="2750"/>
                    </a:lnTo>
                    <a:lnTo>
                      <a:pt x="1935" y="2779"/>
                    </a:lnTo>
                    <a:lnTo>
                      <a:pt x="1949" y="2803"/>
                    </a:lnTo>
                    <a:lnTo>
                      <a:pt x="1963" y="2822"/>
                    </a:lnTo>
                    <a:lnTo>
                      <a:pt x="1978" y="2846"/>
                    </a:lnTo>
                    <a:lnTo>
                      <a:pt x="1987" y="2875"/>
                    </a:lnTo>
                    <a:lnTo>
                      <a:pt x="2002" y="2894"/>
                    </a:lnTo>
                    <a:lnTo>
                      <a:pt x="2016" y="2908"/>
                    </a:lnTo>
                    <a:lnTo>
                      <a:pt x="2031" y="2928"/>
                    </a:lnTo>
                    <a:lnTo>
                      <a:pt x="2045" y="2947"/>
                    </a:lnTo>
                    <a:lnTo>
                      <a:pt x="2059" y="2966"/>
                    </a:lnTo>
                    <a:lnTo>
                      <a:pt x="2074" y="2971"/>
                    </a:lnTo>
                    <a:lnTo>
                      <a:pt x="2083" y="2990"/>
                    </a:lnTo>
                    <a:lnTo>
                      <a:pt x="2098" y="3000"/>
                    </a:lnTo>
                    <a:lnTo>
                      <a:pt x="2112" y="3009"/>
                    </a:lnTo>
                    <a:lnTo>
                      <a:pt x="2127" y="3019"/>
                    </a:lnTo>
                    <a:lnTo>
                      <a:pt x="2141" y="3024"/>
                    </a:lnTo>
                    <a:lnTo>
                      <a:pt x="2155" y="3024"/>
                    </a:lnTo>
                    <a:lnTo>
                      <a:pt x="2170" y="3033"/>
                    </a:lnTo>
                    <a:lnTo>
                      <a:pt x="2184" y="3033"/>
                    </a:lnTo>
                    <a:lnTo>
                      <a:pt x="2199" y="3033"/>
                    </a:lnTo>
                    <a:lnTo>
                      <a:pt x="2213" y="3033"/>
                    </a:lnTo>
                    <a:lnTo>
                      <a:pt x="2227" y="3033"/>
                    </a:lnTo>
                    <a:lnTo>
                      <a:pt x="2242" y="3024"/>
                    </a:lnTo>
                    <a:lnTo>
                      <a:pt x="2256" y="3024"/>
                    </a:lnTo>
                    <a:lnTo>
                      <a:pt x="2271" y="3019"/>
                    </a:lnTo>
                    <a:lnTo>
                      <a:pt x="2285" y="3009"/>
                    </a:lnTo>
                    <a:lnTo>
                      <a:pt x="2299" y="3000"/>
                    </a:lnTo>
                    <a:lnTo>
                      <a:pt x="2314" y="2990"/>
                    </a:lnTo>
                    <a:lnTo>
                      <a:pt x="2328" y="2971"/>
                    </a:lnTo>
                    <a:lnTo>
                      <a:pt x="2333" y="2966"/>
                    </a:lnTo>
                    <a:lnTo>
                      <a:pt x="2347" y="2947"/>
                    </a:lnTo>
                    <a:lnTo>
                      <a:pt x="2362" y="2928"/>
                    </a:lnTo>
                    <a:lnTo>
                      <a:pt x="2376" y="2908"/>
                    </a:lnTo>
                    <a:lnTo>
                      <a:pt x="2391" y="2894"/>
                    </a:lnTo>
                    <a:lnTo>
                      <a:pt x="2405" y="2865"/>
                    </a:lnTo>
                    <a:lnTo>
                      <a:pt x="2419" y="2846"/>
                    </a:lnTo>
                    <a:lnTo>
                      <a:pt x="2434" y="2822"/>
                    </a:lnTo>
                    <a:lnTo>
                      <a:pt x="2448" y="2793"/>
                    </a:lnTo>
                    <a:lnTo>
                      <a:pt x="2463" y="2769"/>
                    </a:lnTo>
                    <a:lnTo>
                      <a:pt x="2477" y="2740"/>
                    </a:lnTo>
                    <a:lnTo>
                      <a:pt x="2491" y="2716"/>
                    </a:lnTo>
                    <a:lnTo>
                      <a:pt x="2506" y="2688"/>
                    </a:lnTo>
                    <a:lnTo>
                      <a:pt x="2520" y="2654"/>
                    </a:lnTo>
                    <a:lnTo>
                      <a:pt x="2535" y="2625"/>
                    </a:lnTo>
                    <a:lnTo>
                      <a:pt x="2549" y="2592"/>
                    </a:lnTo>
                    <a:lnTo>
                      <a:pt x="2563" y="2553"/>
                    </a:lnTo>
                    <a:lnTo>
                      <a:pt x="2578" y="2520"/>
                    </a:lnTo>
                    <a:lnTo>
                      <a:pt x="2583" y="2481"/>
                    </a:lnTo>
                    <a:lnTo>
                      <a:pt x="2597" y="2448"/>
                    </a:lnTo>
                    <a:lnTo>
                      <a:pt x="2611" y="2414"/>
                    </a:lnTo>
                    <a:lnTo>
                      <a:pt x="2626" y="2366"/>
                    </a:lnTo>
                    <a:lnTo>
                      <a:pt x="2640" y="2332"/>
                    </a:lnTo>
                    <a:lnTo>
                      <a:pt x="2655" y="2289"/>
                    </a:lnTo>
                    <a:lnTo>
                      <a:pt x="2669" y="2241"/>
                    </a:lnTo>
                    <a:lnTo>
                      <a:pt x="2683" y="2208"/>
                    </a:lnTo>
                    <a:lnTo>
                      <a:pt x="2698" y="2164"/>
                    </a:lnTo>
                    <a:lnTo>
                      <a:pt x="2712" y="2116"/>
                    </a:lnTo>
                    <a:lnTo>
                      <a:pt x="2727" y="2073"/>
                    </a:lnTo>
                    <a:lnTo>
                      <a:pt x="2741" y="2030"/>
                    </a:lnTo>
                    <a:lnTo>
                      <a:pt x="2755" y="1987"/>
                    </a:lnTo>
                    <a:lnTo>
                      <a:pt x="2770" y="1939"/>
                    </a:lnTo>
                    <a:lnTo>
                      <a:pt x="2784" y="1896"/>
                    </a:lnTo>
                  </a:path>
                </a:pathLst>
              </a:custGeom>
              <a:noFill/>
              <a:ln w="5118">
                <a:solidFill>
                  <a:srgbClr val="007F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  <p:grpSp>
          <p:nvGrpSpPr>
            <p:cNvPr id="1107" name="Group 83"/>
            <p:cNvGrpSpPr>
              <a:grpSpLocks/>
            </p:cNvGrpSpPr>
            <p:nvPr/>
          </p:nvGrpSpPr>
          <p:grpSpPr bwMode="auto">
            <a:xfrm>
              <a:off x="4843" y="148"/>
              <a:ext cx="2784" cy="3034"/>
              <a:chOff x="4843" y="148"/>
              <a:chExt cx="2784" cy="3034"/>
            </a:xfrm>
          </p:grpSpPr>
          <p:sp>
            <p:nvSpPr>
              <p:cNvPr id="1108" name="Freeform 84"/>
              <p:cNvSpPr>
                <a:spLocks/>
              </p:cNvSpPr>
              <p:nvPr/>
            </p:nvSpPr>
            <p:spPr bwMode="auto">
              <a:xfrm>
                <a:off x="4843" y="148"/>
                <a:ext cx="2784" cy="3034"/>
              </a:xfrm>
              <a:custGeom>
                <a:avLst/>
                <a:gdLst/>
                <a:ahLst/>
                <a:cxnLst>
                  <a:cxn ang="0">
                    <a:pos x="10" y="2208"/>
                  </a:cxn>
                  <a:cxn ang="0">
                    <a:pos x="39" y="2116"/>
                  </a:cxn>
                  <a:cxn ang="0">
                    <a:pos x="67" y="2030"/>
                  </a:cxn>
                  <a:cxn ang="0">
                    <a:pos x="96" y="1939"/>
                  </a:cxn>
                  <a:cxn ang="0">
                    <a:pos x="120" y="1843"/>
                  </a:cxn>
                  <a:cxn ang="0">
                    <a:pos x="149" y="1756"/>
                  </a:cxn>
                  <a:cxn ang="0">
                    <a:pos x="178" y="1656"/>
                  </a:cxn>
                  <a:cxn ang="0">
                    <a:pos x="207" y="1560"/>
                  </a:cxn>
                  <a:cxn ang="0">
                    <a:pos x="235" y="1468"/>
                  </a:cxn>
                  <a:cxn ang="0">
                    <a:pos x="264" y="1372"/>
                  </a:cxn>
                  <a:cxn ang="0">
                    <a:pos x="293" y="1272"/>
                  </a:cxn>
                  <a:cxn ang="0">
                    <a:pos x="322" y="1185"/>
                  </a:cxn>
                  <a:cxn ang="0">
                    <a:pos x="351" y="1089"/>
                  </a:cxn>
                  <a:cxn ang="0">
                    <a:pos x="370" y="998"/>
                  </a:cxn>
                  <a:cxn ang="0">
                    <a:pos x="399" y="907"/>
                  </a:cxn>
                  <a:cxn ang="0">
                    <a:pos x="427" y="830"/>
                  </a:cxn>
                  <a:cxn ang="0">
                    <a:pos x="456" y="739"/>
                  </a:cxn>
                  <a:cxn ang="0">
                    <a:pos x="485" y="662"/>
                  </a:cxn>
                  <a:cxn ang="0">
                    <a:pos x="514" y="590"/>
                  </a:cxn>
                  <a:cxn ang="0">
                    <a:pos x="543" y="508"/>
                  </a:cxn>
                  <a:cxn ang="0">
                    <a:pos x="571" y="446"/>
                  </a:cxn>
                  <a:cxn ang="0">
                    <a:pos x="600" y="374"/>
                  </a:cxn>
                  <a:cxn ang="0">
                    <a:pos x="619" y="321"/>
                  </a:cxn>
                  <a:cxn ang="0">
                    <a:pos x="648" y="259"/>
                  </a:cxn>
                  <a:cxn ang="0">
                    <a:pos x="677" y="216"/>
                  </a:cxn>
                  <a:cxn ang="0">
                    <a:pos x="706" y="163"/>
                  </a:cxn>
                  <a:cxn ang="0">
                    <a:pos x="735" y="124"/>
                  </a:cxn>
                  <a:cxn ang="0">
                    <a:pos x="763" y="91"/>
                  </a:cxn>
                  <a:cxn ang="0">
                    <a:pos x="792" y="62"/>
                  </a:cxn>
                  <a:cxn ang="0">
                    <a:pos x="821" y="38"/>
                  </a:cxn>
                  <a:cxn ang="0">
                    <a:pos x="850" y="19"/>
                  </a:cxn>
                  <a:cxn ang="0">
                    <a:pos x="874" y="9"/>
                  </a:cxn>
                </a:cxnLst>
                <a:rect l="0" t="0" r="r" b="b"/>
                <a:pathLst>
                  <a:path w="2784" h="3034">
                    <a:moveTo>
                      <a:pt x="0" y="2241"/>
                    </a:moveTo>
                    <a:lnTo>
                      <a:pt x="10" y="2208"/>
                    </a:lnTo>
                    <a:lnTo>
                      <a:pt x="24" y="2164"/>
                    </a:lnTo>
                    <a:lnTo>
                      <a:pt x="39" y="2116"/>
                    </a:lnTo>
                    <a:lnTo>
                      <a:pt x="53" y="2073"/>
                    </a:lnTo>
                    <a:lnTo>
                      <a:pt x="67" y="2030"/>
                    </a:lnTo>
                    <a:lnTo>
                      <a:pt x="82" y="1987"/>
                    </a:lnTo>
                    <a:lnTo>
                      <a:pt x="96" y="1939"/>
                    </a:lnTo>
                    <a:lnTo>
                      <a:pt x="111" y="1886"/>
                    </a:lnTo>
                    <a:lnTo>
                      <a:pt x="120" y="1843"/>
                    </a:lnTo>
                    <a:lnTo>
                      <a:pt x="135" y="1800"/>
                    </a:lnTo>
                    <a:lnTo>
                      <a:pt x="149" y="1756"/>
                    </a:lnTo>
                    <a:lnTo>
                      <a:pt x="163" y="1699"/>
                    </a:lnTo>
                    <a:lnTo>
                      <a:pt x="178" y="1656"/>
                    </a:lnTo>
                    <a:lnTo>
                      <a:pt x="192" y="1612"/>
                    </a:lnTo>
                    <a:lnTo>
                      <a:pt x="207" y="1560"/>
                    </a:lnTo>
                    <a:lnTo>
                      <a:pt x="221" y="1512"/>
                    </a:lnTo>
                    <a:lnTo>
                      <a:pt x="235" y="1468"/>
                    </a:lnTo>
                    <a:lnTo>
                      <a:pt x="250" y="1416"/>
                    </a:lnTo>
                    <a:lnTo>
                      <a:pt x="264" y="1372"/>
                    </a:lnTo>
                    <a:lnTo>
                      <a:pt x="279" y="1329"/>
                    </a:lnTo>
                    <a:lnTo>
                      <a:pt x="293" y="1272"/>
                    </a:lnTo>
                    <a:lnTo>
                      <a:pt x="307" y="1228"/>
                    </a:lnTo>
                    <a:lnTo>
                      <a:pt x="322" y="1185"/>
                    </a:lnTo>
                    <a:lnTo>
                      <a:pt x="336" y="1142"/>
                    </a:lnTo>
                    <a:lnTo>
                      <a:pt x="351" y="1089"/>
                    </a:lnTo>
                    <a:lnTo>
                      <a:pt x="365" y="1041"/>
                    </a:lnTo>
                    <a:lnTo>
                      <a:pt x="370" y="998"/>
                    </a:lnTo>
                    <a:lnTo>
                      <a:pt x="384" y="955"/>
                    </a:lnTo>
                    <a:lnTo>
                      <a:pt x="399" y="907"/>
                    </a:lnTo>
                    <a:lnTo>
                      <a:pt x="413" y="864"/>
                    </a:lnTo>
                    <a:lnTo>
                      <a:pt x="427" y="830"/>
                    </a:lnTo>
                    <a:lnTo>
                      <a:pt x="442" y="787"/>
                    </a:lnTo>
                    <a:lnTo>
                      <a:pt x="456" y="739"/>
                    </a:lnTo>
                    <a:lnTo>
                      <a:pt x="471" y="705"/>
                    </a:lnTo>
                    <a:lnTo>
                      <a:pt x="485" y="662"/>
                    </a:lnTo>
                    <a:lnTo>
                      <a:pt x="499" y="624"/>
                    </a:lnTo>
                    <a:lnTo>
                      <a:pt x="514" y="590"/>
                    </a:lnTo>
                    <a:lnTo>
                      <a:pt x="528" y="547"/>
                    </a:lnTo>
                    <a:lnTo>
                      <a:pt x="543" y="508"/>
                    </a:lnTo>
                    <a:lnTo>
                      <a:pt x="557" y="475"/>
                    </a:lnTo>
                    <a:lnTo>
                      <a:pt x="571" y="446"/>
                    </a:lnTo>
                    <a:lnTo>
                      <a:pt x="586" y="412"/>
                    </a:lnTo>
                    <a:lnTo>
                      <a:pt x="600" y="374"/>
                    </a:lnTo>
                    <a:lnTo>
                      <a:pt x="615" y="350"/>
                    </a:lnTo>
                    <a:lnTo>
                      <a:pt x="619" y="321"/>
                    </a:lnTo>
                    <a:lnTo>
                      <a:pt x="634" y="288"/>
                    </a:lnTo>
                    <a:lnTo>
                      <a:pt x="648" y="259"/>
                    </a:lnTo>
                    <a:lnTo>
                      <a:pt x="663" y="235"/>
                    </a:lnTo>
                    <a:lnTo>
                      <a:pt x="677" y="216"/>
                    </a:lnTo>
                    <a:lnTo>
                      <a:pt x="691" y="187"/>
                    </a:lnTo>
                    <a:lnTo>
                      <a:pt x="706" y="163"/>
                    </a:lnTo>
                    <a:lnTo>
                      <a:pt x="720" y="144"/>
                    </a:lnTo>
                    <a:lnTo>
                      <a:pt x="735" y="124"/>
                    </a:lnTo>
                    <a:lnTo>
                      <a:pt x="749" y="110"/>
                    </a:lnTo>
                    <a:lnTo>
                      <a:pt x="763" y="91"/>
                    </a:lnTo>
                    <a:lnTo>
                      <a:pt x="778" y="72"/>
                    </a:lnTo>
                    <a:lnTo>
                      <a:pt x="792" y="62"/>
                    </a:lnTo>
                    <a:lnTo>
                      <a:pt x="807" y="48"/>
                    </a:lnTo>
                    <a:lnTo>
                      <a:pt x="821" y="38"/>
                    </a:lnTo>
                    <a:lnTo>
                      <a:pt x="835" y="28"/>
                    </a:lnTo>
                    <a:lnTo>
                      <a:pt x="850" y="19"/>
                    </a:lnTo>
                    <a:lnTo>
                      <a:pt x="859" y="9"/>
                    </a:lnTo>
                    <a:lnTo>
                      <a:pt x="874" y="9"/>
                    </a:lnTo>
                    <a:lnTo>
                      <a:pt x="888" y="0"/>
                    </a:lnTo>
                  </a:path>
                </a:pathLst>
              </a:custGeom>
              <a:noFill/>
              <a:ln w="5118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  <p:sp>
            <p:nvSpPr>
              <p:cNvPr id="1109" name="Freeform 85"/>
              <p:cNvSpPr>
                <a:spLocks/>
              </p:cNvSpPr>
              <p:nvPr/>
            </p:nvSpPr>
            <p:spPr bwMode="auto">
              <a:xfrm>
                <a:off x="4843" y="148"/>
                <a:ext cx="2784" cy="3034"/>
              </a:xfrm>
              <a:custGeom>
                <a:avLst/>
                <a:gdLst/>
                <a:ahLst/>
                <a:cxnLst>
                  <a:cxn ang="0">
                    <a:pos x="975" y="9"/>
                  </a:cxn>
                  <a:cxn ang="0">
                    <a:pos x="1013" y="38"/>
                  </a:cxn>
                  <a:cxn ang="0">
                    <a:pos x="1056" y="72"/>
                  </a:cxn>
                  <a:cxn ang="0">
                    <a:pos x="1099" y="124"/>
                  </a:cxn>
                  <a:cxn ang="0">
                    <a:pos x="1138" y="187"/>
                  </a:cxn>
                  <a:cxn ang="0">
                    <a:pos x="1181" y="268"/>
                  </a:cxn>
                  <a:cxn ang="0">
                    <a:pos x="1224" y="350"/>
                  </a:cxn>
                  <a:cxn ang="0">
                    <a:pos x="1267" y="446"/>
                  </a:cxn>
                  <a:cxn ang="0">
                    <a:pos x="1311" y="552"/>
                  </a:cxn>
                  <a:cxn ang="0">
                    <a:pos x="1354" y="667"/>
                  </a:cxn>
                  <a:cxn ang="0">
                    <a:pos x="1387" y="792"/>
                  </a:cxn>
                  <a:cxn ang="0">
                    <a:pos x="1431" y="916"/>
                  </a:cxn>
                  <a:cxn ang="0">
                    <a:pos x="1474" y="1051"/>
                  </a:cxn>
                  <a:cxn ang="0">
                    <a:pos x="1517" y="1195"/>
                  </a:cxn>
                  <a:cxn ang="0">
                    <a:pos x="1560" y="1334"/>
                  </a:cxn>
                  <a:cxn ang="0">
                    <a:pos x="1594" y="1478"/>
                  </a:cxn>
                  <a:cxn ang="0">
                    <a:pos x="1637" y="1622"/>
                  </a:cxn>
                  <a:cxn ang="0">
                    <a:pos x="1680" y="1761"/>
                  </a:cxn>
                  <a:cxn ang="0">
                    <a:pos x="1723" y="1896"/>
                  </a:cxn>
                  <a:cxn ang="0">
                    <a:pos x="1767" y="2040"/>
                  </a:cxn>
                  <a:cxn ang="0">
                    <a:pos x="1810" y="2174"/>
                  </a:cxn>
                  <a:cxn ang="0">
                    <a:pos x="1848" y="2299"/>
                  </a:cxn>
                  <a:cxn ang="0">
                    <a:pos x="1891" y="2414"/>
                  </a:cxn>
                  <a:cxn ang="0">
                    <a:pos x="1935" y="2529"/>
                  </a:cxn>
                  <a:cxn ang="0">
                    <a:pos x="1978" y="2625"/>
                  </a:cxn>
                  <a:cxn ang="0">
                    <a:pos x="2016" y="2716"/>
                  </a:cxn>
                  <a:cxn ang="0">
                    <a:pos x="2059" y="2803"/>
                  </a:cxn>
                  <a:cxn ang="0">
                    <a:pos x="2098" y="2875"/>
                  </a:cxn>
                  <a:cxn ang="0">
                    <a:pos x="2141" y="2928"/>
                  </a:cxn>
                  <a:cxn ang="0">
                    <a:pos x="2184" y="2971"/>
                  </a:cxn>
                  <a:cxn ang="0">
                    <a:pos x="2227" y="3009"/>
                  </a:cxn>
                  <a:cxn ang="0">
                    <a:pos x="2271" y="3024"/>
                  </a:cxn>
                  <a:cxn ang="0">
                    <a:pos x="2314" y="3033"/>
                  </a:cxn>
                  <a:cxn ang="0">
                    <a:pos x="2347" y="3024"/>
                  </a:cxn>
                  <a:cxn ang="0">
                    <a:pos x="2391" y="3009"/>
                  </a:cxn>
                  <a:cxn ang="0">
                    <a:pos x="2434" y="2971"/>
                  </a:cxn>
                  <a:cxn ang="0">
                    <a:pos x="2477" y="2928"/>
                  </a:cxn>
                  <a:cxn ang="0">
                    <a:pos x="2520" y="2865"/>
                  </a:cxn>
                  <a:cxn ang="0">
                    <a:pos x="2563" y="2793"/>
                  </a:cxn>
                  <a:cxn ang="0">
                    <a:pos x="2597" y="2716"/>
                  </a:cxn>
                  <a:cxn ang="0">
                    <a:pos x="2640" y="2616"/>
                  </a:cxn>
                  <a:cxn ang="0">
                    <a:pos x="2683" y="2520"/>
                  </a:cxn>
                  <a:cxn ang="0">
                    <a:pos x="2727" y="2404"/>
                  </a:cxn>
                  <a:cxn ang="0">
                    <a:pos x="2770" y="2289"/>
                  </a:cxn>
                </a:cxnLst>
                <a:rect l="0" t="0" r="r" b="b"/>
                <a:pathLst>
                  <a:path w="2784" h="3034">
                    <a:moveTo>
                      <a:pt x="946" y="0"/>
                    </a:moveTo>
                    <a:lnTo>
                      <a:pt x="960" y="9"/>
                    </a:lnTo>
                    <a:lnTo>
                      <a:pt x="975" y="9"/>
                    </a:lnTo>
                    <a:lnTo>
                      <a:pt x="989" y="19"/>
                    </a:lnTo>
                    <a:lnTo>
                      <a:pt x="999" y="28"/>
                    </a:lnTo>
                    <a:lnTo>
                      <a:pt x="1013" y="38"/>
                    </a:lnTo>
                    <a:lnTo>
                      <a:pt x="1027" y="48"/>
                    </a:lnTo>
                    <a:lnTo>
                      <a:pt x="1042" y="62"/>
                    </a:lnTo>
                    <a:lnTo>
                      <a:pt x="1056" y="72"/>
                    </a:lnTo>
                    <a:lnTo>
                      <a:pt x="1071" y="91"/>
                    </a:lnTo>
                    <a:lnTo>
                      <a:pt x="1085" y="110"/>
                    </a:lnTo>
                    <a:lnTo>
                      <a:pt x="1099" y="124"/>
                    </a:lnTo>
                    <a:lnTo>
                      <a:pt x="1109" y="144"/>
                    </a:lnTo>
                    <a:lnTo>
                      <a:pt x="1123" y="172"/>
                    </a:lnTo>
                    <a:lnTo>
                      <a:pt x="1138" y="187"/>
                    </a:lnTo>
                    <a:lnTo>
                      <a:pt x="1152" y="216"/>
                    </a:lnTo>
                    <a:lnTo>
                      <a:pt x="1167" y="244"/>
                    </a:lnTo>
                    <a:lnTo>
                      <a:pt x="1181" y="268"/>
                    </a:lnTo>
                    <a:lnTo>
                      <a:pt x="1195" y="297"/>
                    </a:lnTo>
                    <a:lnTo>
                      <a:pt x="1210" y="321"/>
                    </a:lnTo>
                    <a:lnTo>
                      <a:pt x="1224" y="350"/>
                    </a:lnTo>
                    <a:lnTo>
                      <a:pt x="1239" y="384"/>
                    </a:lnTo>
                    <a:lnTo>
                      <a:pt x="1253" y="422"/>
                    </a:lnTo>
                    <a:lnTo>
                      <a:pt x="1267" y="446"/>
                    </a:lnTo>
                    <a:lnTo>
                      <a:pt x="1282" y="484"/>
                    </a:lnTo>
                    <a:lnTo>
                      <a:pt x="1296" y="518"/>
                    </a:lnTo>
                    <a:lnTo>
                      <a:pt x="1311" y="552"/>
                    </a:lnTo>
                    <a:lnTo>
                      <a:pt x="1325" y="590"/>
                    </a:lnTo>
                    <a:lnTo>
                      <a:pt x="1339" y="633"/>
                    </a:lnTo>
                    <a:lnTo>
                      <a:pt x="1354" y="667"/>
                    </a:lnTo>
                    <a:lnTo>
                      <a:pt x="1359" y="715"/>
                    </a:lnTo>
                    <a:lnTo>
                      <a:pt x="1373" y="748"/>
                    </a:lnTo>
                    <a:lnTo>
                      <a:pt x="1387" y="792"/>
                    </a:lnTo>
                    <a:lnTo>
                      <a:pt x="1402" y="830"/>
                    </a:lnTo>
                    <a:lnTo>
                      <a:pt x="1416" y="873"/>
                    </a:lnTo>
                    <a:lnTo>
                      <a:pt x="1431" y="916"/>
                    </a:lnTo>
                    <a:lnTo>
                      <a:pt x="1445" y="964"/>
                    </a:lnTo>
                    <a:lnTo>
                      <a:pt x="1459" y="1008"/>
                    </a:lnTo>
                    <a:lnTo>
                      <a:pt x="1474" y="1051"/>
                    </a:lnTo>
                    <a:lnTo>
                      <a:pt x="1488" y="1094"/>
                    </a:lnTo>
                    <a:lnTo>
                      <a:pt x="1503" y="1152"/>
                    </a:lnTo>
                    <a:lnTo>
                      <a:pt x="1517" y="1195"/>
                    </a:lnTo>
                    <a:lnTo>
                      <a:pt x="1531" y="1238"/>
                    </a:lnTo>
                    <a:lnTo>
                      <a:pt x="1546" y="1281"/>
                    </a:lnTo>
                    <a:lnTo>
                      <a:pt x="1560" y="1334"/>
                    </a:lnTo>
                    <a:lnTo>
                      <a:pt x="1575" y="1382"/>
                    </a:lnTo>
                    <a:lnTo>
                      <a:pt x="1589" y="1425"/>
                    </a:lnTo>
                    <a:lnTo>
                      <a:pt x="1594" y="1478"/>
                    </a:lnTo>
                    <a:lnTo>
                      <a:pt x="1608" y="1521"/>
                    </a:lnTo>
                    <a:lnTo>
                      <a:pt x="1623" y="1569"/>
                    </a:lnTo>
                    <a:lnTo>
                      <a:pt x="1637" y="1622"/>
                    </a:lnTo>
                    <a:lnTo>
                      <a:pt x="1651" y="1665"/>
                    </a:lnTo>
                    <a:lnTo>
                      <a:pt x="1666" y="1708"/>
                    </a:lnTo>
                    <a:lnTo>
                      <a:pt x="1680" y="1761"/>
                    </a:lnTo>
                    <a:lnTo>
                      <a:pt x="1695" y="1809"/>
                    </a:lnTo>
                    <a:lnTo>
                      <a:pt x="1709" y="1852"/>
                    </a:lnTo>
                    <a:lnTo>
                      <a:pt x="1723" y="1896"/>
                    </a:lnTo>
                    <a:lnTo>
                      <a:pt x="1738" y="1948"/>
                    </a:lnTo>
                    <a:lnTo>
                      <a:pt x="1752" y="1996"/>
                    </a:lnTo>
                    <a:lnTo>
                      <a:pt x="1767" y="2040"/>
                    </a:lnTo>
                    <a:lnTo>
                      <a:pt x="1781" y="2083"/>
                    </a:lnTo>
                    <a:lnTo>
                      <a:pt x="1795" y="2126"/>
                    </a:lnTo>
                    <a:lnTo>
                      <a:pt x="1810" y="2174"/>
                    </a:lnTo>
                    <a:lnTo>
                      <a:pt x="1824" y="2208"/>
                    </a:lnTo>
                    <a:lnTo>
                      <a:pt x="1839" y="2251"/>
                    </a:lnTo>
                    <a:lnTo>
                      <a:pt x="1848" y="2299"/>
                    </a:lnTo>
                    <a:lnTo>
                      <a:pt x="1863" y="2332"/>
                    </a:lnTo>
                    <a:lnTo>
                      <a:pt x="1877" y="2376"/>
                    </a:lnTo>
                    <a:lnTo>
                      <a:pt x="1891" y="2414"/>
                    </a:lnTo>
                    <a:lnTo>
                      <a:pt x="1906" y="2448"/>
                    </a:lnTo>
                    <a:lnTo>
                      <a:pt x="1920" y="2491"/>
                    </a:lnTo>
                    <a:lnTo>
                      <a:pt x="1935" y="2529"/>
                    </a:lnTo>
                    <a:lnTo>
                      <a:pt x="1949" y="2563"/>
                    </a:lnTo>
                    <a:lnTo>
                      <a:pt x="1963" y="2592"/>
                    </a:lnTo>
                    <a:lnTo>
                      <a:pt x="1978" y="2625"/>
                    </a:lnTo>
                    <a:lnTo>
                      <a:pt x="1987" y="2664"/>
                    </a:lnTo>
                    <a:lnTo>
                      <a:pt x="2002" y="2688"/>
                    </a:lnTo>
                    <a:lnTo>
                      <a:pt x="2016" y="2716"/>
                    </a:lnTo>
                    <a:lnTo>
                      <a:pt x="2031" y="2750"/>
                    </a:lnTo>
                    <a:lnTo>
                      <a:pt x="2045" y="2779"/>
                    </a:lnTo>
                    <a:lnTo>
                      <a:pt x="2059" y="2803"/>
                    </a:lnTo>
                    <a:lnTo>
                      <a:pt x="2074" y="2822"/>
                    </a:lnTo>
                    <a:lnTo>
                      <a:pt x="2083" y="2846"/>
                    </a:lnTo>
                    <a:lnTo>
                      <a:pt x="2098" y="2875"/>
                    </a:lnTo>
                    <a:lnTo>
                      <a:pt x="2112" y="2894"/>
                    </a:lnTo>
                    <a:lnTo>
                      <a:pt x="2127" y="2908"/>
                    </a:lnTo>
                    <a:lnTo>
                      <a:pt x="2141" y="2928"/>
                    </a:lnTo>
                    <a:lnTo>
                      <a:pt x="2155" y="2947"/>
                    </a:lnTo>
                    <a:lnTo>
                      <a:pt x="2170" y="2966"/>
                    </a:lnTo>
                    <a:lnTo>
                      <a:pt x="2184" y="2971"/>
                    </a:lnTo>
                    <a:lnTo>
                      <a:pt x="2199" y="2990"/>
                    </a:lnTo>
                    <a:lnTo>
                      <a:pt x="2213" y="3000"/>
                    </a:lnTo>
                    <a:lnTo>
                      <a:pt x="2227" y="3009"/>
                    </a:lnTo>
                    <a:lnTo>
                      <a:pt x="2242" y="3019"/>
                    </a:lnTo>
                    <a:lnTo>
                      <a:pt x="2256" y="3024"/>
                    </a:lnTo>
                    <a:lnTo>
                      <a:pt x="2271" y="3024"/>
                    </a:lnTo>
                    <a:lnTo>
                      <a:pt x="2285" y="3033"/>
                    </a:lnTo>
                    <a:lnTo>
                      <a:pt x="2299" y="3033"/>
                    </a:lnTo>
                    <a:lnTo>
                      <a:pt x="2314" y="3033"/>
                    </a:lnTo>
                    <a:lnTo>
                      <a:pt x="2328" y="3033"/>
                    </a:lnTo>
                    <a:lnTo>
                      <a:pt x="2333" y="3033"/>
                    </a:lnTo>
                    <a:lnTo>
                      <a:pt x="2347" y="3024"/>
                    </a:lnTo>
                    <a:lnTo>
                      <a:pt x="2362" y="3024"/>
                    </a:lnTo>
                    <a:lnTo>
                      <a:pt x="2376" y="3019"/>
                    </a:lnTo>
                    <a:lnTo>
                      <a:pt x="2391" y="3009"/>
                    </a:lnTo>
                    <a:lnTo>
                      <a:pt x="2405" y="3000"/>
                    </a:lnTo>
                    <a:lnTo>
                      <a:pt x="2419" y="2990"/>
                    </a:lnTo>
                    <a:lnTo>
                      <a:pt x="2434" y="2971"/>
                    </a:lnTo>
                    <a:lnTo>
                      <a:pt x="2448" y="2966"/>
                    </a:lnTo>
                    <a:lnTo>
                      <a:pt x="2463" y="2947"/>
                    </a:lnTo>
                    <a:lnTo>
                      <a:pt x="2477" y="2928"/>
                    </a:lnTo>
                    <a:lnTo>
                      <a:pt x="2491" y="2908"/>
                    </a:lnTo>
                    <a:lnTo>
                      <a:pt x="2506" y="2894"/>
                    </a:lnTo>
                    <a:lnTo>
                      <a:pt x="2520" y="2865"/>
                    </a:lnTo>
                    <a:lnTo>
                      <a:pt x="2535" y="2846"/>
                    </a:lnTo>
                    <a:lnTo>
                      <a:pt x="2549" y="2822"/>
                    </a:lnTo>
                    <a:lnTo>
                      <a:pt x="2563" y="2793"/>
                    </a:lnTo>
                    <a:lnTo>
                      <a:pt x="2578" y="2769"/>
                    </a:lnTo>
                    <a:lnTo>
                      <a:pt x="2583" y="2740"/>
                    </a:lnTo>
                    <a:lnTo>
                      <a:pt x="2597" y="2716"/>
                    </a:lnTo>
                    <a:lnTo>
                      <a:pt x="2611" y="2688"/>
                    </a:lnTo>
                    <a:lnTo>
                      <a:pt x="2626" y="2654"/>
                    </a:lnTo>
                    <a:lnTo>
                      <a:pt x="2640" y="2616"/>
                    </a:lnTo>
                    <a:lnTo>
                      <a:pt x="2655" y="2592"/>
                    </a:lnTo>
                    <a:lnTo>
                      <a:pt x="2669" y="2553"/>
                    </a:lnTo>
                    <a:lnTo>
                      <a:pt x="2683" y="2520"/>
                    </a:lnTo>
                    <a:lnTo>
                      <a:pt x="2698" y="2481"/>
                    </a:lnTo>
                    <a:lnTo>
                      <a:pt x="2712" y="2448"/>
                    </a:lnTo>
                    <a:lnTo>
                      <a:pt x="2727" y="2404"/>
                    </a:lnTo>
                    <a:lnTo>
                      <a:pt x="2741" y="2366"/>
                    </a:lnTo>
                    <a:lnTo>
                      <a:pt x="2755" y="2323"/>
                    </a:lnTo>
                    <a:lnTo>
                      <a:pt x="2770" y="2289"/>
                    </a:lnTo>
                    <a:lnTo>
                      <a:pt x="2784" y="2241"/>
                    </a:lnTo>
                  </a:path>
                </a:pathLst>
              </a:custGeom>
              <a:noFill/>
              <a:ln w="5118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ru-RU"/>
              </a:p>
            </p:txBody>
          </p:sp>
        </p:grpSp>
      </p:grpSp>
      <p:sp>
        <p:nvSpPr>
          <p:cNvPr id="87" name="Заголовок 1"/>
          <p:cNvSpPr txBox="1">
            <a:spLocks/>
          </p:cNvSpPr>
          <p:nvPr/>
        </p:nvSpPr>
        <p:spPr>
          <a:xfrm>
            <a:off x="5429256" y="6215082"/>
            <a:ext cx="3500462" cy="357190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3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Екі</a:t>
            </a:r>
            <a:r>
              <a:rPr kumimoji="0" lang="ru-RU" sz="4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40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жəне үш өлшемді графиктерді</a:t>
            </a:r>
            <a:r>
              <a:rPr kumimoji="0" lang="ru-RU" sz="40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4000" b="1" i="0" u="none" strike="noStrike" kern="1200" cap="all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құру</a:t>
            </a:r>
            <a:endParaRPr kumimoji="0" lang="ru-RU" sz="4000" b="1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58" y="5357813"/>
            <a:ext cx="8572560" cy="1500187"/>
          </a:xfrm>
        </p:spPr>
        <p:txBody>
          <a:bodyPr>
            <a:noAutofit/>
          </a:bodyPr>
          <a:lstStyle/>
          <a:p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Сондай-ақ  сызықтың  түсін,  стилін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жəне  маркерін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көрсетуге 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болады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мысалы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plot(</a:t>
            </a:r>
            <a:r>
              <a:rPr lang="en-US" sz="18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x,y,'color_style_marker</a:t>
            </a:r>
            <a:r>
              <a:rPr lang="en-US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')</a:t>
            </a:r>
            <a:endParaRPr lang="ru-RU" sz="1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color_style_marker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1, 2 </a:t>
            </a:r>
            <a:r>
              <a:rPr lang="en-US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3-символдық </a:t>
            </a:r>
            <a:r>
              <a:rPr lang="en-US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қатар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'   ' </a:t>
            </a:r>
            <a:r>
              <a:rPr lang="en-US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тырнақшасына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алынып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жазылады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):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түс</a:t>
            </a:r>
            <a:r>
              <a:rPr lang="en-U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қатарлары</a:t>
            </a:r>
            <a:r>
              <a:rPr lang="en-U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'c', 'm', 'y', 'r', 'g', 'b', 'w', и 'k'. </a:t>
            </a:r>
            <a:r>
              <a:rPr lang="en-US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Ол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сианға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фуксинға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сарыға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қызылға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жасылға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көкке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аққа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жəне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қараға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(cyan, magenta, yellow, red, green, blue, white, and black.) </a:t>
            </a:r>
            <a:r>
              <a:rPr lang="en-US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сəйкес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келеді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сызықтың</a:t>
            </a:r>
            <a:r>
              <a:rPr lang="en-U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стилінің</a:t>
            </a:r>
            <a:r>
              <a:rPr lang="en-U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қатары</a:t>
            </a:r>
            <a:r>
              <a:rPr lang="en-U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'-' </a:t>
            </a:r>
            <a:r>
              <a:rPr lang="en-US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тұтас</a:t>
            </a:r>
            <a:r>
              <a:rPr lang="en-U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сызық</a:t>
            </a:r>
            <a:r>
              <a:rPr lang="en-U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'- -' </a:t>
            </a:r>
            <a:r>
              <a:rPr lang="en-US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үзік</a:t>
            </a:r>
            <a:r>
              <a:rPr lang="en-U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сызық</a:t>
            </a:r>
            <a:r>
              <a:rPr lang="en-U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':' </a:t>
            </a:r>
            <a:r>
              <a:rPr lang="en-US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қос</a:t>
            </a:r>
            <a:r>
              <a:rPr lang="en-U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нүктелік</a:t>
            </a:r>
            <a:r>
              <a:rPr lang="en-U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'-.' </a:t>
            </a:r>
            <a:r>
              <a:rPr lang="en-US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нүктелік</a:t>
            </a:r>
            <a:r>
              <a:rPr lang="en-U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жəне</a:t>
            </a:r>
            <a:r>
              <a:rPr lang="en-U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'none' </a:t>
            </a:r>
            <a:r>
              <a:rPr lang="en-US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бос</a:t>
            </a:r>
            <a:r>
              <a:rPr lang="en-U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қатар</a:t>
            </a:r>
            <a:r>
              <a:rPr lang="en-U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сызығы</a:t>
            </a:r>
            <a:r>
              <a:rPr lang="en-U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маркер </a:t>
            </a:r>
            <a:r>
              <a:rPr lang="ru-RU" sz="1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қатары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'+', '</a:t>
            </a:r>
            <a:r>
              <a:rPr lang="en-U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',  '*' </a:t>
            </a:r>
            <a:r>
              <a:rPr lang="ru-RU" sz="16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жəне  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'.</a:t>
            </a:r>
          </a:p>
          <a:p>
            <a:r>
              <a:rPr lang="ru-RU" sz="1600" i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Мысалы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  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plot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,'</a:t>
            </a:r>
            <a:r>
              <a:rPr lang="en-US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:+')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өрнегі сары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қос нүктесі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бар, +-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тен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құралған сызықты шығарады.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Бірақ ол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тек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функциядан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тұратын графикке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арналған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егер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екі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одан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көп 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функция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болса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онда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тек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екі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орынды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символдық қатарды көрсету керек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əйтпесе қате шығады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Келесі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мысалда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(3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суретте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графикке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абцисса</a:t>
            </a:r>
            <a:r>
              <a:rPr lang="ru-RU" sz="1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мен  ордината </a:t>
            </a:r>
            <a:r>
              <a:rPr lang="ru-RU" sz="16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остерін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dirty="0" err="1" smtClean="0">
                <a:solidFill>
                  <a:schemeClr val="tx1"/>
                </a:solidFill>
              </a:rPr>
              <a:t>сызық </a:t>
            </a:r>
            <a:r>
              <a:rPr lang="ru-RU" sz="1600" dirty="0" err="1">
                <a:solidFill>
                  <a:schemeClr val="tx1"/>
                </a:solidFill>
              </a:rPr>
              <a:t>түрлерін көрсетейік жəне торлайық</a:t>
            </a:r>
            <a:r>
              <a:rPr lang="ru-RU" sz="1600" dirty="0">
                <a:solidFill>
                  <a:schemeClr val="tx1"/>
                </a:solidFill>
              </a:rPr>
              <a:t>.</a:t>
            </a:r>
          </a:p>
          <a:p>
            <a:r>
              <a:rPr lang="en-US" sz="1600" dirty="0">
                <a:solidFill>
                  <a:schemeClr val="tx1"/>
                </a:solidFill>
              </a:rPr>
              <a:t>&gt;&gt; t=0:pi/50:1.5*pi;</a:t>
            </a:r>
            <a:endParaRPr lang="ru-RU" sz="1600" dirty="0">
              <a:solidFill>
                <a:schemeClr val="tx1"/>
              </a:solidFill>
            </a:endParaRPr>
          </a:p>
          <a:p>
            <a:r>
              <a:rPr lang="en-US" sz="1600" dirty="0">
                <a:solidFill>
                  <a:schemeClr val="tx1"/>
                </a:solidFill>
              </a:rPr>
              <a:t>&gt;&gt; y1=t.*</a:t>
            </a:r>
            <a:r>
              <a:rPr lang="en-US" sz="1600" dirty="0" err="1">
                <a:solidFill>
                  <a:schemeClr val="tx1"/>
                </a:solidFill>
              </a:rPr>
              <a:t>cos</a:t>
            </a:r>
            <a:r>
              <a:rPr lang="en-US" sz="1600" dirty="0">
                <a:solidFill>
                  <a:schemeClr val="tx1"/>
                </a:solidFill>
              </a:rPr>
              <a:t>(t);</a:t>
            </a:r>
            <a:endParaRPr lang="ru-RU" sz="1600" dirty="0">
              <a:solidFill>
                <a:schemeClr val="tx1"/>
              </a:solidFill>
            </a:endParaRPr>
          </a:p>
          <a:p>
            <a:r>
              <a:rPr lang="en-US" sz="1600" dirty="0">
                <a:solidFill>
                  <a:schemeClr val="tx1"/>
                </a:solidFill>
              </a:rPr>
              <a:t>&gt;&gt; y2=t.*</a:t>
            </a:r>
            <a:r>
              <a:rPr lang="en-US" sz="1600" dirty="0" err="1">
                <a:solidFill>
                  <a:schemeClr val="tx1"/>
                </a:solidFill>
              </a:rPr>
              <a:t>cos</a:t>
            </a:r>
            <a:r>
              <a:rPr lang="en-US" sz="1600" dirty="0">
                <a:solidFill>
                  <a:schemeClr val="tx1"/>
                </a:solidFill>
              </a:rPr>
              <a:t>(2*t);</a:t>
            </a:r>
            <a:endParaRPr lang="ru-RU" sz="1600" dirty="0">
              <a:solidFill>
                <a:schemeClr val="tx1"/>
              </a:solidFill>
            </a:endParaRPr>
          </a:p>
          <a:p>
            <a:r>
              <a:rPr lang="en-US" sz="1600" dirty="0">
                <a:solidFill>
                  <a:schemeClr val="tx1"/>
                </a:solidFill>
              </a:rPr>
              <a:t>&gt;&gt; plot(t,y1,'g^',t,y2,'r*');</a:t>
            </a:r>
            <a:endParaRPr lang="ru-RU" sz="1600" dirty="0">
              <a:solidFill>
                <a:schemeClr val="tx1"/>
              </a:solidFill>
            </a:endParaRPr>
          </a:p>
          <a:p>
            <a:r>
              <a:rPr lang="en-US" sz="1600" dirty="0">
                <a:solidFill>
                  <a:schemeClr val="tx1"/>
                </a:solidFill>
              </a:rPr>
              <a:t>&gt;&gt; </a:t>
            </a:r>
            <a:r>
              <a:rPr lang="en-US" sz="1600" dirty="0" err="1">
                <a:solidFill>
                  <a:schemeClr val="tx1"/>
                </a:solidFill>
              </a:rPr>
              <a:t>xlabel</a:t>
            </a:r>
            <a:r>
              <a:rPr lang="en-US" sz="1600" dirty="0">
                <a:solidFill>
                  <a:schemeClr val="tx1"/>
                </a:solidFill>
              </a:rPr>
              <a:t>('x');</a:t>
            </a:r>
            <a:endParaRPr lang="ru-RU" sz="1600" dirty="0">
              <a:solidFill>
                <a:schemeClr val="tx1"/>
              </a:solidFill>
            </a:endParaRPr>
          </a:p>
          <a:p>
            <a:r>
              <a:rPr lang="en-US" sz="1600" dirty="0">
                <a:solidFill>
                  <a:schemeClr val="tx1"/>
                </a:solidFill>
              </a:rPr>
              <a:t>&gt;&gt; </a:t>
            </a:r>
            <a:r>
              <a:rPr lang="en-US" sz="1600" dirty="0" err="1">
                <a:solidFill>
                  <a:schemeClr val="tx1"/>
                </a:solidFill>
              </a:rPr>
              <a:t>ylabel</a:t>
            </a:r>
            <a:r>
              <a:rPr lang="en-US" sz="1600" dirty="0">
                <a:solidFill>
                  <a:schemeClr val="tx1"/>
                </a:solidFill>
              </a:rPr>
              <a:t>('y');</a:t>
            </a:r>
            <a:endParaRPr lang="ru-RU" sz="1600" dirty="0">
              <a:solidFill>
                <a:schemeClr val="tx1"/>
              </a:solidFill>
            </a:endParaRPr>
          </a:p>
          <a:p>
            <a:r>
              <a:rPr lang="en-US" sz="1600" dirty="0">
                <a:solidFill>
                  <a:schemeClr val="tx1"/>
                </a:solidFill>
              </a:rPr>
              <a:t>&gt;&gt; legend('y1','y2')</a:t>
            </a:r>
            <a:endParaRPr lang="ru-RU" sz="1600" dirty="0">
              <a:solidFill>
                <a:schemeClr val="tx1"/>
              </a:solidFill>
            </a:endParaRPr>
          </a:p>
          <a:p>
            <a:r>
              <a:rPr lang="en-US" sz="1600" dirty="0">
                <a:solidFill>
                  <a:schemeClr val="tx1"/>
                </a:solidFill>
              </a:rPr>
              <a:t>&gt;&gt; grid on</a:t>
            </a:r>
            <a:endParaRPr lang="ru-RU" sz="1600" dirty="0">
              <a:solidFill>
                <a:schemeClr val="tx1"/>
              </a:solidFill>
            </a:endParaRPr>
          </a:p>
          <a:p>
            <a:r>
              <a:rPr lang="en-US" sz="1600" dirty="0">
                <a:solidFill>
                  <a:schemeClr val="tx1"/>
                </a:solidFill>
              </a:rPr>
              <a:t>&gt;&gt; title('Example 2</a:t>
            </a:r>
            <a:r>
              <a:rPr lang="en-US" sz="1600" dirty="0" smtClean="0">
                <a:solidFill>
                  <a:schemeClr val="tx1"/>
                </a:solidFill>
              </a:rPr>
              <a:t>');</a:t>
            </a:r>
            <a:endParaRPr lang="ru-RU" sz="1600" dirty="0" smtClean="0">
              <a:solidFill>
                <a:schemeClr val="tx1"/>
              </a:solidFill>
            </a:endParaRPr>
          </a:p>
          <a:p>
            <a:r>
              <a:rPr lang="ru-RU" sz="1600" dirty="0" smtClean="0">
                <a:solidFill>
                  <a:schemeClr val="tx1"/>
                </a:solidFill>
              </a:rPr>
              <a:t>                                                                        </a:t>
            </a:r>
            <a:r>
              <a:rPr lang="en-US" sz="1600" dirty="0" smtClean="0">
                <a:solidFill>
                  <a:schemeClr val="tx1"/>
                </a:solidFill>
              </a:rPr>
              <a:t>3 </a:t>
            </a:r>
            <a:r>
              <a:rPr lang="en-US" sz="1600" dirty="0" err="1">
                <a:solidFill>
                  <a:schemeClr val="tx1"/>
                </a:solidFill>
              </a:rPr>
              <a:t>сурет</a:t>
            </a:r>
            <a:r>
              <a:rPr lang="en-US" sz="1600" dirty="0">
                <a:solidFill>
                  <a:schemeClr val="tx1"/>
                </a:solidFill>
              </a:rPr>
              <a:t>.</a:t>
            </a:r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3643314"/>
            <a:ext cx="4500594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5495925"/>
            <a:ext cx="7772400" cy="1362075"/>
          </a:xfrm>
        </p:spPr>
        <p:txBody>
          <a:bodyPr/>
          <a:lstStyle/>
          <a:p>
            <a:r>
              <a:rPr lang="ru-RU" dirty="0" err="1" smtClean="0"/>
              <a:t>Ма</a:t>
            </a:r>
            <a:r>
              <a:rPr lang="en-US" dirty="0" err="1" smtClean="0"/>
              <a:t>tlab</a:t>
            </a:r>
            <a:r>
              <a:rPr lang="en-US" dirty="0" smtClean="0"/>
              <a:t> </a:t>
            </a:r>
            <a:r>
              <a:rPr lang="kk-KZ" dirty="0" smtClean="0"/>
              <a:t>жүйесінің арнаулы графиктері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0" y="214290"/>
            <a:ext cx="5072066" cy="5072098"/>
          </a:xfrm>
        </p:spPr>
        <p:txBody>
          <a:bodyPr>
            <a:normAutofit fontScale="92500"/>
          </a:bodyPr>
          <a:lstStyle/>
          <a:p>
            <a:r>
              <a:rPr lang="ru-RU" dirty="0" err="1" smtClean="0">
                <a:solidFill>
                  <a:schemeClr val="tx1"/>
                </a:solidFill>
              </a:rPr>
              <a:t>MatLab-тың арнаулы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графикасы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айнымалылар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арасындағы функционалдық байланыстық емес</a:t>
            </a:r>
            <a:r>
              <a:rPr lang="ru-RU" dirty="0" smtClean="0">
                <a:solidFill>
                  <a:schemeClr val="tx1"/>
                </a:solidFill>
              </a:rPr>
              <a:t>, ал </a:t>
            </a:r>
            <a:r>
              <a:rPr lang="ru-RU" dirty="0" err="1" smtClean="0">
                <a:solidFill>
                  <a:schemeClr val="tx1"/>
                </a:solidFill>
              </a:rPr>
              <a:t>көп сандық жинақталған мәліметтерді визуалдау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үшін қолданылады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r>
              <a:rPr lang="ru-RU" dirty="0" err="1" smtClean="0">
                <a:solidFill>
                  <a:schemeClr val="tx1"/>
                </a:solidFill>
              </a:rPr>
              <a:t>Солардың бірі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b="1" i="1" dirty="0" err="1" smtClean="0">
                <a:solidFill>
                  <a:schemeClr val="tx1"/>
                </a:solidFill>
              </a:rPr>
              <a:t>bar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функциясы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r>
              <a:rPr lang="ru-RU" dirty="0" err="1" smtClean="0">
                <a:solidFill>
                  <a:schemeClr val="tx1"/>
                </a:solidFill>
              </a:rPr>
              <a:t>Мысалы</a:t>
            </a:r>
            <a:r>
              <a:rPr lang="ru-RU" dirty="0" smtClean="0">
                <a:solidFill>
                  <a:schemeClr val="tx1"/>
                </a:solidFill>
              </a:rPr>
              <a:t>: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&gt;&gt;  </a:t>
            </a:r>
            <a:r>
              <a:rPr lang="ru-RU" dirty="0" err="1" smtClean="0">
                <a:solidFill>
                  <a:schemeClr val="tx1"/>
                </a:solidFill>
              </a:rPr>
              <a:t>x=</a:t>
            </a:r>
            <a:r>
              <a:rPr lang="ru-RU" dirty="0" smtClean="0">
                <a:solidFill>
                  <a:schemeClr val="tx1"/>
                </a:solidFill>
              </a:rPr>
              <a:t>[4 1 8 3 7 4];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&gt;&gt;  </a:t>
            </a:r>
            <a:r>
              <a:rPr lang="ru-RU" b="1" dirty="0" err="1" smtClean="0">
                <a:solidFill>
                  <a:schemeClr val="tx1"/>
                </a:solidFill>
              </a:rPr>
              <a:t>bar</a:t>
            </a:r>
            <a:r>
              <a:rPr lang="ru-RU" b="1" dirty="0" smtClean="0">
                <a:solidFill>
                  <a:schemeClr val="tx1"/>
                </a:solidFill>
              </a:rPr>
              <a:t>(</a:t>
            </a:r>
            <a:r>
              <a:rPr lang="ru-RU" b="1" dirty="0" err="1" smtClean="0">
                <a:solidFill>
                  <a:schemeClr val="tx1"/>
                </a:solidFill>
              </a:rPr>
              <a:t>x</a:t>
            </a:r>
            <a:r>
              <a:rPr lang="ru-RU" b="1" dirty="0" smtClean="0">
                <a:solidFill>
                  <a:schemeClr val="tx1"/>
                </a:solidFill>
              </a:rPr>
              <a:t>)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Массив </a:t>
            </a:r>
            <a:r>
              <a:rPr lang="ru-RU" dirty="0" err="1" smtClean="0">
                <a:solidFill>
                  <a:schemeClr val="tx1"/>
                </a:solidFill>
              </a:rPr>
              <a:t>элементтерін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графикалық кескіндеудің тағы бір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түрі </a:t>
            </a:r>
            <a:r>
              <a:rPr lang="ru-RU" dirty="0" smtClean="0">
                <a:solidFill>
                  <a:schemeClr val="tx1"/>
                </a:solidFill>
              </a:rPr>
              <a:t>– </a:t>
            </a:r>
            <a:r>
              <a:rPr lang="ru-RU" dirty="0" err="1" smtClean="0">
                <a:solidFill>
                  <a:schemeClr val="tx1"/>
                </a:solidFill>
              </a:rPr>
              <a:t>бұл ұшында дөңгелектері </a:t>
            </a:r>
            <a:r>
              <a:rPr lang="ru-RU" dirty="0" smtClean="0">
                <a:solidFill>
                  <a:schemeClr val="tx1"/>
                </a:solidFill>
              </a:rPr>
              <a:t>бар </a:t>
            </a:r>
            <a:r>
              <a:rPr lang="ru-RU" dirty="0" err="1" smtClean="0">
                <a:solidFill>
                  <a:schemeClr val="tx1"/>
                </a:solidFill>
              </a:rPr>
              <a:t>тік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сызықтар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r>
              <a:rPr lang="ru-RU" dirty="0" err="1" smtClean="0">
                <a:solidFill>
                  <a:schemeClr val="tx1"/>
                </a:solidFill>
              </a:rPr>
              <a:t>Ол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b="1" i="1" dirty="0" err="1" smtClean="0">
                <a:solidFill>
                  <a:schemeClr val="tx1"/>
                </a:solidFill>
              </a:rPr>
              <a:t>stem</a:t>
            </a:r>
            <a:r>
              <a:rPr lang="ru-RU" b="1" i="1" dirty="0" smtClean="0">
                <a:solidFill>
                  <a:schemeClr val="tx1"/>
                </a:solidFill>
              </a:rPr>
              <a:t>(</a:t>
            </a:r>
            <a:r>
              <a:rPr lang="ru-RU" b="1" i="1" dirty="0" err="1" smtClean="0">
                <a:solidFill>
                  <a:schemeClr val="tx1"/>
                </a:solidFill>
              </a:rPr>
              <a:t>x,y</a:t>
            </a:r>
            <a:r>
              <a:rPr lang="ru-RU" b="1" i="1" dirty="0" smtClean="0">
                <a:solidFill>
                  <a:schemeClr val="tx1"/>
                </a:solidFill>
              </a:rPr>
              <a:t>) </a:t>
            </a:r>
            <a:r>
              <a:rPr lang="ru-RU" dirty="0" err="1" smtClean="0">
                <a:solidFill>
                  <a:schemeClr val="tx1"/>
                </a:solidFill>
              </a:rPr>
              <a:t>функциясы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арқылы сызылады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r>
              <a:rPr lang="ru-RU" dirty="0" err="1" smtClean="0">
                <a:solidFill>
                  <a:schemeClr val="tx1"/>
                </a:solidFill>
              </a:rPr>
              <a:t>Әдетте ол</a:t>
            </a:r>
            <a:r>
              <a:rPr lang="ru-RU" dirty="0" smtClean="0">
                <a:solidFill>
                  <a:schemeClr val="tx1"/>
                </a:solidFill>
              </a:rPr>
              <a:t> эксперимент </a:t>
            </a:r>
            <a:r>
              <a:rPr lang="ru-RU" dirty="0" err="1" smtClean="0">
                <a:solidFill>
                  <a:schemeClr val="tx1"/>
                </a:solidFill>
              </a:rPr>
              <a:t>нәтижелерін кескіндеуде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қолданылады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r>
              <a:rPr lang="ru-RU" dirty="0" err="1" smtClean="0">
                <a:solidFill>
                  <a:schemeClr val="tx1"/>
                </a:solidFill>
              </a:rPr>
              <a:t>Мысалы</a:t>
            </a:r>
            <a:r>
              <a:rPr lang="ru-RU" dirty="0" smtClean="0">
                <a:solidFill>
                  <a:schemeClr val="tx1"/>
                </a:solidFill>
              </a:rPr>
              <a:t>: арксинус </a:t>
            </a:r>
            <a:r>
              <a:rPr lang="ru-RU" dirty="0" err="1" smtClean="0">
                <a:solidFill>
                  <a:schemeClr val="tx1"/>
                </a:solidFill>
              </a:rPr>
              <a:t>функциясының stem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err="1" smtClean="0">
                <a:solidFill>
                  <a:schemeClr val="tx1"/>
                </a:solidFill>
              </a:rPr>
              <a:t>графигі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&gt;&gt; x=-1:0.1:1;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&gt;&gt; </a:t>
            </a:r>
            <a:r>
              <a:rPr lang="ru-RU" dirty="0" err="1" smtClean="0">
                <a:solidFill>
                  <a:schemeClr val="tx1"/>
                </a:solidFill>
              </a:rPr>
              <a:t>y=asin</a:t>
            </a:r>
            <a:r>
              <a:rPr lang="ru-RU" dirty="0" smtClean="0">
                <a:solidFill>
                  <a:schemeClr val="tx1"/>
                </a:solidFill>
              </a:rPr>
              <a:t>(</a:t>
            </a:r>
            <a:r>
              <a:rPr lang="ru-RU" dirty="0" err="1" smtClean="0">
                <a:solidFill>
                  <a:schemeClr val="tx1"/>
                </a:solidFill>
              </a:rPr>
              <a:t>x</a:t>
            </a:r>
            <a:r>
              <a:rPr lang="ru-RU" dirty="0" smtClean="0">
                <a:solidFill>
                  <a:schemeClr val="tx1"/>
                </a:solidFill>
              </a:rPr>
              <a:t>);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&gt;&gt; </a:t>
            </a:r>
            <a:r>
              <a:rPr lang="ru-RU" b="1" dirty="0" err="1" smtClean="0">
                <a:solidFill>
                  <a:schemeClr val="tx1"/>
                </a:solidFill>
              </a:rPr>
              <a:t>stem</a:t>
            </a:r>
            <a:r>
              <a:rPr lang="ru-RU" b="1" dirty="0" smtClean="0">
                <a:solidFill>
                  <a:schemeClr val="tx1"/>
                </a:solidFill>
              </a:rPr>
              <a:t>(</a:t>
            </a:r>
            <a:r>
              <a:rPr lang="ru-RU" b="1" dirty="0" err="1" smtClean="0">
                <a:solidFill>
                  <a:schemeClr val="tx1"/>
                </a:solidFill>
              </a:rPr>
              <a:t>x,y</a:t>
            </a:r>
            <a:r>
              <a:rPr lang="ru-RU" b="1" dirty="0" smtClean="0">
                <a:solidFill>
                  <a:schemeClr val="tx1"/>
                </a:solidFill>
              </a:rPr>
              <a:t>)</a:t>
            </a:r>
          </a:p>
        </p:txBody>
      </p:sp>
      <p:pic>
        <p:nvPicPr>
          <p:cNvPr id="4" name="Рисунок 3" descr="http://i024.radikal.ru/1401/b9/d52afece3b64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45091" y="0"/>
            <a:ext cx="3898909" cy="2742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022.radikal.ru/1401/e5/8d62a158ad2e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2714620"/>
            <a:ext cx="3857619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</TotalTime>
  <Words>794</Words>
  <Application>Microsoft Office PowerPoint</Application>
  <PresentationFormat>Экран (4:3)</PresentationFormat>
  <Paragraphs>118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Тақырып: Екі және үш өлшемді графиктер</vt:lpstr>
      <vt:lpstr>Екі өлшемді графиктерді құру</vt:lpstr>
      <vt:lpstr>Слайд 3</vt:lpstr>
      <vt:lpstr>Слайд 4</vt:lpstr>
      <vt:lpstr>Слайд 5</vt:lpstr>
      <vt:lpstr>Слайд 6</vt:lpstr>
      <vt:lpstr>Слайд 7</vt:lpstr>
      <vt:lpstr>Слайд 8</vt:lpstr>
      <vt:lpstr>Маtlab жүйесінің арнаулы графиктері</vt:lpstr>
      <vt:lpstr>Маtlab жүйесінің арнаулы графиктері </vt:lpstr>
      <vt:lpstr>Слайд 11</vt:lpstr>
      <vt:lpstr>Слайд 12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Екі жəне үш өлшемді графиктерді құру</dc:title>
  <dc:creator>Пользователь</dc:creator>
  <cp:lastModifiedBy>Пользователь</cp:lastModifiedBy>
  <cp:revision>19</cp:revision>
  <dcterms:created xsi:type="dcterms:W3CDTF">2018-02-11T15:12:22Z</dcterms:created>
  <dcterms:modified xsi:type="dcterms:W3CDTF">2021-05-17T04:42:26Z</dcterms:modified>
</cp:coreProperties>
</file>