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irkenov" initials="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70" d="100"/>
          <a:sy n="70" d="100"/>
        </p:scale>
        <p:origin x="-1386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00" d="100"/>
          <a:sy n="100" d="100"/>
        </p:scale>
        <p:origin x="-2592" y="14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04C625-D39D-44F3-A037-ACEBE5E2D307}" type="datetimeFigureOut">
              <a:rPr lang="ru-RU" smtClean="0"/>
              <a:t>20.06.2017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B7CAC3-A35E-480E-BB97-E6149E07E4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442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B7CAC3-A35E-480E-BB97-E6149E07E4A5}" type="slidenum">
              <a:rPr lang="ru-RU" smtClean="0"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20.06.2017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20.06.2017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20.06.2017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kk.wikipedia.org/wiki/%D0%90%D1%82%D1%8B%D1%80%D0%B0%D1%83_%D0%BE%D0%B1%D0%BB%D1%8B%D1%81%D1%8B" TargetMode="External"/><Relationship Id="rId3" Type="http://schemas.openxmlformats.org/officeDocument/2006/relationships/hyperlink" Target="https://kk.wikipedia.org/wiki/%D0%91%D0%B5%D1%80%D1%96%D1%88" TargetMode="External"/><Relationship Id="rId7" Type="http://schemas.openxmlformats.org/officeDocument/2006/relationships/hyperlink" Target="https://kk.wikipedia.org/wiki/%D0%98%D1%81%D0%B0%D1%82%D0%B0%D0%B9-%D0%9C%D0%B0%D1%85%D0%B0%D0%BC%D0%B1%D0%B5%D1%82_%D0%BA%D3%A9%D1%82%D0%B5%D1%80%D1%96%D0%BB%D1%96%D1%81%D1%96" TargetMode="External"/><Relationship Id="rId2" Type="http://schemas.openxmlformats.org/officeDocument/2006/relationships/hyperlink" Target="https://kk.wikipedia.org/wiki/%D0%91%D0%B0%D0%B9%D2%B1%D0%BB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k.wikipedia.org/wiki/%D0%98%D1%81%D0%B0%D1%82%D0%B0%D0%B9_%D0%A2%D0%B0%D0%B9%D0%BC%D0%B0%D0%BD%D2%B1%D0%BB%D1%8B" TargetMode="External"/><Relationship Id="rId5" Type="http://schemas.openxmlformats.org/officeDocument/2006/relationships/hyperlink" Target="https://kk.wikipedia.org/wiki/1838" TargetMode="External"/><Relationship Id="rId10" Type="http://schemas.openxmlformats.org/officeDocument/2006/relationships/hyperlink" Target="https://kk.wikipedia.org/wiki/%D0%96%D0%B0%D1%80%D1%81%D1%83%D0%B0%D1%82_(%D0%90%D1%82%D1%8B%D1%80%D0%B0%D1%83_%D0%BE%D0%B1%D0%BB%D1%8B%D1%81%D1%8B)" TargetMode="External"/><Relationship Id="rId4" Type="http://schemas.openxmlformats.org/officeDocument/2006/relationships/hyperlink" Target="https://kk.wikipedia.org/wiki/1836" TargetMode="External"/><Relationship Id="rId9" Type="http://schemas.openxmlformats.org/officeDocument/2006/relationships/hyperlink" Target="https://kk.wikipedia.org/wiki/%D0%98%D0%BD%D0%B4%D0%B5%D1%80_%D0%B0%D1%83%D0%B4%D0%B0%D0%BD%D1%8B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kk.wikipedia.org/wiki/%D0%96%D0%B0%D0%B9%D1%8B%D2%9B" TargetMode="External"/><Relationship Id="rId2" Type="http://schemas.openxmlformats.org/officeDocument/2006/relationships/hyperlink" Target="https://kk.wikipedia.org/wiki/%D0%96%D3%99%D2%A3%D0%B3%D1%96%D1%80_%D1%85%D0%B0%D0%B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k.wikipedia.org/wiki/%D0%A5%D0%B8%D1%83%D0%B0" TargetMode="External"/><Relationship Id="rId5" Type="http://schemas.openxmlformats.org/officeDocument/2006/relationships/hyperlink" Target="https://kk.wikipedia.org/wiki/%D0%90%D2%9B%D0%B1%D2%B1%D0%BB%D0%B0%D2%9B_%D1%81%D0%BE%D2%93%D1%8B%D1%81%D1%8B" TargetMode="External"/><Relationship Id="rId4" Type="http://schemas.openxmlformats.org/officeDocument/2006/relationships/hyperlink" Target="https://kk.wikipedia.org/wiki/%D2%9A%D0%B0%D1%80%D0%B0%D1%83%D1%8B%D0%BB%D2%9B%D0%BE%D0%B6%D0%B0_%D0%91%D0%B0%D0%B1%D0%B0%D0%B6%D0%B0%D0%BD%D0%BE%D0%B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kk.wikipedia.org/wiki/%D0%9A%D1%96%D1%88%D1%96_%D0%B6%D2%AF%D0%B7" TargetMode="External"/><Relationship Id="rId2" Type="http://schemas.openxmlformats.org/officeDocument/2006/relationships/hyperlink" Target="https://kk.wikipedia.org/wiki/%D0%9E%D1%80%D1%8B%D0%BD%D0%B1%D0%BE%D1%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kk.wikipedia.org/wiki/%D0%A2%D0%B0%D0%B1%D1%8B%D0%B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475656" y="901551"/>
            <a:ext cx="6048672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ахамбет </a:t>
            </a:r>
            <a:r>
              <a:rPr lang="kk-KZ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Өтемісұлы өмірі</a:t>
            </a:r>
          </a:p>
          <a:p>
            <a:pPr algn="ctr"/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4" descr="http://today.kz/static/uploads/media/pages/2013/05/4035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59644" y="1440160"/>
            <a:ext cx="3680696" cy="4509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desktopwallpapers.org.ua/pic/201404/1920x1080/desktopwallpapers.org.ua-332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43608" y="2636912"/>
            <a:ext cx="7560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Назарларыңызға рахмет!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908720"/>
            <a:ext cx="914400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Бүкіл </a:t>
            </a:r>
            <a:r>
              <a:rPr lang="ru-RU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XIX ғасыр әдебиетінде қимыл мен күрес жырын Махамбеттей ғып жырлаған өзгеше ақын болған емес.Алды да, арты да бір өзі сияқты.</a:t>
            </a:r>
          </a:p>
          <a:p>
            <a:pPr algn="ctr"/>
            <a:endParaRPr lang="ru-RU" sz="4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kk-KZ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Мұхтар Әуезов</a:t>
            </a:r>
            <a:endParaRPr lang="ru-RU" sz="4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084966" y="561081"/>
            <a:ext cx="3600400" cy="129614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Махамбет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Өтемісұлы</a:t>
            </a:r>
          </a:p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1804-1846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>
            <a:stCxn id="3" idx="4"/>
          </p:cNvCxnSpPr>
          <p:nvPr/>
        </p:nvCxnSpPr>
        <p:spPr>
          <a:xfrm>
            <a:off x="4885166" y="1857225"/>
            <a:ext cx="0" cy="9838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3773536" y="2841100"/>
            <a:ext cx="1944216" cy="129614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400" dirty="0">
                <a:latin typeface="Times New Roman" pitchFamily="18" charset="0"/>
                <a:cs typeface="Times New Roman" pitchFamily="18" charset="0"/>
                <a:hlinkClick r:id="rId2" action="ppaction://hlinkfile" tooltip="Байұлы"/>
              </a:rPr>
              <a:t>Байұлы</a:t>
            </a:r>
            <a:r>
              <a:rPr lang="kk-KZ" sz="1400" dirty="0">
                <a:latin typeface="Times New Roman" pitchFamily="18" charset="0"/>
                <a:cs typeface="Times New Roman" pitchFamily="18" charset="0"/>
              </a:rPr>
              <a:t> ішіндегі </a:t>
            </a:r>
            <a:r>
              <a:rPr lang="kk-KZ" sz="1400" dirty="0">
                <a:latin typeface="Times New Roman" pitchFamily="18" charset="0"/>
                <a:cs typeface="Times New Roman" pitchFamily="18" charset="0"/>
                <a:hlinkClick r:id="rId3" action="ppaction://hlinkfile" tooltip="Беріш"/>
              </a:rPr>
              <a:t>Беріш</a:t>
            </a:r>
            <a:r>
              <a:rPr lang="kk-KZ" sz="1400" dirty="0">
                <a:latin typeface="Times New Roman" pitchFamily="18" charset="0"/>
                <a:cs typeface="Times New Roman" pitchFamily="18" charset="0"/>
              </a:rPr>
              <a:t> руының Жайық бұтағынан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5854302" y="1795593"/>
            <a:ext cx="527266" cy="95766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5804437" y="2703390"/>
            <a:ext cx="2193893" cy="136815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400" dirty="0">
                <a:latin typeface="Times New Roman" pitchFamily="18" charset="0"/>
                <a:cs typeface="Times New Roman" pitchFamily="18" charset="0"/>
              </a:rPr>
              <a:t>Атасы Құлмәлі, әкесі Өтеміс те өз заманында айтулы тұлғалар болған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>
            <a:stCxn id="3" idx="3"/>
          </p:cNvCxnSpPr>
          <p:nvPr/>
        </p:nvCxnSpPr>
        <p:spPr>
          <a:xfrm flipH="1">
            <a:off x="2841884" y="1667409"/>
            <a:ext cx="770348" cy="8856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1586238" y="2607644"/>
            <a:ext cx="2187298" cy="1344709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Өзі өмір сүрген заманның ағымына жүйрік, қыр сырын жетік меңгерген, көзі ашық, көкірегі ояу, білімдар адам болған.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>
            <a:stCxn id="15" idx="4"/>
          </p:cNvCxnSpPr>
          <p:nvPr/>
        </p:nvCxnSpPr>
        <p:spPr>
          <a:xfrm>
            <a:off x="2679887" y="3952353"/>
            <a:ext cx="0" cy="77279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748578" y="4137244"/>
            <a:ext cx="0" cy="77279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901383" y="4071542"/>
            <a:ext cx="0" cy="77279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1331640" y="4725144"/>
            <a:ext cx="2280592" cy="129614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Орыс, татар, араб тілдерін тәуір меңгерген. Мұны ол жазған хаттардан айқын аңғаруға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болады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3612232" y="4831494"/>
            <a:ext cx="2280592" cy="129614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100" dirty="0">
                <a:latin typeface="Times New Roman" pitchFamily="18" charset="0"/>
                <a:cs typeface="Times New Roman" pitchFamily="18" charset="0"/>
                <a:hlinkClick r:id="rId4" action="ppaction://hlinkfile" tooltip="1836"/>
              </a:rPr>
              <a:t>1836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kk-KZ" sz="1100" dirty="0">
                <a:latin typeface="Times New Roman" pitchFamily="18" charset="0"/>
                <a:cs typeface="Times New Roman" pitchFamily="18" charset="0"/>
                <a:hlinkClick r:id="rId5" action="ppaction://hlinkfile" tooltip="1838"/>
              </a:rPr>
              <a:t>38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ж. </a:t>
            </a:r>
            <a:r>
              <a:rPr lang="kk-KZ" sz="1100" dirty="0">
                <a:latin typeface="Times New Roman" pitchFamily="18" charset="0"/>
                <a:cs typeface="Times New Roman" pitchFamily="18" charset="0"/>
                <a:hlinkClick r:id="rId6" action="ppaction://hlinkfile" tooltip="Исатай Тайманұлы"/>
              </a:rPr>
              <a:t>И. Тайманұлы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бастаған </a:t>
            </a:r>
            <a:r>
              <a:rPr lang="kk-KZ" sz="1100" dirty="0">
                <a:latin typeface="Times New Roman" pitchFamily="18" charset="0"/>
                <a:cs typeface="Times New Roman" pitchFamily="18" charset="0"/>
                <a:hlinkClick r:id="rId7" action="ppaction://hlinkfile" tooltip="Исатай-Махамбет көтерілісі"/>
              </a:rPr>
              <a:t>шаруалар кетерілісінің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жалынды жыршысы, қозғалысты ұйымдастырушылардың бірі.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5979733" y="4844333"/>
            <a:ext cx="2280592" cy="129614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1846, қазіргі </a:t>
            </a:r>
            <a:r>
              <a:rPr lang="kk-KZ" sz="1200" dirty="0">
                <a:latin typeface="Times New Roman" pitchFamily="18" charset="0"/>
                <a:cs typeface="Times New Roman" pitchFamily="18" charset="0"/>
                <a:hlinkClick r:id="rId8" action="ppaction://hlinkfile" tooltip="Атырау облысы"/>
              </a:rPr>
              <a:t>Атырау облысы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  <a:hlinkClick r:id="rId9" action="ppaction://hlinkfile" tooltip="Индер ауданы"/>
              </a:rPr>
              <a:t>Индер ауданы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  <a:hlinkClick r:id="rId10" action="ppaction://hlinkfile" tooltip="Жарсуат (Атырау облысы)"/>
              </a:rPr>
              <a:t>Жарсуат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ауылы Қараой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жерінде дүние салған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13" descr="C:\Documents and Settings\Математика\Рабочий стол\Изображение 300.jpg"/>
          <p:cNvPicPr>
            <a:picLocks noChangeAspect="1" noChangeArrowheads="1"/>
          </p:cNvPicPr>
          <p:nvPr/>
        </p:nvPicPr>
        <p:blipFill>
          <a:blip r:embed="rId2" cstate="print">
            <a:lum bright="-34000" contrast="32000"/>
          </a:blip>
          <a:srcRect/>
          <a:stretch>
            <a:fillRect/>
          </a:stretch>
        </p:blipFill>
        <p:spPr bwMode="auto">
          <a:xfrm>
            <a:off x="3286125" y="2643188"/>
            <a:ext cx="2000250" cy="407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TextBox 46"/>
          <p:cNvSpPr txBox="1">
            <a:spLocks noChangeArrowheads="1"/>
          </p:cNvSpPr>
          <p:nvPr/>
        </p:nvSpPr>
        <p:spPr bwMode="auto">
          <a:xfrm>
            <a:off x="571500" y="1500188"/>
            <a:ext cx="1857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Батыр</a:t>
            </a:r>
            <a:r>
              <a:rPr lang="kk-KZ" sz="2800" b="1" i="1" dirty="0">
                <a:solidFill>
                  <a:srgbClr val="002060"/>
                </a:solidFill>
              </a:rPr>
              <a:t> 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68" name="TextBox 47"/>
          <p:cNvSpPr txBox="1">
            <a:spLocks noChangeArrowheads="1"/>
          </p:cNvSpPr>
          <p:nvPr/>
        </p:nvSpPr>
        <p:spPr bwMode="auto">
          <a:xfrm>
            <a:off x="6143625" y="928688"/>
            <a:ext cx="22145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k-KZ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Аруақты ер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48"/>
          <p:cNvSpPr txBox="1">
            <a:spLocks noChangeArrowheads="1"/>
          </p:cNvSpPr>
          <p:nvPr/>
        </p:nvSpPr>
        <p:spPr bwMode="auto">
          <a:xfrm>
            <a:off x="6929438" y="1643063"/>
            <a:ext cx="22145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k-KZ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Қолбасшы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49"/>
          <p:cNvSpPr txBox="1">
            <a:spLocks noChangeArrowheads="1"/>
          </p:cNvSpPr>
          <p:nvPr/>
        </p:nvSpPr>
        <p:spPr bwMode="auto">
          <a:xfrm>
            <a:off x="3857625" y="428625"/>
            <a:ext cx="1857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Күйші</a:t>
            </a:r>
            <a:r>
              <a:rPr lang="kk-KZ" sz="2800" b="1" i="1" dirty="0">
                <a:solidFill>
                  <a:srgbClr val="002060"/>
                </a:solidFill>
              </a:rPr>
              <a:t> 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71" name="TextBox 50"/>
          <p:cNvSpPr txBox="1">
            <a:spLocks noChangeArrowheads="1"/>
          </p:cNvSpPr>
          <p:nvPr/>
        </p:nvSpPr>
        <p:spPr bwMode="auto">
          <a:xfrm>
            <a:off x="1857375" y="785813"/>
            <a:ext cx="1857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Ақын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2" name="Picture 13" descr="C:\Documents and Settings\Математика\Рабочий стол\Изображение 300.jpg"/>
          <p:cNvPicPr>
            <a:picLocks noChangeAspect="1" noChangeArrowheads="1"/>
          </p:cNvPicPr>
          <p:nvPr/>
        </p:nvPicPr>
        <p:blipFill>
          <a:blip r:embed="rId3" cstate="print">
            <a:lum bright="-34000" contrast="32000"/>
          </a:blip>
          <a:srcRect/>
          <a:stretch>
            <a:fillRect/>
          </a:stretch>
        </p:blipFill>
        <p:spPr bwMode="auto">
          <a:xfrm rot="2326134">
            <a:off x="1504950" y="2692400"/>
            <a:ext cx="25146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13" descr="C:\Documents and Settings\Математика\Рабочий стол\Изображение 300.jpg"/>
          <p:cNvPicPr>
            <a:picLocks noChangeAspect="1" noChangeArrowheads="1"/>
          </p:cNvPicPr>
          <p:nvPr/>
        </p:nvPicPr>
        <p:blipFill>
          <a:blip r:embed="rId4" cstate="print">
            <a:lum bright="-34000" contrast="32000"/>
          </a:blip>
          <a:srcRect r="73"/>
          <a:stretch>
            <a:fillRect/>
          </a:stretch>
        </p:blipFill>
        <p:spPr bwMode="auto">
          <a:xfrm rot="-1661551">
            <a:off x="4473575" y="2451100"/>
            <a:ext cx="2606675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13" descr="C:\Documents and Settings\Математика\Рабочий стол\Изображение 300.jpg"/>
          <p:cNvPicPr>
            <a:picLocks noChangeAspect="1" noChangeArrowheads="1"/>
          </p:cNvPicPr>
          <p:nvPr/>
        </p:nvPicPr>
        <p:blipFill>
          <a:blip r:embed="rId5" cstate="print">
            <a:lum bright="-34000" contrast="32000"/>
          </a:blip>
          <a:srcRect r="893"/>
          <a:stretch>
            <a:fillRect/>
          </a:stretch>
        </p:blipFill>
        <p:spPr bwMode="auto">
          <a:xfrm rot="2416585">
            <a:off x="5173663" y="931863"/>
            <a:ext cx="223837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13" descr="C:\Documents and Settings\Математика\Рабочий стол\Изображение 300.jpg"/>
          <p:cNvPicPr>
            <a:picLocks noChangeAspect="1" noChangeArrowheads="1"/>
          </p:cNvPicPr>
          <p:nvPr/>
        </p:nvPicPr>
        <p:blipFill>
          <a:blip r:embed="rId6" cstate="print">
            <a:lum bright="-34000" contrast="32000"/>
          </a:blip>
          <a:srcRect/>
          <a:stretch>
            <a:fillRect/>
          </a:stretch>
        </p:blipFill>
        <p:spPr bwMode="auto">
          <a:xfrm>
            <a:off x="4071938" y="1000125"/>
            <a:ext cx="2301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13" descr="C:\Documents and Settings\Математика\Рабочий стол\Изображение 300.jpg"/>
          <p:cNvPicPr>
            <a:picLocks noChangeAspect="1" noChangeArrowheads="1"/>
          </p:cNvPicPr>
          <p:nvPr/>
        </p:nvPicPr>
        <p:blipFill>
          <a:blip r:embed="rId7" cstate="print">
            <a:lum bright="-34000" contrast="32000"/>
          </a:blip>
          <a:srcRect/>
          <a:stretch>
            <a:fillRect/>
          </a:stretch>
        </p:blipFill>
        <p:spPr bwMode="auto">
          <a:xfrm rot="-1926182">
            <a:off x="3162300" y="1160463"/>
            <a:ext cx="198438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332656"/>
            <a:ext cx="86764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Махамбет халықты патшалық хандық өкіметке қарсы қарулы көтеріліске шақырған қазақ ақыны</a:t>
            </a:r>
            <a:endParaRPr lang="ru-RU" sz="2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53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k-KZ" sz="7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▪</a:t>
            </a:r>
            <a:endParaRPr lang="ru-RU" sz="7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0" y="836712"/>
            <a:ext cx="611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k-KZ" sz="7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▪</a:t>
            </a:r>
            <a:endParaRPr lang="ru-RU" sz="7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1268760"/>
            <a:ext cx="8748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Махамбет айтулы сазгер күйші де болған."Өкініш","Қайран Нарын","Жұмыр қылыш", "Терезе“, т.б. Күйлері күйтабаққа жазылды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276872"/>
            <a:ext cx="53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k-KZ" sz="7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▪</a:t>
            </a:r>
            <a:endParaRPr lang="ru-RU" sz="7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95536" y="2492896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Шағатай, орыс, татар, араб тілдерін жазбаша тәуір меңгерген. Мұны ол жазған хаттардан айқын аңғаруға болады.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V="1">
            <a:off x="0" y="3717032"/>
            <a:ext cx="53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kk-KZ" sz="7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▪</a:t>
            </a:r>
            <a:endParaRPr lang="ru-RU" sz="7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544" y="3573016"/>
            <a:ext cx="86764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Ақын өлендерінің негізгі тақырыбы — теңдік пен бостандық, әділдік үшін күрес, қанаушы отаршылдық жүйеге қарсылық болып келеді де әрқашан жігерлі асып-тасып жатқан асқақ рухпен көмкеріледі, оған көне дәстүр бойынша философиялық терең толғамдар, пайымдаулар сабақтасып отырады.</a:t>
            </a:r>
            <a:b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948690"/>
            <a:ext cx="914400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1824 - 28 ж. Орынбор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қаласында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tooltip="Жәңгір хан"/>
              </a:rPr>
              <a:t>Жәңгір ханның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ұлы Зұлқарнайынның қасында болды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1829 ж. Махамбет Ішкі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Ордаға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tooltip="Жайық"/>
              </a:rPr>
              <a:t>Жайықтан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жасырын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өтті деген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айыппен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ұсталын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Калмыков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бекетіндегі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абақтыға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жылдай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қамалды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1831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жылы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түрмеден қашып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шықты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бірақ артынша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ақталды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1834 ж.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Исатай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батырмен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бірігеді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жылы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маусымда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Жәңгір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хан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Махамбетті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өз жағына тарту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мақсатында старшын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лауазымын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ұсынды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мәселесі, жайылымның тарлығы, орыс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империясының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қазақ хандығын жою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мақсатындағы іс-қимылдары, сондай-ақ, Жәңгір ханның жерді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туған-туыстарына бөліп беруі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мен ел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билігінде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қайын атасы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tooltip="Қарауылқожа Бабажанов"/>
              </a:rPr>
              <a:t>Қарауылқожаға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үстемдік берген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астамшылық әрекеттері бүліншіліктің тууына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себепші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Қарауылқожа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Исатай-Махамбет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арасындағы тартыс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өршіл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наразылық үлкен қозғалысы айналды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Исатай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атынан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жазылған «Әй,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Махамбет,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жолдасым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атты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Махамбет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толғауы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ондағы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«Хан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баласы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жылады-ай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Жанымды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қи деп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сұрады-ай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деген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жолдар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ордасын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қоршауға алған соғыс күндерінің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(1837)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шындығын сипаттайды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Осы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жылдың қараша айында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көтерілісшілер Бекетай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құмында өздерінен күші әлдеқайда басым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Гекке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әскерімен соғысып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жеңіліс табады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Бұл оқиғалар Махамбеттің «Соғыс» жырында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бейнеленіп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«Жабығу»,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Ереуіл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атқа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ер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салмай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туындыларында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жеңілістің күйзелісті күйі шертіледі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1838 ж. 12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шілдеде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tooltip="Ақбұлақ соғысы"/>
              </a:rPr>
              <a:t>Ақбұлақ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бойындағы шайқаста Исатай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қазаға ұшырап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Махамбет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 tooltip="Хиуа"/>
              </a:rPr>
              <a:t>Хиуа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жақта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жылдай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жасақ жинауға әрекет жасады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Бұл ниетінен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әрекет шықпаған соң Бөкей ордасына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жасырын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өтіп,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ішін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паналады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Ақын өмірінде ауыр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сүргінді жылдар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жалғасты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742882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1841 ж. 4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наурызда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белгісіз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біреулердің көрсетуімен Тілекеев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деген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қазақтың үйінде отырған жерінде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Махамбет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қолға түсті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Орал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әскерінің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40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мың адамнан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құралған жасағы үй несі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мен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Махамбетті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тұтқындал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Калмыков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ауылында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қазіргі Тайрақ ауданы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екі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апта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түрмеле ұстады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кейін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tooltip="Орынбор"/>
              </a:rPr>
              <a:t>Орынборға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айдатты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(17.3.1841). Орынбор генерал-губернаторы Махамбет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ісін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әскери соттың қарауына тапсырды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1841 ж. 7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шілдеде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сот 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бүліншілікке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тағы араласса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қатаң жазалансын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деген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үкіммен тұтқыннан босатып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шекарадан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өтпеуді қатаң ескертті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1841 - 45 ж.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аралығындағы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Махамбет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өмірі туралы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деректер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аз.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1845 ж.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ақпанда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Махамбет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баласы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Нұрсұлтанды оқуға орналастырмақ ниетпен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Орынборға келді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Шекарадан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өтуіне байланысты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генерал-губернатор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істі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қайта қозғады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tooltip="Кіші жүз"/>
              </a:rPr>
              <a:t>Кіші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tooltip="Кіші жүз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tooltip="Кіші жүз"/>
              </a:rPr>
              <a:t>жүздің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батыс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бөлігінің әкімі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Б.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Айшуақов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Махамбетті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қудалауын қоймады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ақынның басына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1000 сом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тігіп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оны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ұстау үшін арнайы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адамдар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дай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құрамында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хорунжий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Ықылас Төлейұлы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беріш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руының биі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Жаңаберген Боздақұлы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tooltip="Табын"/>
              </a:rPr>
              <a:t>Табын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Төрежан Тұрымұлы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беріш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руының қазақтары Мұса Нұралыұлы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Жүсіп Өтеуліұлы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бар)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құралған қарулы жасақ жіберді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Махамбет хорунжий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Тұрымұлының қолынан қаза тапты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97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f.ppt-online.org/files/slide/t/teCLMNXwiO823KSDcGhIToyYuQE6bvrdAla4BV/slide-9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525"/>
            <a:ext cx="9817100" cy="730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514</TotalTime>
  <Words>639</Words>
  <Application>Microsoft Office PowerPoint</Application>
  <PresentationFormat>Экран (4:3)</PresentationFormat>
  <Paragraphs>36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Birkenov</dc:creator>
  <cp:lastModifiedBy>Ербол</cp:lastModifiedBy>
  <cp:revision>57</cp:revision>
  <dcterms:created xsi:type="dcterms:W3CDTF">2017-02-23T10:27:43Z</dcterms:created>
  <dcterms:modified xsi:type="dcterms:W3CDTF">2017-06-19T19:48:57Z</dcterms:modified>
</cp:coreProperties>
</file>