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5"/>
  </p:handoutMasterIdLst>
  <p:sldIdLst>
    <p:sldId id="257" r:id="rId2"/>
    <p:sldId id="276" r:id="rId3"/>
    <p:sldId id="290" r:id="rId4"/>
    <p:sldId id="258" r:id="rId5"/>
    <p:sldId id="289" r:id="rId6"/>
    <p:sldId id="291" r:id="rId7"/>
    <p:sldId id="292" r:id="rId8"/>
    <p:sldId id="293" r:id="rId9"/>
    <p:sldId id="263" r:id="rId10"/>
    <p:sldId id="264" r:id="rId11"/>
    <p:sldId id="288" r:id="rId12"/>
    <p:sldId id="295" r:id="rId13"/>
    <p:sldId id="296" r:id="rId14"/>
    <p:sldId id="294" r:id="rId15"/>
    <p:sldId id="282" r:id="rId16"/>
    <p:sldId id="283" r:id="rId17"/>
    <p:sldId id="284" r:id="rId18"/>
    <p:sldId id="285" r:id="rId19"/>
    <p:sldId id="286" r:id="rId20"/>
    <p:sldId id="287" r:id="rId21"/>
    <p:sldId id="273" r:id="rId22"/>
    <p:sldId id="274" r:id="rId23"/>
    <p:sldId id="27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B26A47-B176-4975-A839-23BCC1EDAA4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2A03BB-AD9E-43D8-B7E4-DE4C3C66D0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2498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653136"/>
            <a:ext cx="8183880" cy="1195576"/>
          </a:xfrm>
        </p:spPr>
        <p:txBody>
          <a:bodyPr>
            <a:normAutofit/>
          </a:bodyPr>
          <a:lstStyle/>
          <a:p>
            <a:pPr algn="r"/>
            <a:r>
              <a:rPr lang="ru-RU" sz="2000" b="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Ниязбаева Наталья Николаевна, </a:t>
            </a:r>
            <a:br>
              <a:rPr lang="ru-RU" sz="2000" b="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2000" b="0" i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к.п.н</a:t>
            </a:r>
            <a:r>
              <a:rPr lang="ru-RU" sz="2000" b="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., доцент кафедры психологии и педагогики </a:t>
            </a:r>
            <a:br>
              <a:rPr lang="ru-RU" sz="2000" b="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2000" b="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КГУ </a:t>
            </a:r>
            <a:r>
              <a:rPr lang="ru-RU" sz="2000" b="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им.А.Байтурсынова, Казахстан</a:t>
            </a:r>
            <a:endParaRPr lang="ru-RU" sz="2000" b="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>
              <a:buNone/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>
              <a:buNone/>
            </a:pP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Особенности рефлексивной </a:t>
            </a:r>
          </a:p>
          <a:p>
            <a:pPr marL="0" indent="0" algn="r">
              <a:buNone/>
            </a:pP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практики </a:t>
            </a:r>
          </a:p>
          <a:p>
            <a:pPr marL="0" indent="0" algn="r">
              <a:buNone/>
            </a:pPr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преподавания в вузе</a:t>
            </a:r>
            <a:endParaRPr lang="ru-RU" sz="4000" i="1" dirty="0">
              <a:latin typeface="Arial Black" pitchFamily="34" charset="0"/>
            </a:endParaRPr>
          </a:p>
        </p:txBody>
      </p:sp>
      <p:pic>
        <p:nvPicPr>
          <p:cNvPr id="2050" name="Picture 2" descr="D:\thinking-by-envio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1800200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771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46920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рефлексивной </a:t>
            </a:r>
          </a:p>
          <a:p>
            <a:pPr marL="0" indent="0" algn="r">
              <a:buNone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практики преподавания</a:t>
            </a:r>
          </a:p>
          <a:p>
            <a:pPr marL="0" indent="0">
              <a:buNone/>
            </a:pPr>
            <a:endParaRPr lang="ru-RU" i="1" dirty="0" smtClean="0"/>
          </a:p>
          <a:p>
            <a:pPr marL="0" indent="0" algn="ctr">
              <a:buNone/>
            </a:pPr>
            <a:r>
              <a:rPr lang="ru-RU" i="1" dirty="0" smtClean="0"/>
              <a:t>философствование</a:t>
            </a:r>
            <a:r>
              <a:rPr lang="ru-RU" i="1" dirty="0"/>
              <a:t>; </a:t>
            </a:r>
            <a:endParaRPr lang="ru-RU" i="1" dirty="0" smtClean="0"/>
          </a:p>
          <a:p>
            <a:pPr marL="0" indent="0" algn="ctr">
              <a:buNone/>
            </a:pPr>
            <a:r>
              <a:rPr lang="ru-RU" i="1" dirty="0" smtClean="0"/>
              <a:t>рефлексивная </a:t>
            </a:r>
            <a:r>
              <a:rPr lang="ru-RU" i="1" dirty="0"/>
              <a:t>работа с учебным (научным) текстом; </a:t>
            </a:r>
            <a:endParaRPr lang="ru-RU" i="1" dirty="0" smtClean="0"/>
          </a:p>
          <a:p>
            <a:pPr marL="0" indent="0" algn="ctr">
              <a:buNone/>
            </a:pPr>
            <a:r>
              <a:rPr lang="ru-RU" i="1" dirty="0" smtClean="0"/>
              <a:t>работа с метафорами;</a:t>
            </a:r>
            <a:endParaRPr lang="ru-RU" i="1" dirty="0" smtClean="0"/>
          </a:p>
          <a:p>
            <a:pPr marL="0" indent="0" algn="ctr">
              <a:buNone/>
            </a:pPr>
            <a:r>
              <a:rPr lang="ru-RU" i="1" dirty="0" smtClean="0"/>
              <a:t>анализ </a:t>
            </a:r>
            <a:r>
              <a:rPr lang="ru-RU" i="1" dirty="0"/>
              <a:t>литературных произведений и </a:t>
            </a:r>
            <a:endParaRPr lang="ru-RU" i="1" dirty="0" smtClean="0"/>
          </a:p>
          <a:p>
            <a:pPr marL="0" indent="0" algn="ctr">
              <a:buNone/>
            </a:pPr>
            <a:r>
              <a:rPr lang="ru-RU" i="1" dirty="0" smtClean="0"/>
              <a:t>художественных </a:t>
            </a:r>
            <a:r>
              <a:rPr lang="ru-RU" i="1" dirty="0"/>
              <a:t>фильмов; </a:t>
            </a:r>
            <a:endParaRPr lang="ru-RU" i="1" dirty="0" smtClean="0"/>
          </a:p>
          <a:p>
            <a:pPr marL="0" indent="0" algn="ctr">
              <a:buNone/>
            </a:pPr>
            <a:r>
              <a:rPr lang="ru-RU" i="1" dirty="0" smtClean="0"/>
              <a:t>рефлексивная </a:t>
            </a:r>
            <a:r>
              <a:rPr lang="ru-RU" i="1" dirty="0"/>
              <a:t>оценка учебных </a:t>
            </a:r>
            <a:r>
              <a:rPr lang="ru-RU" i="1" dirty="0" smtClean="0"/>
              <a:t>результатов</a:t>
            </a:r>
            <a:r>
              <a:rPr lang="ru-RU" i="1" dirty="0" smtClean="0"/>
              <a:t>.</a:t>
            </a:r>
            <a:endParaRPr lang="ru-RU" i="1" dirty="0" smtClean="0"/>
          </a:p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8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0290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i="1" dirty="0"/>
              <a:t>Над головой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созвездия мигают.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И руки сами тянутся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к огню...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Как страшно мне,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что люди привыкают,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открыв глаза,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не удивляться дню.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Существовать.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Не убегать за сказкой.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И уходить,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как в монастырь,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в стихи.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Ловить Жар-птицу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для жаркого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с кашей.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А Золотую рыбку -</a:t>
            </a:r>
            <a:endParaRPr lang="ru-RU" dirty="0"/>
          </a:p>
          <a:p>
            <a:pPr marL="0" indent="0">
              <a:buNone/>
            </a:pPr>
            <a:r>
              <a:rPr lang="ru-RU" i="1" dirty="0"/>
              <a:t>для ухи.</a:t>
            </a:r>
            <a:endParaRPr lang="ru-RU" dirty="0"/>
          </a:p>
          <a:p>
            <a:pPr marL="0" indent="0" algn="r">
              <a:buNone/>
            </a:pPr>
            <a:r>
              <a:rPr lang="ru-RU" i="1" dirty="0" err="1"/>
              <a:t>Р.Рождественский</a:t>
            </a:r>
            <a:r>
              <a:rPr lang="ru-RU" i="1" dirty="0"/>
              <a:t>, 1970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98070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836712"/>
            <a:ext cx="8183880" cy="446449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kk-KZ" i="1" dirty="0" smtClean="0"/>
          </a:p>
          <a:p>
            <a:pPr marL="0" indent="0" algn="ctr">
              <a:buNone/>
            </a:pPr>
            <a:r>
              <a:rPr lang="kk-KZ" sz="3000" dirty="0">
                <a:latin typeface="Batang" pitchFamily="18" charset="-127"/>
                <a:ea typeface="Batang" pitchFamily="18" charset="-127"/>
              </a:rPr>
              <a:t>Ключевым принципом рефлексивного обучения является </a:t>
            </a:r>
            <a:r>
              <a:rPr lang="kk-KZ" sz="3000" b="1" dirty="0">
                <a:latin typeface="Batang" pitchFamily="18" charset="-127"/>
                <a:ea typeface="Batang" pitchFamily="18" charset="-127"/>
              </a:rPr>
              <a:t>активность и вовлеченность </a:t>
            </a:r>
            <a:r>
              <a:rPr lang="kk-KZ" sz="3000" dirty="0">
                <a:latin typeface="Batang" pitchFamily="18" charset="-127"/>
                <a:ea typeface="Batang" pitchFamily="18" charset="-127"/>
              </a:rPr>
              <a:t>студента в учебный процесс. Рефлексию не следует путать с пассивной созерцательностью и наблюдательностью </a:t>
            </a:r>
            <a:r>
              <a:rPr lang="ru-RU" sz="3000" dirty="0" smtClean="0">
                <a:latin typeface="Batang" pitchFamily="18" charset="-127"/>
                <a:ea typeface="Batang" pitchFamily="18" charset="-127"/>
              </a:rPr>
              <a:t>[Карпов А.В.]</a:t>
            </a:r>
            <a:r>
              <a:rPr lang="kk-KZ" sz="3000" dirty="0">
                <a:latin typeface="Batang" pitchFamily="18" charset="-127"/>
                <a:ea typeface="Batang" pitchFamily="18" charset="-127"/>
              </a:rPr>
              <a:t>.  Перечисленные методы ориентированы на осуществления процесса обучения, гарантирующего то, что </a:t>
            </a:r>
            <a:r>
              <a:rPr lang="ru-RU" sz="3000" dirty="0">
                <a:latin typeface="Batang" pitchFamily="18" charset="-127"/>
                <a:ea typeface="Batang" pitchFamily="18" charset="-127"/>
              </a:rPr>
              <a:t>обучение не закончится в ту же самую минуту, как студент покинет университет. </a:t>
            </a:r>
          </a:p>
        </p:txBody>
      </p:sp>
    </p:spTree>
    <p:extLst>
      <p:ext uri="{BB962C8B-B14F-4D97-AF65-F5344CB8AC3E}">
        <p14:creationId xmlns:p14="http://schemas.microsoft.com/office/powerpoint/2010/main" val="215381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Рефлексирующий преподаватель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25654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8428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200" dirty="0" smtClean="0"/>
          </a:p>
          <a:p>
            <a:pPr marL="0" indent="0" algn="ctr">
              <a:buNone/>
            </a:pPr>
            <a:r>
              <a:rPr lang="ru-RU" sz="3200" i="1" dirty="0">
                <a:latin typeface="Candara" pitchFamily="34" charset="0"/>
                <a:cs typeface="Andalus" pitchFamily="18" charset="-78"/>
              </a:rPr>
              <a:t>Современный преподаватель вуза большую часть своего рабочего времени находится в ситуации «перманентного преподавания», когда пауза для размышлений об основаниях, принципах, а порой и результатах своей деятельностью становится роскошью.</a:t>
            </a:r>
          </a:p>
        </p:txBody>
      </p:sp>
    </p:spTree>
    <p:extLst>
      <p:ext uri="{BB962C8B-B14F-4D97-AF65-F5344CB8AC3E}">
        <p14:creationId xmlns:p14="http://schemas.microsoft.com/office/powerpoint/2010/main" val="223938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469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Опишите и поразмышляйте о содержании и рамках вашего </a:t>
            </a:r>
            <a:r>
              <a:rPr lang="ru-RU" dirty="0" smtClean="0"/>
              <a:t>преподавания…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pPr marL="0" indent="0">
              <a:buNone/>
            </a:pP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Формулировка философии преподавания \ философии супервизорства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: </a:t>
            </a: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marL="0" indent="0">
              <a:buNone/>
            </a:pPr>
            <a:endParaRPr lang="ru-RU" dirty="0"/>
          </a:p>
          <a:p>
            <a:r>
              <a:rPr lang="ru-RU" i="1" dirty="0"/>
              <a:t>Каких взглядов/каких убеждений вы придерживаетесь в преподавании и учении студентов? 	</a:t>
            </a:r>
          </a:p>
          <a:p>
            <a:pPr marL="0" indent="0">
              <a:buNone/>
            </a:pPr>
            <a:endParaRPr lang="ru-RU" i="1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044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1892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Структура преподавания: </a:t>
            </a: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Как вы конструируете, организуете свой курс или учебный план?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- Вспомните и опишите все инициативы или события курса, в которых вы принимали значимое участие, в том числе ваше участие в образовательных ситуациях?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- Как ваш курс связан с другими важными предметами, программами, профессиональной практикой и т. д.?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- </a:t>
            </a:r>
            <a:r>
              <a:rPr lang="ru-RU" dirty="0"/>
              <a:t>Как вы включаете в свой курс общие </a:t>
            </a:r>
            <a:r>
              <a:rPr lang="ru-RU" dirty="0" smtClean="0"/>
              <a:t>навыки общения</a:t>
            </a:r>
            <a:r>
              <a:rPr lang="ru-RU" dirty="0"/>
              <a:t>, решения проблем и т.д.?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- Можете ли вы предоставить свидетельства/обратную связь об успешности вашей структуры курса? (Это может быть оценивание курса, оценки коллег, данные внешних экспертов и др.) 	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45104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1892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 обучения: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Как вы осуществляете свое преподавание и как вы узнаете о том, что вы хороший преподаватель?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Как вы вовлекаете студентов в процесс учения?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- Какие методы преподавания вы используете? Почему</a:t>
            </a:r>
            <a:r>
              <a:rPr lang="ru-RU" dirty="0" smtClean="0"/>
              <a:t>?</a:t>
            </a:r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Какие методы оценивания вы используете? Почему</a:t>
            </a:r>
            <a:r>
              <a:rPr lang="ru-RU" dirty="0" smtClean="0"/>
              <a:t>?</a:t>
            </a:r>
          </a:p>
          <a:p>
            <a:pPr marL="0" indent="0">
              <a:buNone/>
            </a:pPr>
            <a:r>
              <a:rPr lang="ru-RU" dirty="0" smtClean="0"/>
              <a:t>- Какие </a:t>
            </a:r>
            <a:r>
              <a:rPr lang="ru-RU" dirty="0"/>
              <a:t>задания вы предлагаете выполнить своим студентам, чтобы помочь им усвоить материал?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Как вы обеспечиваете более высокий уровень преподавания и поддержки в учении для </a:t>
            </a:r>
            <a:r>
              <a:rPr lang="ru-RU" dirty="0" smtClean="0"/>
              <a:t>бакалавриата </a:t>
            </a:r>
            <a:r>
              <a:rPr lang="ru-RU" dirty="0"/>
              <a:t>и </a:t>
            </a:r>
            <a:r>
              <a:rPr lang="ru-RU" dirty="0" smtClean="0"/>
              <a:t>магистратуры? </a:t>
            </a:r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Что вы делаете для того чтобы обучить ваших студентов независимости или активному учению?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Какие методы оценивания студентами преподавания вы использовали и как применили их данные в своей работе?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Наблюдал ли кто-нибудь за вашим преподаванием? Какова была их реакция? 	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83498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1892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преподавания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0" indent="0">
              <a:buNone/>
            </a:pPr>
            <a:r>
              <a:rPr lang="ru-RU" i="1" dirty="0" smtClean="0"/>
              <a:t>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Как вы узнаете о знаниях и уровне понимания ваших студентов? 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/>
              <a:t>- </a:t>
            </a:r>
            <a:r>
              <a:rPr lang="ru-RU" dirty="0" smtClean="0"/>
              <a:t>Как </a:t>
            </a:r>
            <a:r>
              <a:rPr lang="ru-RU" dirty="0"/>
              <a:t>вы оценили и отрефлексировали качество итогов преподавания? 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- </a:t>
            </a:r>
            <a:r>
              <a:rPr lang="ru-RU" dirty="0"/>
              <a:t>Какие свидетельства учения студентов вы можете предоставить? 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- </a:t>
            </a:r>
            <a:r>
              <a:rPr lang="ru-RU" dirty="0"/>
              <a:t>Какими свидетельствами работы/успеха студентов вы располагаете? 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- </a:t>
            </a:r>
            <a:r>
              <a:rPr lang="ru-RU" dirty="0"/>
              <a:t>Приведите данные о результатах экзаменов и итоговых тестирований студентов. 	</a:t>
            </a:r>
          </a:p>
          <a:p>
            <a:pPr marL="0" indent="0">
              <a:buNone/>
            </a:pPr>
            <a:r>
              <a:rPr lang="ru-RU" dirty="0"/>
              <a:t>	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8222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5629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«</a:t>
            </a:r>
            <a:r>
              <a:rPr lang="ru-RU" sz="32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Вопросы, которые я бы себе задал, если бы был учителем</a:t>
            </a:r>
            <a:r>
              <a:rPr lang="ru-RU" dirty="0"/>
              <a:t>» – название статьи известного психолога–гуманиста К.Роджерса, которая была опубликована еще в советском журнале «Семья и школа» в 1987 </a:t>
            </a:r>
            <a:r>
              <a:rPr lang="ru-RU" dirty="0" smtClean="0"/>
              <a:t>году.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Статья</a:t>
            </a:r>
            <a:r>
              <a:rPr lang="ru-RU" dirty="0"/>
              <a:t>, которая, по нашей оценке, должна войти во все учебники и хрестоматии по педагогике и педагогической психологии. </a:t>
            </a:r>
          </a:p>
        </p:txBody>
      </p:sp>
    </p:spTree>
    <p:extLst>
      <p:ext uri="{BB962C8B-B14F-4D97-AF65-F5344CB8AC3E}">
        <p14:creationId xmlns:p14="http://schemas.microsoft.com/office/powerpoint/2010/main" val="2500231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469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dirty="0" smtClean="0"/>
          </a:p>
          <a:p>
            <a:pPr marL="0" indent="0" algn="ctr">
              <a:buNone/>
            </a:pPr>
            <a:r>
              <a:rPr lang="ru-RU" sz="3600" dirty="0" smtClean="0">
                <a:latin typeface="Candara" pitchFamily="34" charset="0"/>
              </a:rPr>
              <a:t>Способность </a:t>
            </a:r>
            <a:r>
              <a:rPr lang="ru-RU" sz="3600" dirty="0">
                <a:latin typeface="Candara" pitchFamily="34" charset="0"/>
              </a:rPr>
              <a:t>к поиску смысла своей деятельности, понимания и оценивания себя в учебной ситуации является одним из самых важных и мощных потенциальных ресурсов, которым должен  обладает каждый студент. </a:t>
            </a:r>
          </a:p>
        </p:txBody>
      </p:sp>
    </p:spTree>
    <p:extLst>
      <p:ext uri="{BB962C8B-B14F-4D97-AF65-F5344CB8AC3E}">
        <p14:creationId xmlns:p14="http://schemas.microsoft.com/office/powerpoint/2010/main" val="348240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189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Любой педагог, начинающий свою профессиональную деятельность или уже практикующий, стремящийся к своей рефлексивной компетентности, всегда будет задавать себе </a:t>
            </a:r>
            <a:r>
              <a:rPr lang="ru-RU" dirty="0" smtClean="0"/>
              <a:t>вопросы.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Это </a:t>
            </a:r>
            <a:r>
              <a:rPr lang="ru-RU" dirty="0"/>
              <a:t>вопросы двух аспектов: </a:t>
            </a:r>
            <a:r>
              <a:rPr lang="ru-RU" b="1" i="1" dirty="0">
                <a:solidFill>
                  <a:srgbClr val="C00000"/>
                </a:solidFill>
                <a:cs typeface="Aparajita" pitchFamily="34" charset="0"/>
              </a:rPr>
              <a:t>вопросы о себе</a:t>
            </a:r>
            <a:r>
              <a:rPr lang="ru-RU" dirty="0"/>
              <a:t>, своем внутреннем и глубинном, о своей экзистенции и </a:t>
            </a:r>
            <a:r>
              <a:rPr lang="ru-RU" b="1" i="1" dirty="0">
                <a:solidFill>
                  <a:srgbClr val="C00000"/>
                </a:solidFill>
              </a:rPr>
              <a:t>вопросы о себе в профессии</a:t>
            </a:r>
            <a:r>
              <a:rPr lang="ru-RU" dirty="0"/>
              <a:t>, своем опыте и профессиональных результатах.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85479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698848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>
              <a:latin typeface="Batang" pitchFamily="18" charset="-127"/>
              <a:ea typeface="Batang" pitchFamily="18" charset="-127"/>
            </a:endParaRPr>
          </a:p>
          <a:p>
            <a:pPr marL="0" indent="0" algn="ctr">
              <a:buNone/>
            </a:pPr>
            <a:endParaRPr lang="ru-RU" dirty="0">
              <a:latin typeface="Batang" pitchFamily="18" charset="-127"/>
              <a:ea typeface="Batang" pitchFamily="18" charset="-127"/>
            </a:endParaRPr>
          </a:p>
          <a:p>
            <a:pPr marL="0" indent="0" algn="ctr">
              <a:buNone/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Важнейшим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условием достижения результативности вышеперечисленных рефлексивных методов является непременная психологическая общность преподавателя и студентов, которая, безусловно, есть основа </a:t>
            </a:r>
            <a:r>
              <a:rPr lang="ru-RU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продуктивной совместной деятельности. </a:t>
            </a:r>
            <a:endParaRPr lang="ru-RU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  <a:p>
            <a:pPr marL="0" indent="0" algn="ctr">
              <a:buNone/>
            </a:pPr>
            <a:endParaRPr lang="ru-RU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155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Докторск. диссертац\Содержан. диссертац\Монограф. Экзист. ценности образован\КАртинки Смысл.Ценности\87067161_1311319105_book9qh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140968"/>
            <a:ext cx="4032448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2034552"/>
          </a:xfrm>
        </p:spPr>
        <p:txBody>
          <a:bodyPr/>
          <a:lstStyle/>
          <a:p>
            <a:pPr marL="0" indent="0" algn="ctr">
              <a:buNone/>
            </a:pPr>
            <a:endParaRPr lang="ru-RU" i="1" dirty="0" smtClean="0"/>
          </a:p>
          <a:p>
            <a:pPr marL="0" indent="0" algn="ctr">
              <a:buNone/>
            </a:pPr>
            <a:endParaRPr lang="ru-RU" i="1" dirty="0"/>
          </a:p>
          <a:p>
            <a:pPr marL="0" indent="0" algn="ctr">
              <a:buNone/>
            </a:pPr>
            <a:r>
              <a:rPr lang="ru-RU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 </a:t>
            </a:r>
            <a:endParaRPr lang="ru-RU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800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770856"/>
          </a:xfrm>
        </p:spPr>
        <p:txBody>
          <a:bodyPr/>
          <a:lstStyle/>
          <a:p>
            <a:pPr marL="0" indent="0">
              <a:buNone/>
            </a:pPr>
            <a:endParaRPr lang="ru-RU" dirty="0" smtClean="0">
              <a:latin typeface="Classica One" pitchFamily="66" charset="0"/>
            </a:endParaRPr>
          </a:p>
          <a:p>
            <a:pPr marL="0" indent="0">
              <a:buNone/>
            </a:pPr>
            <a:endParaRPr lang="ru-RU" dirty="0">
              <a:latin typeface="Classica One" pitchFamily="66" charset="0"/>
            </a:endParaRPr>
          </a:p>
          <a:p>
            <a:pPr marL="0" indent="0">
              <a:buNone/>
            </a:pPr>
            <a:endParaRPr lang="ru-RU" dirty="0" smtClean="0">
              <a:latin typeface="Classica One" pitchFamily="66" charset="0"/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assica One" pitchFamily="66" charset="0"/>
              </a:rPr>
              <a:t>Везде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assica One" pitchFamily="66" charset="0"/>
              </a:rPr>
              <a:t>исследуйте всечасно,</a:t>
            </a:r>
            <a:b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assica One" pitchFamily="66" charset="0"/>
              </a:rPr>
            </a:b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assica One" pitchFamily="66" charset="0"/>
              </a:rPr>
              <a:t>Что есть велико и прекрасно.</a:t>
            </a:r>
            <a:b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assica One" pitchFamily="66" charset="0"/>
              </a:rPr>
            </a:b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assica One" pitchFamily="66" charset="0"/>
              </a:rPr>
              <a:t/>
            </a:r>
            <a:b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assica One" pitchFamily="66" charset="0"/>
              </a:rPr>
            </a:b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assica One" pitchFamily="66" charset="0"/>
              </a:rPr>
              <a:t>                               М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assica One" pitchFamily="66" charset="0"/>
              </a:rPr>
              <a:t>. В.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lassica One" pitchFamily="66" charset="0"/>
              </a:rPr>
              <a:t>Ломоносов</a:t>
            </a:r>
          </a:p>
          <a:p>
            <a:pPr marL="0" indent="0">
              <a:buNone/>
            </a:pP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lassica One" pitchFamily="66" charset="0"/>
            </a:endParaRPr>
          </a:p>
        </p:txBody>
      </p:sp>
      <p:pic>
        <p:nvPicPr>
          <p:cNvPr id="4" name="Picture 2" descr="D:\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992" y="4149080"/>
            <a:ext cx="2908548" cy="1745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056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91487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Рефлексия в практике обучения </a:t>
            </a:r>
            <a:r>
              <a:rPr lang="ru-RU" dirty="0">
                <a:latin typeface="Batang" pitchFamily="18" charset="-127"/>
                <a:ea typeface="Batang" pitchFamily="18" charset="-127"/>
              </a:rPr>
              <a:t>– это источник внутреннего опыта, способ самопознания и необходимый инструмент мышления. Рефлексия связана с формированием у обучающегося способности понимать свою образовательную траекторию, проектировать, планировать, </a:t>
            </a:r>
            <a:endParaRPr lang="ru-RU" dirty="0" smtClean="0">
              <a:latin typeface="Batang" pitchFamily="18" charset="-127"/>
              <a:ea typeface="Batang" pitchFamily="18" charset="-127"/>
            </a:endParaRPr>
          </a:p>
          <a:p>
            <a:pPr marL="0" indent="0" algn="ctr">
              <a:buNone/>
            </a:pPr>
            <a:r>
              <a:rPr lang="ru-RU" dirty="0" smtClean="0">
                <a:latin typeface="Batang" pitchFamily="18" charset="-127"/>
                <a:ea typeface="Batang" pitchFamily="18" charset="-127"/>
              </a:rPr>
              <a:t>определять </a:t>
            </a:r>
            <a:r>
              <a:rPr lang="ru-RU" dirty="0">
                <a:latin typeface="Batang" pitchFamily="18" charset="-127"/>
                <a:ea typeface="Batang" pitchFamily="18" charset="-127"/>
              </a:rPr>
              <a:t>цели </a:t>
            </a:r>
            <a:r>
              <a:rPr lang="ru-RU" dirty="0" smtClean="0">
                <a:latin typeface="Batang" pitchFamily="18" charset="-127"/>
                <a:ea typeface="Batang" pitchFamily="18" charset="-127"/>
              </a:rPr>
              <a:t>работы</a:t>
            </a:r>
            <a:r>
              <a:rPr lang="ru-RU" dirty="0">
                <a:latin typeface="Batang" pitchFamily="18" charset="-127"/>
                <a:ea typeface="Batang" pitchFamily="18" charset="-127"/>
              </a:rPr>
              <a:t>. </a:t>
            </a:r>
          </a:p>
          <a:p>
            <a:pPr marL="0" indent="0" algn="ctr">
              <a:buNone/>
            </a:pPr>
            <a:endParaRPr lang="ru-RU" dirty="0"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0323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842864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endParaRPr lang="ru-RU" sz="3200" dirty="0" smtClean="0"/>
          </a:p>
          <a:p>
            <a:pPr marL="0" indent="0" algn="ctr">
              <a:buNone/>
            </a:pPr>
            <a:r>
              <a:rPr lang="kk-KZ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Рефлексивное </a:t>
            </a:r>
            <a:r>
              <a:rPr lang="kk-KZ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пространство </a:t>
            </a:r>
            <a:r>
              <a:rPr lang="kk-KZ" sz="3200" dirty="0"/>
              <a:t>на учебном занятии способен создать только тот преподаватель, который </a:t>
            </a:r>
            <a:r>
              <a:rPr lang="ru-RU" sz="3200" b="1" i="1" dirty="0"/>
              <a:t>готов </a:t>
            </a:r>
            <a:r>
              <a:rPr lang="ru-RU" sz="3200" b="1" i="1" dirty="0" smtClean="0"/>
              <a:t>быть </a:t>
            </a:r>
            <a:r>
              <a:rPr lang="ru-RU" sz="3200" dirty="0"/>
              <a:t>в поиске значимости и смысла образования, актуализировать поиск смысла образования у своих студентов, анализировать свои переживания в отношениях со студентом, задавать себе вопросы.</a:t>
            </a:r>
          </a:p>
        </p:txBody>
      </p:sp>
    </p:spTree>
    <p:extLst>
      <p:ext uri="{BB962C8B-B14F-4D97-AF65-F5344CB8AC3E}">
        <p14:creationId xmlns:p14="http://schemas.microsoft.com/office/powerpoint/2010/main" val="389510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836712"/>
            <a:ext cx="8183880" cy="41879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kk-KZ" i="1" dirty="0" smtClean="0"/>
              <a:t>Логика </a:t>
            </a:r>
            <a:r>
              <a:rPr lang="kk-KZ" i="1" dirty="0"/>
              <a:t>организации </a:t>
            </a:r>
            <a:r>
              <a:rPr lang="kk-KZ" i="1" dirty="0" smtClean="0"/>
              <a:t>рефлексивного </a:t>
            </a:r>
            <a:r>
              <a:rPr lang="kk-KZ" i="1" dirty="0"/>
              <a:t>обучения отличается от логики традиционного учебного процесса. Создавая рефлексивное пространство, преподаватель побуждает студентов к размышлениям, рассуждениям, вдумчивости, выбору. </a:t>
            </a:r>
            <a:endParaRPr lang="ru-RU" i="1" dirty="0"/>
          </a:p>
        </p:txBody>
      </p:sp>
      <p:pic>
        <p:nvPicPr>
          <p:cNvPr id="3074" name="Picture 2" descr="D:\teach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955773"/>
            <a:ext cx="3240360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027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029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kk-KZ" dirty="0" smtClean="0">
              <a:latin typeface="Batang" pitchFamily="18" charset="-127"/>
              <a:ea typeface="Batang" pitchFamily="18" charset="-127"/>
            </a:endParaRPr>
          </a:p>
          <a:p>
            <a:pPr marL="0" indent="0" algn="ctr">
              <a:buNone/>
            </a:pPr>
            <a:r>
              <a:rPr lang="kk-KZ" dirty="0" smtClean="0">
                <a:latin typeface="Batang" pitchFamily="18" charset="-127"/>
                <a:ea typeface="Batang" pitchFamily="18" charset="-127"/>
              </a:rPr>
              <a:t>Создавая </a:t>
            </a:r>
            <a:r>
              <a:rPr lang="kk-KZ" dirty="0">
                <a:latin typeface="Batang" pitchFamily="18" charset="-127"/>
                <a:ea typeface="Batang" pitchFamily="18" charset="-127"/>
              </a:rPr>
              <a:t>рефлексивное пространство, преподаватель </a:t>
            </a:r>
            <a:r>
              <a:rPr lang="kk-KZ" b="1" dirty="0">
                <a:latin typeface="Batang" pitchFamily="18" charset="-127"/>
                <a:ea typeface="Batang" pitchFamily="18" charset="-127"/>
              </a:rPr>
              <a:t>побуждает студентов к размышлениям, рассуждениям, вдумчивости, выбору. </a:t>
            </a:r>
            <a:endParaRPr lang="kk-KZ" b="1" dirty="0" smtClean="0">
              <a:latin typeface="Batang" pitchFamily="18" charset="-127"/>
              <a:ea typeface="Batang" pitchFamily="18" charset="-127"/>
            </a:endParaRPr>
          </a:p>
          <a:p>
            <a:pPr marL="0" indent="0" algn="ctr">
              <a:buNone/>
            </a:pPr>
            <a:endParaRPr lang="kk-KZ" b="1" dirty="0">
              <a:latin typeface="Batang" pitchFamily="18" charset="-127"/>
              <a:ea typeface="Batang" pitchFamily="18" charset="-127"/>
            </a:endParaRPr>
          </a:p>
          <a:p>
            <a:pPr marL="0" indent="0" algn="ctr">
              <a:buNone/>
            </a:pPr>
            <a:r>
              <a:rPr lang="kk-KZ" dirty="0" smtClean="0">
                <a:latin typeface="Batang" pitchFamily="18" charset="-127"/>
                <a:ea typeface="Batang" pitchFamily="18" charset="-127"/>
              </a:rPr>
              <a:t>Информационная </a:t>
            </a:r>
            <a:r>
              <a:rPr lang="kk-KZ" dirty="0">
                <a:latin typeface="Batang" pitchFamily="18" charset="-127"/>
                <a:ea typeface="Batang" pitchFamily="18" charset="-127"/>
              </a:rPr>
              <a:t>трансляция в данному случае уступает место </a:t>
            </a:r>
            <a:r>
              <a:rPr lang="kk-KZ" b="1" dirty="0">
                <a:latin typeface="Batang" pitchFamily="18" charset="-127"/>
                <a:ea typeface="Batang" pitchFamily="18" charset="-127"/>
              </a:rPr>
              <a:t>анализу, осознанию, осмыслению информации. </a:t>
            </a:r>
            <a:endParaRPr lang="ru-RU" b="1" dirty="0">
              <a:latin typeface="Batang" pitchFamily="18" charset="-127"/>
              <a:ea typeface="Batang" pitchFamily="18" charset="-127"/>
            </a:endParaRPr>
          </a:p>
          <a:p>
            <a:pPr marL="0" indent="0" algn="ctr">
              <a:buNone/>
            </a:pPr>
            <a:endParaRPr lang="ru-RU" dirty="0"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87299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kk-KZ" dirty="0" smtClean="0">
              <a:latin typeface="Batang" pitchFamily="18" charset="-127"/>
              <a:ea typeface="Batang" pitchFamily="18" charset="-127"/>
            </a:endParaRPr>
          </a:p>
          <a:p>
            <a:pPr marL="0" indent="0" algn="ctr">
              <a:buNone/>
            </a:pPr>
            <a:endParaRPr lang="kk-KZ" dirty="0">
              <a:latin typeface="Batang" pitchFamily="18" charset="-127"/>
              <a:ea typeface="Batang" pitchFamily="18" charset="-127"/>
            </a:endParaRPr>
          </a:p>
          <a:p>
            <a:pPr marL="0" indent="0" algn="ctr">
              <a:buNone/>
            </a:pPr>
            <a:r>
              <a:rPr lang="kk-KZ" dirty="0" smtClean="0">
                <a:latin typeface="Batang" pitchFamily="18" charset="-127"/>
                <a:ea typeface="Batang" pitchFamily="18" charset="-127"/>
              </a:rPr>
              <a:t>В </a:t>
            </a:r>
            <a:r>
              <a:rPr lang="kk-KZ" dirty="0">
                <a:latin typeface="Batang" pitchFamily="18" charset="-127"/>
                <a:ea typeface="Batang" pitchFamily="18" charset="-127"/>
              </a:rPr>
              <a:t>процессе рефлексивного преподавания преподаватель не может быть лишь посредником, его </a:t>
            </a:r>
            <a:r>
              <a:rPr lang="kk-KZ" b="1" dirty="0">
                <a:latin typeface="Batang" pitchFamily="18" charset="-127"/>
                <a:ea typeface="Batang" pitchFamily="18" charset="-127"/>
              </a:rPr>
              <a:t>ценности и смыслы </a:t>
            </a:r>
            <a:r>
              <a:rPr lang="kk-KZ" dirty="0">
                <a:latin typeface="Batang" pitchFamily="18" charset="-127"/>
                <a:ea typeface="Batang" pitchFamily="18" charset="-127"/>
              </a:rPr>
              <a:t>образования также должны быть вовлечены в актуализирующий диалог.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9777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029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k-KZ" dirty="0"/>
              <a:t>Рефлексивная практика преподавания предполагает использование методов обучения, аппелирующих не только к мышлению, но и к </a:t>
            </a:r>
            <a:r>
              <a:rPr lang="kk-KZ" b="1" dirty="0"/>
              <a:t>эмоциональному, чувственному миру</a:t>
            </a:r>
            <a:r>
              <a:rPr lang="kk-KZ" dirty="0"/>
              <a:t> обучающихся. Феноменологические аспекты обучения, которые ярко проявляются в рефлексивном обучении,  заключаются в возможности </a:t>
            </a:r>
            <a:r>
              <a:rPr lang="kk-KZ" b="1" dirty="0"/>
              <a:t>осмыслить, описать свой опыт, мысли, </a:t>
            </a:r>
            <a:r>
              <a:rPr lang="kk-KZ" b="1" dirty="0" smtClean="0"/>
              <a:t>заключения</a:t>
            </a:r>
            <a:r>
              <a:rPr lang="kk-KZ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6524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130896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рефлексивной </a:t>
            </a:r>
          </a:p>
          <a:p>
            <a:pPr marL="0" indent="0" algn="r"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практики преподавания</a:t>
            </a:r>
          </a:p>
          <a:p>
            <a:pPr marL="0" indent="0" algn="ctr">
              <a:buNone/>
            </a:pPr>
            <a:r>
              <a:rPr lang="ru-RU" i="1" dirty="0" smtClean="0"/>
              <a:t>метод </a:t>
            </a:r>
            <a:r>
              <a:rPr lang="ru-RU" i="1" dirty="0"/>
              <a:t>сократического диалога; </a:t>
            </a:r>
            <a:endParaRPr lang="ru-RU" i="1" dirty="0" smtClean="0"/>
          </a:p>
          <a:p>
            <a:pPr marL="0" indent="0" algn="ctr">
              <a:buNone/>
            </a:pPr>
            <a:r>
              <a:rPr lang="ru-RU" i="1" dirty="0" smtClean="0"/>
              <a:t>метод </a:t>
            </a:r>
            <a:r>
              <a:rPr lang="ru-RU" i="1" dirty="0"/>
              <a:t>задавания вопроса</a:t>
            </a:r>
            <a:r>
              <a:rPr lang="ru-RU" i="1" dirty="0" smtClean="0"/>
              <a:t>;</a:t>
            </a:r>
          </a:p>
          <a:p>
            <a:pPr marL="0" indent="0" algn="ctr">
              <a:buNone/>
            </a:pPr>
            <a:r>
              <a:rPr lang="ru-RU" i="1" dirty="0"/>
              <a:t>написание эссе и сочинений-размышлений; </a:t>
            </a:r>
            <a:endParaRPr lang="ru-RU" i="1" dirty="0" smtClean="0"/>
          </a:p>
          <a:p>
            <a:pPr marL="0" indent="0" algn="ctr">
              <a:buNone/>
            </a:pPr>
            <a:r>
              <a:rPr lang="ru-RU" i="1" dirty="0" smtClean="0"/>
              <a:t>рефлексивно-деловые игры;</a:t>
            </a:r>
            <a:endParaRPr lang="ru-RU" i="1" dirty="0"/>
          </a:p>
          <a:p>
            <a:pPr marL="0" indent="0" algn="ctr">
              <a:buNone/>
            </a:pPr>
            <a:r>
              <a:rPr lang="ru-RU" i="1" dirty="0"/>
              <a:t>ведение дневника</a:t>
            </a:r>
            <a:r>
              <a:rPr lang="ru-RU" i="1" dirty="0" smtClean="0"/>
              <a:t>;</a:t>
            </a:r>
          </a:p>
          <a:p>
            <a:pPr marL="0" indent="0" algn="ctr">
              <a:buNone/>
            </a:pPr>
            <a:endParaRPr lang="ru-RU" i="1" dirty="0" smtClean="0"/>
          </a:p>
          <a:p>
            <a:pPr marL="0" indent="0" algn="ctr">
              <a:buNone/>
            </a:pPr>
            <a:endParaRPr lang="ru-RU" i="1" dirty="0" smtClean="0"/>
          </a:p>
          <a:p>
            <a:pPr marL="0" indent="0" algn="ctr">
              <a:buNone/>
            </a:pP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D:\Докторск. диссертац\Содержан. диссертац\Монограф. Рефлексивная практика обучения\пер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293096"/>
            <a:ext cx="2520280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907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416</TotalTime>
  <Words>782</Words>
  <Application>Microsoft Office PowerPoint</Application>
  <PresentationFormat>Экран (4:3)</PresentationFormat>
  <Paragraphs>119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Аспект</vt:lpstr>
      <vt:lpstr>Ниязбаева Наталья Николаевна,  к.п.н., доцент кафедры психологии и педагогики  КГУ им.А.Байтурсынова, Казахстан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РЕФЛЕКСИВНО-ФЕНОМЕНОЛОГИЧЕСКАЯ ПРАКТИКА ПРЕПОДАВАНИЯ В ВУЗЕ: РАБОТА С ЭССЕ, МЕТАФОРАМИ, АФОРИЗМАМИ, ПОСЛОВИЦАМИ </dc:title>
  <dc:creator>Наталья</dc:creator>
  <cp:lastModifiedBy>User</cp:lastModifiedBy>
  <cp:revision>42</cp:revision>
  <cp:lastPrinted>2016-01-14T15:34:06Z</cp:lastPrinted>
  <dcterms:created xsi:type="dcterms:W3CDTF">2015-11-19T15:54:46Z</dcterms:created>
  <dcterms:modified xsi:type="dcterms:W3CDTF">2016-04-24T08:53:51Z</dcterms:modified>
</cp:coreProperties>
</file>