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72" r:id="rId4"/>
    <p:sldId id="274" r:id="rId5"/>
    <p:sldId id="275" r:id="rId6"/>
    <p:sldId id="279" r:id="rId7"/>
    <p:sldId id="280" r:id="rId8"/>
    <p:sldId id="281" r:id="rId9"/>
    <p:sldId id="282" r:id="rId10"/>
    <p:sldId id="283" r:id="rId11"/>
    <p:sldId id="258" r:id="rId12"/>
    <p:sldId id="259" r:id="rId13"/>
    <p:sldId id="261" r:id="rId14"/>
    <p:sldId id="260" r:id="rId15"/>
    <p:sldId id="262" r:id="rId16"/>
    <p:sldId id="265" r:id="rId17"/>
    <p:sldId id="264" r:id="rId18"/>
    <p:sldId id="284" r:id="rId19"/>
    <p:sldId id="267" r:id="rId20"/>
    <p:sldId id="26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ECF3F8"/>
    <a:srgbClr val="CCE6DF"/>
    <a:srgbClr val="F1F0F4"/>
    <a:srgbClr val="F7FBFA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DCF15-0DDC-4B8E-A0B6-2579D6B32C4F}" type="datetimeFigureOut">
              <a:rPr lang="ru-RU" smtClean="0"/>
              <a:pPr/>
              <a:t>27.05.2012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C7A89-BAA2-44A4-9AA6-712E7F758B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0DE3B7-C9E3-4945-B389-CBA7605BE91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207BE-C8B9-4078-8CC7-58F295152CD4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06B80-6A30-4865-ABCB-08D6C2A52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2BD42-234B-4EAE-AA02-71EF2586E7B2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FA6E-5BA7-4D73-A827-B3B2608AA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C90AF-8A13-44AB-A843-992365E18229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2362A-4C67-437C-B273-A0CE8166D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95AA-D34F-4223-AD35-30F8DB150630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7F190-2D25-4B22-BF7A-C37036B48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9666C-6997-46F9-835D-7CB9C9CBA6F0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ACFEC-4D8D-4918-8985-2F5B65021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E02F5-3068-438C-9687-0073A5C0E002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0A1F-6DA5-4D6A-A08E-C627B66EC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BE0AD-78F4-4617-BE0D-5595A0198328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FC7A4-C08C-4E82-AE03-AE78CC28F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EF504-751A-4963-A7B7-768DAE3EBE8C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59FC4-B30E-49A4-BABE-19FB25D70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741F-694F-4505-AFCC-4367BE2B5397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52CC2-765C-456B-8E60-CBFC2FA25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0484B-2B46-469B-A484-15725F6FB398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463B3-466E-40CF-9606-F0A83F4E1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A7953-740B-436C-AF46-5585180DFD0C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E2818-53F2-4475-A3E5-B5A0B2B47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19AB7B-B82F-471D-82C5-CE65331567DB}" type="datetimeFigureOut">
              <a:rPr lang="ru-RU"/>
              <a:pPr>
                <a:defRPr/>
              </a:pPr>
              <a:t>27.05.2012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B9D526-D347-4818-BEF9-7F14C4473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969696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80808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500063" y="857250"/>
            <a:ext cx="835818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Georgia" pitchFamily="18" charset="0"/>
              </a:rPr>
              <a:t>Политическое сознание и </a:t>
            </a:r>
            <a:r>
              <a:rPr lang="ru-RU" sz="5400" b="1" dirty="0" smtClean="0">
                <a:solidFill>
                  <a:srgbClr val="FF0000"/>
                </a:solidFill>
                <a:latin typeface="Georgia" pitchFamily="18" charset="0"/>
              </a:rPr>
              <a:t>политическая культура</a:t>
            </a:r>
            <a:endParaRPr lang="ru-RU" sz="54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2357438" y="4786313"/>
            <a:ext cx="4714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Практическое занятие</a:t>
            </a:r>
            <a:endParaRPr lang="ru-RU" sz="24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Определите аспекты политической социализации (</a:t>
            </a:r>
            <a:r>
              <a:rPr lang="ru-RU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явная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C000"/>
                </a:solidFill>
              </a:rPr>
              <a:t>или</a:t>
            </a: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атентная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800" b="1" i="1" dirty="0" smtClean="0">
                <a:solidFill>
                  <a:schemeClr val="bg1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304800" y="1295400"/>
            <a:ext cx="8382000" cy="5394325"/>
          </a:xfrm>
        </p:spPr>
        <p:txBody>
          <a:bodyPr/>
          <a:lstStyle/>
          <a:p>
            <a:pPr algn="just" eaLnBrk="1" hangingPunct="1"/>
            <a:endParaRPr lang="ru-RU" b="1" i="1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55587" y="1547812"/>
            <a:ext cx="6400800" cy="2514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9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r>
              <a:rPr lang="ru-RU" sz="2400" b="1" i="1" dirty="0" smtClean="0">
                <a:solidFill>
                  <a:schemeClr val="bg1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целенаправленная передача информации, ценностей и политических эмоций, непосредственно связанных с содержанием определенных политических ролей и деятельностью политической системы.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36787" y="4065587"/>
            <a:ext cx="6629401" cy="25908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400" b="1" dirty="0">
                <a:solidFill>
                  <a:schemeClr val="bg1"/>
                </a:solidFill>
              </a:rPr>
              <a:t>перенос характера и внутреннего содержания неполитических форм социального поведения на политическое поведение. Часто называется социализацией «по аналогии».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500188" y="285750"/>
            <a:ext cx="621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Georgia" pitchFamily="18" charset="0"/>
              </a:rPr>
              <a:t>Политическое сознание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14313" y="1285875"/>
            <a:ext cx="8715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3300"/>
                </a:solidFill>
                <a:latin typeface="Georgia" pitchFamily="18" charset="0"/>
              </a:rPr>
              <a:t>Политическое сознание </a:t>
            </a:r>
            <a:r>
              <a:rPr lang="ru-RU" sz="2800" b="1">
                <a:latin typeface="Georgia" pitchFamily="18" charset="0"/>
              </a:rPr>
              <a:t>– это совокупность распространенных в обществе теорий, идей, взглядов, представлений, выражающих отношение людей к политическому строю, деятельности политических институтов и лидеров.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285852" y="4357694"/>
            <a:ext cx="6715172" cy="221455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Политическое сознание вызывает к жизни наша оценка, наше отношение к политике и политической ситуации в стране и мире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500188" y="285750"/>
            <a:ext cx="621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C000"/>
                </a:solidFill>
                <a:latin typeface="Georgia" pitchFamily="18" charset="0"/>
              </a:rPr>
              <a:t>Политическое сознание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85852" y="1000108"/>
            <a:ext cx="6715172" cy="92869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Виды политического сознания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4282" y="2285992"/>
            <a:ext cx="2808000" cy="364333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-300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300" dirty="0">
                <a:ln>
                  <a:solidFill>
                    <a:srgbClr val="FF3300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Индивидуальное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/>
              </a:solidFill>
              <a:latin typeface="Georgia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-300" dirty="0" smtClean="0">
                <a:ln>
                  <a:solidFill>
                    <a:srgbClr val="FF3300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  <a:endParaRPr lang="ru-RU" sz="4000" b="1" spc="-300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-300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214678" y="2214554"/>
            <a:ext cx="2786082" cy="314327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3300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Групповое</a:t>
            </a:r>
            <a:endParaRPr lang="ru-RU" sz="2000" b="1" dirty="0"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Georgia" pitchFamily="18" charset="0"/>
              </a:rPr>
              <a:t>?</a:t>
            </a:r>
            <a:endParaRPr lang="ru-RU" sz="4000" b="1" dirty="0"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/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143636" y="2143116"/>
            <a:ext cx="2786082" cy="278608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-150" dirty="0">
                <a:ln>
                  <a:solidFill>
                    <a:srgbClr val="FF3300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Общественное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-150" dirty="0" smtClean="0">
                <a:ln>
                  <a:solidFill>
                    <a:srgbClr val="FF3300"/>
                  </a:solidFill>
                </a:ln>
                <a:solidFill>
                  <a:schemeClr val="bg1"/>
                </a:solidFill>
                <a:latin typeface="Georgia" pitchFamily="18" charset="0"/>
              </a:rPr>
              <a:t>?</a:t>
            </a:r>
            <a:endParaRPr lang="ru-RU" sz="4000" b="1" spc="-150" dirty="0">
              <a:ln>
                <a:solidFill>
                  <a:srgbClr val="FF3300"/>
                </a:solidFill>
              </a:ln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500188" y="285750"/>
            <a:ext cx="621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C000"/>
                </a:solidFill>
                <a:latin typeface="Georgia" pitchFamily="18" charset="0"/>
              </a:rPr>
              <a:t>Политическое сознание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85852" y="1000108"/>
            <a:ext cx="6715172" cy="92869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Уровни политического сознания</a:t>
            </a:r>
          </a:p>
        </p:txBody>
      </p:sp>
      <p:sp>
        <p:nvSpPr>
          <p:cNvPr id="11270" name="TextBox 4"/>
          <p:cNvSpPr txBox="1">
            <a:spLocks noChangeArrowheads="1"/>
          </p:cNvSpPr>
          <p:nvPr/>
        </p:nvSpPr>
        <p:spPr bwMode="auto">
          <a:xfrm>
            <a:off x="285750" y="1928813"/>
            <a:ext cx="8501063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solidFill>
                  <a:srgbClr val="FF3300"/>
                </a:solidFill>
                <a:latin typeface="Georgia" pitchFamily="18" charset="0"/>
              </a:rPr>
              <a:t>уровень</a:t>
            </a:r>
            <a:endParaRPr lang="ru-RU" sz="2400" b="1" dirty="0">
              <a:solidFill>
                <a:srgbClr val="FF3300"/>
              </a:solidFill>
              <a:latin typeface="Georgia" pitchFamily="18" charset="0"/>
            </a:endParaRPr>
          </a:p>
          <a:p>
            <a:r>
              <a:rPr lang="ru-RU" sz="2400" b="1" dirty="0">
                <a:latin typeface="Georgia" pitchFamily="18" charset="0"/>
              </a:rPr>
              <a:t>Отражает понимание политических событий через призму повседневной жизни. Характеризуется нечеткостью, бессистемностью, противоречивостью. Формируется на основе жизненного опыта</a:t>
            </a:r>
          </a:p>
          <a:p>
            <a:endParaRPr lang="ru-RU" sz="200" b="1" dirty="0">
              <a:latin typeface="Georgia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B0F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solidFill>
                  <a:srgbClr val="FF3300"/>
                </a:solidFill>
                <a:latin typeface="Georgia" pitchFamily="18" charset="0"/>
              </a:rPr>
              <a:t>уровень</a:t>
            </a:r>
            <a:endParaRPr lang="ru-RU" sz="3200" b="1" dirty="0">
              <a:solidFill>
                <a:srgbClr val="FF3300"/>
              </a:solidFill>
              <a:latin typeface="Georgia" pitchFamily="18" charset="0"/>
            </a:endParaRPr>
          </a:p>
          <a:p>
            <a:r>
              <a:rPr lang="ru-RU" sz="2400" b="1" dirty="0">
                <a:latin typeface="Georgia" pitchFamily="18" charset="0"/>
              </a:rPr>
              <a:t>Системные представления о политике, политические концепции, идеи, воззрения, политические прогнозы, политическая идеология</a:t>
            </a:r>
          </a:p>
          <a:p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500188" y="285750"/>
            <a:ext cx="621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Georgia" pitchFamily="18" charset="0"/>
              </a:rPr>
              <a:t>Политическое сознание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85852" y="1000108"/>
            <a:ext cx="6715172" cy="92869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Функции политического сознания</a:t>
            </a:r>
          </a:p>
        </p:txBody>
      </p:sp>
      <p:sp>
        <p:nvSpPr>
          <p:cNvPr id="12294" name="TextBox 3"/>
          <p:cNvSpPr txBox="1">
            <a:spLocks noChangeArrowheads="1"/>
          </p:cNvSpPr>
          <p:nvPr/>
        </p:nvSpPr>
        <p:spPr bwMode="auto">
          <a:xfrm>
            <a:off x="714375" y="2286000"/>
            <a:ext cx="7858125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err="1" smtClean="0">
                <a:latin typeface="Georgia" pitchFamily="18" charset="0"/>
              </a:rPr>
              <a:t>Позновательно-информационная</a:t>
            </a:r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Идеологическая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Регулятивная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Интегрирующая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428625" y="285750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Georgia" pitchFamily="18" charset="0"/>
              </a:rPr>
              <a:t>Сущность политической идеологии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14313" y="1428750"/>
            <a:ext cx="8715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3300"/>
                </a:solidFill>
                <a:latin typeface="Georgia" pitchFamily="18" charset="0"/>
              </a:rPr>
              <a:t>Политическая идеология</a:t>
            </a:r>
            <a:r>
              <a:rPr lang="ru-RU" sz="2800" b="1">
                <a:latin typeface="Georgia" pitchFamily="18" charset="0"/>
              </a:rPr>
              <a:t>– система базовых идей, отражающих политические явления и процессы, в соответствии с которыми формируются политическое сознание и жизненная позиция личности, социальных групп, общества в целом.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285852" y="4357694"/>
            <a:ext cx="6715172" cy="221455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Термин «идеология» был введен в научный оборот философом и ученым Антуаном де Треси в конце </a:t>
            </a:r>
            <a:r>
              <a:rPr lang="en-US" sz="2400" b="1" dirty="0">
                <a:solidFill>
                  <a:schemeClr val="bg1"/>
                </a:solidFill>
                <a:latin typeface="Georgia" pitchFamily="18" charset="0"/>
              </a:rPr>
              <a:t>XVIII </a:t>
            </a: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в. и означал «наука об идеях»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428625" y="285750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Georgia" pitchFamily="18" charset="0"/>
              </a:rPr>
              <a:t>Сущность политической идеологии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57158" y="1000108"/>
            <a:ext cx="8501122" cy="64294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Функции политической идеологии</a:t>
            </a:r>
          </a:p>
        </p:txBody>
      </p:sp>
      <p:sp>
        <p:nvSpPr>
          <p:cNvPr id="14342" name="TextBox 3"/>
          <p:cNvSpPr txBox="1">
            <a:spLocks noChangeArrowheads="1"/>
          </p:cNvSpPr>
          <p:nvPr/>
        </p:nvSpPr>
        <p:spPr bwMode="auto">
          <a:xfrm>
            <a:off x="2000250" y="1857375"/>
            <a:ext cx="52149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latin typeface="Georgia" pitchFamily="18" charset="0"/>
              </a:rPr>
              <a:t>     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r>
              <a:rPr lang="ru-RU" sz="2800" b="1" dirty="0" smtClean="0">
                <a:latin typeface="Georgia" pitchFamily="18" charset="0"/>
              </a:rPr>
              <a:t> </a:t>
            </a:r>
            <a:endParaRPr lang="ru-RU" sz="2800" b="1" dirty="0">
              <a:latin typeface="Georg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latin typeface="Georgia" pitchFamily="18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285852" y="4429132"/>
            <a:ext cx="6858048" cy="200026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Эти функции выполняются благодаря двум свойствам: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1. претензия на тотальную значимость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Georgia" pitchFamily="18" charset="0"/>
              </a:rPr>
              <a:t>2. нормативность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428625" y="285750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Georgia" pitchFamily="18" charset="0"/>
              </a:rPr>
              <a:t>Сущность политической идеологии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57158" y="1643050"/>
            <a:ext cx="8501122" cy="64294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1"/>
          </a:solidFill>
          <a:ln w="63500">
            <a:solidFill>
              <a:srgbClr val="FF3300"/>
            </a:solidFill>
          </a:ln>
          <a:effectLst>
            <a:outerShdw blurRad="50800" dist="38100" dir="8100000" algn="tr" rotWithShape="0">
              <a:srgbClr val="FF33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extrusionH="76200" prstMaterial="metal">
            <a:bevelT/>
            <a:extrusionClr>
              <a:srgbClr val="FF33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eorgia" pitchFamily="18" charset="0"/>
              </a:rPr>
              <a:t>Формы политической идеологии</a:t>
            </a:r>
          </a:p>
        </p:txBody>
      </p:sp>
      <p:sp>
        <p:nvSpPr>
          <p:cNvPr id="15366" name="TextBox 3"/>
          <p:cNvSpPr txBox="1">
            <a:spLocks noChangeArrowheads="1"/>
          </p:cNvSpPr>
          <p:nvPr/>
        </p:nvSpPr>
        <p:spPr bwMode="auto">
          <a:xfrm>
            <a:off x="0" y="2571750"/>
            <a:ext cx="9144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>
                <a:latin typeface="Georgia" pitchFamily="18" charset="0"/>
              </a:rPr>
              <a:t> </a:t>
            </a:r>
            <a:r>
              <a:rPr lang="ru-RU" sz="2800" b="1" u="sng" dirty="0">
                <a:latin typeface="Georgia" pitchFamily="18" charset="0"/>
              </a:rPr>
              <a:t>Социально-политические теории</a:t>
            </a:r>
            <a:r>
              <a:rPr lang="ru-RU" sz="2800" b="1" dirty="0">
                <a:latin typeface="Georgia" pitchFamily="18" charset="0"/>
              </a:rPr>
              <a:t>, дающие обоснование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latin typeface="Georgia" pitchFamily="18" charset="0"/>
              </a:rPr>
              <a:t>и </a:t>
            </a:r>
            <a:r>
              <a:rPr lang="ru-RU" sz="2800" b="1" dirty="0">
                <a:latin typeface="Georgia" pitchFamily="18" charset="0"/>
              </a:rPr>
              <a:t>идеалов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u="sng" dirty="0">
                <a:latin typeface="Georgia" pitchFamily="18" charset="0"/>
              </a:rPr>
              <a:t>Политические программы</a:t>
            </a:r>
            <a:r>
              <a:rPr lang="ru-RU" sz="2800" b="1" dirty="0">
                <a:latin typeface="Georgia" pitchFamily="18" charset="0"/>
              </a:rPr>
              <a:t>, отражающие требования </a:t>
            </a:r>
            <a:r>
              <a:rPr lang="ru-RU" sz="2800" b="1" dirty="0" smtClean="0">
                <a:latin typeface="Georgia" pitchFamily="18" charset="0"/>
              </a:rPr>
              <a:t>социальных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r>
              <a:rPr lang="ru-RU" sz="2800" b="1" dirty="0" smtClean="0">
                <a:latin typeface="Georgia" pitchFamily="18" charset="0"/>
              </a:rPr>
              <a:t>, </a:t>
            </a:r>
            <a:r>
              <a:rPr lang="ru-RU" sz="2800" b="1" dirty="0">
                <a:latin typeface="Georgia" pitchFamily="18" charset="0"/>
              </a:rPr>
              <a:t>политических элит, политических организаций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u="sng" dirty="0">
                <a:latin typeface="Georgia" pitchFamily="18" charset="0"/>
              </a:rPr>
              <a:t>Выступления партийных и государственных деятелей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</a:t>
            </a:r>
            <a:r>
              <a:rPr lang="ru-RU" sz="2800" b="1" u="sng" dirty="0">
                <a:latin typeface="Georgia" pitchFamily="18" charset="0"/>
              </a:rPr>
              <a:t>сознание граждан</a:t>
            </a:r>
            <a:r>
              <a:rPr lang="ru-RU" sz="2800" b="1" dirty="0">
                <a:latin typeface="Georgia" pitchFamily="18" charset="0"/>
              </a:rPr>
              <a:t>, определяющее их </a:t>
            </a:r>
            <a:r>
              <a:rPr lang="ru-RU" sz="2800" b="1" dirty="0" smtClean="0">
                <a:latin typeface="Georgia" pitchFamily="18" charset="0"/>
              </a:rPr>
              <a:t>политическое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?</a:t>
            </a: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85750" y="142875"/>
            <a:ext cx="8286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  <a:latin typeface="Georgia" pitchFamily="18" charset="0"/>
              </a:rPr>
              <a:t>Современные политические идеологии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57224" y="1000108"/>
          <a:ext cx="7358114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057"/>
                <a:gridCol w="36790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ТИПЫ</a:t>
                      </a:r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Либерализм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Консерватизм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Социализм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Социал-демократия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Коммунизм (ленинизм)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Национализм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Фашизм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Анархизм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85750" y="142875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latin typeface="Georgia" pitchFamily="18" charset="0"/>
              </a:rPr>
              <a:t>Роль идеологии в политической жизни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14313" y="1428750"/>
            <a:ext cx="8715375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>
                <a:latin typeface="Georgia" pitchFamily="18" charset="0"/>
              </a:rPr>
              <a:t> </a:t>
            </a:r>
            <a:r>
              <a:rPr lang="ru-RU" sz="2800" b="1" dirty="0">
                <a:latin typeface="Georgia" pitchFamily="18" charset="0"/>
              </a:rPr>
              <a:t>Укрепляет объединение людей в одной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latin typeface="Georgia" pitchFamily="18" charset="0"/>
              </a:rPr>
              <a:t>организации</a:t>
            </a:r>
            <a:endParaRPr lang="ru-RU" sz="2800" b="1" dirty="0">
              <a:latin typeface="Georgia" pitchFamily="18" charset="0"/>
            </a:endParaRPr>
          </a:p>
          <a:p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Помогает сделать свой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latin typeface="Georgia" pitchFamily="18" charset="0"/>
              </a:rPr>
              <a:t>во </a:t>
            </a:r>
            <a:r>
              <a:rPr lang="ru-RU" sz="2800" b="1" dirty="0">
                <a:latin typeface="Georgia" pitchFamily="18" charset="0"/>
              </a:rPr>
              <a:t>время выборов</a:t>
            </a:r>
          </a:p>
          <a:p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С помощью идеологии политические организации распространяют среди населения свои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latin typeface="Georgia" pitchFamily="18" charset="0"/>
              </a:rPr>
              <a:t>взгляды</a:t>
            </a:r>
            <a:endParaRPr lang="ru-RU" sz="2800" b="1" u="sng" dirty="0">
              <a:latin typeface="Georgia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429000" y="285750"/>
            <a:ext cx="2143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Georgia" pitchFamily="18" charset="0"/>
              </a:rPr>
              <a:t>План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214313" y="1357313"/>
            <a:ext cx="8929687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Franklin Gothic Book" pitchFamily="34" charset="0"/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Понятие, значение, структура и функции  политической культуры.</a:t>
            </a:r>
          </a:p>
          <a:p>
            <a:pPr marL="342900" indent="-342900">
              <a:lnSpc>
                <a:spcPct val="150000"/>
              </a:lnSpc>
              <a:buFont typeface="Franklin Gothic Book" pitchFamily="34" charset="0"/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Типы политической культуры.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  <a:p>
            <a:pPr marL="342900" indent="-342900">
              <a:lnSpc>
                <a:spcPct val="150000"/>
              </a:lnSpc>
              <a:buFont typeface="Franklin Gothic Book" pitchFamily="34" charset="0"/>
              <a:buAutoNum type="arabicPeriod"/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Сущность политической идеологии</a:t>
            </a:r>
          </a:p>
          <a:p>
            <a:pPr marL="342900" indent="-342900">
              <a:lnSpc>
                <a:spcPct val="150000"/>
              </a:lnSpc>
              <a:buFont typeface="Franklin Gothic Book" pitchFamily="34" charset="0"/>
              <a:buAutoNum type="arabicPeriod"/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Современные политические идеологии</a:t>
            </a:r>
          </a:p>
          <a:p>
            <a:pPr marL="342900" indent="-342900">
              <a:lnSpc>
                <a:spcPct val="150000"/>
              </a:lnSpc>
              <a:buFont typeface="Franklin Gothic Book" pitchFamily="34" charset="0"/>
              <a:buAutoNum type="arabicPeriod"/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Роль идеологии в политической жизни</a:t>
            </a:r>
          </a:p>
          <a:p>
            <a:pPr marL="342900" indent="-342900">
              <a:lnSpc>
                <a:spcPct val="150000"/>
              </a:lnSpc>
            </a:pPr>
            <a:endParaRPr lang="ru-RU" sz="2800" b="1" dirty="0">
              <a:latin typeface="Georgia" pitchFamily="18" charset="0"/>
            </a:endParaRPr>
          </a:p>
          <a:p>
            <a:pPr marL="342900" indent="-342900">
              <a:buFont typeface="Franklin Gothic Book" pitchFamily="34" charset="0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85750" y="142875"/>
            <a:ext cx="828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latin typeface="Georgia" pitchFamily="18" charset="0"/>
              </a:rPr>
              <a:t>Роль идеологии в политической жизни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14313" y="1428750"/>
            <a:ext cx="87153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Идеология становится мотивом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 </a:t>
            </a:r>
            <a:r>
              <a:rPr lang="ru-RU" sz="2800" b="1" dirty="0" smtClean="0">
                <a:latin typeface="Georgia" pitchFamily="18" charset="0"/>
              </a:rPr>
              <a:t>деятельности</a:t>
            </a:r>
            <a:endParaRPr lang="ru-RU" sz="2400" b="1" dirty="0">
              <a:latin typeface="Georgia" pitchFamily="18" charset="0"/>
            </a:endParaRPr>
          </a:p>
          <a:p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Играет </a:t>
            </a:r>
            <a:r>
              <a:rPr lang="ru-RU" sz="2800" b="1" dirty="0" smtClean="0">
                <a:latin typeface="Georgia" pitchFamily="18" charset="0"/>
              </a:rPr>
              <a:t>мобилизующую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800" b="1" dirty="0">
              <a:latin typeface="Georgia" pitchFamily="18" charset="0"/>
            </a:endParaRPr>
          </a:p>
          <a:p>
            <a:endParaRPr lang="ru-RU" sz="2800" b="1" dirty="0"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>
                <a:latin typeface="Georgia" pitchFamily="18" charset="0"/>
              </a:rPr>
              <a:t> Особо важную роль играет </a:t>
            </a:r>
            <a:r>
              <a:rPr lang="ru-RU" sz="2800" b="1" dirty="0" smtClean="0">
                <a:latin typeface="Georgia" pitchFamily="18" charset="0"/>
              </a:rPr>
              <a:t>общенациональная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?</a:t>
            </a:r>
            <a:endParaRPr lang="ru-RU" sz="2800" b="1" u="sng" dirty="0">
              <a:latin typeface="Georgia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85728"/>
            <a:ext cx="8153400" cy="5241925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4F271C"/>
                  </a:outerShdw>
                </a:effectLst>
              </a:rPr>
              <a:t>Политическая культура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4F271C"/>
                  </a:outerShdw>
                </a:effectLst>
              </a:rPr>
              <a:t> </a:t>
            </a:r>
            <a:r>
              <a:rPr lang="ru-RU" sz="2000" b="1" i="1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-</a:t>
            </a:r>
            <a:r>
              <a:rPr lang="ru-RU" sz="2000" b="1" i="1" u="sng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4F271C"/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F2F2F2"/>
                </a:solidFill>
              </a:rPr>
              <a:t>относительно устойчивых ценностей, символов, верований, установок, убеждений, представлений, моделей поведения, проявляющихся в непосредственной деятельности субъектов политического процесса и обеспечивающих воспроизводство политической жизни общества на основе преемственности.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rgbClr val="FFFF99"/>
                </a:solidFill>
                <a:latin typeface="Consolas" pitchFamily="49" charset="0"/>
              </a:rPr>
              <a:t>Приведите в соответствие интерпретации политической культуры  с их авторами:</a:t>
            </a:r>
            <a:endParaRPr lang="ru-RU" sz="16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endParaRPr lang="ru-RU" sz="1400" dirty="0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2786058"/>
          <a:ext cx="8286808" cy="342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5030"/>
                <a:gridCol w="4641778"/>
              </a:tblGrid>
              <a:tr h="34290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а) (Дж. </a:t>
                      </a:r>
                      <a:r>
                        <a:rPr lang="ru-RU" sz="1800" dirty="0" err="1" smtClean="0"/>
                        <a:t>Плейно</a:t>
                      </a:r>
                      <a:r>
                        <a:rPr lang="ru-RU" sz="1800" dirty="0" smtClean="0"/>
                        <a:t>, Э. Баталов, Е.А. Егоров, Н.М. </a:t>
                      </a:r>
                      <a:r>
                        <a:rPr lang="ru-RU" sz="1800" dirty="0" err="1" smtClean="0"/>
                        <a:t>Кейзеров</a:t>
                      </a:r>
                      <a:r>
                        <a:rPr lang="ru-RU" sz="1800" dirty="0" smtClean="0"/>
                        <a:t>, М.Х. </a:t>
                      </a:r>
                      <a:r>
                        <a:rPr lang="ru-RU" sz="1800" dirty="0" err="1" smtClean="0"/>
                        <a:t>Фарукшин</a:t>
                      </a:r>
                      <a:r>
                        <a:rPr lang="ru-RU" sz="1800" dirty="0" smtClean="0"/>
                        <a:t>).</a:t>
                      </a:r>
                    </a:p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б) Г. </a:t>
                      </a:r>
                      <a:r>
                        <a:rPr lang="ru-RU" sz="1800" dirty="0" err="1" smtClean="0"/>
                        <a:t>Алмонд</a:t>
                      </a:r>
                      <a:r>
                        <a:rPr lang="ru-RU" sz="1800" dirty="0" smtClean="0"/>
                        <a:t>, С. Верба,  Д. </a:t>
                      </a:r>
                      <a:r>
                        <a:rPr lang="ru-RU" sz="1800" dirty="0" err="1" smtClean="0"/>
                        <a:t>Дивайн</a:t>
                      </a:r>
                      <a:r>
                        <a:rPr lang="ru-RU" sz="1800" dirty="0" smtClean="0"/>
                        <a:t>, Л. </a:t>
                      </a:r>
                      <a:r>
                        <a:rPr lang="ru-RU" sz="1800" dirty="0" err="1" smtClean="0"/>
                        <a:t>Диттмер</a:t>
                      </a:r>
                      <a:r>
                        <a:rPr lang="ru-RU" sz="1800" dirty="0" smtClean="0"/>
                        <a:t>, Ю. Краснов, Ф.М.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Галкин и др. </a:t>
                      </a:r>
                    </a:p>
                    <a:p>
                      <a:endParaRPr lang="ru-RU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в)</a:t>
                      </a:r>
                      <a:r>
                        <a:rPr lang="ru-RU" sz="1800" dirty="0" smtClean="0"/>
                        <a:t>Бурлацкий, А.А</a:t>
                      </a:r>
                      <a:r>
                        <a:rPr lang="ru-RU" sz="1800" dirty="0" smtClean="0">
                          <a:solidFill>
                            <a:srgbClr val="0070C0"/>
                          </a:solidFill>
                        </a:rPr>
                        <a:t>.</a:t>
                      </a:r>
                    </a:p>
                    <a:p>
                      <a:r>
                        <a:rPr lang="ru-RU" sz="1800" dirty="0" smtClean="0"/>
                        <a:t>И. Шапиро, П. Шаран, В. </a:t>
                      </a:r>
                      <a:r>
                        <a:rPr lang="ru-RU" sz="1800" dirty="0" err="1" smtClean="0"/>
                        <a:t>Розенбаум</a:t>
                      </a:r>
                      <a:r>
                        <a:rPr lang="ru-RU" sz="1800" dirty="0" smtClean="0"/>
                        <a:t>) </a:t>
                      </a:r>
                      <a:r>
                        <a:rPr lang="ru-RU" sz="18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dirty="0" smtClean="0"/>
                        <a:t>Совокупность духовных явлений и символов.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dirty="0" smtClean="0"/>
                        <a:t>. </a:t>
                      </a:r>
                      <a:r>
                        <a:rPr lang="ru-RU" sz="1800" b="1" dirty="0" smtClean="0"/>
                        <a:t> С</a:t>
                      </a:r>
                      <a:r>
                        <a:rPr lang="ru-RU" sz="1800" dirty="0" smtClean="0"/>
                        <a:t>пособ, стиль политической деятельности человека, предполагающий воплощение его ценностных ориентации в практическом поведении.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800" dirty="0" smtClean="0"/>
                        <a:t>Совокупность типичных образцов поведения  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914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Заполните таблицу «Структура политической культуры» </a:t>
            </a:r>
            <a:endParaRPr lang="ru-RU" sz="3200" b="1" dirty="0">
              <a:solidFill>
                <a:schemeClr val="tx2">
                  <a:satMod val="20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71600"/>
            <a:ext cx="8229600" cy="5715000"/>
          </a:xfrm>
        </p:spPr>
        <p:txBody>
          <a:bodyPr>
            <a:normAutofit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42976" y="2143116"/>
          <a:ext cx="664373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9097"/>
                <a:gridCol w="346463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         Элементы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C000"/>
                          </a:solidFill>
                        </a:rPr>
                        <a:t>        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   Характеристика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общезначимые политические знания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политический опыт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политическое поведение</a:t>
                      </a:r>
                      <a:r>
                        <a:rPr lang="ru-RU" sz="180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политическое сознание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714876" y="1571612"/>
            <a:ext cx="4191000" cy="50292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2400" y="1524000"/>
            <a:ext cx="4495800" cy="502920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685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К  какой сфере относятся проявления политической культуры  (сознания или  поведения)</a:t>
            </a:r>
            <a:endParaRPr lang="ru-RU" sz="20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928802"/>
            <a:ext cx="4343400" cy="4754563"/>
          </a:xfr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степень интереса субъекта к политике (большой, средний, малый, полное отсутствие интереса);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степень развития политического сознания субъекта; 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отношение к существующей политической системе в целом, ее отдельным институтам, их символам и представляющим их лицам;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отношение к другим участникам политического процесса (терпимость или нетерпимость к ним);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готовность принять личное участие в тех или иных политических акциях;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представления о «правилах политической игры»;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характер политико-идеологической самоидентификации («я - левый», «я - центрист», «я - либерал»);</a:t>
            </a:r>
          </a:p>
          <a:p>
            <a:pPr eaLnBrk="1" hangingPunct="1">
              <a:lnSpc>
                <a:spcPct val="80000"/>
              </a:lnSpc>
              <a:buClrTx/>
              <a:buFont typeface="Wingdings" pitchFamily="2" charset="2"/>
              <a:buChar char="v"/>
            </a:pPr>
            <a:r>
              <a:rPr lang="ru-RU" sz="1400" b="1" smtClean="0">
                <a:solidFill>
                  <a:schemeClr val="bg1"/>
                </a:solidFill>
              </a:rPr>
              <a:t>политический язык.</a:t>
            </a:r>
          </a:p>
          <a:p>
            <a:pPr eaLnBrk="1" hangingPunct="1">
              <a:lnSpc>
                <a:spcPct val="80000"/>
              </a:lnSpc>
            </a:pPr>
            <a:endParaRPr lang="ru-RU" sz="140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4267200" cy="4525963"/>
          </a:xfrm>
        </p:spPr>
        <p:txBody>
          <a:bodyPr>
            <a:normAutofit fontScale="47500" lnSpcReduction="20000"/>
          </a:bodyPr>
          <a:lstStyle/>
          <a:p>
            <a:pPr marL="411480" eaLnBrk="1" fontAlgn="auto" hangingPunct="1">
              <a:spcAft>
                <a:spcPts val="0"/>
              </a:spcAft>
              <a:buClrTx/>
              <a:buFont typeface="Wingdings" pitchFamily="2" charset="2"/>
              <a:buChar char="v"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формы и степень участия в политической жизни общества (митингах, демонстрациях, политических забастовках, пикетах, политической деятельности);</a:t>
            </a:r>
          </a:p>
          <a:p>
            <a:pPr marL="411480" eaLnBrk="1" fontAlgn="auto" hangingPunct="1">
              <a:spcAft>
                <a:spcPts val="0"/>
              </a:spcAft>
              <a:buClrTx/>
              <a:buFont typeface="Wingdings" pitchFamily="2" charset="2"/>
              <a:buChar char="v"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формы и уровень взаимодействия с государственными институтами (конфронтация, сотрудничество, </a:t>
            </a:r>
            <a:r>
              <a:rPr lang="ru-RU" sz="3400" b="1" dirty="0" err="1" smtClean="0">
                <a:solidFill>
                  <a:schemeClr val="bg1"/>
                </a:solidFill>
              </a:rPr>
              <a:t>несотрудничество</a:t>
            </a:r>
            <a:r>
              <a:rPr lang="ru-RU" sz="3400" b="1" dirty="0" smtClean="0">
                <a:solidFill>
                  <a:schemeClr val="bg1"/>
                </a:solidFill>
              </a:rPr>
              <a:t>);</a:t>
            </a:r>
          </a:p>
          <a:p>
            <a:pPr marL="411480" eaLnBrk="1" fontAlgn="auto" hangingPunct="1">
              <a:spcAft>
                <a:spcPts val="0"/>
              </a:spcAft>
              <a:buClrTx/>
              <a:buFont typeface="Wingdings" pitchFamily="2" charset="2"/>
              <a:buChar char="v"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формы и уровень взаимодействия с институтами гражданского общества (в частности, с политическими партиями и движениями);</a:t>
            </a:r>
          </a:p>
          <a:p>
            <a:pPr marL="411480" eaLnBrk="1" fontAlgn="auto" hangingPunct="1">
              <a:spcAft>
                <a:spcPts val="0"/>
              </a:spcAft>
              <a:buClrTx/>
              <a:buFont typeface="Wingdings" pitchFamily="2" charset="2"/>
              <a:buChar char="v"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формы и уровень взаимодействия с другими субъектами политического процесса;</a:t>
            </a:r>
          </a:p>
          <a:p>
            <a:pPr marL="411480" eaLnBrk="1" fontAlgn="auto" hangingPunct="1">
              <a:spcAft>
                <a:spcPts val="0"/>
              </a:spcAft>
              <a:buClrTx/>
              <a:buFont typeface="Wingdings" pitchFamily="2" charset="2"/>
              <a:buChar char="v"/>
              <a:defRPr/>
            </a:pPr>
            <a:r>
              <a:rPr lang="ru-RU" sz="3400" b="1" dirty="0" smtClean="0">
                <a:solidFill>
                  <a:schemeClr val="bg1"/>
                </a:solidFill>
              </a:rPr>
              <a:t>тип электорального поведения.</a:t>
            </a:r>
          </a:p>
          <a:p>
            <a:pPr marL="411480" eaLnBrk="1" fontAlgn="auto" hangingPunct="1">
              <a:spcAft>
                <a:spcPts val="0"/>
              </a:spcAft>
              <a:buClrTx/>
              <a:buFont typeface="Wingdings"/>
              <a:buNone/>
              <a:defRPr/>
            </a:pPr>
            <a:r>
              <a:rPr lang="ru-RU" b="1" dirty="0" smtClean="0">
                <a:solidFill>
                  <a:schemeClr val="bg1"/>
                </a:solidFill>
              </a:rPr>
              <a:t> 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b="1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28596" y="785794"/>
            <a:ext cx="3886200" cy="762000"/>
          </a:xfrm>
          <a:prstGeom prst="down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СФЕРЕ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000628" y="785794"/>
            <a:ext cx="3886200" cy="76200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СФЕРЕ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7159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40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40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40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4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Основные функции политической культуры:</a:t>
            </a:r>
            <a:r>
              <a:rPr lang="ru-RU" sz="4000" b="1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4000" b="1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endParaRPr lang="ru-RU" sz="4000" b="1" dirty="0">
              <a:solidFill>
                <a:schemeClr val="tx2">
                  <a:satMod val="20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914400"/>
            <a:ext cx="8458200" cy="5943600"/>
          </a:xfrm>
        </p:spPr>
        <p:txBody>
          <a:bodyPr>
            <a:normAutofit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 </a:t>
            </a:r>
            <a:endParaRPr lang="ru-RU" sz="4800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4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2071678"/>
          <a:ext cx="6096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 Функции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   Характеристика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bg1"/>
                          </a:solidFill>
                        </a:rPr>
                        <a:t>Нормативная</a:t>
                      </a:r>
                      <a:endParaRPr lang="ru-RU" sz="2400" b="1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E6D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E6D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bg1"/>
                          </a:solidFill>
                        </a:rPr>
                        <a:t>Воспитательная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E6D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E6D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bg1"/>
                          </a:solidFill>
                        </a:rPr>
                        <a:t>Мобилизационная 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E6D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E6D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bg1"/>
                          </a:solidFill>
                        </a:rPr>
                        <a:t>Интеграционная 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E6D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E6D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bg1"/>
                          </a:solidFill>
                        </a:rPr>
                        <a:t>Репродуктивная 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CE6D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CE6D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381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 </a:t>
            </a:r>
            <a:r>
              <a:rPr lang="ru-RU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Типология политической культуры </a:t>
            </a:r>
            <a:endParaRPr lang="ru-RU" sz="36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52800"/>
            <a:ext cx="9144000" cy="41751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o"/>
            </a:pPr>
            <a:r>
              <a:rPr lang="ru-RU" sz="1600" b="1" dirty="0" smtClean="0">
                <a:solidFill>
                  <a:srgbClr val="FFF1CE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q"/>
            </a:pPr>
            <a:endParaRPr lang="ru-RU" sz="1600" dirty="0" smtClean="0"/>
          </a:p>
        </p:txBody>
      </p:sp>
      <p:sp>
        <p:nvSpPr>
          <p:cNvPr id="6" name="Табличка 5"/>
          <p:cNvSpPr/>
          <p:nvPr/>
        </p:nvSpPr>
        <p:spPr>
          <a:xfrm>
            <a:off x="0" y="928670"/>
            <a:ext cx="9144000" cy="762000"/>
          </a:xfrm>
          <a:prstGeom prst="plaque">
            <a:avLst/>
          </a:prstGeom>
          <a:solidFill>
            <a:srgbClr val="ECF3F8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2"/>
                </a:solidFill>
              </a:rPr>
              <a:t>Классической типологией политических культур признана классификация, предложенная Г. </a:t>
            </a:r>
            <a:r>
              <a:rPr lang="ru-RU" b="1" dirty="0" err="1">
                <a:solidFill>
                  <a:schemeClr val="bg2"/>
                </a:solidFill>
              </a:rPr>
              <a:t>Алмондом</a:t>
            </a:r>
            <a:r>
              <a:rPr lang="ru-RU" b="1" dirty="0">
                <a:solidFill>
                  <a:schemeClr val="bg2"/>
                </a:solidFill>
              </a:rPr>
              <a:t> и С. Вербой в книге «Гражданская культура» (1963 год).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857364"/>
            <a:ext cx="2590800" cy="1295400"/>
          </a:xfrm>
          <a:prstGeom prst="rect">
            <a:avLst/>
          </a:prstGeom>
          <a:solidFill>
            <a:srgbClr val="ECF3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  <a:p>
            <a:pPr algn="ctr"/>
            <a:r>
              <a:rPr lang="ru-RU" b="1" i="1" dirty="0" err="1">
                <a:solidFill>
                  <a:srgbClr val="C00000"/>
                </a:solidFill>
              </a:rPr>
              <a:t>Провинциалистская</a:t>
            </a:r>
            <a:r>
              <a:rPr lang="ru-RU" b="1" i="1" dirty="0">
                <a:solidFill>
                  <a:schemeClr val="bg1"/>
                </a:solidFill>
              </a:rPr>
              <a:t> </a:t>
            </a:r>
            <a:r>
              <a:rPr lang="ru-RU" sz="1500" b="1" i="1" dirty="0">
                <a:solidFill>
                  <a:schemeClr val="bg1"/>
                </a:solidFill>
              </a:rPr>
              <a:t>(</a:t>
            </a:r>
            <a:r>
              <a:rPr lang="ru-RU" sz="1500" b="1" dirty="0">
                <a:solidFill>
                  <a:schemeClr val="bg1"/>
                </a:solidFill>
              </a:rPr>
              <a:t>отсутствие интереса к политике и знаний о политической  системе)</a:t>
            </a:r>
          </a:p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857364"/>
            <a:ext cx="3048000" cy="1295400"/>
          </a:xfrm>
          <a:prstGeom prst="rect">
            <a:avLst/>
          </a:prstGeom>
          <a:solidFill>
            <a:srgbClr val="ECF3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i="1" dirty="0">
              <a:solidFill>
                <a:schemeClr val="bg1"/>
              </a:solidFill>
            </a:endParaRP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Подданническая</a:t>
            </a:r>
            <a:r>
              <a:rPr lang="ru-RU" sz="1400" b="1" i="1" dirty="0">
                <a:solidFill>
                  <a:schemeClr val="bg1"/>
                </a:solidFill>
              </a:rPr>
              <a:t> </a:t>
            </a:r>
            <a:r>
              <a:rPr lang="ru-RU" sz="1500" b="1" i="1" dirty="0">
                <a:solidFill>
                  <a:schemeClr val="bg1"/>
                </a:solidFill>
              </a:rPr>
              <a:t>(</a:t>
            </a:r>
            <a:r>
              <a:rPr lang="ru-RU" sz="1500" b="1" dirty="0">
                <a:solidFill>
                  <a:schemeClr val="bg1"/>
                </a:solidFill>
              </a:rPr>
              <a:t>ориентация на политические институты при невысоком уровне индивидуальной активности)</a:t>
            </a:r>
          </a:p>
          <a:p>
            <a:pPr algn="ctr"/>
            <a:endParaRPr lang="ru-RU" sz="1500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48400" y="1785926"/>
            <a:ext cx="2895600" cy="1295400"/>
          </a:xfrm>
          <a:prstGeom prst="rect">
            <a:avLst/>
          </a:prstGeom>
          <a:solidFill>
            <a:srgbClr val="ECF3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Активистская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(государство и граждане выступают как равноправные политические партнеры)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Табличка 9"/>
          <p:cNvSpPr/>
          <p:nvPr/>
        </p:nvSpPr>
        <p:spPr>
          <a:xfrm>
            <a:off x="1714480" y="4143380"/>
            <a:ext cx="5257800" cy="685800"/>
          </a:xfrm>
          <a:prstGeom prst="plaque">
            <a:avLst/>
          </a:prstGeom>
          <a:solidFill>
            <a:srgbClr val="ECF3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b="1" i="1" dirty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Каким набором качеств характеризуется </a:t>
            </a:r>
            <a:r>
              <a:rPr lang="ru-RU" b="1" i="1" dirty="0" smtClean="0">
                <a:solidFill>
                  <a:srgbClr val="C00000"/>
                </a:solidFill>
              </a:rPr>
              <a:t>культура гражданственности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:</a:t>
            </a:r>
            <a:endParaRPr lang="ru-RU" sz="1600" b="1" dirty="0">
              <a:solidFill>
                <a:schemeClr val="bg1"/>
              </a:solidFill>
            </a:endParaRPr>
          </a:p>
          <a:p>
            <a:pPr algn="ctr"/>
            <a:endParaRPr lang="ru-RU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9144000" cy="914400"/>
          </a:xfrm>
        </p:spPr>
        <p:txBody>
          <a:bodyPr/>
          <a:lstStyle/>
          <a:p>
            <a:pPr algn="ctr" eaLnBrk="1" fontAlgn="auto" hangingPunct="1">
              <a:lnSpc>
                <a:spcPts val="3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По степени консенсуса между различными субкультурами выделяют следующие типы политических культур </a:t>
            </a:r>
            <a:endParaRPr lang="ru-RU" sz="2800" b="1" dirty="0"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0" y="1676400"/>
            <a:ext cx="3581400" cy="1295400"/>
          </a:xfrm>
          <a:prstGeom prst="ellipse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У. </a:t>
            </a:r>
            <a:r>
              <a:rPr lang="ru-RU" sz="2000" b="1" dirty="0" err="1">
                <a:solidFill>
                  <a:schemeClr val="bg1"/>
                </a:solidFill>
              </a:rPr>
              <a:t>Розенбаум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(американский исследователь)</a:t>
            </a:r>
          </a:p>
        </p:txBody>
      </p:sp>
      <p:sp>
        <p:nvSpPr>
          <p:cNvPr id="6" name="Овал 5"/>
          <p:cNvSpPr/>
          <p:nvPr/>
        </p:nvSpPr>
        <p:spPr>
          <a:xfrm>
            <a:off x="4953000" y="1676400"/>
            <a:ext cx="3581400" cy="1295400"/>
          </a:xfrm>
          <a:prstGeom prst="ellipse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 Д. </a:t>
            </a:r>
            <a:r>
              <a:rPr lang="ru-RU" sz="2000" b="1" dirty="0" err="1">
                <a:solidFill>
                  <a:schemeClr val="bg1"/>
                </a:solidFill>
              </a:rPr>
              <a:t>Каванах</a:t>
            </a:r>
            <a:endParaRPr lang="ru-RU" sz="200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(английский исследователь)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41910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54864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43400" y="54864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41910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05600" y="41910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05600" y="5486400"/>
            <a:ext cx="2286000" cy="990600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524000" y="3276600"/>
            <a:ext cx="457200" cy="838200"/>
          </a:xfrm>
          <a:prstGeom prst="downArrow">
            <a:avLst/>
          </a:prstGeom>
          <a:solidFill>
            <a:schemeClr val="tx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477000" y="3276600"/>
            <a:ext cx="457200" cy="838200"/>
          </a:xfrm>
          <a:prstGeom prst="downArrow">
            <a:avLst/>
          </a:prstGeom>
          <a:solidFill>
            <a:schemeClr val="tx2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52400" y="3352800"/>
            <a:ext cx="8839200" cy="3352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chemeClr val="bg1"/>
                </a:solidFill>
              </a:rPr>
              <a:t> интерес к </a:t>
            </a:r>
            <a:r>
              <a:rPr lang="ru-RU" sz="2000" b="1" dirty="0" smtClean="0">
                <a:solidFill>
                  <a:srgbClr val="C00000"/>
                </a:solidFill>
              </a:rPr>
              <a:t>?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информации;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chemeClr val="bg1"/>
                </a:solidFill>
              </a:rPr>
              <a:t> привычка к </a:t>
            </a:r>
            <a:r>
              <a:rPr lang="ru-RU" sz="2000" b="1" dirty="0" smtClean="0">
                <a:solidFill>
                  <a:srgbClr val="C00000"/>
                </a:solidFill>
              </a:rPr>
              <a:t>?</a:t>
            </a:r>
            <a:r>
              <a:rPr lang="ru-RU" sz="2000" b="1" dirty="0" smtClean="0">
                <a:solidFill>
                  <a:schemeClr val="bg1"/>
                </a:solidFill>
              </a:rPr>
              <a:t> оценкам </a:t>
            </a:r>
            <a:r>
              <a:rPr lang="ru-RU" sz="2000" b="1" dirty="0">
                <a:solidFill>
                  <a:schemeClr val="bg1"/>
                </a:solidFill>
              </a:rPr>
              <a:t>происходящего в мире, стране;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chemeClr val="bg1"/>
                </a:solidFill>
              </a:rPr>
              <a:t> потребность в систематизированных </a:t>
            </a:r>
            <a:r>
              <a:rPr lang="ru-RU" sz="2000" b="1" dirty="0" smtClean="0">
                <a:solidFill>
                  <a:srgbClr val="C00000"/>
                </a:solidFill>
              </a:rPr>
              <a:t>? </a:t>
            </a:r>
            <a:r>
              <a:rPr lang="ru-RU" sz="2000" b="1" dirty="0" smtClean="0">
                <a:solidFill>
                  <a:schemeClr val="bg1"/>
                </a:solidFill>
              </a:rPr>
              <a:t>знаниях</a:t>
            </a:r>
            <a:r>
              <a:rPr lang="ru-RU" sz="2000" b="1" dirty="0">
                <a:solidFill>
                  <a:schemeClr val="bg1"/>
                </a:solidFill>
              </a:rPr>
              <a:t>, в самообразовании и образовании;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chemeClr val="bg1"/>
                </a:solidFill>
              </a:rPr>
              <a:t> стремление проникнуть в глубь происходящих в мире </a:t>
            </a:r>
            <a:r>
              <a:rPr lang="ru-RU" sz="2000" b="1" dirty="0" smtClean="0">
                <a:solidFill>
                  <a:srgbClr val="C00000"/>
                </a:solidFill>
              </a:rPr>
              <a:t>? </a:t>
            </a:r>
            <a:r>
              <a:rPr lang="ru-RU" sz="2000" b="1" dirty="0" smtClean="0">
                <a:solidFill>
                  <a:schemeClr val="bg1"/>
                </a:solidFill>
              </a:rPr>
              <a:t>процессов</a:t>
            </a:r>
            <a:r>
              <a:rPr lang="ru-RU" sz="2000" b="1" dirty="0">
                <a:solidFill>
                  <a:schemeClr val="bg1"/>
                </a:solidFill>
              </a:rPr>
              <a:t>, восприятие этого как собственных исканий своего места в реальном </a:t>
            </a:r>
            <a:r>
              <a:rPr lang="ru-RU" sz="2000" b="1" dirty="0" smtClean="0">
                <a:solidFill>
                  <a:srgbClr val="C00000"/>
                </a:solidFill>
              </a:rPr>
              <a:t>? </a:t>
            </a:r>
            <a:r>
              <a:rPr lang="ru-RU" sz="2000" b="1" dirty="0" smtClean="0">
                <a:solidFill>
                  <a:schemeClr val="bg1"/>
                </a:solidFill>
              </a:rPr>
              <a:t>многообразии </a:t>
            </a:r>
            <a:r>
              <a:rPr lang="ru-RU" sz="2000" b="1" dirty="0">
                <a:solidFill>
                  <a:schemeClr val="bg1"/>
                </a:solidFill>
              </a:rPr>
              <a:t>мира;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chemeClr val="bg1"/>
                </a:solidFill>
              </a:rPr>
              <a:t> стремление и умение защитить свою </a:t>
            </a:r>
            <a:r>
              <a:rPr lang="ru-RU" sz="2000" b="1" dirty="0" smtClean="0">
                <a:solidFill>
                  <a:srgbClr val="C00000"/>
                </a:solidFill>
              </a:rPr>
              <a:t>? </a:t>
            </a:r>
            <a:r>
              <a:rPr lang="ru-RU" sz="2000" b="1" dirty="0" smtClean="0">
                <a:solidFill>
                  <a:schemeClr val="bg1"/>
                </a:solidFill>
              </a:rPr>
              <a:t>гражданскую </a:t>
            </a:r>
            <a:r>
              <a:rPr lang="ru-RU" sz="2000" b="1" dirty="0">
                <a:solidFill>
                  <a:schemeClr val="bg1"/>
                </a:solidFill>
              </a:rPr>
              <a:t>позицию.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397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Политическая социализация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endParaRPr lang="ru-RU" dirty="0">
              <a:solidFill>
                <a:schemeClr val="tx2">
                  <a:satMod val="20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990600"/>
            <a:ext cx="9144000" cy="1676400"/>
          </a:xfrm>
          <a:prstGeom prst="ellipse">
            <a:avLst/>
          </a:prstGeom>
          <a:solidFill>
            <a:schemeClr val="tx2">
              <a:lumMod val="9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B w="165100" h="1778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социализация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процесс усвоения человеком норм и ценностей данной политической культуры, политических навыков и умений </a:t>
            </a: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42910" y="2714620"/>
            <a:ext cx="7391400" cy="533400"/>
          </a:xfrm>
          <a:prstGeom prst="horizontalScroll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политической социализации 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403</TotalTime>
  <Words>956</Words>
  <Application>Microsoft Office PowerPoint</Application>
  <PresentationFormat>Экран (4:3)</PresentationFormat>
  <Paragraphs>167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Слайд 1</vt:lpstr>
      <vt:lpstr>Слайд 2</vt:lpstr>
      <vt:lpstr>Слайд 3</vt:lpstr>
      <vt:lpstr>Заполните таблицу «Структура политической культуры» </vt:lpstr>
      <vt:lpstr>К  какой сфере относятся проявления политической культуры  (сознания или  поведения)</vt:lpstr>
      <vt:lpstr>  Основные функции политической культуры: </vt:lpstr>
      <vt:lpstr> Типология политической культуры </vt:lpstr>
      <vt:lpstr>По степени консенсуса между различными субкультурами выделяют следующие типы политических культур </vt:lpstr>
      <vt:lpstr>Политическая социализация </vt:lpstr>
      <vt:lpstr>Определите аспекты политической социализации (явная  или латентная) 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</cp:lastModifiedBy>
  <cp:revision>22</cp:revision>
  <dcterms:modified xsi:type="dcterms:W3CDTF">2012-05-27T18:05:07Z</dcterms:modified>
</cp:coreProperties>
</file>