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</p:sldMasterIdLst>
  <p:notesMasterIdLst>
    <p:notesMasterId r:id="rId23"/>
  </p:notesMasterIdLst>
  <p:handoutMasterIdLst>
    <p:handoutMasterId r:id="rId24"/>
  </p:handoutMasterIdLst>
  <p:sldIdLst>
    <p:sldId id="300" r:id="rId3"/>
    <p:sldId id="258" r:id="rId4"/>
    <p:sldId id="261" r:id="rId5"/>
    <p:sldId id="290" r:id="rId6"/>
    <p:sldId id="291" r:id="rId7"/>
    <p:sldId id="298" r:id="rId8"/>
    <p:sldId id="262" r:id="rId9"/>
    <p:sldId id="270" r:id="rId10"/>
    <p:sldId id="299" r:id="rId11"/>
    <p:sldId id="297" r:id="rId12"/>
    <p:sldId id="283" r:id="rId13"/>
    <p:sldId id="284" r:id="rId14"/>
    <p:sldId id="293" r:id="rId15"/>
    <p:sldId id="301" r:id="rId16"/>
    <p:sldId id="302" r:id="rId17"/>
    <p:sldId id="303" r:id="rId18"/>
    <p:sldId id="304" r:id="rId19"/>
    <p:sldId id="305" r:id="rId20"/>
    <p:sldId id="306" r:id="rId21"/>
    <p:sldId id="307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9900"/>
    <a:srgbClr val="996633"/>
    <a:srgbClr val="00CC00"/>
    <a:srgbClr val="FF0000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17" autoAdjust="0"/>
    <p:restoredTop sz="92943" autoAdjust="0"/>
  </p:normalViewPr>
  <p:slideViewPr>
    <p:cSldViewPr>
      <p:cViewPr>
        <p:scale>
          <a:sx n="66" d="100"/>
          <a:sy n="66" d="100"/>
        </p:scale>
        <p:origin x="-1278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4" d="100"/>
          <a:sy n="44" d="100"/>
        </p:scale>
        <p:origin x="-2040" y="-7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672E508-6FFE-4671-9ED5-CC1A0B783F5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C410E00-3BE9-48E4-BE03-9787996770D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E82C07-F3AA-451F-9B52-2527BAF81929}" type="slidenum">
              <a:rPr lang="ru-RU"/>
              <a:pPr/>
              <a:t>2</a:t>
            </a:fld>
            <a:endParaRPr lang="ru-RU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9192AE-1116-4F2F-9782-E05F6E285F53}" type="slidenum">
              <a:rPr lang="ru-RU"/>
              <a:pPr/>
              <a:t>3</a:t>
            </a:fld>
            <a:endParaRPr lang="ru-RU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88913"/>
            <a:ext cx="5638800" cy="19050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z="1000"/>
            </a:lvl1pPr>
          </a:lstStyle>
          <a:p>
            <a:fld id="{8E9BB8A8-5A88-4031-A7F5-A184678C8270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8198" name="Group 6"/>
          <p:cNvGrpSpPr>
            <a:grpSpLocks/>
          </p:cNvGrpSpPr>
          <p:nvPr userDrawn="1"/>
        </p:nvGrpSpPr>
        <p:grpSpPr bwMode="auto">
          <a:xfrm>
            <a:off x="179388" y="1628775"/>
            <a:ext cx="8686800" cy="2514600"/>
            <a:chOff x="0" y="576"/>
            <a:chExt cx="5472" cy="1584"/>
          </a:xfrm>
        </p:grpSpPr>
        <p:sp>
          <p:nvSpPr>
            <p:cNvPr id="8199" name="Oval 7"/>
            <p:cNvSpPr>
              <a:spLocks noChangeArrowheads="1"/>
            </p:cNvSpPr>
            <p:nvPr userDrawn="1"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200" name="Rectangle 8"/>
            <p:cNvSpPr>
              <a:spLocks noChangeArrowheads="1"/>
            </p:cNvSpPr>
            <p:nvPr userDrawn="1"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201" name="Rectangle 9"/>
            <p:cNvSpPr>
              <a:spLocks noChangeArrowheads="1"/>
            </p:cNvSpPr>
            <p:nvPr userDrawn="1"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202" name="Freeform 10"/>
            <p:cNvSpPr>
              <a:spLocks noChangeArrowheads="1"/>
            </p:cNvSpPr>
            <p:nvPr userDrawn="1"/>
          </p:nvSpPr>
          <p:spPr bwMode="auto">
            <a:xfrm>
              <a:off x="384" y="960"/>
              <a:ext cx="144" cy="913"/>
            </a:xfrm>
            <a:custGeom>
              <a:avLst/>
              <a:gdLst/>
              <a:ahLst/>
              <a:cxnLst>
                <a:cxn ang="0">
                  <a:pos x="1000" y="1000"/>
                </a:cxn>
                <a:cxn ang="0">
                  <a:pos x="0" y="1000"/>
                </a:cxn>
                <a:cxn ang="0">
                  <a:pos x="0" y="0"/>
                </a:cxn>
                <a:cxn ang="0">
                  <a:pos x="1000" y="0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3" name="Freeform 11"/>
            <p:cNvSpPr>
              <a:spLocks noChangeArrowheads="1"/>
            </p:cNvSpPr>
            <p:nvPr userDrawn="1"/>
          </p:nvSpPr>
          <p:spPr bwMode="auto">
            <a:xfrm>
              <a:off x="4944" y="762"/>
              <a:ext cx="165" cy="8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00" y="0"/>
                </a:cxn>
                <a:cxn ang="0">
                  <a:pos x="1000" y="1000"/>
                </a:cxn>
                <a:cxn ang="0">
                  <a:pos x="0" y="1000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0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71550" y="19891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pic>
        <p:nvPicPr>
          <p:cNvPr id="8211" name="Picture 19" descr="flag_RU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-242888"/>
            <a:ext cx="2808287" cy="1166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Общественная Палата Российской Федерации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7307A-0D27-41B4-AF6A-25F1A0F3A0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Общественная Палата Российской Федерации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EBE0C4-15D5-4BF0-A051-FA5A93B47D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9BB8A8-5A88-4031-A7F5-A184678C82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0" name="Group 6"/>
          <p:cNvGrpSpPr>
            <a:grpSpLocks/>
          </p:cNvGrpSpPr>
          <p:nvPr userDrawn="1"/>
        </p:nvGrpSpPr>
        <p:grpSpPr bwMode="auto">
          <a:xfrm>
            <a:off x="179388" y="1628775"/>
            <a:ext cx="8686800" cy="2514600"/>
            <a:chOff x="0" y="576"/>
            <a:chExt cx="5472" cy="1584"/>
          </a:xfrm>
        </p:grpSpPr>
        <p:sp>
          <p:nvSpPr>
            <p:cNvPr id="11" name="Oval 7"/>
            <p:cNvSpPr>
              <a:spLocks noChangeArrowheads="1"/>
            </p:cNvSpPr>
            <p:nvPr userDrawn="1"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Rectangle 8"/>
            <p:cNvSpPr>
              <a:spLocks noChangeArrowheads="1"/>
            </p:cNvSpPr>
            <p:nvPr userDrawn="1"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8" name="Rectangle 9"/>
            <p:cNvSpPr>
              <a:spLocks noChangeArrowheads="1"/>
            </p:cNvSpPr>
            <p:nvPr userDrawn="1"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9" name="Freeform 10"/>
            <p:cNvSpPr>
              <a:spLocks noChangeArrowheads="1"/>
            </p:cNvSpPr>
            <p:nvPr userDrawn="1"/>
          </p:nvSpPr>
          <p:spPr bwMode="auto">
            <a:xfrm>
              <a:off x="384" y="960"/>
              <a:ext cx="144" cy="913"/>
            </a:xfrm>
            <a:custGeom>
              <a:avLst/>
              <a:gdLst/>
              <a:ahLst/>
              <a:cxnLst>
                <a:cxn ang="0">
                  <a:pos x="1000" y="1000"/>
                </a:cxn>
                <a:cxn ang="0">
                  <a:pos x="0" y="1000"/>
                </a:cxn>
                <a:cxn ang="0">
                  <a:pos x="0" y="0"/>
                </a:cxn>
                <a:cxn ang="0">
                  <a:pos x="1000" y="0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1"/>
            <p:cNvSpPr>
              <a:spLocks noChangeArrowheads="1"/>
            </p:cNvSpPr>
            <p:nvPr userDrawn="1"/>
          </p:nvSpPr>
          <p:spPr bwMode="auto">
            <a:xfrm>
              <a:off x="4944" y="762"/>
              <a:ext cx="165" cy="8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00" y="0"/>
                </a:cxn>
                <a:cxn ang="0">
                  <a:pos x="1000" y="1000"/>
                </a:cxn>
                <a:cxn ang="0">
                  <a:pos x="0" y="1000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1" name="Picture 19" descr="flag_RU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-242888"/>
            <a:ext cx="2808287" cy="116681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2707313-FEE2-4B67-A02E-0E59CF095C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ru-RU" smtClean="0"/>
              <a:t>Общественная Палата Российской Федерации</a:t>
            </a: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Общественная Палата Российской Федерации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961-74AC-4B2D-8CDF-C2A148074D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Общественная Палата Российской Федерации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DCC3B-0C91-48D2-AE4D-EC4FEADDFE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6CC87-1A28-4CDA-80F4-8D7FAD7B97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Общественная Палата Российской Федерации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Общественная Палата Российской Федерации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60280-DC8E-4E86-93E5-36F1466B48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Общественная Палата Российской Федерации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3FEE-F59D-491E-89AD-D89ACACDB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11BB40-2694-41A6-8F7A-98CB0F39C3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ru-RU" smtClean="0"/>
              <a:t>Общественная Палата Российской Федерации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Общественная Палата Российской Федерации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07313-FEE2-4B67-A02E-0E59CF095C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61C738-CA14-4F43-A294-C8AB20FC5E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Общественная Палата Российской Федерации</a:t>
            </a:r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Общественная Палата Российской Федерации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7307A-0D27-41B4-AF6A-25F1A0F3A0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Общественная Палата Российской Федерации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BE0C4-15D5-4BF0-A051-FA5A93B47D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Общественная Палата Российской Федерации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DD961-74AC-4B2D-8CDF-C2A148074D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Общественная Палата Российской Федерации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EDCC3B-0C91-48D2-AE4D-EC4FEADDFE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Общественная Палата Российской Федерации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6CC87-1A28-4CDA-80F4-8D7FAD7B97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Общественная Палата Российской Федерации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860280-DC8E-4E86-93E5-36F1466B48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Общественная Палата Российской Федерации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B3FEE-F59D-491E-89AD-D89ACACDBC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Общественная Палата Российской Федерации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1BB40-2694-41A6-8F7A-98CB0F39C3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Общественная Палата Российской Федерации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1C738-CA14-4F43-A294-C8AB20FC5E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453188"/>
            <a:ext cx="3671887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r>
              <a:rPr lang="ru-RU"/>
              <a:t>Общественная Палата Российской Федерации</a:t>
            </a:r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/>
            </a:lvl1pPr>
          </a:lstStyle>
          <a:p>
            <a:fld id="{065D1C9D-DE4E-4F19-AF2B-82FEC8E59B2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177" name="Freeform 9"/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8" name="Freeform 10"/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¡"/>
        <a:defRPr sz="2800">
          <a:solidFill>
            <a:schemeClr val="tx1"/>
          </a:solidFill>
          <a:latin typeface="+mn-lt"/>
        </a:defRPr>
      </a:lvl2pPr>
      <a:lvl3pPr marL="1293813" indent="-4032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81163" indent="-385763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¡"/>
        <a:defRPr sz="2000">
          <a:solidFill>
            <a:schemeClr val="tx1"/>
          </a:solidFill>
          <a:latin typeface="+mn-lt"/>
        </a:defRPr>
      </a:lvl4pPr>
      <a:lvl5pPr marL="20701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Общественная Палата Российской Федерации</a:t>
            </a: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65D1C9D-DE4E-4F19-AF2B-82FEC8E59B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3FEE-F59D-491E-89AD-D89ACACDBCE6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2143116"/>
            <a:ext cx="7924800" cy="1371600"/>
          </a:xfrm>
        </p:spPr>
        <p:txBody>
          <a:bodyPr/>
          <a:lstStyle/>
          <a:p>
            <a:r>
              <a:rPr lang="ru-RU" sz="6000" dirty="0" smtClean="0">
                <a:solidFill>
                  <a:srgbClr val="C00000"/>
                </a:solidFill>
              </a:rPr>
              <a:t>Гражданское общество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14348" y="3571876"/>
            <a:ext cx="7924800" cy="984736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rgbClr val="002060"/>
                </a:solidFill>
              </a:rPr>
              <a:t>Практическое занятие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571612"/>
            <a:ext cx="8229600" cy="45720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От </a:t>
            </a:r>
            <a:r>
              <a:rPr lang="ru-RU" sz="3200" i="1" u="sng" dirty="0" smtClean="0">
                <a:solidFill>
                  <a:schemeClr val="bg2">
                    <a:lumMod val="75000"/>
                  </a:schemeClr>
                </a:solidFill>
              </a:rPr>
              <a:t>государства</a:t>
            </a:r>
            <a:r>
              <a:rPr lang="ru-RU" sz="3200" i="1" dirty="0" smtClean="0">
                <a:solidFill>
                  <a:schemeClr val="bg2">
                    <a:lumMod val="75000"/>
                  </a:schemeClr>
                </a:solidFill>
              </a:rPr>
              <a:t>   -   </a:t>
            </a:r>
            <a:r>
              <a:rPr lang="ru-RU" sz="3200" b="1" dirty="0" smtClean="0">
                <a:solidFill>
                  <a:srgbClr val="C00000"/>
                </a:solidFill>
              </a:rPr>
              <a:t>. . .  </a:t>
            </a:r>
            <a:r>
              <a:rPr lang="ru-RU" sz="3200" b="1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endParaRPr lang="ru-RU" sz="3200" dirty="0">
              <a:solidFill>
                <a:schemeClr val="tx2">
                  <a:lumMod val="10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3200" dirty="0">
                <a:solidFill>
                  <a:schemeClr val="tx2">
                    <a:lumMod val="10000"/>
                  </a:schemeClr>
                </a:solidFill>
              </a:rPr>
              <a:t>От </a:t>
            </a:r>
            <a:r>
              <a:rPr lang="ru-RU" sz="3200" i="1" u="sng" dirty="0">
                <a:solidFill>
                  <a:schemeClr val="tx2">
                    <a:lumMod val="10000"/>
                  </a:schemeClr>
                </a:solidFill>
              </a:rPr>
              <a:t>иностранных фондов</a:t>
            </a:r>
            <a:r>
              <a:rPr lang="ru-RU" sz="3200" dirty="0">
                <a:solidFill>
                  <a:schemeClr val="tx2">
                    <a:lumMod val="10000"/>
                  </a:schemeClr>
                </a:solidFill>
              </a:rPr>
              <a:t> (</a:t>
            </a:r>
            <a:r>
              <a:rPr lang="ru-RU" sz="3200" dirty="0" smtClean="0">
                <a:solidFill>
                  <a:schemeClr val="tx2">
                    <a:lumMod val="10000"/>
                  </a:schemeClr>
                </a:solidFill>
              </a:rPr>
              <a:t>например</a:t>
            </a:r>
            <a:r>
              <a:rPr lang="ru-RU" sz="3200" dirty="0">
                <a:solidFill>
                  <a:schemeClr val="tx2">
                    <a:lumMod val="10000"/>
                  </a:schemeClr>
                </a:solidFill>
              </a:rPr>
              <a:t>, Гринпис, Красный Крест и т.п</a:t>
            </a:r>
            <a:r>
              <a:rPr lang="ru-RU" sz="3200" dirty="0" smtClean="0">
                <a:solidFill>
                  <a:schemeClr val="tx2">
                    <a:lumMod val="10000"/>
                  </a:schemeClr>
                </a:solidFill>
              </a:rPr>
              <a:t>.)   -   </a:t>
            </a:r>
            <a:r>
              <a:rPr lang="ru-RU" sz="3200" b="1" dirty="0" smtClean="0">
                <a:solidFill>
                  <a:srgbClr val="C00000"/>
                </a:solidFill>
              </a:rPr>
              <a:t>. . .  </a:t>
            </a:r>
            <a:r>
              <a:rPr lang="ru-RU" sz="3200" b="1" dirty="0" smtClean="0"/>
              <a:t>.</a:t>
            </a:r>
            <a:endParaRPr lang="ru-RU" sz="3200" b="1" dirty="0" smtClean="0">
              <a:solidFill>
                <a:schemeClr val="tx2">
                  <a:lumMod val="10000"/>
                </a:schemeClr>
              </a:solidFill>
            </a:endParaRPr>
          </a:p>
          <a:p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solidFill>
                  <a:srgbClr val="C00000"/>
                </a:solidFill>
              </a:rPr>
              <a:t>Данные  выявите  при  самостоятельном  данного вопроса изучении 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2FFBAAD-3AEC-4BDB-BA49-1B9DF751CDA7}" type="slidenum">
              <a:rPr lang="ru-RU"/>
              <a:pPr/>
              <a:t>10</a:t>
            </a:fld>
            <a:endParaRPr lang="ru-RU"/>
          </a:p>
        </p:txBody>
      </p:sp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Определите гранты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для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поддержкинеком1мерческих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организаций  (НКО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) в 2011 и 2012 годах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6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</a:rPr>
              <a:t>Экология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002060"/>
                </a:solidFill>
              </a:rPr>
              <a:t>Важность общественной дипломатии</a:t>
            </a: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002060"/>
                </a:solidFill>
              </a:rPr>
              <a:t>Финансовый кризис</a:t>
            </a: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002060"/>
                </a:solidFill>
              </a:rPr>
              <a:t>Борьба с коррупцией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</a:rPr>
              <a:t>Религиозный экстремизм принесённый извне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</a:rPr>
              <a:t>СМИ</a:t>
            </a:r>
          </a:p>
          <a:p>
            <a:pPr algn="ctr">
              <a:lnSpc>
                <a:spcPct val="90000"/>
              </a:lnSpc>
            </a:pPr>
            <a:endParaRPr lang="ru-RU" sz="2800" dirty="0" smtClean="0">
              <a:solidFill>
                <a:srgbClr val="002060"/>
              </a:solidFill>
            </a:endParaRPr>
          </a:p>
          <a:p>
            <a:pPr algn="ctr">
              <a:lnSpc>
                <a:spcPct val="90000"/>
              </a:lnSpc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006600"/>
                </a:solidFill>
              </a:rPr>
              <a:t>Самостоятельно изучите  выбранную вами проблему и изложите  на практическом занятие.</a:t>
            </a:r>
            <a:endParaRPr lang="ru-RU" sz="2800" dirty="0">
              <a:solidFill>
                <a:srgbClr val="006600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29E4295-93CF-42D3-8D9B-D74FFA82BC3B}" type="slidenum">
              <a:rPr lang="ru-RU"/>
              <a:pPr/>
              <a:t>11</a:t>
            </a:fld>
            <a:endParaRPr lang="ru-RU"/>
          </a:p>
        </p:txBody>
      </p:sp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Актуальная проблемы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9" name="Rectangle 3"/>
          <p:cNvSpPr>
            <a:spLocks noGrp="1" noChangeArrowheads="1"/>
          </p:cNvSpPr>
          <p:nvPr>
            <p:ph idx="1"/>
          </p:nvPr>
        </p:nvSpPr>
        <p:spPr>
          <a:xfrm>
            <a:off x="642910" y="1500174"/>
            <a:ext cx="8105803" cy="5097476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500" dirty="0">
                <a:solidFill>
                  <a:schemeClr val="bg2">
                    <a:lumMod val="50000"/>
                  </a:schemeClr>
                </a:solidFill>
              </a:rPr>
              <a:t>Усиление активности и влияния государства в разных сферах гражданского общества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500" dirty="0">
                <a:solidFill>
                  <a:schemeClr val="bg2">
                    <a:lumMod val="50000"/>
                  </a:schemeClr>
                </a:solidFill>
              </a:rPr>
              <a:t>Развитие диалога государства и институтов гражданского общества в рамках законотворческого процесса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500" dirty="0">
                <a:solidFill>
                  <a:schemeClr val="bg2">
                    <a:lumMod val="50000"/>
                  </a:schemeClr>
                </a:solidFill>
              </a:rPr>
              <a:t>Системное развитие благотворительности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500" dirty="0">
                <a:solidFill>
                  <a:schemeClr val="bg2">
                    <a:lumMod val="50000"/>
                  </a:schemeClr>
                </a:solidFill>
              </a:rPr>
              <a:t>Усиление общественной активности граждан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500" dirty="0">
                <a:solidFill>
                  <a:schemeClr val="bg2">
                    <a:lumMod val="50000"/>
                  </a:schemeClr>
                </a:solidFill>
              </a:rPr>
              <a:t>Развитие </a:t>
            </a:r>
            <a:r>
              <a:rPr lang="ru-RU" sz="2500" dirty="0" smtClean="0">
                <a:solidFill>
                  <a:schemeClr val="bg2">
                    <a:lumMod val="50000"/>
                  </a:schemeClr>
                </a:solidFill>
              </a:rPr>
              <a:t>профессионализма </a:t>
            </a:r>
            <a:r>
              <a:rPr lang="ru-RU" sz="2500" dirty="0">
                <a:solidFill>
                  <a:schemeClr val="bg2">
                    <a:lumMod val="50000"/>
                  </a:schemeClr>
                </a:solidFill>
              </a:rPr>
              <a:t>НКО при общем снижении их числа </a:t>
            </a:r>
            <a:endParaRPr lang="ru-RU" sz="25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ru-RU" sz="25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006600"/>
                </a:solidFill>
              </a:rPr>
              <a:t>Выберите  тренд обоснуйте свою точку зрения.</a:t>
            </a:r>
            <a:endParaRPr lang="ru-RU" sz="3200" dirty="0">
              <a:solidFill>
                <a:srgbClr val="006600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C5C3CCF-83E0-4F7E-A8DC-DCB5D9978635}" type="slidenum">
              <a:rPr lang="ru-RU"/>
              <a:pPr/>
              <a:t>12</a:t>
            </a:fld>
            <a:endParaRPr lang="ru-RU"/>
          </a:p>
        </p:txBody>
      </p:sp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   </a:t>
            </a:r>
            <a:r>
              <a:rPr lang="ru-RU" dirty="0">
                <a:solidFill>
                  <a:srgbClr val="C00000"/>
                </a:solidFill>
              </a:rPr>
              <a:t>Тренды в развитии гражданского общества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3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524000"/>
            <a:ext cx="8401080" cy="504827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</a:rPr>
              <a:t>Глобальные проблемы человечества (в том числе, техногенные катастрофы, международный терроризм);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</a:rPr>
              <a:t>Свобода СМИ;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</a:rPr>
              <a:t>Ограничение политических прав и свобод граждан;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</a:rPr>
              <a:t>Увеличение количества и глубины социально-политических и экономических рисков и др.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ru-RU" sz="2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006600"/>
                </a:solidFill>
              </a:rPr>
              <a:t>Имеются ли выше указанные угрозы в Казахстане?  Да или нет по каждому пункту. </a:t>
            </a:r>
            <a:r>
              <a:rPr lang="ru-RU" sz="2800" smtClean="0">
                <a:solidFill>
                  <a:srgbClr val="006600"/>
                </a:solidFill>
              </a:rPr>
              <a:t>Ответ обоснуйте.</a:t>
            </a:r>
            <a:endParaRPr lang="ru-RU" sz="2800" dirty="0">
              <a:solidFill>
                <a:srgbClr val="006600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3F5EEFE-672F-46CE-8D20-AE659F812389}" type="slidenum">
              <a:rPr lang="ru-RU"/>
              <a:pPr/>
              <a:t>13</a:t>
            </a:fld>
            <a:endParaRPr lang="ru-RU"/>
          </a:p>
        </p:txBody>
      </p:sp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Угрозы развитию гражданского </a:t>
            </a:r>
            <a:r>
              <a:rPr lang="ru-RU" dirty="0" smtClean="0">
                <a:solidFill>
                  <a:srgbClr val="C00000"/>
                </a:solidFill>
              </a:rPr>
              <a:t>общества :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2071678"/>
          <a:ext cx="82296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3470"/>
                <a:gridCol w="358613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Основы</a:t>
                      </a:r>
                      <a:endParaRPr lang="ru-RU" sz="3200" dirty="0"/>
                    </a:p>
                  </a:txBody>
                  <a:tcP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Характеристика</a:t>
                      </a:r>
                      <a:endParaRPr lang="ru-RU" sz="3200" dirty="0"/>
                    </a:p>
                  </a:txBody>
                  <a:tcPr>
                    <a:solidFill>
                      <a:srgbClr val="0066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err="1" smtClean="0"/>
                        <a:t>Политико</a:t>
                      </a:r>
                      <a:r>
                        <a:rPr lang="ru-RU" sz="3200" b="1" dirty="0" smtClean="0"/>
                        <a:t> – правовые</a:t>
                      </a:r>
                      <a:endParaRPr lang="ru-RU" sz="3200" b="1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Экономические</a:t>
                      </a:r>
                      <a:endParaRPr lang="ru-RU" sz="3200" b="1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Духовные и культурно - нравственные</a:t>
                      </a:r>
                      <a:endParaRPr lang="ru-RU" sz="3200" b="1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2707313-FEE2-4B67-A02E-0E59CF095CFD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Заполните таблицу «основы гражданского общества»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1428736"/>
          <a:ext cx="8429684" cy="524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9090"/>
                <a:gridCol w="450059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Основы</a:t>
                      </a:r>
                      <a:endParaRPr lang="ru-RU" sz="3200" dirty="0"/>
                    </a:p>
                  </a:txBody>
                  <a:tcP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Определения</a:t>
                      </a:r>
                      <a:endParaRPr lang="ru-RU" sz="3200" dirty="0"/>
                    </a:p>
                  </a:txBody>
                  <a:tcPr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/>
                        <a:t>а</a:t>
                      </a:r>
                      <a:r>
                        <a:rPr lang="ru-RU" sz="3200" b="1" dirty="0" smtClean="0"/>
                        <a:t>) </a:t>
                      </a:r>
                      <a:r>
                        <a:rPr lang="ru-RU" sz="3200" b="1" dirty="0" err="1" smtClean="0"/>
                        <a:t>Политико</a:t>
                      </a:r>
                      <a:r>
                        <a:rPr lang="ru-RU" sz="3200" b="1" dirty="0" smtClean="0"/>
                        <a:t> –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/>
                        <a:t>    правовые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/>
                        <a:t>б)Экономические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/>
                        <a:t>в) Духовные и культурно –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/>
                        <a:t>нравствен</a:t>
                      </a:r>
                      <a:r>
                        <a:rPr lang="ru-RU" sz="3600" b="1" dirty="0" smtClean="0"/>
                        <a:t>ные</a:t>
                      </a:r>
                    </a:p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Демократическое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законодательство</a:t>
                      </a:r>
                    </a:p>
                    <a:p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Развитая многоукладная экономика</a:t>
                      </a:r>
                    </a:p>
                    <a:p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Свобода совести</a:t>
                      </a:r>
                    </a:p>
                    <a:p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 Разделение властей</a:t>
                      </a:r>
                    </a:p>
                    <a:p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 Нравственность</a:t>
                      </a:r>
                    </a:p>
                    <a:p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 СМИ, не подпадающие под государственный контроль</a:t>
                      </a:r>
                    </a:p>
                    <a:p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7.Регулируемая рыночная экономика</a:t>
                      </a:r>
                    </a:p>
                    <a:p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8. Плюрализм идеологии</a:t>
                      </a:r>
                    </a:p>
                    <a:p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9. Политический плюрализм</a:t>
                      </a:r>
                    </a:p>
                    <a:p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10. Разнообразные формы собственности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tint val="40000"/>
                        <a:alpha val="5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2707313-FEE2-4B67-A02E-0E59CF095CFD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52400"/>
            <a:ext cx="8186766" cy="106202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Приведите в соответствие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2857496"/>
            <a:ext cx="8401080" cy="323850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Варианты ответов: </a:t>
            </a:r>
          </a:p>
          <a:p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Томас Гоббс</a:t>
            </a:r>
          </a:p>
          <a:p>
            <a:r>
              <a:rPr lang="ru-RU" dirty="0" err="1" smtClean="0">
                <a:solidFill>
                  <a:schemeClr val="tx2">
                    <a:lumMod val="25000"/>
                  </a:schemeClr>
                </a:solidFill>
              </a:rPr>
              <a:t>Никколо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  </a:t>
            </a:r>
            <a:r>
              <a:rPr lang="ru-RU" dirty="0" err="1" smtClean="0">
                <a:solidFill>
                  <a:schemeClr val="tx2">
                    <a:lumMod val="25000"/>
                  </a:schemeClr>
                </a:solidFill>
              </a:rPr>
              <a:t>Маккиавелли</a:t>
            </a:r>
            <a:endParaRPr lang="ru-RU" dirty="0" smtClean="0">
              <a:solidFill>
                <a:schemeClr val="tx2">
                  <a:lumMod val="2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Георг Вильгельм Фридрих Гегель</a:t>
            </a:r>
          </a:p>
          <a:p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Шарль Луи Монтескьё</a:t>
            </a:r>
          </a:p>
          <a:p>
            <a:endParaRPr lang="ru-RU" dirty="0" smtClean="0">
              <a:solidFill>
                <a:schemeClr val="tx2">
                  <a:lumMod val="25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solidFill>
                  <a:srgbClr val="006600"/>
                </a:solidFill>
              </a:rPr>
              <a:t>Выберите правильный ответ.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2707313-FEE2-4B67-A02E-0E59CF095CFD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52400"/>
            <a:ext cx="8258204" cy="256222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Исходным моментом современных представлений  о гражданском обществе является идея о различии общества и государства. Кто автор данной идеи?  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2000240"/>
          <a:ext cx="8286808" cy="300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2098"/>
                <a:gridCol w="3214710"/>
              </a:tblGrid>
              <a:tr h="57150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ИСТОРИЧЕСКИЕ ТИПЫ</a:t>
                      </a:r>
                      <a:endParaRPr lang="ru-RU" sz="2400" dirty="0"/>
                    </a:p>
                  </a:txBody>
                  <a:tcP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ХАРАКТЕРИСТИКА</a:t>
                      </a:r>
                      <a:endParaRPr lang="ru-RU" sz="2400" dirty="0"/>
                    </a:p>
                  </a:txBody>
                  <a:tcPr>
                    <a:solidFill>
                      <a:srgbClr val="0066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ОБЩИНА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СОЦИАЛЬНЫЕ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ОБРАЗОВАНИЯ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ОБЩЕСТВО КАК СОВОКУПНОСТЬ ГРАЖДАН СТРАНЫ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МИРОВОЕ СООБЩЕСТВО ГРАЖДАН</a:t>
                      </a:r>
                      <a:endParaRPr lang="ru-RU" sz="2400" b="1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2707313-FEE2-4B67-A02E-0E59CF095CFD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Дайте характеристику  историческим типам  развития гражданского общества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3000372"/>
            <a:ext cx="8429684" cy="321467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Укажите правильный ответ:  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средневековье, новое время, античность.</a:t>
            </a:r>
            <a:endParaRPr lang="ru-RU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2707313-FEE2-4B67-A02E-0E59CF095CFD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152400"/>
            <a:ext cx="8401080" cy="24907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К какому периоду  развития западноевропейской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/>
              </a:rPr>
              <a:t>политико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 – правовой мысли относится  идея гражданского общества?</a:t>
            </a:r>
            <a:endParaRPr lang="ru-RU" dirty="0"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929066"/>
            <a:ext cx="8472518" cy="2166934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002060"/>
                </a:solidFill>
              </a:rPr>
              <a:t>Обоснуйте данное утверждение. Каким должно быть соотношение правого государства и гражданского общества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2707313-FEE2-4B67-A02E-0E59CF095CFD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01080" cy="37052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>
                <a:solidFill>
                  <a:srgbClr val="C00000"/>
                </a:solidFill>
              </a:rPr>
              <a:t>Правовое государство является предпосылкой и условием развития гражданского общества</a:t>
            </a:r>
            <a:r>
              <a:rPr lang="ru-RU" sz="4800" dirty="0" smtClean="0">
                <a:solidFill>
                  <a:srgbClr val="C00000"/>
                </a:solidFill>
              </a:rPr>
              <a:t/>
            </a:r>
            <a:br>
              <a:rPr lang="ru-RU" sz="4800" dirty="0" smtClean="0">
                <a:solidFill>
                  <a:srgbClr val="C00000"/>
                </a:solidFill>
              </a:rPr>
            </a:br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_______________________________</a:t>
            </a:r>
            <a:endParaRPr lang="ru-RU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500035" y="1714488"/>
            <a:ext cx="8110566" cy="4381512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endParaRPr lang="ru-RU" sz="2800" dirty="0"/>
          </a:p>
          <a:p>
            <a:pPr lvl="1">
              <a:lnSpc>
                <a:spcPct val="80000"/>
              </a:lnSpc>
              <a:buFont typeface="Wingdings" pitchFamily="2" charset="2"/>
              <a:buChar char="q"/>
            </a:pP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 Понятие и современное состояние гражданского общества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  <a:p>
            <a:pPr lvl="1">
              <a:lnSpc>
                <a:spcPct val="80000"/>
              </a:lnSpc>
              <a:buFont typeface="Wingdings" pitchFamily="2" charset="2"/>
              <a:buChar char="q"/>
            </a:pP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Актуальные вопросы развития гражданского общества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  <a:p>
            <a:pPr lvl="1">
              <a:lnSpc>
                <a:spcPct val="80000"/>
              </a:lnSpc>
              <a:buFont typeface="Wingdings" pitchFamily="2" charset="2"/>
              <a:buChar char="q"/>
            </a:pP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Основные тенденции развития гражданского общества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  <a:p>
            <a:pPr lvl="1">
              <a:lnSpc>
                <a:spcPct val="80000"/>
              </a:lnSpc>
              <a:buFont typeface="Wingdings" pitchFamily="2" charset="2"/>
              <a:buChar char="q"/>
            </a:pP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83D221A-B0F0-4D03-954C-D1ECE530DD56}" type="slidenum">
              <a:rPr lang="ru-RU"/>
              <a:pPr/>
              <a:t>2</a:t>
            </a:fld>
            <a:endParaRPr lang="ru-RU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План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4357694"/>
            <a:ext cx="8329642" cy="173830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006600"/>
                </a:solidFill>
              </a:rPr>
              <a:t>Почему степень развитости гражданского общества определяется уровнем развития свободы </a:t>
            </a:r>
            <a:r>
              <a:rPr lang="ru-RU" sz="3200" smtClean="0">
                <a:solidFill>
                  <a:srgbClr val="006600"/>
                </a:solidFill>
              </a:rPr>
              <a:t>и прав личности</a:t>
            </a:r>
            <a:r>
              <a:rPr lang="ru-RU" sz="3200" dirty="0" smtClean="0">
                <a:solidFill>
                  <a:srgbClr val="006600"/>
                </a:solidFill>
              </a:rPr>
              <a:t>, признаваемой в этом обществе?</a:t>
            </a:r>
            <a:endParaRPr lang="ru-RU" sz="3200" dirty="0">
              <a:solidFill>
                <a:srgbClr val="0066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2707313-FEE2-4B67-A02E-0E59CF095CFD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152400"/>
            <a:ext cx="8329642" cy="406241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Развитость гражданского общества определяется не столько степенью охвата слоёв населения, сколько уровнем развития свободы личности, признаваемой в этом обществе. Реальная же свобода личности становится возможной в обществе подлинной демократии, где не государство и политическая власть господствуют над обществом и его членами, а общество имеет безусловное господство по отношению к государству. Такое </a:t>
            </a:r>
            <a:r>
              <a:rPr lang="ru-RU" sz="2400" b="1" dirty="0" smtClean="0">
                <a:solidFill>
                  <a:srgbClr val="FF0000"/>
                </a:solidFill>
              </a:rPr>
              <a:t>общество</a:t>
            </a:r>
            <a:r>
              <a:rPr lang="ru-RU" sz="2400" dirty="0" smtClean="0">
                <a:solidFill>
                  <a:srgbClr val="FF0000"/>
                </a:solidFill>
              </a:rPr>
              <a:t> и называется гражданским, а государство – правовым.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u="sng" dirty="0" smtClean="0">
                <a:solidFill>
                  <a:srgbClr val="C00000"/>
                </a:solidFill>
                <a:effectLst/>
              </a:rPr>
              <a:t>---------------------------------------------------------------------------------</a:t>
            </a:r>
            <a:endParaRPr lang="ru-RU" sz="2400" dirty="0"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741363" y="1773238"/>
            <a:ext cx="7661275" cy="453548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Изучить  всею совокупность общественных </a:t>
            </a:r>
            <a:r>
              <a:rPr lang="ru-RU" sz="3200" dirty="0">
                <a:solidFill>
                  <a:schemeClr val="tx2">
                    <a:lumMod val="25000"/>
                  </a:schemeClr>
                </a:solidFill>
              </a:rPr>
              <a:t>институтов, непосредственно не включенных в структуры государства и позволяющим гражданам и их объединениям реализовывать свои интересы и инициативы.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Определить основные </a:t>
            </a:r>
            <a:r>
              <a:rPr lang="ru-RU" sz="3200" dirty="0">
                <a:solidFill>
                  <a:schemeClr val="tx2">
                    <a:lumMod val="25000"/>
                  </a:schemeClr>
                </a:solidFill>
              </a:rPr>
              <a:t>тренды развития гражданского общества. 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98CF0AE-140E-4D90-A7C5-F489798B2E24}" type="slidenum">
              <a:rPr lang="ru-RU"/>
              <a:pPr/>
              <a:t>3</a:t>
            </a:fld>
            <a:endParaRPr lang="ru-RU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>
                    <a:lumMod val="25000"/>
                  </a:schemeClr>
                </a:solidFill>
              </a:rPr>
              <a:t>Цель 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практического занятия</a:t>
            </a: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ru-RU" sz="2800" dirty="0">
                <a:solidFill>
                  <a:schemeClr val="tx2">
                    <a:lumMod val="25000"/>
                  </a:schemeClr>
                </a:solidFill>
              </a:rPr>
              <a:t>Совокупность негосударственных институтов (общественные объединения и движения, некоммерческие организации, политические партии, фонды, ассоциации, СМИ и др.), функционирующих на основе принципов добровольности и законности, равноправия, реализации законных прав и свобод личности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endParaRPr lang="ru-RU" sz="2800" dirty="0" smtClean="0">
              <a:solidFill>
                <a:schemeClr val="tx2">
                  <a:lumMod val="25000"/>
                </a:schemeClr>
              </a:solidFill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006600"/>
                </a:solidFill>
              </a:rPr>
              <a:t>Чем негосударственные структуры отличаются от государственных?</a:t>
            </a:r>
            <a:endParaRPr lang="ru-RU" sz="3200" dirty="0">
              <a:solidFill>
                <a:srgbClr val="006600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0CBD939-3C23-450D-8443-BC575B17FFE4}" type="slidenum">
              <a:rPr lang="ru-RU"/>
              <a:pPr/>
              <a:t>4</a:t>
            </a:fld>
            <a:endParaRPr lang="ru-RU"/>
          </a:p>
        </p:txBody>
      </p:sp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chemeClr val="bg2">
                    <a:lumMod val="75000"/>
                  </a:schemeClr>
                </a:solidFill>
              </a:rPr>
              <a:t>Понятие гражданского общества с точки зрения политологии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chemeClr val="tx2">
                    <a:lumMod val="25000"/>
                  </a:schemeClr>
                </a:solidFill>
              </a:rPr>
              <a:t>В </a:t>
            </a:r>
            <a:r>
              <a:rPr lang="ru-RU" u="sng" dirty="0">
                <a:solidFill>
                  <a:schemeClr val="tx2">
                    <a:lumMod val="25000"/>
                  </a:schemeClr>
                </a:solidFill>
              </a:rPr>
              <a:t>государстве</a:t>
            </a:r>
            <a:r>
              <a:rPr lang="ru-RU" dirty="0">
                <a:solidFill>
                  <a:schemeClr val="tx2">
                    <a:lumMod val="25000"/>
                  </a:schemeClr>
                </a:solidFill>
              </a:rPr>
              <a:t> преобладают </a:t>
            </a:r>
            <a:r>
              <a:rPr lang="ru-RU" b="1" dirty="0" smtClean="0">
                <a:solidFill>
                  <a:srgbClr val="006600"/>
                </a:solidFill>
              </a:rPr>
              <a:t>… 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отношения </a:t>
            </a:r>
            <a:r>
              <a:rPr lang="ru-RU" dirty="0">
                <a:solidFill>
                  <a:schemeClr val="tx2">
                    <a:lumMod val="25000"/>
                  </a:schemeClr>
                </a:solidFill>
              </a:rPr>
              <a:t>господства и подчинения;</a:t>
            </a:r>
          </a:p>
          <a:p>
            <a:pPr>
              <a:buFont typeface="Wingdings" pitchFamily="2" charset="2"/>
              <a:buChar char="q"/>
            </a:pPr>
            <a:r>
              <a:rPr lang="ru-RU" i="1" dirty="0">
                <a:solidFill>
                  <a:schemeClr val="tx2">
                    <a:lumMod val="25000"/>
                  </a:schemeClr>
                </a:solidFill>
              </a:rPr>
              <a:t>В </a:t>
            </a:r>
            <a:r>
              <a:rPr lang="ru-RU" i="1" u="sng" dirty="0">
                <a:solidFill>
                  <a:schemeClr val="tx2">
                    <a:lumMod val="25000"/>
                  </a:schemeClr>
                </a:solidFill>
              </a:rPr>
              <a:t>гражданском обществе</a:t>
            </a:r>
            <a:r>
              <a:rPr lang="ru-RU" i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– </a:t>
            </a:r>
            <a:r>
              <a:rPr lang="ru-RU" b="1" dirty="0" smtClean="0">
                <a:solidFill>
                  <a:srgbClr val="006600"/>
                </a:solidFill>
              </a:rPr>
              <a:t>… </a:t>
            </a: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отношения </a:t>
            </a:r>
            <a:r>
              <a:rPr lang="ru-RU" i="1" dirty="0">
                <a:solidFill>
                  <a:schemeClr val="tx2">
                    <a:lumMod val="25000"/>
                  </a:schemeClr>
                </a:solidFill>
              </a:rPr>
              <a:t>конкуренции, противоборства, а также </a:t>
            </a: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солидарности</a:t>
            </a:r>
            <a:r>
              <a:rPr lang="ru-RU" i="1" dirty="0">
                <a:solidFill>
                  <a:schemeClr val="tx2">
                    <a:lumMod val="25000"/>
                  </a:schemeClr>
                </a:solidFill>
              </a:rPr>
              <a:t>, сотрудничества, корпоративизма</a:t>
            </a: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.</a:t>
            </a:r>
          </a:p>
          <a:p>
            <a:endParaRPr lang="ru-RU" i="1" dirty="0" smtClean="0"/>
          </a:p>
          <a:p>
            <a:pPr>
              <a:buFont typeface="Wingdings" pitchFamily="2" charset="2"/>
              <a:buChar char="Ø"/>
            </a:pPr>
            <a:r>
              <a:rPr lang="ru-RU" sz="3200" i="1" dirty="0" smtClean="0">
                <a:solidFill>
                  <a:srgbClr val="006600"/>
                </a:solidFill>
              </a:rPr>
              <a:t>Вместо  многоточия поставьте соответствующие ключевые слова: </a:t>
            </a:r>
            <a:r>
              <a:rPr lang="ru-RU" sz="3200" dirty="0" smtClean="0">
                <a:solidFill>
                  <a:srgbClr val="006600"/>
                </a:solidFill>
              </a:rPr>
              <a:t>вертикальные, </a:t>
            </a:r>
            <a:r>
              <a:rPr lang="ru-RU" sz="3200" i="1" dirty="0" smtClean="0">
                <a:solidFill>
                  <a:srgbClr val="006600"/>
                </a:solidFill>
              </a:rPr>
              <a:t>горизонтальные.</a:t>
            </a:r>
            <a:r>
              <a:rPr lang="ru-RU" sz="3200" dirty="0" smtClean="0">
                <a:solidFill>
                  <a:srgbClr val="006600"/>
                </a:solidFill>
              </a:rPr>
              <a:t> </a:t>
            </a:r>
            <a:endParaRPr lang="ru-RU" sz="3200" i="1" dirty="0">
              <a:solidFill>
                <a:srgbClr val="006600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2176A8-4452-4594-B10E-4B85C7F2BF4C}" type="slidenum">
              <a:rPr lang="ru-RU"/>
              <a:pPr/>
              <a:t>5</a:t>
            </a:fld>
            <a:endParaRPr lang="ru-RU"/>
          </a:p>
        </p:txBody>
      </p:sp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Государство и гражданское общество: сравнение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9" name="Rectangle 3"/>
          <p:cNvSpPr>
            <a:spLocks noGrp="1" noChangeArrowheads="1"/>
          </p:cNvSpPr>
          <p:nvPr>
            <p:ph idx="1"/>
          </p:nvPr>
        </p:nvSpPr>
        <p:spPr>
          <a:xfrm>
            <a:off x="142844" y="785794"/>
            <a:ext cx="8786874" cy="5857916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Учитываются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права и свободы граждан, принципы социальной справедливости, демократические механизмы общественного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управления.</a:t>
            </a:r>
            <a:endParaRPr lang="ru-RU" sz="2400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С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интез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традиционных институтов и заимствования из Запада, большая роль принадлежит общине, конфессиональным и этническим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объединениям.</a:t>
            </a:r>
            <a:endParaRPr lang="ru-RU" sz="2400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С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охранение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государственного патернализма по отношению к гражданскому обществу, свои российские </a:t>
            </a:r>
            <a:r>
              <a:rPr lang="ru-RU" sz="2400" dirty="0" err="1">
                <a:solidFill>
                  <a:schemeClr val="bg2">
                    <a:lumMod val="75000"/>
                  </a:schemeClr>
                </a:solidFill>
              </a:rPr>
              <a:t>социокультурные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традиции.</a:t>
            </a:r>
          </a:p>
          <a:p>
            <a:pPr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Модели:  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А)Казахстанский; В) Западный; С) Восточный</a:t>
            </a:r>
          </a:p>
          <a:p>
            <a:pPr>
              <a:lnSpc>
                <a:spcPct val="90000"/>
              </a:lnSpc>
              <a:buNone/>
            </a:pP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lumMod val="25000"/>
                  </a:schemeClr>
                </a:solidFill>
              </a:rPr>
              <a:t>Приведите в соответствие модели с их определениями:</a:t>
            </a:r>
          </a:p>
          <a:p>
            <a:pPr>
              <a:lnSpc>
                <a:spcPct val="90000"/>
              </a:lnSpc>
              <a:buNone/>
            </a:pPr>
            <a:endParaRPr lang="ru-RU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C28889E-0044-4B52-BDB0-F15A64732251}" type="slidenum">
              <a:rPr lang="ru-RU"/>
              <a:pPr/>
              <a:t>6</a:t>
            </a:fld>
            <a:endParaRPr lang="ru-RU"/>
          </a:p>
        </p:txBody>
      </p:sp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152400"/>
            <a:ext cx="8358246" cy="704832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Модели гражданского общества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00166" y="5357826"/>
          <a:ext cx="6096000" cy="828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sz="2400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1</a:t>
                      </a:r>
                      <a:endParaRPr lang="ru-RU" sz="2400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Grp="1" noChangeArrowheads="1"/>
          </p:cNvSpPr>
          <p:nvPr>
            <p:ph idx="1"/>
          </p:nvPr>
        </p:nvSpPr>
        <p:spPr>
          <a:xfrm>
            <a:off x="357159" y="857232"/>
            <a:ext cx="8429684" cy="6000769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Предпосылки формирования гражданского общества: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ru-RU" sz="2200" dirty="0" smtClean="0">
                <a:solidFill>
                  <a:schemeClr val="tx2">
                    <a:lumMod val="10000"/>
                  </a:schemeClr>
                </a:solidFill>
              </a:rPr>
              <a:t>Информированность граждан о некоммерческих организациях и гражданских инициативах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ru-RU" sz="2200" dirty="0" smtClean="0">
                <a:solidFill>
                  <a:schemeClr val="tx2">
                    <a:lumMod val="10000"/>
                  </a:schemeClr>
                </a:solidFill>
              </a:rPr>
              <a:t>Социальная </a:t>
            </a:r>
            <a:r>
              <a:rPr lang="ru-RU" sz="2200" dirty="0">
                <a:solidFill>
                  <a:schemeClr val="tx2">
                    <a:lumMod val="10000"/>
                  </a:schemeClr>
                </a:solidFill>
              </a:rPr>
              <a:t>база </a:t>
            </a:r>
            <a:r>
              <a:rPr lang="ru-RU" sz="2200" dirty="0" smtClean="0">
                <a:solidFill>
                  <a:schemeClr val="tx2">
                    <a:lumMod val="10000"/>
                  </a:schemeClr>
                </a:solidFill>
              </a:rPr>
              <a:t>казахстанского </a:t>
            </a:r>
            <a:r>
              <a:rPr lang="ru-RU" sz="2200" dirty="0">
                <a:solidFill>
                  <a:schemeClr val="tx2">
                    <a:lumMod val="10000"/>
                  </a:schemeClr>
                </a:solidFill>
              </a:rPr>
              <a:t>гражданского общества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ru-RU" sz="2200" dirty="0">
                <a:solidFill>
                  <a:schemeClr val="tx2">
                    <a:lumMod val="10000"/>
                  </a:schemeClr>
                </a:solidFill>
              </a:rPr>
              <a:t>Региональные различия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ru-RU" sz="2200" dirty="0">
                <a:solidFill>
                  <a:schemeClr val="tx2">
                    <a:lumMod val="10000"/>
                  </a:schemeClr>
                </a:solidFill>
              </a:rPr>
              <a:t>Социальная активность </a:t>
            </a:r>
            <a:r>
              <a:rPr lang="ru-RU" sz="2200" dirty="0" smtClean="0">
                <a:solidFill>
                  <a:schemeClr val="tx2">
                    <a:lumMod val="10000"/>
                  </a:schemeClr>
                </a:solidFill>
              </a:rPr>
              <a:t>казахстанской </a:t>
            </a:r>
            <a:r>
              <a:rPr lang="ru-RU" sz="2200" dirty="0">
                <a:solidFill>
                  <a:schemeClr val="tx2">
                    <a:lumMod val="10000"/>
                  </a:schemeClr>
                </a:solidFill>
              </a:rPr>
              <a:t>молодежи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ru-RU" sz="2200" dirty="0">
                <a:solidFill>
                  <a:schemeClr val="tx2">
                    <a:lumMod val="10000"/>
                  </a:schemeClr>
                </a:solidFill>
              </a:rPr>
              <a:t>НКО как субъекты влияния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ru-RU" sz="2200" dirty="0">
                <a:solidFill>
                  <a:schemeClr val="tx2">
                    <a:lumMod val="10000"/>
                  </a:schemeClr>
                </a:solidFill>
              </a:rPr>
              <a:t>Гражданское общество в зеркале СМИ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ru-RU" sz="2200" dirty="0">
                <a:solidFill>
                  <a:schemeClr val="tx2">
                    <a:lumMod val="10000"/>
                  </a:schemeClr>
                </a:solidFill>
              </a:rPr>
              <a:t>Правовое обеспечение третьего сектора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ru-RU" sz="2200" dirty="0">
                <a:solidFill>
                  <a:schemeClr val="tx2">
                    <a:lumMod val="10000"/>
                  </a:schemeClr>
                </a:solidFill>
              </a:rPr>
              <a:t>Статистический портрет некоммерческого сектора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ru-RU" sz="2200" dirty="0">
                <a:solidFill>
                  <a:schemeClr val="tx2">
                    <a:lumMod val="10000"/>
                  </a:schemeClr>
                </a:solidFill>
              </a:rPr>
              <a:t>Экономика третьего сектора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r>
              <a:rPr lang="ru-RU" sz="2200" dirty="0">
                <a:solidFill>
                  <a:schemeClr val="tx2">
                    <a:lumMod val="10000"/>
                  </a:schemeClr>
                </a:solidFill>
              </a:rPr>
              <a:t>Анализ  </a:t>
            </a:r>
            <a:r>
              <a:rPr lang="ru-RU" sz="2200" dirty="0" smtClean="0">
                <a:solidFill>
                  <a:schemeClr val="tx2">
                    <a:lumMod val="10000"/>
                  </a:schemeClr>
                </a:solidFill>
              </a:rPr>
              <a:t>программ </a:t>
            </a:r>
            <a:r>
              <a:rPr lang="ru-RU" sz="2200" dirty="0">
                <a:solidFill>
                  <a:schemeClr val="tx2">
                    <a:lumMod val="10000"/>
                  </a:schemeClr>
                </a:solidFill>
              </a:rPr>
              <a:t>поддержки некоммерческого </a:t>
            </a:r>
            <a:r>
              <a:rPr lang="ru-RU" sz="2200" dirty="0" smtClean="0">
                <a:solidFill>
                  <a:schemeClr val="tx2">
                    <a:lumMod val="10000"/>
                  </a:schemeClr>
                </a:solidFill>
              </a:rPr>
              <a:t>сектора</a:t>
            </a:r>
          </a:p>
          <a:p>
            <a:pPr>
              <a:lnSpc>
                <a:spcPct val="80000"/>
              </a:lnSpc>
              <a:buFont typeface="Courier New" pitchFamily="49" charset="0"/>
              <a:buChar char="o"/>
            </a:pPr>
            <a:endParaRPr lang="ru-RU" sz="2200" dirty="0" smtClean="0">
              <a:solidFill>
                <a:schemeClr val="tx2">
                  <a:lumMod val="10000"/>
                </a:schemeClr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2060"/>
                </a:solidFill>
              </a:rPr>
              <a:t>По выбору охарактеризуйте одну из предпосылок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52DFEA8-215E-43D4-BEA0-F46C86F04DC4}" type="slidenum">
              <a:rPr lang="ru-RU"/>
              <a:pPr/>
              <a:t>7</a:t>
            </a:fld>
            <a:endParaRPr lang="ru-RU"/>
          </a:p>
        </p:txBody>
      </p:sp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58204" cy="857232"/>
          </a:xfrm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Современное состояние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Rectangle 3"/>
          <p:cNvSpPr>
            <a:spLocks noGrp="1" noChangeArrowheads="1"/>
          </p:cNvSpPr>
          <p:nvPr>
            <p:ph idx="1"/>
          </p:nvPr>
        </p:nvSpPr>
        <p:spPr>
          <a:xfrm>
            <a:off x="949325" y="1773238"/>
            <a:ext cx="7661275" cy="4535487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 dirty="0">
                <a:solidFill>
                  <a:schemeClr val="tx2">
                    <a:lumMod val="10000"/>
                  </a:schemeClr>
                </a:solidFill>
              </a:rPr>
              <a:t>На принимаемые политические решения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>
                <a:solidFill>
                  <a:schemeClr val="tx2">
                    <a:lumMod val="10000"/>
                  </a:schemeClr>
                </a:solidFill>
              </a:rPr>
              <a:t>Социальная сфера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>
                <a:solidFill>
                  <a:schemeClr val="tx2">
                    <a:lumMod val="10000"/>
                  </a:schemeClr>
                </a:solidFill>
              </a:rPr>
              <a:t>Трудовые отношения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>
                <a:solidFill>
                  <a:schemeClr val="tx2">
                    <a:lumMod val="10000"/>
                  </a:schemeClr>
                </a:solidFill>
              </a:rPr>
              <a:t>Общественные потребительские движения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>
                <a:solidFill>
                  <a:schemeClr val="tx2">
                    <a:lumMod val="10000"/>
                  </a:schemeClr>
                </a:solidFill>
              </a:rPr>
              <a:t>Гражданская активность в культурной сфере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4C2A6E6-27C3-4712-9D99-56C6014692D2}" type="slidenum">
              <a:rPr lang="ru-RU"/>
              <a:pPr/>
              <a:t>8</a:t>
            </a:fld>
            <a:endParaRPr lang="ru-RU"/>
          </a:p>
        </p:txBody>
      </p:sp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Оцените </a:t>
            </a:r>
            <a:r>
              <a:rPr lang="ru-RU" dirty="0">
                <a:solidFill>
                  <a:srgbClr val="C00000"/>
                </a:solidFill>
              </a:rPr>
              <a:t>влияния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институтов гражданского </a:t>
            </a:r>
            <a:r>
              <a:rPr lang="ru-RU" dirty="0" smtClean="0">
                <a:solidFill>
                  <a:srgbClr val="C00000"/>
                </a:solidFill>
              </a:rPr>
              <a:t>общества(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по выбору</a:t>
            </a:r>
            <a:r>
              <a:rPr lang="ru-RU" dirty="0" smtClean="0">
                <a:solidFill>
                  <a:srgbClr val="C00000"/>
                </a:solidFill>
              </a:rPr>
              <a:t>)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85720" y="1000108"/>
            <a:ext cx="8401080" cy="564360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6600"/>
                </a:solidFill>
              </a:rPr>
              <a:t>Влияние на решение органов власти по отдельным проблемам.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6600"/>
                </a:solidFill>
              </a:rPr>
              <a:t>Влияние на действия граждан и организаций по отдельным проблемам.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6600"/>
                </a:solidFill>
              </a:rPr>
              <a:t>Формирования  общественного мнения по отдельным проблемам.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6600"/>
                </a:solidFill>
              </a:rPr>
              <a:t>Информирование граждан, СМИ или представителей органов власти по отдельным проблемам.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6600"/>
                </a:solidFill>
              </a:rPr>
              <a:t>Обеспечение открытости и прозрачности власти.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6600"/>
                </a:solidFill>
              </a:rPr>
              <a:t>Вовлечение общественности в непосредственную реализацию  решений власти.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6600"/>
                </a:solidFill>
              </a:rPr>
              <a:t>Ни в каких.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6600"/>
                </a:solidFill>
              </a:rPr>
              <a:t>Затрудняюсь ответить.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3187333-AF01-4B86-8A29-10B787F4CE8A}" type="slidenum">
              <a:rPr lang="ru-RU"/>
              <a:pPr/>
              <a:t>9</a:t>
            </a:fld>
            <a:endParaRPr lang="ru-RU"/>
          </a:p>
        </p:txBody>
      </p:sp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52400"/>
            <a:ext cx="8186766" cy="91914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На что влияют НКО?(</a:t>
            </a:r>
            <a:r>
              <a:rPr lang="ru-RU" sz="2800" dirty="0" smtClean="0">
                <a:solidFill>
                  <a:srgbClr val="996633"/>
                </a:solidFill>
              </a:rPr>
              <a:t>обоснуйте свой ответ</a:t>
            </a:r>
            <a:r>
              <a:rPr lang="ru-RU" sz="3600" dirty="0" smtClean="0">
                <a:solidFill>
                  <a:srgbClr val="C00000"/>
                </a:solidFill>
              </a:rPr>
              <a:t>)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464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Идея">
  <a:themeElements>
    <a:clrScheme name="Идея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Иде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Идея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дея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дея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дея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дея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дея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дея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дея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2210</TotalTime>
  <Words>863</Words>
  <Application>Microsoft Office PowerPoint</Application>
  <PresentationFormat>Экран (4:3)</PresentationFormat>
  <Paragraphs>163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Идея</vt:lpstr>
      <vt:lpstr>Бумажная</vt:lpstr>
      <vt:lpstr>Гражданское общество</vt:lpstr>
      <vt:lpstr>План</vt:lpstr>
      <vt:lpstr>Цель практического занятия</vt:lpstr>
      <vt:lpstr>Понятие гражданского общества с точки зрения политологии</vt:lpstr>
      <vt:lpstr>Государство и гражданское общество: сравнение</vt:lpstr>
      <vt:lpstr>Модели гражданского общества</vt:lpstr>
      <vt:lpstr> Современное состояние</vt:lpstr>
      <vt:lpstr>Оцените влияния институтов гражданского общества( по выбору)</vt:lpstr>
      <vt:lpstr>На что влияют НКО?(обоснуйте свой ответ)</vt:lpstr>
      <vt:lpstr>Определите гранты для поддержкинеком1мерческих организаций  (НКО) в 2011 и 2012 годах</vt:lpstr>
      <vt:lpstr>Актуальная проблемы</vt:lpstr>
      <vt:lpstr>   Тренды в развитии гражданского общества</vt:lpstr>
      <vt:lpstr>Угрозы развитию гражданского общества :</vt:lpstr>
      <vt:lpstr>Заполните таблицу «основы гражданского общества»</vt:lpstr>
      <vt:lpstr>Приведите в соответствие</vt:lpstr>
      <vt:lpstr>Исходным моментом современных представлений  о гражданском обществе является идея о различии общества и государства. Кто автор данной идеи?  </vt:lpstr>
      <vt:lpstr>Дайте характеристику  историческим типам  развития гражданского общества</vt:lpstr>
      <vt:lpstr>К какому периоду  развития западноевропейской политико – правовой мысли относится  идея гражданского общества?</vt:lpstr>
      <vt:lpstr>Правовое государство является предпосылкой и условием развития гражданского общества _______________________________</vt:lpstr>
      <vt:lpstr>Развитость гражданского общества определяется не столько степенью охвата слоёв населения, сколько уровнем развития свободы личности, признаваемой в этом обществе. Реальная же свобода личности становится возможной в обществе подлинной демократии, где не государство и политическая власть господствуют над обществом и его членами, а общество имеет безусловное господство по отношению к государству. Такое общество и называется гражданским, а государство – правовым. ---------------------------------------------------------------------------------</vt:lpstr>
    </vt:vector>
  </TitlesOfParts>
  <Manager>Велихов Е.П.</Manager>
  <Company>ОПРФ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роли гражданского общества</dc:title>
  <dc:subject>Доклад ОПРФ 2007</dc:subject>
  <dc:creator>Лопухин А.М.</dc:creator>
  <cp:lastModifiedBy>пользователь</cp:lastModifiedBy>
  <cp:revision>39</cp:revision>
  <dcterms:created xsi:type="dcterms:W3CDTF">2007-06-22T08:46:33Z</dcterms:created>
  <dcterms:modified xsi:type="dcterms:W3CDTF">2012-05-31T08:50:15Z</dcterms:modified>
</cp:coreProperties>
</file>