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34" autoAdjust="0"/>
    <p:restoredTop sz="94660"/>
  </p:normalViewPr>
  <p:slideViewPr>
    <p:cSldViewPr>
      <p:cViewPr varScale="1">
        <p:scale>
          <a:sx n="70" d="100"/>
          <a:sy n="70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455784D-0576-4E75-B10C-2D6CA89A2CC7}" type="datetimeFigureOut">
              <a:rPr lang="ru-RU" smtClean="0"/>
              <a:pPr/>
              <a:t>29.05.2012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CB6EF39-A2E8-4BBE-8F07-092F7EDE3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/>
              <a:t>Общественно – политические движения и организации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/>
          <a:lstStyle/>
          <a:p>
            <a:r>
              <a:rPr lang="ru-RU" dirty="0" smtClean="0"/>
              <a:t>Практическое занятие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6280"/>
          </a:xfr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На сколько этапов делится развитие общественно – политических движений?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Охарактеризуйте каждый из этапов.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Что предшествует первому этапу?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Какие из перечисленных демократических движений характерны для Казахстана?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5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Антивоенные, антиядерные движения.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Движения неприсоединения.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Выступления за установление нового демократического порядка.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Движения против расовой и национальной дискриминации.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Женские, молодёжные, студенческие движения.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bg2">
                  <a:lumMod val="75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65000"/>
                    <a:lumOff val="35000"/>
                  </a:schemeClr>
                </a:solidFill>
              </a:rPr>
              <a:t>Что такое НПО?</a:t>
            </a:r>
            <a:endParaRPr lang="ru-RU" sz="4800" dirty="0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bg2">
                  <a:lumMod val="75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Выберите правильный ответ:</a:t>
            </a:r>
            <a:endParaRPr lang="ru-RU" sz="2000" dirty="0" smtClean="0"/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Неправительственная организация (НПО)  - добровольный некоммерческий союз граждан, организованный на местном, государственном или международном уровне.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Политическая партия.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Орган государственной власти.</a:t>
            </a:r>
          </a:p>
          <a:p>
            <a:endParaRPr lang="ru-RU" sz="28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Используя ниже приведенное описание деятельности НПО, приведите пример работы НПО :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НПО участвуют в реализации различных программ, оказывают поддержку другим общественным и государственным структурам посредством обучения, распространения информации, проведения исследований, оказания технической, консультативной помощи, лоббирования и т. 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gradFill>
            <a:gsLst>
              <a:gs pos="0">
                <a:schemeClr val="accent1">
                  <a:lumMod val="75000"/>
                </a:schemeClr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Существует четыре типа НПО: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75000"/>
                </a:schemeClr>
              </a:gs>
              <a:gs pos="16000">
                <a:srgbClr val="1F1F1F"/>
              </a:gs>
              <a:gs pos="17999">
                <a:srgbClr val="FFFFFF"/>
              </a:gs>
              <a:gs pos="42000">
                <a:srgbClr val="636363"/>
              </a:gs>
              <a:gs pos="53000">
                <a:srgbClr val="CFCFCF"/>
              </a:gs>
              <a:gs pos="66000">
                <a:srgbClr val="CFCFCF"/>
              </a:gs>
              <a:gs pos="75999">
                <a:srgbClr val="1F1F1F"/>
              </a:gs>
              <a:gs pos="78999">
                <a:srgbClr val="FFFFFF"/>
              </a:gs>
              <a:gs pos="100000">
                <a:srgbClr val="7F7F7F"/>
              </a:gs>
            </a:gsLst>
            <a:lin ang="5400000" scaled="0"/>
          </a:gra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Благотворительные НПО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НПО для решения местных проблем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НПО представлено организациями, выступающими за проведение реформ в политической и экономической сферах.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НПО, стоящие на позиции альтернативного подхода к процессу развития.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Какому виду НПО вы отдаёте приоритет?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90000"/>
                  </a:schemeClr>
                </a:solidFill>
              </a:rPr>
              <a:t>Активными участниками политического процесса в Казахстане являются движения: « Лад», «</a:t>
            </a:r>
            <a:r>
              <a:rPr lang="ru-RU" sz="3200" dirty="0" err="1" smtClean="0">
                <a:solidFill>
                  <a:schemeClr val="tx2">
                    <a:lumMod val="90000"/>
                  </a:schemeClr>
                </a:solidFill>
              </a:rPr>
              <a:t>Аттан</a:t>
            </a:r>
            <a:r>
              <a:rPr lang="ru-RU" sz="3200" dirty="0" smtClean="0">
                <a:solidFill>
                  <a:schemeClr val="tx2">
                    <a:lumMod val="90000"/>
                  </a:schemeClr>
                </a:solidFill>
              </a:rPr>
              <a:t>», «</a:t>
            </a:r>
            <a:r>
              <a:rPr lang="ru-RU" sz="3200" dirty="0" err="1" smtClean="0">
                <a:solidFill>
                  <a:schemeClr val="tx2">
                    <a:lumMod val="90000"/>
                  </a:schemeClr>
                </a:solidFill>
              </a:rPr>
              <a:t>Атажур</a:t>
            </a:r>
            <a:r>
              <a:rPr lang="ru-RU" sz="3200" dirty="0" smtClean="0">
                <a:solidFill>
                  <a:schemeClr val="tx2">
                    <a:lumMod val="90000"/>
                  </a:schemeClr>
                </a:solidFill>
              </a:rPr>
              <a:t>», «Поколение», «</a:t>
            </a:r>
            <a:r>
              <a:rPr lang="ru-RU" sz="3200" dirty="0" err="1" smtClean="0">
                <a:solidFill>
                  <a:schemeClr val="tx2">
                    <a:lumMod val="90000"/>
                  </a:schemeClr>
                </a:solidFill>
              </a:rPr>
              <a:t>Азамат</a:t>
            </a:r>
            <a:r>
              <a:rPr lang="ru-RU" sz="3200" dirty="0" smtClean="0">
                <a:solidFill>
                  <a:schemeClr val="tx2">
                    <a:lumMod val="90000"/>
                  </a:schemeClr>
                </a:solidFill>
              </a:rPr>
              <a:t>», «</a:t>
            </a:r>
            <a:r>
              <a:rPr lang="ru-RU" sz="3200" dirty="0" err="1" smtClean="0">
                <a:solidFill>
                  <a:schemeClr val="tx2">
                    <a:lumMod val="90000"/>
                  </a:schemeClr>
                </a:solidFill>
              </a:rPr>
              <a:t>Азат</a:t>
            </a:r>
            <a:r>
              <a:rPr lang="ru-RU" sz="3200" dirty="0" smtClean="0">
                <a:solidFill>
                  <a:schemeClr val="tx2">
                    <a:lumMod val="90000"/>
                  </a:schemeClr>
                </a:solidFill>
              </a:rPr>
              <a:t>», «Невада – Семипалатинск».</a:t>
            </a:r>
            <a:endParaRPr lang="ru-RU" sz="3200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4214818"/>
            <a:ext cx="7772400" cy="1509712"/>
          </a:xfrm>
          <a:blipFill dpi="0" rotWithShape="1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Определите типы выше указанных движений  по критериям: цели движения, массовость, </a:t>
            </a:r>
            <a:r>
              <a:rPr lang="ru-RU" sz="2400" dirty="0" err="1" smtClean="0"/>
              <a:t>диверсифицированность</a:t>
            </a:r>
            <a:r>
              <a:rPr lang="ru-RU" sz="2400" dirty="0" smtClean="0"/>
              <a:t>, масштаб движения.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10000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 Движение « Невада – Семипалатинск»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Проанализируйте по следующим параметрам: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Характер движения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История  и причины возникновения и развития движения.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Цели, задачи движения.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Масштаб движения.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Достигнутые результаты.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Общественное объединение – добровольное формирование граждан.</a:t>
            </a:r>
            <a:endParaRPr lang="ru-RU" sz="32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Политические партии, массовые движения, профессиональные союзы, женские, ветеранские организации, общества инвалидов, молодёжные и детские организации, научные, технические, культурно – просветительские,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физкультурно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– спортивные и иные добровольческие общества, фонды, ассоциации и другие формирования граждан.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Какие из выше приведённых формирований относятся к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общественным объединениям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93000">
                <a:srgbClr val="00B0F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Общественная организация – добровольное объединение  граждан, имеющее внутреннюю организационную структуру снизу доверху, фиксированное индивидуальное или коллективное членство.</a:t>
            </a:r>
            <a:endParaRPr lang="ru-RU" sz="20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85000">
                <a:srgbClr val="00B0F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Политические партии, массовые движения, профессиональные союзы, женские, ветеранские организации, общества инвалидов, молодёжные и детские организации, научные, технические, культурно – просветительские,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физкультурно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– спортивные и иные добровольческие общества, фонды, ассоциации и другие формирования граждан.</a:t>
            </a:r>
          </a:p>
          <a:p>
            <a:pPr>
              <a:buFont typeface="Wingdings" pitchFamily="2" charset="2"/>
              <a:buChar char="q"/>
            </a:pPr>
            <a:endParaRPr lang="ru-RU" sz="24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accent6">
                    <a:lumMod val="10000"/>
                  </a:schemeClr>
                </a:solidFill>
              </a:rPr>
              <a:t>Какие из выше приведённых формирований относятся к общественным организациям?</a:t>
            </a:r>
            <a:endParaRPr lang="ru-RU" sz="2800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93000">
                <a:srgbClr val="C00000">
                  <a:alpha val="19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Общественная движение – совместная деятельность граждан, преследующих определённые общественные цели, но не  имеющих завершённой организационной структурой и фиксированного членства. 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85000">
                <a:srgbClr val="C00000">
                  <a:alpha val="33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Политические партии, массовые движения, профессиональные союзы, женские, ветеранские организации, общества инвалидов, молодёжные и детские организации, научные, технические, культурно – просветительские,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физкультурно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– спортивные и иные добровольческие общества, фонды, ассоциации и другие формирования граждан.</a:t>
            </a: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2060"/>
                </a:solidFill>
              </a:rPr>
              <a:t>Какие из выше приведённых формирований относятся к общественным движениям?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Понятие, значение, роль общественно – политических объединений,   организаций и движений. 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Типы</a:t>
            </a:r>
            <a:r>
              <a:rPr lang="ru-RU" dirty="0" smtClean="0"/>
              <a:t> общественно – политических </a:t>
            </a:r>
            <a:r>
              <a:rPr lang="ru-RU" dirty="0" smtClean="0"/>
              <a:t> </a:t>
            </a:r>
            <a:r>
              <a:rPr lang="ru-RU" dirty="0" smtClean="0"/>
              <a:t>организаций и движений.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93000">
                <a:srgbClr val="C00000">
                  <a:alpha val="19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Лоббизм – форма давления на органы власти.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>
            <a:gsLst>
              <a:gs pos="85000">
                <a:srgbClr val="C00000">
                  <a:alpha val="33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Для политической жизни какой страны наиболее характерен лоббизм?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Укажите: 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</a:t>
            </a:r>
            <a:r>
              <a:rPr lang="ru-RU" dirty="0" smtClean="0">
                <a:solidFill>
                  <a:srgbClr val="002060"/>
                </a:solidFill>
              </a:rPr>
              <a:t>Англия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Франция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Казахстан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США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 Россия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229600" cy="1143000"/>
          </a:xfrm>
          <a:gradFill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chemeClr val="accent6">
                    <a:lumMod val="10000"/>
                  </a:schemeClr>
                </a:solidFill>
              </a:rPr>
              <a:t>В определении по смыслу заполните пропущенные ключевые слова (</a:t>
            </a:r>
            <a:r>
              <a:rPr lang="ru-RU" sz="3200" dirty="0" smtClean="0">
                <a:solidFill>
                  <a:srgbClr val="002060"/>
                </a:solidFill>
              </a:rPr>
              <a:t>партийные, политическая</a:t>
            </a:r>
            <a:r>
              <a:rPr lang="ru-RU" sz="3200" dirty="0" smtClean="0">
                <a:solidFill>
                  <a:schemeClr val="accent6">
                    <a:lumMod val="10000"/>
                  </a:schemeClr>
                </a:solidFill>
              </a:rPr>
              <a:t>):</a:t>
            </a:r>
            <a:endParaRPr lang="ru-RU" sz="3200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Общественно  политические образования – политические  движения, не в ходящие непосредственно  в государственные и </a:t>
            </a:r>
            <a:r>
              <a:rPr lang="ru-RU" sz="4000" dirty="0" smtClean="0">
                <a:solidFill>
                  <a:srgbClr val="FF0000"/>
                </a:solidFill>
              </a:rPr>
              <a:t>…</a:t>
            </a:r>
            <a:r>
              <a:rPr lang="ru-RU" sz="4000" dirty="0" smtClean="0"/>
              <a:t> структуры, но оказывающие влияние на </a:t>
            </a:r>
            <a:r>
              <a:rPr lang="ru-RU" sz="4000" dirty="0" smtClean="0">
                <a:solidFill>
                  <a:srgbClr val="FF0000"/>
                </a:solidFill>
              </a:rPr>
              <a:t>… </a:t>
            </a:r>
            <a:r>
              <a:rPr lang="ru-RU" sz="4000" dirty="0" smtClean="0"/>
              <a:t>жизнь.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Заполните, используя  ниже приведённые ключевые понятия 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Организации непосредственного, прямого влияния на политические решения, создаваемые при государственных структурах: ………….. .</a:t>
            </a:r>
          </a:p>
          <a:p>
            <a:r>
              <a:rPr lang="ru-RU" dirty="0" smtClean="0"/>
              <a:t>Организация для которых политическая функция является  устойчивой, но не основной: ……………… .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Ключевые понятия: </a:t>
            </a:r>
            <a:r>
              <a:rPr lang="ru-RU" dirty="0" smtClean="0">
                <a:solidFill>
                  <a:schemeClr val="accent2"/>
                </a:solidFill>
              </a:rPr>
              <a:t>лобби, группы давления, профсоюзы, союзы предпринимателей, потребительские движения.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452628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ru-RU" sz="4500" u="sng" dirty="0" smtClean="0"/>
          </a:p>
          <a:p>
            <a:pPr algn="ctr">
              <a:buNone/>
            </a:pPr>
            <a:r>
              <a:rPr lang="ru-RU" sz="4500" dirty="0" smtClean="0">
                <a:solidFill>
                  <a:schemeClr val="accent6">
                    <a:lumMod val="75000"/>
                  </a:schemeClr>
                </a:solidFill>
              </a:rPr>
              <a:t>Характерные черты массовых движений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400" dirty="0" smtClean="0"/>
              <a:t>Стихийность                                                                Массовость</a:t>
            </a:r>
          </a:p>
          <a:p>
            <a:pPr>
              <a:buNone/>
            </a:pPr>
            <a:endParaRPr lang="ru-RU" sz="3400" dirty="0" smtClean="0"/>
          </a:p>
          <a:p>
            <a:pPr>
              <a:buNone/>
            </a:pPr>
            <a:endParaRPr lang="ru-RU" sz="3400" dirty="0" smtClean="0"/>
          </a:p>
          <a:p>
            <a:pPr>
              <a:buNone/>
            </a:pPr>
            <a:r>
              <a:rPr lang="ru-RU" sz="3400" dirty="0" smtClean="0"/>
              <a:t>Во многом разрушительная природа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                </a:t>
            </a:r>
            <a:r>
              <a:rPr lang="ru-RU" sz="3400" dirty="0" smtClean="0"/>
              <a:t> </a:t>
            </a:r>
            <a:r>
              <a:rPr lang="ru-RU" sz="3400" dirty="0" err="1" smtClean="0"/>
              <a:t>Диверсифицированность</a:t>
            </a:r>
            <a:endParaRPr lang="ru-RU" sz="3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</a:t>
            </a:r>
            <a:r>
              <a:rPr lang="ru-RU" sz="3800" dirty="0" smtClean="0"/>
              <a:t>Пестрота социальной базы, разнообразие </a:t>
            </a:r>
          </a:p>
          <a:p>
            <a:pPr>
              <a:buNone/>
            </a:pPr>
            <a:r>
              <a:rPr lang="ru-RU" sz="3800" dirty="0" smtClean="0"/>
              <a:t>              участвующих в социальных групп, их интересов</a:t>
            </a:r>
          </a:p>
          <a:p>
            <a:pPr>
              <a:buNone/>
            </a:pPr>
            <a:endParaRPr lang="ru-RU" sz="4500" dirty="0" smtClean="0"/>
          </a:p>
          <a:p>
            <a:pPr>
              <a:buFont typeface="Wingdings" pitchFamily="2" charset="2"/>
              <a:buChar char="q"/>
            </a:pPr>
            <a:r>
              <a:rPr lang="ru-RU" sz="4500" dirty="0" smtClean="0">
                <a:solidFill>
                  <a:schemeClr val="accent6">
                    <a:lumMod val="25000"/>
                  </a:schemeClr>
                </a:solidFill>
              </a:rPr>
              <a:t>Опишите указанные характерные черты массовых движений</a:t>
            </a:r>
          </a:p>
          <a:p>
            <a:pPr>
              <a:buNone/>
            </a:pPr>
            <a:r>
              <a:rPr lang="ru-RU" sz="4500" dirty="0" smtClean="0"/>
              <a:t>                                                                                               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714480" y="928670"/>
            <a:ext cx="78581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6536545" y="1107265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571736" y="1071546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643570" y="1428736"/>
            <a:ext cx="128588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3036083" y="2035959"/>
            <a:ext cx="157163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alphaModFix amt="65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1. Заполнит таблицу «Типология общественно – политических движений»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222"/>
                <a:gridCol w="330037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</a:t>
                      </a:r>
                      <a:r>
                        <a:rPr lang="ru-RU" sz="3200" baseline="0" dirty="0" smtClean="0"/>
                        <a:t> цели движения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Виды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Социально – политические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Культурно – просветительские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Этнополитические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Политико</a:t>
                      </a:r>
                      <a:r>
                        <a:rPr lang="ru-RU" sz="2800" dirty="0" smtClean="0"/>
                        <a:t> - экологические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alphaModFix amt="65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2. Заполнит таблицу «Типология общественно – политических движений»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500306"/>
          <a:ext cx="822960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222"/>
                <a:gridCol w="330037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По</a:t>
                      </a:r>
                      <a:r>
                        <a:rPr lang="ru-RU" sz="4000" baseline="0" dirty="0" smtClean="0"/>
                        <a:t> массовости</a:t>
                      </a:r>
                      <a:endParaRPr lang="ru-RU" sz="4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Виды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Многочисленные</a:t>
                      </a:r>
                      <a:endParaRPr lang="ru-RU" sz="32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Малочисленные</a:t>
                      </a:r>
                      <a:endParaRPr lang="ru-RU" sz="32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alphaModFix amt="65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3. Заполнит таблицу «Типология общественно – политических движений»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4474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222"/>
                <a:gridCol w="330037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</a:t>
                      </a:r>
                      <a:r>
                        <a:rPr lang="ru-RU" sz="3200" baseline="0" dirty="0" smtClean="0"/>
                        <a:t> </a:t>
                      </a:r>
                      <a:r>
                        <a:rPr lang="ru-RU" sz="3200" baseline="0" dirty="0" err="1" smtClean="0"/>
                        <a:t>диверсифицированности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Виды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Консервативные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Движения</a:t>
                      </a:r>
                      <a:r>
                        <a:rPr lang="ru-RU" sz="2000" baseline="0" dirty="0" smtClean="0"/>
                        <a:t> протеста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Элитные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Массовые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48198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Насильственные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Ненасильственные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Левые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Правые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75000"/>
                        <a:alpha val="8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 dpi="0" rotWithShape="1">
            <a:blip r:embed="rId2">
              <a:alphaModFix amt="65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4. Заполнит таблицу «Типология общественно – политических движений»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071678"/>
          <a:ext cx="82296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9222"/>
                <a:gridCol w="330037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</a:t>
                      </a:r>
                      <a:r>
                        <a:rPr lang="ru-RU" sz="3200" baseline="0" dirty="0" smtClean="0"/>
                        <a:t> масштабу движения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Виды</a:t>
                      </a:r>
                      <a:endParaRPr lang="ru-RU" sz="36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Характеристика</a:t>
                      </a:r>
                      <a:endParaRPr lang="ru-RU" sz="3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Местные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Региональные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Масштаб</a:t>
                      </a:r>
                      <a:r>
                        <a:rPr lang="ru-RU" sz="2800" baseline="0" dirty="0" smtClean="0"/>
                        <a:t> страны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Мировые</a:t>
                      </a:r>
                      <a:endParaRPr lang="ru-RU" sz="28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308</TotalTime>
  <Words>745</Words>
  <Application>Microsoft Office PowerPoint</Application>
  <PresentationFormat>Экран (4:3)</PresentationFormat>
  <Paragraphs>115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Общественно – политические движения и организации</vt:lpstr>
      <vt:lpstr>План</vt:lpstr>
      <vt:lpstr>В определении по смыслу заполните пропущенные ключевые слова (партийные, политическая):</vt:lpstr>
      <vt:lpstr>Заполните, используя  ниже приведённые ключевые понятия </vt:lpstr>
      <vt:lpstr>Слайд 5</vt:lpstr>
      <vt:lpstr>1. Заполнит таблицу «Типология общественно – политических движений»</vt:lpstr>
      <vt:lpstr>2. Заполнит таблицу «Типология общественно – политических движений»</vt:lpstr>
      <vt:lpstr>3. Заполнит таблицу «Типология общественно – политических движений»</vt:lpstr>
      <vt:lpstr>4. Заполнит таблицу «Типология общественно – политических движений»</vt:lpstr>
      <vt:lpstr>Слайд 10</vt:lpstr>
      <vt:lpstr>Какие из перечисленных демократических движений характерны для Казахстана?</vt:lpstr>
      <vt:lpstr>Что такое НПО?</vt:lpstr>
      <vt:lpstr>   Используя ниже приведенное описание деятельности НПО, приведите пример работы НПО :</vt:lpstr>
      <vt:lpstr>Существует четыре типа НПО:</vt:lpstr>
      <vt:lpstr>Активными участниками политического процесса в Казахстане являются движения: « Лад», «Аттан», «Атажур», «Поколение», «Азамат», «Азат», «Невада – Семипалатинск».</vt:lpstr>
      <vt:lpstr> Движение « Невада – Семипалатинск»</vt:lpstr>
      <vt:lpstr>Общественное объединение – добровольное формирование граждан.</vt:lpstr>
      <vt:lpstr>Общественная организация – добровольное объединение  граждан, имеющее внутреннюю организационную структуру снизу доверху, фиксированное индивидуальное или коллективное членство.</vt:lpstr>
      <vt:lpstr>Общественная движение – совместная деятельность граждан, преследующих определённые общественные цели, но не  имеющих завершённой организационной структурой и фиксированного членства. .</vt:lpstr>
      <vt:lpstr>Лоббизм – форма давления на органы власти.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 – политические движения и организации</dc:title>
  <dc:creator>пользователь</dc:creator>
  <cp:lastModifiedBy>пользователь</cp:lastModifiedBy>
  <cp:revision>5</cp:revision>
  <dcterms:created xsi:type="dcterms:W3CDTF">2012-05-28T19:51:04Z</dcterms:created>
  <dcterms:modified xsi:type="dcterms:W3CDTF">2012-05-29T11:31:32Z</dcterms:modified>
</cp:coreProperties>
</file>