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71" r:id="rId4"/>
    <p:sldId id="262" r:id="rId5"/>
    <p:sldId id="270" r:id="rId6"/>
    <p:sldId id="263" r:id="rId7"/>
    <p:sldId id="274" r:id="rId8"/>
    <p:sldId id="264" r:id="rId9"/>
    <p:sldId id="265" r:id="rId10"/>
    <p:sldId id="267" r:id="rId11"/>
    <p:sldId id="268" r:id="rId12"/>
    <p:sldId id="272" r:id="rId13"/>
    <p:sldId id="273" r:id="rId14"/>
    <p:sldId id="269" r:id="rId15"/>
    <p:sldId id="266" r:id="rId16"/>
    <p:sldId id="275" r:id="rId17"/>
    <p:sldId id="276" r:id="rId18"/>
    <p:sldId id="277" r:id="rId19"/>
    <p:sldId id="278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679F0E-72A0-45D5-910B-0652617F46E7}" type="datetimeFigureOut">
              <a:rPr lang="ru-RU" smtClean="0"/>
              <a:pPr/>
              <a:t>30.05.2012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861D96-2EAD-43FA-95CF-C90C08439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4A4D3-1231-4D83-851A-350B44CD5BC1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CD5A3-24B7-43CC-AC0D-1441A185A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3E6B2-1A2C-423C-A85B-AFEACFB52A1C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CD5A3-24B7-43CC-AC0D-1441A185A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B2615-47C9-452D-93CB-72D6C1E36721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CD5A3-24B7-43CC-AC0D-1441A185A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4A9C6-117B-4D38-9075-0BF46E89A49F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CD5A3-24B7-43CC-AC0D-1441A185A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C15C1-4F67-4617-BBC7-2C4EE2BDE1B5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CD5A3-24B7-43CC-AC0D-1441A185A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C7DAE-4AF0-436F-826D-D07710407890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CD5A3-24B7-43CC-AC0D-1441A185A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30D7-A279-497A-BBC2-2F46B3F9258F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CD5A3-24B7-43CC-AC0D-1441A185A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66343-A770-4E96-82E9-5073DAF2AABD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CD5A3-24B7-43CC-AC0D-1441A185A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F4938-D15F-4310-A00E-C855C8E1A260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CD5A3-24B7-43CC-AC0D-1441A185A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D4521-E724-4408-91C8-D3D569F95B0A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CD5A3-24B7-43CC-AC0D-1441A185A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62250-57BE-4FC2-9A16-802A50A9F141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CD5A3-24B7-43CC-AC0D-1441A185A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C45C7-9C80-4CBB-ABF2-9304DA2F1A12}" type="datetime1">
              <a:rPr lang="ru-RU" smtClean="0"/>
              <a:pPr/>
              <a:t>30.05.2012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7CD5A3-24B7-43CC-AC0D-1441A185A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r>
              <a:rPr lang="ru-RU" sz="6600" b="1" dirty="0" smtClean="0"/>
              <a:t>Политический режим</a:t>
            </a:r>
            <a:br>
              <a:rPr lang="ru-RU" sz="6600" b="1" dirty="0" smtClean="0"/>
            </a:br>
            <a:r>
              <a:rPr lang="ru-RU" sz="3200" b="1" dirty="0" smtClean="0">
                <a:solidFill>
                  <a:srgbClr val="C00000"/>
                </a:solidFill>
              </a:rPr>
              <a:t>Практическое занятие</a:t>
            </a:r>
            <a:endParaRPr lang="ru-RU" sz="6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Установите соответствие между  структурными элементами политической системы и их примерами : к каждой позиции, данной в первом столбце, подберите соответствующую позицию из второго столбца</a:t>
            </a:r>
            <a:endParaRPr lang="ru-RU" sz="2400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0" y="5000636"/>
            <a:ext cx="9144000" cy="1714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Запишите в таблицу выбранные цифры, затем получившуюся последовательность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66" y="5983628"/>
          <a:ext cx="3657600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</a:tr>
              <a:tr h="357190">
                <a:tc>
                  <a:txBody>
                    <a:bodyPr/>
                    <a:lstStyle/>
                    <a:p>
                      <a:r>
                        <a:rPr lang="ru-RU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      </a:t>
                      </a:r>
                      <a:r>
                        <a:rPr lang="ru-RU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1, 4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      </a:t>
                      </a:r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3,</a:t>
                      </a:r>
                      <a:r>
                        <a:rPr lang="ru-RU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6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      </a:t>
                      </a:r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2, 5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1785926"/>
          <a:ext cx="8072494" cy="3618311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3214710"/>
                <a:gridCol w="4857784"/>
              </a:tblGrid>
              <a:tr h="47887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ТИПЫ 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ЭЛЕМЕНТЫ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053195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А)</a:t>
                      </a:r>
                      <a:r>
                        <a:rPr lang="ru-RU" sz="2000" b="1" baseline="0" dirty="0" smtClean="0"/>
                        <a:t> демократия</a:t>
                      </a:r>
                    </a:p>
                    <a:p>
                      <a:r>
                        <a:rPr lang="ru-RU" sz="2000" b="1" baseline="0" dirty="0" smtClean="0"/>
                        <a:t>Б) авторитаризм</a:t>
                      </a:r>
                    </a:p>
                    <a:p>
                      <a:r>
                        <a:rPr lang="ru-RU" sz="2000" b="1" baseline="0" dirty="0" smtClean="0"/>
                        <a:t>В) тоталитаризм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AutoNum type="arabicParenR"/>
                      </a:pPr>
                      <a:r>
                        <a:rPr lang="ru-RU" sz="2000" b="1" baseline="0" dirty="0" smtClean="0"/>
                        <a:t>Плюрализм</a:t>
                      </a:r>
                    </a:p>
                    <a:p>
                      <a:pPr marL="457200" indent="-457200">
                        <a:buAutoNum type="arabicParenR"/>
                      </a:pPr>
                      <a:r>
                        <a:rPr lang="ru-RU" sz="2000" b="1" baseline="0" dirty="0" smtClean="0"/>
                        <a:t>Однопартийная система</a:t>
                      </a:r>
                    </a:p>
                    <a:p>
                      <a:pPr marL="457200" indent="-457200">
                        <a:buAutoNum type="arabicParenR"/>
                      </a:pPr>
                      <a:r>
                        <a:rPr lang="ru-RU" sz="2000" b="1" baseline="0" dirty="0" smtClean="0"/>
                        <a:t>Отказ от тотального контроля над обществом</a:t>
                      </a:r>
                    </a:p>
                    <a:p>
                      <a:pPr marL="457200" indent="-457200">
                        <a:buAutoNum type="arabicParenR"/>
                      </a:pPr>
                      <a:r>
                        <a:rPr lang="ru-RU" sz="2000" b="1" baseline="0" dirty="0" smtClean="0"/>
                        <a:t>Гарантии прав и свобод граждан</a:t>
                      </a:r>
                    </a:p>
                    <a:p>
                      <a:pPr marL="457200" indent="-457200">
                        <a:buAutoNum type="arabicParenR"/>
                      </a:pPr>
                      <a:r>
                        <a:rPr lang="ru-RU" sz="2000" b="1" baseline="0" dirty="0" smtClean="0"/>
                        <a:t>Обязательная идеология для всех</a:t>
                      </a:r>
                    </a:p>
                    <a:p>
                      <a:pPr marL="457200" indent="-457200">
                        <a:buAutoNum type="arabicParenR"/>
                      </a:pPr>
                      <a:r>
                        <a:rPr lang="ru-RU" sz="2000" b="1" baseline="0" dirty="0" smtClean="0"/>
                        <a:t>Присутствие некоторых демократических элементов </a:t>
                      </a:r>
                    </a:p>
                    <a:p>
                      <a:pPr marL="457200" indent="-457200">
                        <a:buAutoNum type="arabicParenR"/>
                      </a:pPr>
                      <a:endParaRPr lang="ru-RU" sz="2000" b="1" baseline="0" dirty="0" smtClean="0"/>
                    </a:p>
                    <a:p>
                      <a:pPr marL="457200" indent="-457200">
                        <a:buAutoNum type="arabicParenR"/>
                      </a:pPr>
                      <a:endParaRPr lang="ru-RU" sz="20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Найдите в приведенном списке </a:t>
            </a:r>
            <a:r>
              <a:rPr lang="ru-RU" sz="3200" u="sng" dirty="0" smtClean="0"/>
              <a:t>признаки авторитарного режима</a:t>
            </a:r>
            <a:r>
              <a:rPr lang="ru-RU" sz="3200" dirty="0" smtClean="0"/>
              <a:t>. Номера запишите в порядке возрастания.</a:t>
            </a:r>
            <a:endParaRPr lang="ru-RU" sz="32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1428736"/>
          <a:ext cx="8715436" cy="37947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8715436"/>
              </a:tblGrid>
              <a:tr h="3071834">
                <a:tc>
                  <a:txBody>
                    <a:bodyPr/>
                    <a:lstStyle/>
                    <a:p>
                      <a:pPr marL="514350" indent="-514350">
                        <a:buAutoNum type="arabicParenR"/>
                      </a:pPr>
                      <a:r>
                        <a:rPr lang="ru-RU" sz="2700" dirty="0" smtClean="0">
                          <a:latin typeface="Times New Roman" pitchFamily="18" charset="0"/>
                          <a:cs typeface="Times New Roman" pitchFamily="18" charset="0"/>
                        </a:rPr>
                        <a:t>Обязательная</a:t>
                      </a:r>
                      <a:r>
                        <a:rPr lang="ru-RU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для всех, единственная идеология</a:t>
                      </a:r>
                      <a:endParaRPr lang="ru-RU" sz="27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514350" indent="-514350">
                        <a:buAutoNum type="arabicParenR"/>
                      </a:pPr>
                      <a:r>
                        <a:rPr lang="ru-RU" sz="27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Приоритет</a:t>
                      </a:r>
                      <a:r>
                        <a:rPr lang="ru-RU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интересов общества перед интересами государства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ru-RU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Концентрация власти в руках политического лидера или определённой группы 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ru-RU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Формальный характер участия граждан в политической жизни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ru-RU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Свобода печати, отсутствие цензуры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ru-RU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Отсутствие огромного репрессивного аппарата</a:t>
                      </a:r>
                      <a:endParaRPr lang="ru-RU" sz="2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5786454"/>
          <a:ext cx="8072494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72494"/>
              </a:tblGrid>
              <a:tr h="571504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Ответ:                      </a:t>
                      </a:r>
                      <a:endParaRPr lang="ru-RU" sz="32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000232" y="5715016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43174" y="5715016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86116" y="5715016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7620" y="5715016"/>
            <a:ext cx="5000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Найдите в приведенном списке </a:t>
            </a:r>
            <a:r>
              <a:rPr lang="ru-RU" sz="3200" u="sng" dirty="0" smtClean="0"/>
              <a:t>признаки демократического режима</a:t>
            </a:r>
            <a:r>
              <a:rPr lang="ru-RU" sz="3200" dirty="0" smtClean="0"/>
              <a:t>. Номера запишите в порядке возрастания.</a:t>
            </a:r>
            <a:endParaRPr lang="ru-RU" sz="32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1428736"/>
          <a:ext cx="8715436" cy="42062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8715436"/>
              </a:tblGrid>
              <a:tr h="3071834">
                <a:tc>
                  <a:txBody>
                    <a:bodyPr/>
                    <a:lstStyle/>
                    <a:p>
                      <a:pPr marL="514350" indent="-514350">
                        <a:buAutoNum type="arabicParenR"/>
                      </a:pPr>
                      <a:r>
                        <a:rPr lang="ru-RU" sz="2700" dirty="0" smtClean="0">
                          <a:latin typeface="Times New Roman" pitchFamily="18" charset="0"/>
                          <a:cs typeface="Times New Roman" pitchFamily="18" charset="0"/>
                        </a:rPr>
                        <a:t>Легальная</a:t>
                      </a:r>
                      <a:r>
                        <a:rPr lang="ru-RU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оппозиция</a:t>
                      </a:r>
                      <a:endParaRPr lang="ru-RU" sz="27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514350" indent="-514350">
                        <a:buAutoNum type="arabicParenR"/>
                      </a:pPr>
                      <a:r>
                        <a:rPr lang="ru-RU" sz="27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Приоритет</a:t>
                      </a:r>
                      <a:r>
                        <a:rPr lang="ru-RU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интересов общества перед интересами государства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ru-RU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Приоритет коллективных интересов перед индивидуальными правами человека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ru-RU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Формальный характер участия граждан в политической жизни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ru-RU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Свобода печати, отсутствие цензуры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ru-RU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Сращивание партийного аппарата с государственным</a:t>
                      </a:r>
                      <a:endParaRPr lang="ru-RU" sz="2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5786454"/>
          <a:ext cx="8072494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72494"/>
              </a:tblGrid>
              <a:tr h="571504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Ответ:    </a:t>
                      </a:r>
                      <a:endParaRPr lang="ru-RU" sz="32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000232" y="5715016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43174" y="5715016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86116" y="5715016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7620" y="5715016"/>
            <a:ext cx="18473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Найдите в приведенном списке </a:t>
            </a:r>
            <a:r>
              <a:rPr lang="ru-RU" sz="3200" u="sng" dirty="0" smtClean="0"/>
              <a:t>тоталитарного режима</a:t>
            </a:r>
            <a:r>
              <a:rPr lang="ru-RU" sz="3200" dirty="0" smtClean="0"/>
              <a:t>. Номера запишите в порядке возрастания.</a:t>
            </a:r>
            <a:endParaRPr lang="ru-RU" sz="32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1428736"/>
          <a:ext cx="8715436" cy="42062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8715436"/>
              </a:tblGrid>
              <a:tr h="3071834">
                <a:tc>
                  <a:txBody>
                    <a:bodyPr/>
                    <a:lstStyle/>
                    <a:p>
                      <a:pPr marL="514350" indent="-514350">
                        <a:buAutoNum type="arabicParenR"/>
                      </a:pPr>
                      <a:r>
                        <a:rPr lang="ru-RU" sz="2700" dirty="0" smtClean="0">
                          <a:latin typeface="Times New Roman" pitchFamily="18" charset="0"/>
                          <a:cs typeface="Times New Roman" pitchFamily="18" charset="0"/>
                        </a:rPr>
                        <a:t>Защита прав меньшинства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ru-RU" sz="27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Приоритет</a:t>
                      </a:r>
                      <a:r>
                        <a:rPr lang="ru-RU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интересов общества перед интересами государства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ru-RU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Приоритет коллективных интересов перед индивидуальными правами человека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ru-RU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Формальный характер участия граждан в политической жизни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ru-RU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Свобода печати, отсутствие цензуры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ru-RU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Сращивание партийного аппарата с государственным</a:t>
                      </a:r>
                      <a:endParaRPr lang="ru-RU" sz="2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5786454"/>
          <a:ext cx="8072494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72494"/>
              </a:tblGrid>
              <a:tr h="571504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Ответ: </a:t>
                      </a:r>
                      <a:endParaRPr lang="ru-RU" sz="32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000232" y="5715016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43174" y="5715016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86116" y="5715016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7620" y="5715016"/>
            <a:ext cx="18473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Найдите в приведенном списке </a:t>
            </a:r>
            <a:r>
              <a:rPr lang="ru-RU" sz="3200" u="sng" dirty="0" smtClean="0"/>
              <a:t>элементы, составляющие содержания политического режима</a:t>
            </a:r>
            <a:r>
              <a:rPr lang="ru-RU" sz="3200" dirty="0" smtClean="0"/>
              <a:t>. Номера запишите в порядке возрастания.</a:t>
            </a:r>
            <a:endParaRPr lang="ru-RU" sz="32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2000240"/>
          <a:ext cx="8715436" cy="3071834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8715436"/>
              </a:tblGrid>
              <a:tr h="3071834">
                <a:tc>
                  <a:txBody>
                    <a:bodyPr/>
                    <a:lstStyle/>
                    <a:p>
                      <a:pPr marL="514350" indent="-514350">
                        <a:buAutoNum type="arabicParenR"/>
                      </a:pP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Методы осуществления власти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Состояние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прав и свобод в обществе</a:t>
                      </a:r>
                      <a:endParaRPr lang="ru-RU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514350" indent="-514350">
                        <a:buAutoNum type="arabicParenR"/>
                      </a:pP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Политические традиции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Степень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гласности</a:t>
                      </a:r>
                      <a:endParaRPr lang="ru-RU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514350" indent="-514350">
                        <a:buAutoNum type="arabicParenR"/>
                      </a:pP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Способы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политического участия</a:t>
                      </a:r>
                    </a:p>
                    <a:p>
                      <a:pPr marL="514350" indent="-514350">
                        <a:buAutoNum type="arabicParenR"/>
                      </a:pPr>
                      <a:r>
                        <a:rPr lang="ru-RU" sz="2800" baseline="0" smtClean="0">
                          <a:latin typeface="Times New Roman" pitchFamily="18" charset="0"/>
                          <a:cs typeface="Times New Roman" pitchFamily="18" charset="0"/>
                        </a:rPr>
                        <a:t>Статус средств 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массовой информации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5786454"/>
          <a:ext cx="8072494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72494"/>
              </a:tblGrid>
              <a:tr h="571504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Ответ: </a:t>
                      </a:r>
                      <a:endParaRPr lang="ru-RU" sz="32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000232" y="5715016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43174" y="5715016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86116" y="5715016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7620" y="5715016"/>
            <a:ext cx="18473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00496" y="5715016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Домашнее задание : заполните таблицу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2285992"/>
          <a:ext cx="835824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0462"/>
                <a:gridCol w="1714512"/>
                <a:gridCol w="1643074"/>
                <a:gridCol w="150019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2"/>
                          </a:solidFill>
                        </a:rPr>
                        <a:t>ТИПЫ</a:t>
                      </a:r>
                      <a:endParaRPr lang="ru-RU" sz="2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50000"/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ТЕОРИИ</a:t>
                      </a:r>
                      <a:endParaRPr lang="ru-RU" sz="2800" dirty="0"/>
                    </a:p>
                  </a:txBody>
                  <a:tcPr>
                    <a:solidFill>
                      <a:schemeClr val="accent6">
                        <a:lumMod val="50000"/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АВТОРЫ</a:t>
                      </a:r>
                      <a:endParaRPr lang="ru-RU" sz="2800" dirty="0"/>
                    </a:p>
                  </a:txBody>
                  <a:tcPr>
                    <a:solidFill>
                      <a:schemeClr val="accent6">
                        <a:lumMod val="50000"/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ТРУДЫ</a:t>
                      </a:r>
                      <a:endParaRPr lang="ru-RU" sz="2800" dirty="0"/>
                    </a:p>
                  </a:txBody>
                  <a:tcPr>
                    <a:solidFill>
                      <a:schemeClr val="accent6">
                        <a:lumMod val="50000"/>
                        <a:alpha val="8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</a:rPr>
                        <a:t>Тоталитарный</a:t>
                      </a:r>
                      <a:endParaRPr lang="ru-RU" sz="3200" b="1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7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  <a:alpha val="47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</a:rPr>
                        <a:t>Авторитарный</a:t>
                      </a:r>
                      <a:endParaRPr lang="ru-RU" sz="3200" b="1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7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  <a:alpha val="47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</a:rPr>
                        <a:t>Демократический</a:t>
                      </a:r>
                      <a:endParaRPr lang="ru-RU" sz="3200" b="1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7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  <a:alpha val="47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Какие из приведённых понятий и определений соответствуют друг другу?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461488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а) деспотия</a:t>
                      </a:r>
                    </a:p>
                    <a:p>
                      <a:endParaRPr lang="ru-RU" sz="2400" dirty="0" smtClean="0"/>
                    </a:p>
                    <a:p>
                      <a:r>
                        <a:rPr lang="ru-RU" sz="2400" dirty="0" smtClean="0"/>
                        <a:t>б) олигархия</a:t>
                      </a:r>
                    </a:p>
                    <a:p>
                      <a:endParaRPr lang="ru-RU" sz="2400" dirty="0" smtClean="0"/>
                    </a:p>
                    <a:p>
                      <a:r>
                        <a:rPr lang="ru-RU" sz="2400" dirty="0" smtClean="0"/>
                        <a:t>в) демократия</a:t>
                      </a:r>
                    </a:p>
                    <a:p>
                      <a:endParaRPr lang="ru-RU" sz="2400" dirty="0" smtClean="0"/>
                    </a:p>
                    <a:p>
                      <a:r>
                        <a:rPr lang="ru-RU" sz="2400" dirty="0" smtClean="0"/>
                        <a:t>г) диктатура</a:t>
                      </a:r>
                    </a:p>
                    <a:p>
                      <a:endParaRPr lang="ru-RU" sz="2400" dirty="0" smtClean="0"/>
                    </a:p>
                    <a:p>
                      <a:r>
                        <a:rPr lang="ru-RU" sz="2400" dirty="0" err="1" smtClean="0"/>
                        <a:t>д</a:t>
                      </a:r>
                      <a:r>
                        <a:rPr lang="ru-RU" sz="2400" dirty="0" smtClean="0"/>
                        <a:t>)  тоталитаризм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1.Власть  небольшой группы богатых</a:t>
                      </a:r>
                      <a:r>
                        <a:rPr lang="ru-RU" sz="2000" baseline="0" dirty="0" smtClean="0"/>
                        <a:t> и привилегированных людей.</a:t>
                      </a:r>
                    </a:p>
                    <a:p>
                      <a:r>
                        <a:rPr lang="ru-RU" sz="2000" baseline="0" dirty="0" smtClean="0"/>
                        <a:t>2. Власть народа.</a:t>
                      </a:r>
                    </a:p>
                    <a:p>
                      <a:r>
                        <a:rPr lang="ru-RU" sz="2000" baseline="0" dirty="0" smtClean="0"/>
                        <a:t>3. Тотальный контроль над обществом и  каждой личностью.</a:t>
                      </a:r>
                    </a:p>
                    <a:p>
                      <a:r>
                        <a:rPr lang="ru-RU" sz="2000" baseline="0" dirty="0" smtClean="0"/>
                        <a:t>4. Власть осуществляется политическим блоком бюрократии, национальной буржуазии, военных.</a:t>
                      </a:r>
                    </a:p>
                    <a:p>
                      <a:r>
                        <a:rPr lang="ru-RU" sz="2000" baseline="0" dirty="0" smtClean="0"/>
                        <a:t>5.  Власть одного лица, опирающийся на могучий чиновничий аппарат.</a:t>
                      </a:r>
                      <a:endParaRPr lang="ru-RU" sz="2000" dirty="0" smtClean="0"/>
                    </a:p>
                    <a:p>
                      <a:endParaRPr lang="ru-RU" sz="2000" dirty="0" smtClean="0"/>
                    </a:p>
                    <a:p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186766" cy="534036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4000" dirty="0" smtClean="0">
                <a:solidFill>
                  <a:srgbClr val="C00000"/>
                </a:solidFill>
              </a:rPr>
              <a:t> Авторитаризм занимает  промежуточное положение   между тоталитаризмом и   демократией. 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solidFill>
                  <a:srgbClr val="C00000"/>
                </a:solidFill>
              </a:rPr>
              <a:t>Сформулируйте  основные черты авторитаризма.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solidFill>
                  <a:srgbClr val="C00000"/>
                </a:solidFill>
              </a:rPr>
              <a:t>Укажите схожие черты с </a:t>
            </a:r>
          </a:p>
          <a:p>
            <a:pPr>
              <a:buNone/>
            </a:pPr>
            <a:r>
              <a:rPr lang="ru-RU" sz="4000" dirty="0" smtClean="0">
                <a:solidFill>
                  <a:srgbClr val="C00000"/>
                </a:solidFill>
              </a:rPr>
              <a:t>   тоталитаризмом.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Антонина Сергеевна Матвиенко</a:t>
            </a:r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258204" cy="5483245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002060"/>
                </a:solidFill>
              </a:rPr>
              <a:t>Английский философ К. Поппер предложил новый подход к проблеме организации политической власти. Вместо традиционного вопроса: «Кто должен править?» необходимо по его мнению , задаться другим вопросом: «Как нам организовать политические учреждения, чтобы плохие и некомпетентные правители не нанесли слишком большого урона?»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002060"/>
                </a:solidFill>
              </a:rPr>
              <a:t>Объясните чем отличается первый подход от второго.  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Цель: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Изучение основных типов политический режимов; характеристика сущностных черт и признаков тоталитаризма, авторитаризма, демократии и гибридных режимов; знакомство с основными теориями и моделями демократии.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8258204" cy="5840435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Заполните таблицу «Концепции демократии»</a:t>
            </a:r>
            <a:endParaRPr lang="ru-RU" sz="4400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28662" y="2143116"/>
          <a:ext cx="7429551" cy="377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3404"/>
                <a:gridCol w="3286147"/>
              </a:tblGrid>
              <a:tr h="4660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Концепции</a:t>
                      </a:r>
                    </a:p>
                    <a:p>
                      <a:endParaRPr lang="ru-RU" sz="2800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Характеристика</a:t>
                      </a:r>
                      <a:endParaRPr lang="ru-RU" sz="2800" b="1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4660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Коллективистские</a:t>
                      </a:r>
                    </a:p>
                    <a:p>
                      <a:endParaRPr lang="ru-RU" sz="2800" b="1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</a:tr>
              <a:tr h="4660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Индивидуалистические</a:t>
                      </a:r>
                    </a:p>
                    <a:p>
                      <a:endParaRPr lang="ru-RU" sz="2800" b="1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4660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Плюралистические</a:t>
                      </a:r>
                    </a:p>
                    <a:p>
                      <a:endParaRPr lang="ru-RU" sz="2800" b="1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План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C00000"/>
                </a:solidFill>
              </a:rPr>
              <a:t>Понятие политического режима. Типы политических режимов.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C00000"/>
                </a:solidFill>
              </a:rPr>
              <a:t>Тоталитарный режим.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C00000"/>
                </a:solidFill>
              </a:rPr>
              <a:t>Авторитарный режим.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C00000"/>
                </a:solidFill>
              </a:rPr>
              <a:t>Демократический режим.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ПОЛИТИЧЕСКИЙ РЕЖИМ</a:t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400" b="1" dirty="0" smtClean="0"/>
              <a:t>(заполните ключевые слово в определениях)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9"/>
            <a:ext cx="8229600" cy="23574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/>
              <a:t>   это </a:t>
            </a:r>
            <a:r>
              <a:rPr lang="ru-RU" sz="2400" b="1" dirty="0"/>
              <a:t>система методов осуществления </a:t>
            </a:r>
            <a:r>
              <a:rPr lang="ru-RU" sz="2400" b="1" dirty="0" smtClean="0"/>
              <a:t>…в </a:t>
            </a:r>
            <a:r>
              <a:rPr lang="ru-RU" sz="2400" b="1" dirty="0"/>
              <a:t>обществе, представляющая собой набор </a:t>
            </a:r>
            <a:r>
              <a:rPr lang="ru-RU" sz="2400" b="1" dirty="0" smtClean="0"/>
              <a:t>определенных </a:t>
            </a:r>
            <a:r>
              <a:rPr lang="ru-RU" sz="2400" b="1" dirty="0"/>
              <a:t>правил политической игры, политических ценностей и политических норм, а также соответствующих </a:t>
            </a:r>
            <a:r>
              <a:rPr lang="ru-RU" sz="2400" b="1" dirty="0" smtClean="0"/>
              <a:t>политических </a:t>
            </a:r>
            <a:r>
              <a:rPr lang="ru-RU" sz="2400" b="1" dirty="0"/>
              <a:t>институтов и структур, предназначенных для их </a:t>
            </a:r>
            <a:r>
              <a:rPr lang="ru-RU" sz="2400" b="1" dirty="0" smtClean="0"/>
              <a:t>реализации </a:t>
            </a:r>
            <a:r>
              <a:rPr lang="ru-RU" sz="2400" b="1" dirty="0"/>
              <a:t>в политической практике.</a:t>
            </a:r>
            <a:endParaRPr lang="ru-RU" sz="2400" dirty="0"/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428596" y="3857628"/>
            <a:ext cx="8072494" cy="1857388"/>
          </a:xfrm>
          <a:prstGeom prst="wedgeRoundRectCallout">
            <a:avLst>
              <a:gd name="adj1" fmla="val -51359"/>
              <a:gd name="adj2" fmla="val 93373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Х</a:t>
            </a:r>
            <a:r>
              <a:rPr lang="ru-RU" sz="2800" b="1" dirty="0" smtClean="0"/>
              <a:t>арактеризуется методами, способами осуществления … .</a:t>
            </a:r>
            <a:endParaRPr lang="ru-RU" sz="28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929718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Сравнительная характеристика политической системы и политического режима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14282" y="1615440"/>
          <a:ext cx="8715436" cy="524256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357718"/>
                <a:gridCol w="4357718"/>
              </a:tblGrid>
              <a:tr h="326048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Политическая система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Политический режим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781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Тип политической системы определяется фундаментальными принципами её организации.</a:t>
                      </a:r>
                    </a:p>
                    <a:p>
                      <a:r>
                        <a:rPr lang="ru-RU" sz="2400" dirty="0" smtClean="0"/>
                        <a:t>В основе лежат</a:t>
                      </a:r>
                      <a:r>
                        <a:rPr lang="ru-RU" sz="2400" baseline="0" dirty="0" smtClean="0"/>
                        <a:t> политические ценности, которые заключают в себе цели и принципы, лежащие в основе политических действий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Политические режимы различаются внутри тех или иных типов политических систем: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ru-RU" sz="2400" dirty="0" smtClean="0"/>
                        <a:t>по характеру соотношения ветвей власти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ru-RU" sz="2400" dirty="0" smtClean="0"/>
                        <a:t>организации политических институтов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ru-RU" sz="2400" dirty="0" smtClean="0"/>
                        <a:t>формами</a:t>
                      </a:r>
                      <a:r>
                        <a:rPr lang="ru-RU" sz="2400" baseline="0" dirty="0" smtClean="0"/>
                        <a:t> и методами осуществления власти</a:t>
                      </a:r>
                      <a:endParaRPr lang="ru-RU" sz="2400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5786651"/>
          <a:ext cx="8707272" cy="1071349"/>
        </p:xfrm>
        <a:graphic>
          <a:graphicData uri="http://schemas.openxmlformats.org/drawingml/2006/table">
            <a:tbl>
              <a:tblPr/>
              <a:tblGrid>
                <a:gridCol w="8707272"/>
              </a:tblGrid>
              <a:tr h="107134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Определите</a:t>
                      </a:r>
                      <a:r>
                        <a:rPr lang="ru-RU" sz="28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соотношение понятий политическая система и политический режим друг другу .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Тоталитарный политический режим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3500461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11200" b="1" u="sng" dirty="0" smtClean="0">
                <a:solidFill>
                  <a:srgbClr val="002060"/>
                </a:solidFill>
              </a:rPr>
              <a:t>Основные черты тоталитарного режима: </a:t>
            </a:r>
          </a:p>
          <a:p>
            <a:pPr>
              <a:buNone/>
            </a:pPr>
            <a:r>
              <a:rPr lang="ru-RU" sz="3600" dirty="0" smtClean="0"/>
              <a:t>1</a:t>
            </a:r>
            <a:r>
              <a:rPr lang="ru-RU" sz="9600" dirty="0" smtClean="0"/>
              <a:t>. Признание руководящей роли </a:t>
            </a:r>
            <a:r>
              <a:rPr lang="ru-RU" sz="9600" b="1" dirty="0" smtClean="0">
                <a:solidFill>
                  <a:srgbClr val="FF0000"/>
                </a:solidFill>
              </a:rPr>
              <a:t>…</a:t>
            </a:r>
            <a:r>
              <a:rPr lang="ru-RU" sz="9600" dirty="0" smtClean="0"/>
              <a:t> партии и осуществление ее диктатуры; </a:t>
            </a:r>
          </a:p>
          <a:p>
            <a:pPr>
              <a:buNone/>
            </a:pPr>
            <a:r>
              <a:rPr lang="ru-RU" sz="9600" dirty="0" smtClean="0"/>
              <a:t>2. Господство одной официальной</a:t>
            </a:r>
            <a:r>
              <a:rPr lang="ru-RU" sz="9600" b="1" dirty="0" smtClean="0">
                <a:solidFill>
                  <a:srgbClr val="FF0000"/>
                </a:solidFill>
              </a:rPr>
              <a:t> … </a:t>
            </a:r>
            <a:r>
              <a:rPr lang="ru-RU" sz="9600" dirty="0" smtClean="0"/>
              <a:t>в духовной сфере и принудительное навязывание ее всем членам общества; </a:t>
            </a:r>
          </a:p>
          <a:p>
            <a:pPr>
              <a:buNone/>
            </a:pPr>
            <a:r>
              <a:rPr lang="ru-RU" sz="9600" dirty="0" smtClean="0"/>
              <a:t>3. Существование</a:t>
            </a:r>
            <a:r>
              <a:rPr lang="ru-RU" sz="9600" b="1" dirty="0" smtClean="0">
                <a:solidFill>
                  <a:srgbClr val="FF0000"/>
                </a:solidFill>
              </a:rPr>
              <a:t> … </a:t>
            </a:r>
            <a:r>
              <a:rPr lang="ru-RU" sz="9600" dirty="0" smtClean="0"/>
              <a:t>контроля над поведением индивидов и применение репрессивных методов; </a:t>
            </a:r>
          </a:p>
          <a:p>
            <a:pPr>
              <a:buNone/>
            </a:pPr>
            <a:r>
              <a:rPr lang="ru-RU" sz="9600" dirty="0" smtClean="0"/>
              <a:t>4. Всеобщий</a:t>
            </a:r>
            <a:r>
              <a:rPr lang="ru-RU" sz="9600" b="1" dirty="0" smtClean="0">
                <a:solidFill>
                  <a:srgbClr val="FF0000"/>
                </a:solidFill>
              </a:rPr>
              <a:t> … </a:t>
            </a:r>
            <a:r>
              <a:rPr lang="ru-RU" sz="9600" dirty="0" smtClean="0"/>
              <a:t>над СМИ; </a:t>
            </a:r>
          </a:p>
          <a:p>
            <a:pPr>
              <a:buNone/>
            </a:pPr>
            <a:r>
              <a:rPr lang="ru-RU" sz="9600" dirty="0" smtClean="0"/>
              <a:t>5. Централизованное </a:t>
            </a:r>
            <a:r>
              <a:rPr lang="ru-RU" sz="9600" b="1" dirty="0" smtClean="0">
                <a:solidFill>
                  <a:srgbClr val="FF0000"/>
                </a:solidFill>
              </a:rPr>
              <a:t>…</a:t>
            </a:r>
            <a:r>
              <a:rPr lang="ru-RU" sz="9600" dirty="0" smtClean="0"/>
              <a:t> экономикой. </a:t>
            </a:r>
          </a:p>
          <a:p>
            <a:pPr>
              <a:buNone/>
            </a:pPr>
            <a:endParaRPr lang="ru-RU" sz="3400" dirty="0" smtClean="0"/>
          </a:p>
          <a:p>
            <a:pPr>
              <a:buFont typeface="Wingdings" pitchFamily="2" charset="2"/>
              <a:buChar char="q"/>
            </a:pPr>
            <a:r>
              <a:rPr lang="ru-RU" sz="12800" b="1" dirty="0" smtClean="0">
                <a:solidFill>
                  <a:schemeClr val="tx2">
                    <a:lumMod val="50000"/>
                  </a:schemeClr>
                </a:solidFill>
              </a:rPr>
              <a:t>Заполните  по смыслу выше пропущенные слова(</a:t>
            </a:r>
            <a:r>
              <a:rPr lang="ru-RU" sz="11200" dirty="0" smtClean="0">
                <a:solidFill>
                  <a:srgbClr val="C00000"/>
                </a:solidFill>
              </a:rPr>
              <a:t>политический, идеология, управление, тотальный</a:t>
            </a:r>
            <a:r>
              <a:rPr lang="ru-RU" sz="12800" b="1" dirty="0" smtClean="0">
                <a:solidFill>
                  <a:schemeClr val="tx2">
                    <a:lumMod val="50000"/>
                  </a:schemeClr>
                </a:solidFill>
              </a:rPr>
              <a:t>).</a:t>
            </a:r>
            <a:endParaRPr lang="ru-RU" sz="128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Виды тоталитарного политического режима</a:t>
            </a:r>
            <a:r>
              <a:rPr lang="ru-RU" sz="3600" b="1" dirty="0" smtClean="0">
                <a:solidFill>
                  <a:srgbClr val="C00000"/>
                </a:solidFill>
              </a:rPr>
              <a:t>(</a:t>
            </a:r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заполнить</a:t>
            </a: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</a:rPr>
              <a:t>)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350046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</a:t>
            </a:r>
            <a:endParaRPr lang="ru-RU" sz="3400" dirty="0" smtClean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71538" y="2357430"/>
          <a:ext cx="7286676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5741"/>
                <a:gridCol w="2760935"/>
              </a:tblGrid>
              <a:tr h="531802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Виды</a:t>
                      </a:r>
                      <a:endParaRPr lang="ru-RU" sz="3200" dirty="0"/>
                    </a:p>
                  </a:txBody>
                  <a:tcPr>
                    <a:solidFill>
                      <a:schemeClr val="accent2">
                        <a:lumMod val="75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Страны</a:t>
                      </a:r>
                      <a:endParaRPr lang="ru-RU" sz="3200" dirty="0"/>
                    </a:p>
                  </a:txBody>
                  <a:tcPr>
                    <a:solidFill>
                      <a:schemeClr val="accent2">
                        <a:lumMod val="75000"/>
                        <a:alpha val="61000"/>
                      </a:schemeClr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r>
                        <a:rPr lang="ru-RU" sz="3200" i="1" dirty="0" smtClean="0"/>
                        <a:t>коммунизм;</a:t>
                      </a:r>
                      <a:endParaRPr lang="ru-RU" sz="3200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  <a:alpha val="3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  <a:alpha val="44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i="1" dirty="0" smtClean="0"/>
                        <a:t>фашизм</a:t>
                      </a:r>
                      <a:endParaRPr lang="ru-RU" sz="32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  <a:alpha val="86000"/>
                      </a:schemeClr>
                    </a:solidFill>
                  </a:tcPr>
                </a:tc>
              </a:tr>
              <a:tr h="446110">
                <a:tc>
                  <a:txBody>
                    <a:bodyPr/>
                    <a:lstStyle/>
                    <a:p>
                      <a:r>
                        <a:rPr lang="ru-RU" sz="3200" i="1" dirty="0" smtClean="0"/>
                        <a:t>национал-социализм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Авторитарный политический режим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472518" cy="542928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u="sng" dirty="0" smtClean="0">
                <a:solidFill>
                  <a:srgbClr val="002060"/>
                </a:solidFill>
              </a:rPr>
              <a:t>Основные черты авторитарного политического режима:</a:t>
            </a:r>
          </a:p>
          <a:p>
            <a:pPr>
              <a:buNone/>
            </a:pPr>
            <a:r>
              <a:rPr lang="ru-RU" dirty="0" smtClean="0"/>
              <a:t>1. Автократия (от греч. </a:t>
            </a:r>
            <a:r>
              <a:rPr lang="ru-RU" dirty="0" err="1" smtClean="0"/>
              <a:t>autokrateia</a:t>
            </a:r>
            <a:r>
              <a:rPr lang="ru-RU" dirty="0" smtClean="0"/>
              <a:t>) – самодержавие, монархия, самовластие или небольшое число носителей </a:t>
            </a:r>
            <a:r>
              <a:rPr lang="ru-RU" b="1" dirty="0" smtClean="0">
                <a:solidFill>
                  <a:srgbClr val="C00000"/>
                </a:solidFill>
              </a:rPr>
              <a:t>…</a:t>
            </a:r>
            <a:r>
              <a:rPr lang="ru-RU" b="1" dirty="0" smtClean="0"/>
              <a:t> </a:t>
            </a:r>
            <a:r>
              <a:rPr lang="ru-RU" dirty="0" smtClean="0"/>
              <a:t>(тирания, хунта, олигархическая группа). </a:t>
            </a:r>
          </a:p>
          <a:p>
            <a:pPr>
              <a:buNone/>
            </a:pPr>
            <a:r>
              <a:rPr lang="ru-RU" dirty="0" smtClean="0"/>
              <a:t>2. Неограниченность </a:t>
            </a:r>
            <a:r>
              <a:rPr lang="ru-RU" b="1" dirty="0" smtClean="0">
                <a:solidFill>
                  <a:srgbClr val="C00000"/>
                </a:solidFill>
              </a:rPr>
              <a:t>… </a:t>
            </a:r>
            <a:r>
              <a:rPr lang="ru-RU" dirty="0" smtClean="0"/>
              <a:t>, ее </a:t>
            </a:r>
            <a:r>
              <a:rPr lang="ru-RU" dirty="0" err="1" smtClean="0"/>
              <a:t>неподконтрольность</a:t>
            </a:r>
            <a:r>
              <a:rPr lang="ru-RU" dirty="0" smtClean="0"/>
              <a:t> гражданам. При этом власть может править с помощью </a:t>
            </a:r>
            <a:r>
              <a:rPr lang="ru-RU" b="1" dirty="0" smtClean="0">
                <a:solidFill>
                  <a:srgbClr val="C00000"/>
                </a:solidFill>
              </a:rPr>
              <a:t>…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>, но их она принимает по своему усмотрению. </a:t>
            </a:r>
          </a:p>
          <a:p>
            <a:pPr>
              <a:buNone/>
            </a:pPr>
            <a:r>
              <a:rPr lang="ru-RU" dirty="0" smtClean="0"/>
              <a:t>3. Опора (реальная или потенциальная) на силу. Авторитарный режим может не прибегать к массовым </a:t>
            </a:r>
            <a:r>
              <a:rPr lang="ru-RU" b="1" dirty="0" smtClean="0">
                <a:solidFill>
                  <a:srgbClr val="C00000"/>
                </a:solidFill>
              </a:rPr>
              <a:t>… </a:t>
            </a:r>
            <a:r>
              <a:rPr lang="ru-RU" dirty="0" smtClean="0"/>
              <a:t>и пользоваться популярностью среди широких кругов населения. Однако он обладает достаточной силой, чтобы принудить при необходимости граждан к</a:t>
            </a:r>
            <a:r>
              <a:rPr lang="ru-RU" b="1" dirty="0" smtClean="0">
                <a:solidFill>
                  <a:srgbClr val="C00000"/>
                </a:solidFill>
              </a:rPr>
              <a:t>… </a:t>
            </a:r>
            <a:r>
              <a:rPr lang="ru-RU" dirty="0" smtClean="0"/>
              <a:t>. </a:t>
            </a:r>
          </a:p>
          <a:p>
            <a:pPr>
              <a:buNone/>
            </a:pPr>
            <a:r>
              <a:rPr lang="ru-RU" dirty="0" smtClean="0"/>
              <a:t>4. Монополизация </a:t>
            </a:r>
            <a:r>
              <a:rPr lang="ru-RU" b="1" dirty="0" smtClean="0">
                <a:solidFill>
                  <a:srgbClr val="C00000"/>
                </a:solidFill>
              </a:rPr>
              <a:t>… </a:t>
            </a:r>
            <a:r>
              <a:rPr lang="ru-RU" dirty="0" smtClean="0"/>
              <a:t>в политике, недопущение  </a:t>
            </a:r>
            <a:r>
              <a:rPr lang="ru-RU" b="1" dirty="0" smtClean="0">
                <a:solidFill>
                  <a:srgbClr val="C00000"/>
                </a:solidFill>
              </a:rPr>
              <a:t>… </a:t>
            </a:r>
            <a:r>
              <a:rPr lang="ru-RU" dirty="0" smtClean="0"/>
              <a:t>оппозиции и конкуренции. </a:t>
            </a:r>
          </a:p>
          <a:p>
            <a:pPr>
              <a:buNone/>
            </a:pPr>
            <a:r>
              <a:rPr lang="ru-RU" dirty="0" smtClean="0"/>
              <a:t>5. </a:t>
            </a:r>
            <a:r>
              <a:rPr lang="ru-RU" dirty="0" err="1" smtClean="0"/>
              <a:t>Рекрутирование</a:t>
            </a:r>
            <a:r>
              <a:rPr lang="ru-RU" dirty="0" smtClean="0"/>
              <a:t>  </a:t>
            </a:r>
            <a:r>
              <a:rPr lang="ru-RU" b="1" dirty="0" smtClean="0">
                <a:solidFill>
                  <a:srgbClr val="C00000"/>
                </a:solidFill>
              </a:rPr>
              <a:t>… </a:t>
            </a:r>
            <a:r>
              <a:rPr lang="ru-RU" dirty="0" smtClean="0"/>
              <a:t>элиты путем кооптации, назначения сверху, а не на основе конкурентной политической борьбы. </a:t>
            </a:r>
          </a:p>
          <a:p>
            <a:pPr>
              <a:buNone/>
            </a:pPr>
            <a:r>
              <a:rPr lang="ru-RU" dirty="0" smtClean="0"/>
              <a:t>6. Отказ от тотального </a:t>
            </a:r>
            <a:r>
              <a:rPr lang="ru-RU" b="1" dirty="0" smtClean="0">
                <a:solidFill>
                  <a:srgbClr val="C00000"/>
                </a:solidFill>
              </a:rPr>
              <a:t>… </a:t>
            </a:r>
            <a:r>
              <a:rPr lang="ru-RU" dirty="0" smtClean="0"/>
              <a:t>над обществом, невмешательство или ограниченное вмешательство в неполитические сферы, прежде всего, в экономику.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2060"/>
                </a:solidFill>
              </a:rPr>
              <a:t>Ключевые слова: </a:t>
            </a:r>
            <a:r>
              <a:rPr lang="ru-RU" dirty="0" smtClean="0">
                <a:solidFill>
                  <a:srgbClr val="C00000"/>
                </a:solidFill>
              </a:rPr>
              <a:t>власть, репрессии, законы, политический, контроль, повиновение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Закрепление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Политическим режимом называют:</a:t>
            </a:r>
          </a:p>
          <a:p>
            <a:pPr>
              <a:buNone/>
            </a:pPr>
            <a:r>
              <a:rPr lang="ru-RU" dirty="0" smtClean="0"/>
              <a:t>1) форму государства</a:t>
            </a:r>
          </a:p>
          <a:p>
            <a:pPr>
              <a:buNone/>
            </a:pPr>
            <a:r>
              <a:rPr lang="ru-RU" dirty="0" smtClean="0"/>
              <a:t>2) способ осуществления власти</a:t>
            </a:r>
          </a:p>
          <a:p>
            <a:pPr>
              <a:buNone/>
            </a:pPr>
            <a:r>
              <a:rPr lang="ru-RU" dirty="0" smtClean="0"/>
              <a:t>3) наличие репрессивных органов</a:t>
            </a:r>
          </a:p>
          <a:p>
            <a:pPr>
              <a:buNone/>
            </a:pPr>
            <a:r>
              <a:rPr lang="ru-RU" dirty="0" smtClean="0"/>
              <a:t>4) официальную идеологию</a:t>
            </a:r>
          </a:p>
          <a:p>
            <a:pPr>
              <a:buNone/>
            </a:pPr>
            <a:endParaRPr lang="ru-RU" dirty="0" smtClean="0"/>
          </a:p>
          <a:p>
            <a:pPr>
              <a:buFont typeface="Wingdings" pitchFamily="2" charset="2"/>
              <a:buChar char="q"/>
            </a:pPr>
            <a:r>
              <a:rPr lang="ru-RU" sz="4000" dirty="0" smtClean="0">
                <a:solidFill>
                  <a:srgbClr val="7030A0"/>
                </a:solidFill>
              </a:rPr>
              <a:t>Выберите правильный ответ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398</TotalTime>
  <Words>897</Words>
  <Application>Microsoft Office PowerPoint</Application>
  <PresentationFormat>Экран (4:3)</PresentationFormat>
  <Paragraphs>156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Политический режим Практическое занятие</vt:lpstr>
      <vt:lpstr>Цель:</vt:lpstr>
      <vt:lpstr>План</vt:lpstr>
      <vt:lpstr> ПОЛИТИЧЕСКИЙ РЕЖИМ (заполните ключевые слово в определениях) </vt:lpstr>
      <vt:lpstr>Сравнительная характеристика политической системы и политического режима</vt:lpstr>
      <vt:lpstr>Тоталитарный политический режим</vt:lpstr>
      <vt:lpstr>Виды тоталитарного политического режима(заполнить )</vt:lpstr>
      <vt:lpstr>Авторитарный политический режим</vt:lpstr>
      <vt:lpstr>Закрепление</vt:lpstr>
      <vt:lpstr> Установите соответствие между  структурными элементами политической системы и их примерами : к каждой позиции, данной в первом столбце, подберите соответствующую позицию из второго столбца</vt:lpstr>
      <vt:lpstr>Найдите в приведенном списке признаки авторитарного режима. Номера запишите в порядке возрастания.</vt:lpstr>
      <vt:lpstr>Найдите в приведенном списке признаки демократического режима. Номера запишите в порядке возрастания.</vt:lpstr>
      <vt:lpstr>Найдите в приведенном списке тоталитарного режима. Номера запишите в порядке возрастания.</vt:lpstr>
      <vt:lpstr>Найдите в приведенном списке элементы, составляющие содержания политического режима. Номера запишите в порядке возрастания.</vt:lpstr>
      <vt:lpstr>Домашнее задание : заполните таблицу</vt:lpstr>
      <vt:lpstr>Какие из приведённых понятий и определений соответствуют друг другу?</vt:lpstr>
      <vt:lpstr>Слайд 17</vt:lpstr>
      <vt:lpstr>Слайд 18</vt:lpstr>
      <vt:lpstr>Слайд 19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Политическая система и политический режим</dc:title>
  <dc:creator>Первый</dc:creator>
  <cp:lastModifiedBy>пользователь</cp:lastModifiedBy>
  <cp:revision>26</cp:revision>
  <dcterms:created xsi:type="dcterms:W3CDTF">2010-11-27T11:07:45Z</dcterms:created>
  <dcterms:modified xsi:type="dcterms:W3CDTF">2012-05-29T20:18:23Z</dcterms:modified>
</cp:coreProperties>
</file>