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5873D-3974-452C-9FC0-0861616363D6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88F16-BF13-45C4-9085-45BA509EB1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Политическая система общества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Практическое занятие</a:t>
            </a:r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	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/>
              <a:t/>
            </a:r>
            <a:br>
              <a:rPr lang="ru-RU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002060"/>
                </a:solidFill>
              </a:rPr>
              <a:t>Среди </a:t>
            </a:r>
            <a:r>
              <a:rPr lang="ru-RU" sz="3600" dirty="0" smtClean="0">
                <a:solidFill>
                  <a:srgbClr val="002060"/>
                </a:solidFill>
              </a:rPr>
              <a:t>методов, используемых для обеспечения политической стабильности, выделяют: социально – политическое маневрирование; политическое манипулирование; диалог с оппозицией; применение силы. Дайте развёрнутую характеристику каждому из указанных методов. В каких случаях они применяются? Сопоставьте их по степени результативности.</a:t>
            </a:r>
            <a:r>
              <a:rPr lang="ru-RU" dirty="0" smtClean="0"/>
              <a:t>	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Собственно  политические организации – это организации связанные с политикой и непосредственно воздействующие на неё. Цель создания и функционирования -  политическая власть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Какие из перечисленных организаций можно отнести к собственно  политическим?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Политические партии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Профсоюзы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Объединения филателистов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Общественно – политические организации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Кооперативные организации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Объединение туристов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Спортивные клубы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Несобственно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 политические организации возникают не в силу политических, а в силу экономических  и других причин. Целью создания и функционирования не является  политическая власть. Основная деятельность осуществляется в производственной, социально – бытовой, культурной и других сферах деятельности. 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Какие из перечисленных организаций можно отнести к 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несобственно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политическим?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Политические партии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Профсоюзы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Объединения филателистов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Общественно – политические организации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Кооперативные организации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Объединение туристов</a:t>
            </a:r>
          </a:p>
          <a:p>
            <a:pPr>
              <a:buFont typeface="Wingdings" pitchFamily="2" charset="2"/>
              <a:buChar char="q"/>
            </a:pPr>
            <a:r>
              <a:rPr lang="ru-RU" sz="2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Спортивные клубы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Означает ли наличие стабильности политической системы отсутствие её развития? Аргументируйте своё суждение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Заполните таблицу для сравнения открытой и закрытой политических систем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half" idx="2"/>
          </p:nvPr>
        </p:nvGraphicFramePr>
        <p:xfrm>
          <a:off x="1714480" y="2571744"/>
          <a:ext cx="5143536" cy="3000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0"/>
                <a:gridCol w="2643206"/>
              </a:tblGrid>
              <a:tr h="10001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Признаки открытой политической системы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Признаки закрытой политической системы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20002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Дайте определение подсистемам политической системы общества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2714620"/>
          <a:ext cx="6929486" cy="248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5578"/>
                <a:gridCol w="380390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Подсистемы  политической системы общества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Определение</a:t>
                      </a:r>
                      <a:endParaRPr lang="ru-RU" dirty="0"/>
                    </a:p>
                  </a:txBody>
                  <a:tcPr/>
                </a:tc>
              </a:tr>
              <a:tr h="360052">
                <a:tc>
                  <a:txBody>
                    <a:bodyPr/>
                    <a:lstStyle/>
                    <a:p>
                      <a:r>
                        <a:rPr lang="ru-RU" dirty="0" smtClean="0"/>
                        <a:t>Институциональная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Нормативная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Идеологическая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Коммуникативная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Культурная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Заполните таблицу по предложенному основанию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2357430"/>
          <a:ext cx="7286676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4578"/>
                <a:gridCol w="395209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Характер</a:t>
                      </a:r>
                      <a:r>
                        <a:rPr lang="ru-RU" baseline="0" dirty="0" smtClean="0"/>
                        <a:t> политического режима</a:t>
                      </a:r>
                      <a:endParaRPr lang="ru-RU" dirty="0"/>
                    </a:p>
                    <a:p>
                      <a:r>
                        <a:rPr lang="ru-RU" dirty="0" smtClean="0"/>
                        <a:t>                       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Краткая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характеристика</a:t>
                      </a:r>
                      <a:endParaRPr lang="ru-RU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Типы</a:t>
                      </a:r>
                      <a:endParaRPr lang="ru-RU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Демократические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Авторитарные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Тоталитарные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Заполните таблицу по предложенному основанию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2357430"/>
          <a:ext cx="7286676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4578"/>
                <a:gridCol w="3952098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             Участие</a:t>
                      </a:r>
                      <a:r>
                        <a:rPr lang="ru-RU" baseline="0" dirty="0" smtClean="0"/>
                        <a:t>  в политическом процессе</a:t>
                      </a:r>
                      <a:r>
                        <a:rPr lang="ru-RU" dirty="0" smtClean="0"/>
                        <a:t>                       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Краткая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характеристика</a:t>
                      </a:r>
                      <a:endParaRPr lang="ru-RU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Типы</a:t>
                      </a:r>
                      <a:endParaRPr lang="ru-RU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Либеральная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демократия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Коммунистическая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Развивающиеся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политические системы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Заполните таблицу по предложенному основанию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2357430"/>
          <a:ext cx="7286676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4578"/>
                <a:gridCol w="395209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Состояние</a:t>
                      </a:r>
                      <a:r>
                        <a:rPr lang="ru-RU" baseline="0" dirty="0" smtClean="0"/>
                        <a:t> политической культуры и уровень </a:t>
                      </a:r>
                      <a:r>
                        <a:rPr lang="ru-RU" baseline="0" dirty="0" smtClean="0"/>
                        <a:t>политической 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smtClean="0"/>
                        <a:t>культуры     (Г.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Алмонд</a:t>
                      </a:r>
                      <a:r>
                        <a:rPr lang="ru-RU" baseline="0" dirty="0" smtClean="0"/>
                        <a:t>)</a:t>
                      </a:r>
                      <a:r>
                        <a:rPr lang="ru-RU" dirty="0" smtClean="0"/>
                        <a:t>               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Краткая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характеристика</a:t>
                      </a:r>
                      <a:endParaRPr lang="ru-RU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Типы</a:t>
                      </a:r>
                      <a:endParaRPr lang="ru-RU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Англо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- американская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Континентально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- европейская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Доиндустриальная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Тоталитарная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Заполните таблицу по предложенному основанию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2357430"/>
          <a:ext cx="728667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4578"/>
                <a:gridCol w="395209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Развитость</a:t>
                      </a:r>
                      <a:r>
                        <a:rPr lang="ru-RU" baseline="0" dirty="0" smtClean="0"/>
                        <a:t> гражданского общества</a:t>
                      </a:r>
                      <a:r>
                        <a:rPr lang="ru-RU" dirty="0" smtClean="0"/>
                        <a:t>               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Краткая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характеристика</a:t>
                      </a:r>
                      <a:endParaRPr lang="ru-RU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Типы</a:t>
                      </a:r>
                      <a:endParaRPr lang="ru-RU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Традиционная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Модернизированные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Ориентация на стабильность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или  перемены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Консервативные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Трансформируюшиеся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План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1. Понятие, значение, структура и функции политической системы общества.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2. Теории политической системы (Т.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Парсонс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Д.Истон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Г.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Алмонд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3. Типы политических систем общества.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4. Политическая система Казахстана.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Дайте характеристику формированию институциональной подсистемы политической системы Казахстана на основе сравнения </a:t>
            </a:r>
            <a:endParaRPr lang="ru-RU" sz="3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928802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Советский Союз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2906712"/>
            <a:ext cx="4040188" cy="3951288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Государство</a:t>
            </a:r>
          </a:p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Политическая Инфраструктура</a:t>
            </a:r>
          </a:p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СМИ</a:t>
            </a:r>
          </a:p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Религиозные организации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2000240"/>
            <a:ext cx="4041775" cy="63976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                  </a:t>
            </a:r>
            <a:r>
              <a:rPr lang="ru-RU" sz="2800" dirty="0" smtClean="0">
                <a:solidFill>
                  <a:srgbClr val="C00000"/>
                </a:solidFill>
              </a:rPr>
              <a:t>Казахстан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3438" y="2857496"/>
            <a:ext cx="4041775" cy="3094032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Определения политической системы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Системный подход</a:t>
            </a:r>
            <a:endParaRPr lang="ru-RU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28596" y="1500174"/>
          <a:ext cx="3991429" cy="2428892"/>
        </p:xfrm>
        <a:graphic>
          <a:graphicData uri="http://schemas.openxmlformats.org/drawingml/2006/table">
            <a:tbl>
              <a:tblPr/>
              <a:tblGrid>
                <a:gridCol w="3991429"/>
              </a:tblGrid>
              <a:tr h="24288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Структурно – функциональный подход</a:t>
            </a:r>
            <a:endParaRPr lang="ru-RU" dirty="0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quarter" idx="4"/>
          </p:nvPr>
        </p:nvGraphicFramePr>
        <p:xfrm>
          <a:off x="4630057" y="1567543"/>
          <a:ext cx="3802743" cy="2361523"/>
        </p:xfrm>
        <a:graphic>
          <a:graphicData uri="http://schemas.openxmlformats.org/drawingml/2006/table">
            <a:tbl>
              <a:tblPr/>
              <a:tblGrid>
                <a:gridCol w="3802743"/>
              </a:tblGrid>
              <a:tr h="23615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28596" y="2357429"/>
          <a:ext cx="3969234" cy="3870960"/>
        </p:xfrm>
        <a:graphic>
          <a:graphicData uri="http://schemas.openxmlformats.org/drawingml/2006/table">
            <a:tbl>
              <a:tblPr/>
              <a:tblGrid>
                <a:gridCol w="3969234"/>
              </a:tblGrid>
              <a:tr h="3632616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</a:rPr>
                        <a:t>Д.Истон</a:t>
                      </a:r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320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</a:rPr>
                        <a:t>Дать определение</a:t>
                      </a: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43438" y="2357430"/>
          <a:ext cx="3760333" cy="3870960"/>
        </p:xfrm>
        <a:graphic>
          <a:graphicData uri="http://schemas.openxmlformats.org/drawingml/2006/table">
            <a:tbl>
              <a:tblPr/>
              <a:tblGrid>
                <a:gridCol w="3760333"/>
              </a:tblGrid>
              <a:tr h="36616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</a:rPr>
                        <a:t>Г. </a:t>
                      </a:r>
                      <a:r>
                        <a:rPr lang="ru-RU" dirty="0" err="1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</a:rPr>
                        <a:t>Алмонд</a:t>
                      </a:r>
                      <a:r>
                        <a:rPr lang="ru-RU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</a:rPr>
                        <a:t>                            </a:t>
                      </a:r>
                    </a:p>
                    <a:p>
                      <a:pPr algn="ctr"/>
                      <a:r>
                        <a:rPr lang="ru-RU" sz="320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</a:rPr>
                        <a:t>Дать определение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Системный подход Д .</a:t>
            </a:r>
            <a:r>
              <a:rPr lang="ru-RU" dirty="0" err="1" smtClean="0">
                <a:solidFill>
                  <a:srgbClr val="C00000"/>
                </a:solidFill>
              </a:rPr>
              <a:t>Истона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714348" y="1714488"/>
          <a:ext cx="7286676" cy="2807981"/>
        </p:xfrm>
        <a:graphic>
          <a:graphicData uri="http://schemas.openxmlformats.org/drawingml/2006/table">
            <a:tbl>
              <a:tblPr/>
              <a:tblGrid>
                <a:gridCol w="2428892"/>
                <a:gridCol w="2428892"/>
                <a:gridCol w="2428892"/>
              </a:tblGrid>
              <a:tr h="80963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                                                                               </a:t>
                      </a:r>
                      <a:r>
                        <a:rPr lang="ru-RU" sz="180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Требования и предложения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Политическая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система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общества </a:t>
                      </a:r>
                      <a:endParaRPr lang="ru-RU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ru-RU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Политико</a:t>
                      </a:r>
                      <a:r>
                        <a:rPr lang="ru-RU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 –</a:t>
                      </a:r>
                      <a:r>
                        <a:rPr lang="ru-RU" baseline="0" dirty="0" err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управлнческие</a:t>
                      </a:r>
                      <a:r>
                        <a:rPr lang="ru-RU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 решения</a:t>
                      </a:r>
                      <a:endParaRPr lang="ru-RU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63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   Вход</a:t>
                      </a:r>
                      <a:endParaRPr lang="ru-RU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vert="vert2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 Выход                               </a:t>
                      </a:r>
                      <a:endParaRPr lang="ru-RU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vert="vert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63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Поддержка</a:t>
                      </a:r>
                      <a:endParaRPr lang="ru-RU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</a:rPr>
                        <a:t>Меры по реализации решений</a:t>
                      </a:r>
                      <a:endParaRPr lang="ru-RU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4" name="Прямая со стрелкой 13"/>
          <p:cNvCxnSpPr/>
          <p:nvPr/>
        </p:nvCxnSpPr>
        <p:spPr>
          <a:xfrm rot="5400000">
            <a:off x="7751785" y="3392487"/>
            <a:ext cx="64294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357952" y="3285330"/>
            <a:ext cx="85725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1000100" y="3286124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6429388" y="3357562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8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8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8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8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8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8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	Чем отличается структурно – функциональный подход Г. </a:t>
            </a:r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</a:rPr>
              <a:t>Алмонда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 от системного подхода Д. </a:t>
            </a:r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</a:rPr>
              <a:t>Истона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Согласно системному подходу Д. </a:t>
            </a:r>
            <a:r>
              <a:rPr lang="ru-RU" sz="36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Истона</a:t>
            </a:r>
            <a:r>
              <a:rPr lang="ru-RU" sz="3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к какой среде относятся:</a:t>
            </a:r>
            <a:endParaRPr lang="ru-RU" sz="3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Эколическая</a:t>
            </a:r>
            <a:r>
              <a:rPr lang="ru-RU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система</a:t>
            </a:r>
          </a:p>
          <a:p>
            <a:r>
              <a:rPr lang="ru-RU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Международная </a:t>
            </a:r>
            <a:r>
              <a:rPr lang="ru-RU" sz="28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системаэ</a:t>
            </a:r>
            <a:endParaRPr lang="ru-RU" sz="28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Система культуры</a:t>
            </a:r>
          </a:p>
          <a:p>
            <a:r>
              <a:rPr lang="ru-RU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Социальная структура</a:t>
            </a:r>
          </a:p>
          <a:p>
            <a:r>
              <a:rPr lang="ru-RU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Международные политические системы</a:t>
            </a:r>
          </a:p>
          <a:p>
            <a:r>
              <a:rPr lang="ru-RU" sz="2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Демографическая система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4786322"/>
          <a:ext cx="5953124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6562"/>
                <a:gridCol w="2976562"/>
              </a:tblGrid>
              <a:tr h="129818">
                <a:tc>
                  <a:txBody>
                    <a:bodyPr/>
                    <a:lstStyle/>
                    <a:p>
                      <a:r>
                        <a:rPr lang="ru-RU" dirty="0" smtClean="0"/>
                        <a:t>Внутренн</a:t>
                      </a:r>
                      <a:r>
                        <a:rPr lang="ru-RU" baseline="0" dirty="0" smtClean="0"/>
                        <a:t>яя среда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Внешняя среда</a:t>
                      </a:r>
                      <a:endParaRPr lang="ru-RU" dirty="0"/>
                    </a:p>
                  </a:txBody>
                  <a:tcPr/>
                </a:tc>
              </a:tr>
              <a:tr h="131621">
                <a:tc>
                  <a:txBody>
                    <a:bodyPr/>
                    <a:lstStyle/>
                    <a:p>
                      <a:r>
                        <a:rPr lang="ru-RU" dirty="0" smtClean="0"/>
                        <a:t>1.  …..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 …</a:t>
                      </a:r>
                      <a:endParaRPr lang="ru-RU" dirty="0"/>
                    </a:p>
                  </a:txBody>
                  <a:tcPr/>
                </a:tc>
              </a:tr>
              <a:tr h="131621">
                <a:tc>
                  <a:txBody>
                    <a:bodyPr/>
                    <a:lstStyle/>
                    <a:p>
                      <a:r>
                        <a:rPr lang="ru-RU" dirty="0" smtClean="0"/>
                        <a:t>2. …..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 …</a:t>
                      </a:r>
                      <a:endParaRPr lang="ru-RU" dirty="0"/>
                    </a:p>
                  </a:txBody>
                  <a:tcPr/>
                </a:tc>
              </a:tr>
              <a:tr h="131621">
                <a:tc>
                  <a:txBody>
                    <a:bodyPr/>
                    <a:lstStyle/>
                    <a:p>
                      <a:r>
                        <a:rPr lang="ru-RU" dirty="0" smtClean="0"/>
                        <a:t>3. …..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 …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Какие из перечисленных функций являются функциями «входа», а какие – функциями « выхода»</a:t>
            </a:r>
            <a:endParaRPr lang="ru-RU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Исполнение правил и норм.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Агрегирование интересов.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Политическая социализация и </a:t>
            </a:r>
            <a:r>
              <a:rPr lang="ru-RU" sz="2400" dirty="0" err="1" smtClean="0">
                <a:solidFill>
                  <a:srgbClr val="002060"/>
                </a:solidFill>
              </a:rPr>
              <a:t>рекрутирование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Артикуляция интересов.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Политическая коммуникация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Нормотворчество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4357694"/>
          <a:ext cx="71438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6181"/>
                <a:gridCol w="3607619"/>
              </a:tblGrid>
              <a:tr h="49720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Функции « входа»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Функции « выхода»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	 		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</a:t>
            </a:r>
            <a:br>
              <a:rPr lang="ru-RU" dirty="0" smtClean="0"/>
            </a:br>
            <a:r>
              <a:rPr lang="ru-RU" sz="4900" dirty="0" smtClean="0">
                <a:solidFill>
                  <a:srgbClr val="92D050"/>
                </a:solidFill>
              </a:rPr>
              <a:t>Представьте модель политической системы, в которой отсутствует такой компонент как « требование». Опишите возможные варианты функционирования такой модели.</a:t>
            </a:r>
            <a:endParaRPr lang="ru-RU" sz="4900" dirty="0">
              <a:solidFill>
                <a:srgbClr val="92D050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900" dirty="0" smtClean="0">
                <a:solidFill>
                  <a:srgbClr val="00B0F0"/>
                </a:solidFill>
              </a:rPr>
              <a:t>Какай из типов стабильности является идеальным и не встречается в действительности?     а) абсолютная стабильность                       б) статистическая стабильность                с) динамическая стабильность          </a:t>
            </a:r>
            <a:r>
              <a:rPr lang="ru-RU" sz="4900" dirty="0" err="1" smtClean="0">
                <a:solidFill>
                  <a:srgbClr val="00B0F0"/>
                </a:solidFill>
              </a:rPr>
              <a:t>д</a:t>
            </a:r>
            <a:r>
              <a:rPr lang="ru-RU" sz="4900" dirty="0" smtClean="0">
                <a:solidFill>
                  <a:srgbClr val="00B0F0"/>
                </a:solidFill>
              </a:rPr>
              <a:t>) мобилизационная стабильность                                </a:t>
            </a:r>
            <a:endParaRPr lang="ru-RU" sz="49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410</Words>
  <Application>Microsoft Office PowerPoint</Application>
  <PresentationFormat>Экран (4:3)</PresentationFormat>
  <Paragraphs>147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Политическая система общества</vt:lpstr>
      <vt:lpstr>План</vt:lpstr>
      <vt:lpstr>Определения политической системы</vt:lpstr>
      <vt:lpstr>Системный подход Д .Истона</vt:lpstr>
      <vt:lpstr>       Чем отличается структурно – функциональный подход Г. Алмонда от системного подхода Д. Истона </vt:lpstr>
      <vt:lpstr>Согласно системному подходу Д. Истона к какой среде относятся:</vt:lpstr>
      <vt:lpstr>Какие из перечисленных функций являются функциями «входа», а какие – функциями « выхода»</vt:lpstr>
      <vt:lpstr>                                   Представьте модель политической системы, в которой отсутствует такой компонент как « требование». Опишите возможные варианты функционирования такой модели.</vt:lpstr>
      <vt:lpstr>         Какай из типов стабильности является идеальным и не встречается в действительности?     а) абсолютная стабильность                       б) статистическая стабильность                с) динамическая стабильность          д) мобилизационная стабильность                                </vt:lpstr>
      <vt:lpstr>             Среди методов, используемых для обеспечения политической стабильности, выделяют: социально – политическое маневрирование; политическое манипулирование; диалог с оппозицией; применение силы. Дайте развёрнутую характеристику каждому из указанных методов. В каких случаях они применяются? Сопоставьте их по степени результативности. </vt:lpstr>
      <vt:lpstr>Собственно  политические организации – это организации связанные с политикой и непосредственно воздействующие на неё. Цель создания и функционирования -  политическая власть</vt:lpstr>
      <vt:lpstr>    Несобственно  политические организации возникают не в силу политических, а в силу экономических  и других причин. Целью создания и функционирования не является  политическая власть. Основная деятельность осуществляется в производственной, социально – бытовой, культурной и других сферах деятельности. </vt:lpstr>
      <vt:lpstr>Слайд 13</vt:lpstr>
      <vt:lpstr>Заполните таблицу для сравнения открытой и закрытой политических систем</vt:lpstr>
      <vt:lpstr>Дайте определение подсистемам политической системы общества</vt:lpstr>
      <vt:lpstr>Заполните таблицу по предложенному основанию</vt:lpstr>
      <vt:lpstr>Заполните таблицу по предложенному основанию</vt:lpstr>
      <vt:lpstr>Заполните таблицу по предложенному основанию</vt:lpstr>
      <vt:lpstr>Заполните таблицу по предложенному основанию</vt:lpstr>
      <vt:lpstr> Дайте характеристику формированию институциональной подсистемы политической системы Казахстана на основе сравнения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Политическая система общества</dc:title>
  <dc:creator>пользователь</dc:creator>
  <cp:lastModifiedBy>пользователь</cp:lastModifiedBy>
  <cp:revision>22</cp:revision>
  <dcterms:created xsi:type="dcterms:W3CDTF">2012-05-25T20:15:15Z</dcterms:created>
  <dcterms:modified xsi:type="dcterms:W3CDTF">2012-05-27T18:37:05Z</dcterms:modified>
</cp:coreProperties>
</file>