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17210-28D3-4D1C-9744-F1C8ACA0B48A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FF23D-823D-4308-BD79-DBF01DD4A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FF23D-823D-4308-BD79-DBF01DD4A33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0D6CF-9A73-4EA0-A771-5D89F4A09151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D9EF-7F4A-45BE-9446-7C7B8BF041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E6572-BB90-4A1A-A021-67CDCA6B7699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BCEAF-1B1B-4637-8AC3-59935417BF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7D307-E789-45BC-9340-DFAE6A5941DE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F86F1-FBD7-46D3-B65F-C094776472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1536A-EC0F-4CC8-8937-3195000413D4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9D20C-F76E-4281-AD31-F67C09C9C1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ACF51-9199-4877-9667-EB155358DB1E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DF101-6254-4570-A77E-7E8AE702F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E52E3-25F3-46E0-9F13-1D7B58E4641E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419C9-E043-494D-BC88-81DF0A9A1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F7B99-421A-4171-B6D0-7B8DEF94304A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B5167-FEF2-4F14-954C-906F1A597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CB65-6B57-4DAC-83CE-ADADC1E2491E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CE7A4-3F10-4059-A7E5-E5CA50EA64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165D0-DF2F-4F20-B377-84969AB6B8B7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3669E-16E3-4FB7-BEFD-A9DD285CAF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CAC31-7781-44D9-BF83-CCA4FB3F09BC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2EFF6-6C7F-41D6-9E53-1C1852298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5E326-8047-4C31-AAEC-9154E9DE23C1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F2F8F-AA0E-4337-8FDC-9A0FD9EEA8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46CFD8-A47E-4C2E-A995-2BBC19D0FD15}" type="datetimeFigureOut">
              <a:rPr lang="ru-RU"/>
              <a:pPr>
                <a:defRPr/>
              </a:pPr>
              <a:t>30.05.2012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DE870A-6F69-49D6-A69C-82042BEB32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5" r:id="rId2"/>
    <p:sldLayoutId id="2147483684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5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A04DA3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A04DA3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C4652D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ru.wikipedia.org/wiki/%D0%A4%D0%B0%D0%B9%D0%BB:BuddhaStThailand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Основные этапы развития </a:t>
            </a:r>
            <a:r>
              <a:rPr lang="ru-RU" smtClean="0"/>
              <a:t>политической науки</a:t>
            </a:r>
            <a:endParaRPr lang="ru-RU" dirty="0"/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r>
              <a:rPr lang="ru-RU" dirty="0" smtClean="0">
                <a:solidFill>
                  <a:schemeClr val="bg1"/>
                </a:solidFill>
              </a:rPr>
              <a:t>Практическое занятие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600" smtClean="0"/>
              <a:t>моизм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Призывал одинаково любить всех без различия</a:t>
            </a:r>
          </a:p>
          <a:p>
            <a:r>
              <a:rPr lang="ru-RU" sz="2800" dirty="0" smtClean="0"/>
              <a:t>Критика правления наследственной аристократии</a:t>
            </a:r>
          </a:p>
          <a:p>
            <a:r>
              <a:rPr lang="ru-RU" sz="2800" dirty="0" smtClean="0"/>
              <a:t>Выражал интересы мелких собственников</a:t>
            </a:r>
          </a:p>
          <a:p>
            <a:r>
              <a:rPr lang="ru-RU" sz="2800" dirty="0" smtClean="0"/>
              <a:t>Все люди равны перед божественным небом</a:t>
            </a:r>
          </a:p>
          <a:p>
            <a:endParaRPr lang="ru-RU" sz="2800" dirty="0" smtClean="0"/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7030A0"/>
                </a:solidFill>
              </a:rPr>
              <a:t>Какие положения </a:t>
            </a:r>
            <a:r>
              <a:rPr lang="ru-RU" sz="2800" dirty="0" err="1" smtClean="0">
                <a:solidFill>
                  <a:srgbClr val="7030A0"/>
                </a:solidFill>
              </a:rPr>
              <a:t>моизма</a:t>
            </a:r>
            <a:r>
              <a:rPr lang="ru-RU" sz="2800" dirty="0" smtClean="0">
                <a:solidFill>
                  <a:srgbClr val="7030A0"/>
                </a:solidFill>
              </a:rPr>
              <a:t> вы  считаете не потеряли своего значения сегодня? Обоснуйте.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sz="4000" dirty="0" err="1" smtClean="0">
                <a:solidFill>
                  <a:schemeClr val="accent3">
                    <a:lumMod val="50000"/>
                  </a:schemeClr>
                </a:solidFill>
              </a:rPr>
              <a:t>легизм</a:t>
            </a:r>
            <a:endParaRPr lang="ru-RU" sz="4000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229600" cy="4389437"/>
          </a:xfrm>
        </p:spPr>
        <p:txBody>
          <a:bodyPr/>
          <a:lstStyle/>
          <a:p>
            <a:r>
              <a:rPr lang="ru-RU" sz="2000" dirty="0" smtClean="0"/>
              <a:t>Провозглашалось равенство всех перед Законом и Сыном Неба</a:t>
            </a:r>
          </a:p>
          <a:p>
            <a:r>
              <a:rPr lang="ru-RU" sz="2000" dirty="0" smtClean="0"/>
              <a:t>Следует усваивать опыт предшествующих правителей</a:t>
            </a:r>
          </a:p>
          <a:p>
            <a:r>
              <a:rPr lang="ru-RU" sz="2000" dirty="0" smtClean="0"/>
              <a:t>Вся полнота власти в руках верховного правителя</a:t>
            </a:r>
          </a:p>
          <a:p>
            <a:r>
              <a:rPr lang="ru-RU" sz="2000" dirty="0" smtClean="0"/>
              <a:t>Отношения между властью и народом рассматривалось как противоборство враждующих сторон</a:t>
            </a:r>
          </a:p>
          <a:p>
            <a:r>
              <a:rPr lang="ru-RU" sz="2000" dirty="0" smtClean="0"/>
              <a:t>Высшая цель деятельности государя — создание могущественной державы</a:t>
            </a:r>
          </a:p>
          <a:p>
            <a:endParaRPr lang="ru-RU" sz="2000" dirty="0" smtClean="0"/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accent3"/>
                </a:solidFill>
              </a:rPr>
              <a:t>Какие положения </a:t>
            </a:r>
            <a:r>
              <a:rPr lang="ru-RU" sz="2800" dirty="0" err="1" smtClean="0">
                <a:solidFill>
                  <a:schemeClr val="accent3"/>
                </a:solidFill>
              </a:rPr>
              <a:t>легизма</a:t>
            </a:r>
            <a:r>
              <a:rPr lang="ru-RU" sz="2800" dirty="0" smtClean="0">
                <a:solidFill>
                  <a:schemeClr val="accent3"/>
                </a:solidFill>
              </a:rPr>
              <a:t> актуальны сегодня? 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accent3"/>
                </a:solidFill>
              </a:rPr>
              <a:t>Почему легисты во главу угла ставили закон?  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600" smtClean="0"/>
              <a:t>Древняя греция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mtClean="0"/>
              <a:t>Ранний период  Период расцвета  Период эллинизма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14438" y="1785938"/>
            <a:ext cx="6643687" cy="71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928688" y="2071688"/>
            <a:ext cx="285750" cy="71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143375" y="2071688"/>
            <a:ext cx="285750" cy="642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7500938" y="2071688"/>
            <a:ext cx="285750" cy="71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4375" y="3643313"/>
            <a:ext cx="2000250" cy="2143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9-4 в до н.э.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Возникновение государственности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00438" y="3643313"/>
            <a:ext cx="1928812" cy="2143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C00000"/>
                </a:solidFill>
              </a:rPr>
              <a:t>?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43625" y="3643313"/>
            <a:ext cx="1928813" cy="2143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4-2 в до н.э. упадок государственности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8229600" cy="1143000"/>
          </a:xfrm>
        </p:spPr>
        <p:txBody>
          <a:bodyPr/>
          <a:lstStyle/>
          <a:p>
            <a:pPr algn="ctr"/>
            <a:r>
              <a:rPr lang="ru-RU" sz="3200" dirty="0" smtClean="0"/>
              <a:t>Ранний период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400" dirty="0" smtClean="0">
                <a:solidFill>
                  <a:srgbClr val="7030A0"/>
                </a:solidFill>
              </a:rPr>
              <a:t>Поставьте правильно пропущенные ключевые слова по данному разделу(</a:t>
            </a:r>
            <a:r>
              <a:rPr lang="ru-RU" sz="2400" dirty="0" err="1" smtClean="0">
                <a:solidFill>
                  <a:srgbClr val="C00000"/>
                </a:solidFill>
              </a:rPr>
              <a:t>мифологтческий</a:t>
            </a:r>
            <a:r>
              <a:rPr lang="ru-RU" sz="2400" dirty="0" smtClean="0">
                <a:solidFill>
                  <a:srgbClr val="C00000"/>
                </a:solidFill>
              </a:rPr>
              <a:t>, государство, законы, </a:t>
            </a:r>
            <a:r>
              <a:rPr lang="ru-RU" sz="2400" dirty="0" smtClean="0">
                <a:solidFill>
                  <a:srgbClr val="C00000"/>
                </a:solidFill>
              </a:rPr>
              <a:t>философский</a:t>
            </a:r>
            <a:r>
              <a:rPr lang="ru-RU" sz="2400" dirty="0" smtClean="0">
                <a:solidFill>
                  <a:srgbClr val="C00000"/>
                </a:solidFill>
              </a:rPr>
              <a:t>, полис</a:t>
            </a:r>
            <a:r>
              <a:rPr lang="ru-RU" sz="2400" dirty="0" smtClean="0">
                <a:solidFill>
                  <a:srgbClr val="7030A0"/>
                </a:solidFill>
              </a:rPr>
              <a:t>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389437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Воззрения древних народов на мир носят </a:t>
            </a:r>
            <a:r>
              <a:rPr lang="ru-RU" sz="3200" dirty="0" smtClean="0">
                <a:solidFill>
                  <a:srgbClr val="C00000"/>
                </a:solidFill>
              </a:rPr>
              <a:t>…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/>
              <a:t>характер.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Политические и правовые учения появляются лишь в ходе довольно длительного существования раннеклассовых обществ и </a:t>
            </a:r>
            <a:r>
              <a:rPr lang="ru-RU" sz="2400" dirty="0" smtClean="0">
                <a:solidFill>
                  <a:srgbClr val="C00000"/>
                </a:solidFill>
              </a:rPr>
              <a:t>… </a:t>
            </a:r>
            <a:r>
              <a:rPr lang="ru-RU" sz="2400" dirty="0" smtClean="0"/>
              <a:t>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Мудрецы настойчиво подчёркивали основополагающее значение господства справедливых </a:t>
            </a:r>
            <a:r>
              <a:rPr lang="ru-RU" sz="2400" dirty="0" smtClean="0">
                <a:solidFill>
                  <a:srgbClr val="C00000"/>
                </a:solidFill>
              </a:rPr>
              <a:t>…</a:t>
            </a:r>
            <a:r>
              <a:rPr lang="ru-RU" sz="2400" dirty="0" smtClean="0"/>
              <a:t> в полисной жизни.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Идея необходимости преобразования общественных и политико-правовых порядков на </a:t>
            </a:r>
            <a:r>
              <a:rPr lang="ru-RU" sz="2400" dirty="0" smtClean="0">
                <a:solidFill>
                  <a:srgbClr val="C00000"/>
                </a:solidFill>
              </a:rPr>
              <a:t>… </a:t>
            </a:r>
            <a:r>
              <a:rPr lang="ru-RU" sz="2400" dirty="0" smtClean="0"/>
              <a:t>основах.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Идеалом пифагорейцев является </a:t>
            </a:r>
            <a:r>
              <a:rPr lang="ru-RU" sz="2400" dirty="0" smtClean="0">
                <a:solidFill>
                  <a:srgbClr val="C00000"/>
                </a:solidFill>
              </a:rPr>
              <a:t>…</a:t>
            </a:r>
            <a:r>
              <a:rPr lang="ru-RU" sz="2400" dirty="0" smtClean="0"/>
              <a:t> , в котором господствуют справедливые законы.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229600" cy="1143000"/>
          </a:xfrm>
        </p:spPr>
        <p:txBody>
          <a:bodyPr/>
          <a:lstStyle/>
          <a:p>
            <a:pPr algn="ctr"/>
            <a:r>
              <a:rPr lang="ru-RU" sz="3200" dirty="0" smtClean="0"/>
              <a:t>Период расцвета</a:t>
            </a:r>
            <a:br>
              <a:rPr lang="ru-RU" sz="3200" dirty="0" smtClean="0"/>
            </a:br>
            <a:r>
              <a:rPr lang="ru-RU" sz="2000" dirty="0" smtClean="0">
                <a:solidFill>
                  <a:srgbClr val="7030A0"/>
                </a:solidFill>
              </a:rPr>
              <a:t>Поставьте ключевые слова по данному разделу</a:t>
            </a:r>
            <a:r>
              <a:rPr lang="ru-RU" sz="2000" dirty="0" smtClean="0"/>
              <a:t>( </a:t>
            </a:r>
            <a:r>
              <a:rPr lang="ru-RU" sz="2000" dirty="0" smtClean="0">
                <a:solidFill>
                  <a:srgbClr val="C00000"/>
                </a:solidFill>
              </a:rPr>
              <a:t>государство, становление , по </a:t>
            </a:r>
            <a:r>
              <a:rPr lang="ru-RU" sz="2000" dirty="0" err="1" smtClean="0">
                <a:solidFill>
                  <a:srgbClr val="C00000"/>
                </a:solidFill>
              </a:rPr>
              <a:t>Демокриту</a:t>
            </a:r>
            <a:r>
              <a:rPr lang="ru-RU" sz="2000" dirty="0" smtClean="0">
                <a:solidFill>
                  <a:srgbClr val="C00000"/>
                </a:solidFill>
              </a:rPr>
              <a:t>, Сократ, политическая</a:t>
            </a:r>
            <a:r>
              <a:rPr lang="ru-RU" sz="2000" dirty="0" smtClean="0"/>
              <a:t>)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Развитию политико-правовой сферы содействовало углубление философского и социального анализа проблем общества, </a:t>
            </a:r>
            <a:r>
              <a:rPr lang="ru-RU" sz="2000" dirty="0" smtClean="0">
                <a:solidFill>
                  <a:srgbClr val="C00000"/>
                </a:solidFill>
              </a:rPr>
              <a:t>…</a:t>
            </a:r>
            <a:r>
              <a:rPr lang="ru-RU" sz="2000" dirty="0" smtClean="0"/>
              <a:t> , политики и права.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Первая попытка рассмотреть возникновение </a:t>
            </a:r>
            <a:r>
              <a:rPr lang="ru-RU" sz="2000" dirty="0" smtClean="0">
                <a:solidFill>
                  <a:srgbClr val="C00000"/>
                </a:solidFill>
              </a:rPr>
              <a:t>… </a:t>
            </a:r>
            <a:r>
              <a:rPr lang="ru-RU" sz="2000" dirty="0" smtClean="0"/>
              <a:t>и человека.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Интересы  </a:t>
            </a:r>
            <a:r>
              <a:rPr lang="ru-RU" sz="2000" dirty="0" smtClean="0">
                <a:solidFill>
                  <a:srgbClr val="C00000"/>
                </a:solidFill>
              </a:rPr>
              <a:t>… </a:t>
            </a:r>
            <a:r>
              <a:rPr lang="ru-RU" sz="2000" dirty="0" smtClean="0"/>
              <a:t> превыше всего, и заботы граждан должны быть направлены к его лучшему устройству и управлению.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Законы,</a:t>
            </a:r>
            <a:r>
              <a:rPr lang="ru-RU" sz="2000" dirty="0" smtClean="0">
                <a:solidFill>
                  <a:srgbClr val="C00000"/>
                </a:solidFill>
              </a:rPr>
              <a:t> … </a:t>
            </a:r>
            <a:r>
              <a:rPr lang="ru-RU" sz="2000" dirty="0" smtClean="0"/>
              <a:t>, призваны обеспечить благоустроенную жизнь людей в полисе.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>
                <a:solidFill>
                  <a:srgbClr val="C00000"/>
                </a:solidFill>
              </a:rPr>
              <a:t>… </a:t>
            </a:r>
            <a:r>
              <a:rPr lang="ru-RU" sz="2000" dirty="0" smtClean="0"/>
              <a:t>считал, что естественное право и полисный закон восходят к разумному началу.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Объектами </a:t>
            </a:r>
            <a:r>
              <a:rPr lang="ru-RU" sz="2000" dirty="0" smtClean="0">
                <a:solidFill>
                  <a:srgbClr val="C00000"/>
                </a:solidFill>
              </a:rPr>
              <a:t>… </a:t>
            </a:r>
            <a:r>
              <a:rPr lang="ru-RU" sz="2000" dirty="0" smtClean="0"/>
              <a:t>науки являются прекрасное и справедливое, но те же объекты в качестве добродетелей изучаются и в этике.</a:t>
            </a:r>
            <a:endParaRPr lang="ru-RU" sz="2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pPr algn="ctr"/>
            <a:r>
              <a:rPr lang="ru-RU" sz="4400" dirty="0" smtClean="0"/>
              <a:t>Период эллинизма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571472" y="1285860"/>
            <a:ext cx="8229600" cy="4389437"/>
          </a:xfrm>
        </p:spPr>
        <p:txBody>
          <a:bodyPr/>
          <a:lstStyle/>
          <a:p>
            <a:r>
              <a:rPr lang="ru-RU" sz="2400" dirty="0" smtClean="0"/>
              <a:t>Кризис древнегреческой государственности.</a:t>
            </a:r>
          </a:p>
          <a:p>
            <a:r>
              <a:rPr lang="ru-RU" sz="2400" dirty="0" smtClean="0"/>
              <a:t>Главная цель государственной власти и основания политического общения, по Эпикуру, обеспечении взаимной безопасности людей, преодоления ими взаимного страха.</a:t>
            </a:r>
          </a:p>
          <a:p>
            <a:r>
              <a:rPr lang="ru-RU" sz="2400" dirty="0" smtClean="0"/>
              <a:t>В основе гражданского общежития лежит, по мысли стоиков, естественное тяготение людей друг к другу.</a:t>
            </a:r>
          </a:p>
          <a:p>
            <a:r>
              <a:rPr lang="ru-RU" sz="2400" dirty="0" smtClean="0"/>
              <a:t>Все люди - граждане единого мирового государства и что человек - гражданин вселенной.</a:t>
            </a:r>
          </a:p>
          <a:p>
            <a:pPr>
              <a:buFont typeface="Wingdings" pitchFamily="2" charset="2"/>
              <a:buChar char="q"/>
            </a:pPr>
            <a:r>
              <a:rPr lang="ru-RU" sz="3600" dirty="0" smtClean="0">
                <a:solidFill>
                  <a:srgbClr val="7030A0"/>
                </a:solidFill>
              </a:rPr>
              <a:t>Чем эллинизм отличается от других периодов?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pPr algn="ctr"/>
            <a:r>
              <a:rPr lang="ru-RU" sz="4800" dirty="0" smtClean="0"/>
              <a:t>Платон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428736"/>
            <a:ext cx="8229600" cy="4389437"/>
          </a:xfrm>
        </p:spPr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государство возникло из-за многообразия материальных потребностей человека и невозможности их удовлетворения в одиночку;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залог стабильности государства - разделение труда по склонности души;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управлять государством должно сословие философов, специально подготовленных для этой миссии;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сословие стражей должно защищать государство;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землевладельцы и ремесленники - третье сословие - должны добросовестно трудиться на благо государства;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переход из одного сословия в другой недопустим, ибо это наносит вред государству</a:t>
            </a:r>
            <a:r>
              <a:rPr lang="ru-RU" dirty="0" smtClean="0"/>
              <a:t>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ru-RU" dirty="0" smtClean="0">
                <a:solidFill>
                  <a:srgbClr val="7030A0"/>
                </a:solidFill>
              </a:rPr>
              <a:t>Назовите труды Платона, где он изложил свои взгляды.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Формы правления по Платону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mtClean="0"/>
              <a:t>Тимократия    Олигархия    Демократия     Тирания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500" y="1857375"/>
            <a:ext cx="8001000" cy="142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714375" y="2143125"/>
            <a:ext cx="285750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2928938" y="2143125"/>
            <a:ext cx="285750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5500688" y="2143125"/>
            <a:ext cx="285750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643813" y="2143125"/>
            <a:ext cx="285750" cy="71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4375" y="4071938"/>
            <a:ext cx="1500188" cy="2000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Власть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endParaRPr lang="ru-RU" sz="2400" dirty="0" smtClean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FF0000"/>
                </a:solidFill>
              </a:rPr>
              <a:t>?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500" y="4071938"/>
            <a:ext cx="1500188" cy="2000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Власть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?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00628" y="4071942"/>
            <a:ext cx="1500188" cy="2000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Власть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FF0000"/>
                </a:solidFill>
              </a:rPr>
              <a:t>?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072313" y="4071938"/>
            <a:ext cx="1500187" cy="2000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FF0000"/>
                </a:solidFill>
              </a:rPr>
              <a:t>?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власть </a:t>
            </a:r>
            <a:r>
              <a:rPr lang="ru-RU" dirty="0"/>
              <a:t>одного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/>
          <a:lstStyle/>
          <a:p>
            <a:pPr algn="ctr"/>
            <a:r>
              <a:rPr lang="ru-RU" sz="4800" dirty="0" smtClean="0"/>
              <a:t>Аристотель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389437"/>
          </a:xfrm>
        </p:spPr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/>
              <a:t>выдвинул предположение о естественном происхождении государства;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/>
              <a:t>назвал человека политическим существом;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/>
              <a:t>классифицировал формы государственного устройства по числу властвующих;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/>
              <a:t>Выделял: правильные формы государственного правления: монархия, аристократия, </a:t>
            </a:r>
            <a:r>
              <a:rPr lang="ru-RU" sz="1800" dirty="0" err="1" smtClean="0"/>
              <a:t>полития</a:t>
            </a:r>
            <a:r>
              <a:rPr lang="ru-RU" sz="1800" dirty="0" smtClean="0"/>
              <a:t>, при которых целью политики является общее благо; неправильные формы: тирания, олигархия, демократия, где преследуются лишь собственные интересы и цели власть имущих;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/>
              <a:t>залогом стабильности государства считал наличие в обществе большого слоя средне обеспеченных граждан;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/>
              <a:t>высказывал идею верховенства закона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ru-RU" sz="2800" dirty="0" smtClean="0">
                <a:solidFill>
                  <a:srgbClr val="7030A0"/>
                </a:solidFill>
              </a:rPr>
              <a:t>Назовите труды  Аристотеля, где он изложил свои взгляды.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ru-RU" sz="2800" dirty="0" smtClean="0">
                <a:solidFill>
                  <a:srgbClr val="7030A0"/>
                </a:solidFill>
              </a:rPr>
              <a:t>Кто впервые дал определение политике? </a:t>
            </a:r>
            <a:endParaRPr lang="ru-RU" sz="2800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smtClean="0"/>
              <a:t>Формы правления по Аристотелю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Font typeface="Wingdings 2" pitchFamily="18" charset="2"/>
              <a:buNone/>
            </a:pPr>
            <a:r>
              <a:rPr lang="ru-RU" dirty="0" smtClean="0"/>
              <a:t>Правильные                                               Неправильны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500" y="1928813"/>
            <a:ext cx="8072438" cy="71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1143000" y="2071688"/>
            <a:ext cx="500063" cy="642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143750" y="2143125"/>
            <a:ext cx="500063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714375" y="3571875"/>
            <a:ext cx="2286000" cy="64293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FF0000"/>
                </a:solidFill>
              </a:rPr>
              <a:t>?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714375" y="4572000"/>
            <a:ext cx="2357438" cy="64293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аристократия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714375" y="5572125"/>
            <a:ext cx="2357438" cy="64293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/>
              <a:t>полития</a:t>
            </a:r>
            <a:endParaRPr lang="ru-RU" sz="2800" dirty="0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6215063" y="3500438"/>
            <a:ext cx="2357437" cy="64293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тирания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6286500" y="4500563"/>
            <a:ext cx="2286000" cy="64293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</a:rPr>
              <a:t>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6357938" y="5500688"/>
            <a:ext cx="2286000" cy="714375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демократия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buFont typeface="Wingdings 2" pitchFamily="18" charset="2"/>
              <a:buNone/>
            </a:pPr>
            <a:r>
              <a:rPr lang="ru-RU" dirty="0" smtClean="0"/>
              <a:t>  Первый этап           Второй этап         Третий этап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928813" y="1285875"/>
            <a:ext cx="5429250" cy="1357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История развития политического знания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2143125" y="3071813"/>
            <a:ext cx="484188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85875" y="4643438"/>
            <a:ext cx="1928813" cy="1571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Древний мир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Античность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Эпоха возрождения</a:t>
            </a: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714875" y="3000375"/>
            <a:ext cx="484188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86250" y="4643438"/>
            <a:ext cx="2000250" cy="1571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6929438" y="2928938"/>
            <a:ext cx="484187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929438" y="4643438"/>
            <a:ext cx="1857375" cy="1571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 середины 19 века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28625" y="785813"/>
            <a:ext cx="8229600" cy="1143000"/>
          </a:xfrm>
        </p:spPr>
        <p:txBody>
          <a:bodyPr/>
          <a:lstStyle/>
          <a:p>
            <a:pPr algn="ctr"/>
            <a:r>
              <a:rPr lang="ru-RU" sz="6600" smtClean="0"/>
              <a:t>Софисты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z="3600" smtClean="0"/>
              <a:t>           старшие                младшие        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3125" y="1928813"/>
            <a:ext cx="4500563" cy="71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2357438" y="2143125"/>
            <a:ext cx="642937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000750" y="2143125"/>
            <a:ext cx="642938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28688" y="3643313"/>
            <a:ext cx="3214687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Заполнить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13" y="3643313"/>
            <a:ext cx="3000375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Заполнить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2500313" y="4500563"/>
            <a:ext cx="214312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143625" y="4500563"/>
            <a:ext cx="214313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28688" y="5286375"/>
            <a:ext cx="3214687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демократия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86313" y="5286375"/>
            <a:ext cx="3071812" cy="1000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Демократия (аристократия, тирания)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pPr algn="ctr"/>
            <a:r>
              <a:rPr lang="ru-RU" sz="4000" dirty="0" smtClean="0"/>
              <a:t>Средние века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200" dirty="0" smtClean="0"/>
              <a:t>Политическая мысль средневековья пронизана заботой о поиске основ устойчивого порядка, умеренных форм правления, требованием законопослушания. В средневековье власть осмысливается как осуществление божьего промысла. Повиновение государственной власти - одно из основных требований христианской морали. В основе этого требования лежит завет Христа в лояльности и покорности властям: «отдайте кесарю кесарево, а Богу богово». </a:t>
            </a:r>
            <a:r>
              <a:rPr lang="ru-RU" sz="2200" dirty="0" err="1" smtClean="0"/>
              <a:t>Раннехристианские</a:t>
            </a:r>
            <a:r>
              <a:rPr lang="ru-RU" sz="2200" dirty="0" smtClean="0"/>
              <a:t> апологеты (</a:t>
            </a:r>
            <a:r>
              <a:rPr lang="ru-RU" sz="2200" dirty="0" err="1" smtClean="0"/>
              <a:t>Афиногор</a:t>
            </a:r>
            <a:r>
              <a:rPr lang="ru-RU" sz="2200" dirty="0" smtClean="0"/>
              <a:t>, </a:t>
            </a:r>
            <a:r>
              <a:rPr lang="ru-RU" sz="2200" dirty="0" err="1" smtClean="0"/>
              <a:t>Тертулиан</a:t>
            </a:r>
            <a:r>
              <a:rPr lang="ru-RU" sz="2200" dirty="0" smtClean="0"/>
              <a:t> и др.) призывали христиан повиноваться государственной власти.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ru-RU" sz="2800" dirty="0" smtClean="0">
                <a:solidFill>
                  <a:srgbClr val="7030A0"/>
                </a:solidFill>
              </a:rPr>
              <a:t>Каково соотношение государственной и божественной властей?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pPr algn="ctr"/>
            <a:r>
              <a:rPr lang="ru-RU" sz="4400" dirty="0" err="1" smtClean="0"/>
              <a:t>Аврелий</a:t>
            </a:r>
            <a:r>
              <a:rPr lang="ru-RU" sz="4400" dirty="0" smtClean="0"/>
              <a:t> Августин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4389437"/>
          </a:xfrm>
        </p:spPr>
        <p:txBody>
          <a:bodyPr/>
          <a:lstStyle/>
          <a:p>
            <a:r>
              <a:rPr lang="ru-RU" sz="2400" dirty="0" smtClean="0"/>
              <a:t>Ход человеческой истории, предопределен</a:t>
            </a:r>
            <a:br>
              <a:rPr lang="ru-RU" sz="2400" dirty="0" smtClean="0"/>
            </a:br>
            <a:r>
              <a:rPr lang="ru-RU" sz="2400" dirty="0" smtClean="0"/>
              <a:t>Божественным проведением и представляет собой борьбу светлых и темных сил.</a:t>
            </a:r>
          </a:p>
          <a:p>
            <a:r>
              <a:rPr lang="ru-RU" sz="2400" dirty="0" smtClean="0"/>
              <a:t>Отрицательно относился ко всякого рода насилию, но понимал его неизбежность в этом мире.</a:t>
            </a:r>
          </a:p>
          <a:p>
            <a:r>
              <a:rPr lang="ru-RU" sz="2400" dirty="0" smtClean="0"/>
              <a:t>Приверженцы бога на земле, признающие Его волю, войдя в лоно церкви, строят град Божий, а сторонники сатаны строят град человеческий: светское, земное государство.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7030A0"/>
                </a:solidFill>
              </a:rPr>
              <a:t>В каком труде изложены выше указанные положения?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/>
            <a:r>
              <a:rPr lang="ru-RU" sz="4000" dirty="0" smtClean="0"/>
              <a:t>Фома Аквинский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00174"/>
            <a:ext cx="8229600" cy="4389438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/>
              <a:t>Отвергал общественное равенство и утверждал, что разделение на сословия установлено Богом.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/>
              <a:t>Все виды власти на земле – от Бога.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/>
              <a:t>«Государственное сообщество, - является приготовлением к высшему сообществу – государству Бога. Таким образом, государство подчиняется церкви как средство цели»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/>
              <a:t>Установленная Богом власть несет людям добро, поэтому ей следует беспрекословно подчиняться.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Главная задача государственной власти – содействовать общему благу, заботиться о справедливости в общественных делах и обеспечивать мир подданным.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Труды </a:t>
            </a:r>
            <a:r>
              <a:rPr lang="ru-RU" smtClean="0"/>
              <a:t>Фомы Аквинского. 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sz="4800" dirty="0" smtClean="0"/>
              <a:t>«Теория двух мечей»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389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400" i="1" dirty="0" smtClean="0"/>
              <a:t>  В государстве есть «два меча» — две власти (духовная и светская), которые находятся в руках Папы Римского, но один меч, светский, или «меч крови», Бог предписывает вложить в ножны, потому что священник, занятый богослужением, не должен использовать его сам. Этот меч передается императору, которого </a:t>
            </a:r>
            <a:r>
              <a:rPr lang="ru-RU" sz="2400" i="1" dirty="0" err="1" smtClean="0"/>
              <a:t>помазуют</a:t>
            </a:r>
            <a:r>
              <a:rPr lang="ru-RU" sz="2400" i="1" dirty="0" smtClean="0"/>
              <a:t> на царство. По концепции «двух мечей» только Папа Римский может назначать или свергать правителей.</a:t>
            </a:r>
          </a:p>
          <a:p>
            <a:pPr>
              <a:buFont typeface="Wingdings" pitchFamily="2" charset="2"/>
              <a:buChar char="q"/>
            </a:pPr>
            <a:r>
              <a:rPr lang="ru-RU" sz="3200" i="1" dirty="0" smtClean="0">
                <a:solidFill>
                  <a:srgbClr val="7030A0"/>
                </a:solidFill>
              </a:rPr>
              <a:t>Чьи интересы защищаются в данной теории.</a:t>
            </a:r>
            <a:endParaRPr lang="ru-RU" sz="32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/>
              <a:t>Западноевропейская политическая мысль </a:t>
            </a:r>
            <a:r>
              <a:rPr lang="en-US" sz="4000" dirty="0" smtClean="0"/>
              <a:t>XIX-XX </a:t>
            </a:r>
            <a:r>
              <a:rPr lang="ru-RU" sz="4000" dirty="0" smtClean="0"/>
              <a:t>веков</a:t>
            </a:r>
            <a:endParaRPr lang="ru-RU" sz="4000" dirty="0"/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229600" cy="4389437"/>
          </a:xfrm>
        </p:spPr>
        <p:txBody>
          <a:bodyPr/>
          <a:lstStyle/>
          <a:p>
            <a:r>
              <a:rPr lang="ru-RU" sz="2800" dirty="0" smtClean="0"/>
              <a:t>освобождение политической науки от теологии; </a:t>
            </a:r>
          </a:p>
          <a:p>
            <a:r>
              <a:rPr lang="ru-RU" sz="2800" dirty="0" smtClean="0"/>
              <a:t>развитие гуманистических начал в политической теории; </a:t>
            </a:r>
          </a:p>
          <a:p>
            <a:r>
              <a:rPr lang="ru-RU" sz="2800" dirty="0" smtClean="0"/>
              <a:t>анализ проблем и свобод человека, закона и государства, демократического устройства общественной жизни. 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7030A0"/>
                </a:solidFill>
              </a:rPr>
              <a:t>Приведите представителей, обосновывающих каждое из приведённых положений. </a:t>
            </a:r>
          </a:p>
          <a:p>
            <a:pPr lvl="2"/>
            <a:endParaRPr lang="ru-RU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600" smtClean="0"/>
              <a:t>Никколо Макиавелли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300" dirty="0" smtClean="0"/>
              <a:t>Выступал сторонником сильной государственной власти, для укрепления которой допускал применение любых средств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300" dirty="0" smtClean="0"/>
              <a:t>Рассматривал государство как политическое состояние общества: отношение властвующих и подвластных, наличие соответствующим образом устроенной, организованной политической власти, учреждений, законов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300" dirty="0" smtClean="0"/>
              <a:t>В политике следует опираться на силу, а не на мораль, которой можно и пренебречь при наличии благой цели</a:t>
            </a:r>
            <a:endParaRPr lang="ru-RU" sz="3300" b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300" dirty="0" smtClean="0"/>
              <a:t>Государь должен творить добро, насколько это возможно, и зло — насколько это необходимо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300" dirty="0" smtClean="0"/>
              <a:t>Качества государя — сдержанность, осмотрительность и милость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300" dirty="0" smtClean="0"/>
              <a:t>Добродетели государя: милосердие, верность, человечность, прямодушие и благочестие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sz="4400" dirty="0" smtClean="0"/>
              <a:t>Томас Мор</a:t>
            </a: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389437"/>
          </a:xfrm>
        </p:spPr>
        <p:txBody>
          <a:bodyPr/>
          <a:lstStyle/>
          <a:p>
            <a:r>
              <a:rPr lang="ru-RU" sz="2000" dirty="0" smtClean="0"/>
              <a:t>Собственность — это основа общества.</a:t>
            </a:r>
          </a:p>
          <a:p>
            <a:r>
              <a:rPr lang="ru-RU" sz="2000" dirty="0" smtClean="0"/>
              <a:t>Утопия (идеальная страна) — своеобразная федерация из 54 городов.</a:t>
            </a:r>
          </a:p>
          <a:p>
            <a:r>
              <a:rPr lang="ru-RU" sz="2000" dirty="0" smtClean="0"/>
              <a:t>Устройство и управление каждого из городов одинаковы. В городе 6000 семей; в семье — от 10 до 16 взрослых. Каждая семья занимается определенным ремеслом.</a:t>
            </a:r>
          </a:p>
          <a:p>
            <a:r>
              <a:rPr lang="ru-RU" sz="2000" dirty="0" smtClean="0"/>
              <a:t>Должностные лица в Утопии выборные. Каждые 30 семей избирают на год </a:t>
            </a:r>
            <a:r>
              <a:rPr lang="ru-RU" sz="2000" dirty="0" err="1" smtClean="0"/>
              <a:t>филарха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В Утопии нет частной собственности.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7030A0"/>
                </a:solidFill>
              </a:rPr>
              <a:t>Почему взгляды Томаса Мора утопичны?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7030A0"/>
                </a:solidFill>
              </a:rPr>
              <a:t>Какой идеологии положила начало Утопия? 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sz="4400" dirty="0" smtClean="0"/>
              <a:t>Томас Гоббс</a:t>
            </a: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389437"/>
          </a:xfrm>
        </p:spPr>
        <p:txBody>
          <a:bodyPr/>
          <a:lstStyle/>
          <a:p>
            <a:r>
              <a:rPr lang="ru-RU" sz="2000" dirty="0" smtClean="0"/>
              <a:t>Государство - результат договора между людьми, положившего конец естественному </a:t>
            </a:r>
            <a:r>
              <a:rPr lang="ru-RU" sz="2000" dirty="0" err="1" smtClean="0"/>
              <a:t>догосударственному</a:t>
            </a:r>
            <a:r>
              <a:rPr lang="ru-RU" sz="2000" dirty="0" smtClean="0"/>
              <a:t> состоянию «войны всех против всех».</a:t>
            </a:r>
          </a:p>
          <a:p>
            <a:r>
              <a:rPr lang="ru-RU" sz="2000" dirty="0" smtClean="0"/>
              <a:t>Изначальное равенство людей.</a:t>
            </a:r>
          </a:p>
          <a:p>
            <a:r>
              <a:rPr lang="ru-RU" sz="2000" dirty="0" smtClean="0"/>
              <a:t>Задача государства — обеспечение мира и безопасности.</a:t>
            </a:r>
          </a:p>
          <a:p>
            <a:r>
              <a:rPr lang="ru-RU" sz="2000" dirty="0" smtClean="0"/>
              <a:t> Форма государства – монархия.</a:t>
            </a:r>
          </a:p>
          <a:p>
            <a:r>
              <a:rPr lang="ru-RU" sz="2000" dirty="0" smtClean="0"/>
              <a:t>Необходимость подчинения церкви государству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7030A0"/>
                </a:solidFill>
              </a:rPr>
              <a:t>Именем какого мифического существа называется основной труд Томаса Гоббса?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7030A0"/>
                </a:solidFill>
              </a:rPr>
              <a:t> Как называется теория возникновения и устройства государства Томаса Гоббса?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1143000"/>
          </a:xfrm>
        </p:spPr>
        <p:txBody>
          <a:bodyPr/>
          <a:lstStyle/>
          <a:p>
            <a:pPr algn="ctr"/>
            <a:r>
              <a:rPr lang="ru-RU" sz="4400" dirty="0" smtClean="0"/>
              <a:t>Джон Локк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229600" cy="4389437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Сторонник конституционной монархии и теории общественного договора.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Теоретик гражданского общества и правового демократического государства.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Первым предложил принцип разделения властей: на законодательную, исполнительную и союзную или федеративную.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Естественное право — </a:t>
            </a:r>
            <a:r>
              <a:rPr lang="ru-RU" sz="2000" dirty="0" err="1" smtClean="0"/>
              <a:t>право</a:t>
            </a:r>
            <a:r>
              <a:rPr lang="ru-RU" sz="2000" dirty="0" smtClean="0"/>
              <a:t> на личную собственность; право на действия, на свой труд и на его результаты.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Государство создано для гарантии естественных прав  и законов.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dirty="0" smtClean="0"/>
              <a:t>Разрабатывал идеи демократической революции.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ru-RU" sz="2400" dirty="0" smtClean="0">
                <a:solidFill>
                  <a:srgbClr val="7030A0"/>
                </a:solidFill>
              </a:rPr>
              <a:t>Основоположником какой идеологии является  Джон Локк?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ru-RU" sz="2400" dirty="0" smtClean="0">
                <a:solidFill>
                  <a:srgbClr val="7030A0"/>
                </a:solidFill>
              </a:rPr>
              <a:t>Какие идеи Джона Локка актуальны и сегодня?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704088"/>
            <a:ext cx="8548718" cy="1939094"/>
          </a:xfr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Древняя индия</a:t>
            </a:r>
            <a:endParaRPr lang="ru-RU" sz="8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2857500"/>
            <a:ext cx="6643688" cy="142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1214438" y="3214688"/>
            <a:ext cx="500062" cy="642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928688" y="4071938"/>
            <a:ext cx="1643062" cy="42862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брахманизм</a:t>
            </a:r>
          </a:p>
        </p:txBody>
      </p:sp>
      <p:sp>
        <p:nvSpPr>
          <p:cNvPr id="12" name="Стрелка вниз 11"/>
          <p:cNvSpPr/>
          <p:nvPr/>
        </p:nvSpPr>
        <p:spPr>
          <a:xfrm>
            <a:off x="6929438" y="3143250"/>
            <a:ext cx="500062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572250" y="4000500"/>
            <a:ext cx="1571625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?</a:t>
            </a:r>
            <a:endParaRPr lang="ru-RU" sz="24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Заполните таблицу «Основные школы современной политологии»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2786058"/>
          <a:ext cx="82296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Школы современной политологии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Характеристика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Представители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Англо - американская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Немецкая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Французская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910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Польская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smtClean="0"/>
              <a:t>брахманизм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Учение о </a:t>
            </a:r>
            <a:r>
              <a:rPr lang="ru-RU" sz="3600" dirty="0" smtClean="0">
                <a:solidFill>
                  <a:srgbClr val="C00000"/>
                </a:solidFill>
              </a:rPr>
              <a:t>?</a:t>
            </a:r>
          </a:p>
          <a:p>
            <a:r>
              <a:rPr lang="ru-RU" sz="3600" dirty="0" smtClean="0"/>
              <a:t>Сословная принадлежность определяется по</a:t>
            </a:r>
            <a:r>
              <a:rPr lang="ru-RU" sz="3600" dirty="0" smtClean="0">
                <a:solidFill>
                  <a:srgbClr val="C00000"/>
                </a:solidFill>
              </a:rPr>
              <a:t>?</a:t>
            </a:r>
            <a:r>
              <a:rPr lang="ru-RU" sz="3600" dirty="0" smtClean="0"/>
              <a:t>, является пожизненной</a:t>
            </a:r>
          </a:p>
          <a:p>
            <a:r>
              <a:rPr lang="ru-RU" sz="3600" dirty="0" smtClean="0"/>
              <a:t>Единоличное</a:t>
            </a:r>
            <a:r>
              <a:rPr lang="ru-RU" sz="3600" dirty="0" smtClean="0">
                <a:solidFill>
                  <a:srgbClr val="C00000"/>
                </a:solidFill>
              </a:rPr>
              <a:t> ? </a:t>
            </a:r>
            <a:r>
              <a:rPr lang="ru-RU" sz="3600" dirty="0" smtClean="0"/>
              <a:t>государя</a:t>
            </a:r>
          </a:p>
          <a:p>
            <a:r>
              <a:rPr lang="ru-RU" sz="3600" dirty="0" smtClean="0"/>
              <a:t>Существует семь элементов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3000375" y="1285875"/>
            <a:ext cx="2786063" cy="92868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царь</a:t>
            </a:r>
          </a:p>
        </p:txBody>
      </p:sp>
      <p:sp>
        <p:nvSpPr>
          <p:cNvPr id="12" name="Трапеция 11"/>
          <p:cNvSpPr/>
          <p:nvPr/>
        </p:nvSpPr>
        <p:spPr>
          <a:xfrm>
            <a:off x="2857500" y="2286000"/>
            <a:ext cx="3071813" cy="571500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советник</a:t>
            </a:r>
          </a:p>
        </p:txBody>
      </p:sp>
      <p:sp>
        <p:nvSpPr>
          <p:cNvPr id="13" name="Трапеция 12"/>
          <p:cNvSpPr/>
          <p:nvPr/>
        </p:nvSpPr>
        <p:spPr>
          <a:xfrm>
            <a:off x="2643188" y="2928938"/>
            <a:ext cx="3500437" cy="571500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страна</a:t>
            </a:r>
          </a:p>
        </p:txBody>
      </p:sp>
      <p:sp>
        <p:nvSpPr>
          <p:cNvPr id="14" name="Трапеция 13"/>
          <p:cNvSpPr/>
          <p:nvPr/>
        </p:nvSpPr>
        <p:spPr>
          <a:xfrm>
            <a:off x="2428875" y="3571875"/>
            <a:ext cx="3929063" cy="571500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крепость</a:t>
            </a:r>
          </a:p>
        </p:txBody>
      </p:sp>
      <p:sp>
        <p:nvSpPr>
          <p:cNvPr id="15" name="Трапеция 14"/>
          <p:cNvSpPr/>
          <p:nvPr/>
        </p:nvSpPr>
        <p:spPr>
          <a:xfrm>
            <a:off x="2214563" y="4214813"/>
            <a:ext cx="4357687" cy="642937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казна</a:t>
            </a:r>
          </a:p>
        </p:txBody>
      </p:sp>
      <p:sp>
        <p:nvSpPr>
          <p:cNvPr id="16" name="Трапеция 15"/>
          <p:cNvSpPr/>
          <p:nvPr/>
        </p:nvSpPr>
        <p:spPr>
          <a:xfrm>
            <a:off x="2000250" y="4929188"/>
            <a:ext cx="4786313" cy="571500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войско</a:t>
            </a:r>
          </a:p>
        </p:txBody>
      </p:sp>
      <p:sp>
        <p:nvSpPr>
          <p:cNvPr id="17" name="Трапеция 16"/>
          <p:cNvSpPr/>
          <p:nvPr/>
        </p:nvSpPr>
        <p:spPr>
          <a:xfrm>
            <a:off x="1785938" y="5572125"/>
            <a:ext cx="5214937" cy="642938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союзники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smtClean="0"/>
              <a:t>буддизм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smtClean="0"/>
              <a:t>Уравнивание каст в религиозной сфере</a:t>
            </a:r>
          </a:p>
          <a:p>
            <a:r>
              <a:rPr lang="ru-RU" sz="3200" smtClean="0"/>
              <a:t>Не затрагивание основ общественного строя</a:t>
            </a:r>
          </a:p>
          <a:p>
            <a:endParaRPr lang="ru-RU" sz="3200" smtClean="0"/>
          </a:p>
        </p:txBody>
      </p:sp>
      <p:pic>
        <p:nvPicPr>
          <p:cNvPr id="10244" name="Рисунок 3" descr="http://upload.wikimedia.org/wikipedia/commons/thumb/3/3f/BuddhaStThailand.jpg/238px-BuddhaStThailand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3714750"/>
            <a:ext cx="30003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600" smtClean="0"/>
              <a:t>Древний китай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Font typeface="Wingdings 2" pitchFamily="18" charset="2"/>
              <a:buNone/>
            </a:pPr>
            <a:r>
              <a:rPr lang="ru-RU" dirty="0" smtClean="0"/>
              <a:t>   Даосизм      Конфуцианство     </a:t>
            </a:r>
            <a:r>
              <a:rPr lang="ru-RU" dirty="0" err="1" smtClean="0"/>
              <a:t>Моизм</a:t>
            </a:r>
            <a:r>
              <a:rPr lang="ru-RU" dirty="0" smtClean="0"/>
              <a:t>          </a:t>
            </a:r>
            <a:r>
              <a:rPr lang="ru-RU" dirty="0" err="1" smtClean="0"/>
              <a:t>Легизм</a:t>
            </a:r>
            <a:endParaRPr lang="ru-RU" dirty="0" smtClean="0"/>
          </a:p>
          <a:p>
            <a:pPr>
              <a:buFont typeface="Wingdings 2" pitchFamily="18" charset="2"/>
              <a:buNone/>
            </a:pPr>
            <a:endParaRPr lang="ru-RU" dirty="0" smtClean="0"/>
          </a:p>
          <a:p>
            <a:pPr>
              <a:buFont typeface="Wingdings 2" pitchFamily="18" charset="2"/>
              <a:buNone/>
            </a:pPr>
            <a:r>
              <a:rPr lang="ru-RU" dirty="0" smtClean="0"/>
              <a:t>                                         Основатели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  <a:p>
            <a:pPr>
              <a:buFont typeface="Wingdings 2" pitchFamily="18" charset="2"/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      </a:t>
            </a:r>
            <a:r>
              <a:rPr lang="ru-RU" sz="2400" dirty="0" smtClean="0">
                <a:solidFill>
                  <a:srgbClr val="C00000"/>
                </a:solidFill>
              </a:rPr>
              <a:t>?                                ?        ?                              ?     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63" y="1857375"/>
            <a:ext cx="8072437" cy="142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85813" y="2143125"/>
            <a:ext cx="357187" cy="71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3214688" y="2143125"/>
            <a:ext cx="357187" cy="71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5715000" y="2143125"/>
            <a:ext cx="357188" cy="71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8001000" y="2143125"/>
            <a:ext cx="357188" cy="71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9029859">
            <a:off x="1113249" y="3688164"/>
            <a:ext cx="407641" cy="702880"/>
          </a:xfrm>
          <a:prstGeom prst="downArrow">
            <a:avLst>
              <a:gd name="adj1" fmla="val 2056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453153">
            <a:off x="5855128" y="3851488"/>
            <a:ext cx="274391" cy="7659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2138038">
            <a:off x="7895462" y="4009937"/>
            <a:ext cx="20701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9986521">
            <a:off x="3456929" y="3825383"/>
            <a:ext cx="262869" cy="818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/>
          <p:cNvCxnSpPr/>
          <p:nvPr/>
        </p:nvCxnSpPr>
        <p:spPr>
          <a:xfrm rot="10800000" flipV="1">
            <a:off x="2071670" y="4714884"/>
            <a:ext cx="1643074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4143372" y="500063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4857752" y="500063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857884" y="4643446"/>
            <a:ext cx="171451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pPr algn="ctr"/>
            <a:r>
              <a:rPr lang="ru-RU" sz="4800" dirty="0" smtClean="0"/>
              <a:t>даосизм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389437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rgbClr val="7030A0"/>
                </a:solidFill>
              </a:rPr>
              <a:t>Дао- абсолютное мировое начало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rgbClr val="7030A0"/>
                </a:solidFill>
              </a:rPr>
              <a:t>Осуждение гордыни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rgbClr val="7030A0"/>
                </a:solidFill>
              </a:rPr>
              <a:t>Проповедь среднего достатка, умеренности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rgbClr val="7030A0"/>
                </a:solidFill>
              </a:rPr>
              <a:t>Отражала воззрения </a:t>
            </a:r>
            <a:r>
              <a:rPr lang="ru-RU" sz="1800" dirty="0" err="1" smtClean="0">
                <a:solidFill>
                  <a:srgbClr val="7030A0"/>
                </a:solidFill>
              </a:rPr>
              <a:t>мелковладельческой</a:t>
            </a:r>
            <a:r>
              <a:rPr lang="ru-RU" sz="1800" dirty="0" smtClean="0">
                <a:solidFill>
                  <a:srgbClr val="7030A0"/>
                </a:solidFill>
              </a:rPr>
              <a:t> знати и общинной верхушки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rgbClr val="7030A0"/>
                </a:solidFill>
              </a:rPr>
              <a:t>Широко распространены среди общинного крестьянства представления об имущественных переделах в пользу бедных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800" dirty="0" smtClean="0">
                <a:solidFill>
                  <a:srgbClr val="7030A0"/>
                </a:solidFill>
              </a:rPr>
              <a:t>Мудрый государь, правит страной при помощи метода </a:t>
            </a:r>
            <a:r>
              <a:rPr lang="ru-RU" sz="1800" dirty="0" err="1" smtClean="0">
                <a:solidFill>
                  <a:srgbClr val="7030A0"/>
                </a:solidFill>
              </a:rPr>
              <a:t>недеяния</a:t>
            </a:r>
            <a:r>
              <a:rPr lang="ru-RU" sz="1800" dirty="0" smtClean="0">
                <a:solidFill>
                  <a:srgbClr val="7030A0"/>
                </a:solidFill>
              </a:rPr>
              <a:t>, т.е. воздерживаясь от активного вмешательства в дела членов общества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ru-RU" sz="2800" dirty="0" smtClean="0">
                <a:solidFill>
                  <a:schemeClr val="accent2"/>
                </a:solidFill>
              </a:rPr>
              <a:t>Есть ли рациональное зерно в даосизме?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ru-RU" sz="2800" dirty="0" smtClean="0">
                <a:solidFill>
                  <a:schemeClr val="accent2"/>
                </a:solidFill>
              </a:rPr>
              <a:t>Чьи интересы представлял даосизм?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sz="4400" dirty="0" smtClean="0"/>
              <a:t>конфуцианство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389437"/>
          </a:xfrm>
        </p:spPr>
        <p:txBody>
          <a:bodyPr/>
          <a:lstStyle/>
          <a:p>
            <a:r>
              <a:rPr lang="ru-RU" dirty="0" smtClean="0"/>
              <a:t>Понятие благородного мужа</a:t>
            </a:r>
          </a:p>
          <a:p>
            <a:r>
              <a:rPr lang="ru-RU" dirty="0" smtClean="0"/>
              <a:t>Попечение родителей о детях, сыновнюю почтительность к старшим в семье</a:t>
            </a:r>
          </a:p>
          <a:p>
            <a:r>
              <a:rPr lang="ru-RU" dirty="0" smtClean="0"/>
              <a:t>Воспитание подданных — важнейшее государственное дело</a:t>
            </a:r>
          </a:p>
          <a:p>
            <a:r>
              <a:rPr lang="ru-RU" dirty="0" smtClean="0"/>
              <a:t>Прообразом организации государственной власти служило управление в семейных кланах и родовых общинах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7030A0"/>
                </a:solidFill>
              </a:rPr>
              <a:t>Почему конфуцианство стало в Китае государственной доктриной?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ppt/theme/themeOverride2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</TotalTime>
  <Words>1139</Words>
  <Application>Microsoft Office PowerPoint</Application>
  <PresentationFormat>Экран (4:3)</PresentationFormat>
  <Paragraphs>214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  Основные этапы развития политической науки</vt:lpstr>
      <vt:lpstr>   </vt:lpstr>
      <vt:lpstr> Древняя индия</vt:lpstr>
      <vt:lpstr>брахманизм</vt:lpstr>
      <vt:lpstr>Слайд 5</vt:lpstr>
      <vt:lpstr>буддизм</vt:lpstr>
      <vt:lpstr>Древний китай</vt:lpstr>
      <vt:lpstr>даосизм</vt:lpstr>
      <vt:lpstr>конфуцианство</vt:lpstr>
      <vt:lpstr>моизм</vt:lpstr>
      <vt:lpstr>легизм</vt:lpstr>
      <vt:lpstr>Древняя греция</vt:lpstr>
      <vt:lpstr>Ранний период Поставьте правильно пропущенные ключевые слова по данному разделу(мифологтческий, государство, законы, философский, полис)</vt:lpstr>
      <vt:lpstr>Период расцвета Поставьте ключевые слова по данному разделу( государство, становление , по Демокриту, Сократ, политическая) </vt:lpstr>
      <vt:lpstr>Период эллинизма</vt:lpstr>
      <vt:lpstr>Платон</vt:lpstr>
      <vt:lpstr>Формы правления по Платону</vt:lpstr>
      <vt:lpstr>Аристотель</vt:lpstr>
      <vt:lpstr>Формы правления по Аристотелю</vt:lpstr>
      <vt:lpstr>Софисты</vt:lpstr>
      <vt:lpstr>Средние века</vt:lpstr>
      <vt:lpstr>Аврелий Августин</vt:lpstr>
      <vt:lpstr>Фома Аквинский</vt:lpstr>
      <vt:lpstr>«Теория двух мечей»</vt:lpstr>
      <vt:lpstr>Западноевропейская политическая мысль XIX-XX веков</vt:lpstr>
      <vt:lpstr>Никколо Макиавелли</vt:lpstr>
      <vt:lpstr>Томас Мор</vt:lpstr>
      <vt:lpstr>Томас Гоббс</vt:lpstr>
      <vt:lpstr>Джон Локк</vt:lpstr>
      <vt:lpstr>Заполните таблицу «Основные школы современной политологии»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Возникновение и развитие политических взглядов и учений</dc:title>
  <dc:creator>12</dc:creator>
  <cp:lastModifiedBy>пользователь</cp:lastModifiedBy>
  <cp:revision>23</cp:revision>
  <dcterms:created xsi:type="dcterms:W3CDTF">2009-10-08T16:55:58Z</dcterms:created>
  <dcterms:modified xsi:type="dcterms:W3CDTF">2012-05-30T06:58:09Z</dcterms:modified>
</cp:coreProperties>
</file>