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2"/>
  </p:notesMasterIdLst>
  <p:sldIdLst>
    <p:sldId id="259" r:id="rId2"/>
    <p:sldId id="257" r:id="rId3"/>
    <p:sldId id="274" r:id="rId4"/>
    <p:sldId id="276" r:id="rId5"/>
    <p:sldId id="277" r:id="rId6"/>
    <p:sldId id="281" r:id="rId7"/>
    <p:sldId id="282" r:id="rId8"/>
    <p:sldId id="284" r:id="rId9"/>
    <p:sldId id="286" r:id="rId10"/>
    <p:sldId id="289" r:id="rId11"/>
    <p:sldId id="291" r:id="rId12"/>
    <p:sldId id="292" r:id="rId13"/>
    <p:sldId id="293" r:id="rId14"/>
    <p:sldId id="294" r:id="rId15"/>
    <p:sldId id="295" r:id="rId16"/>
    <p:sldId id="296" r:id="rId17"/>
    <p:sldId id="265" r:id="rId18"/>
    <p:sldId id="270" r:id="rId19"/>
    <p:sldId id="271" r:id="rId20"/>
    <p:sldId id="272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5050"/>
    <a:srgbClr val="5B762E"/>
    <a:srgbClr val="00FFFF"/>
    <a:srgbClr val="6453CD"/>
    <a:srgbClr val="4139E7"/>
    <a:srgbClr val="548ACC"/>
    <a:srgbClr val="8543DD"/>
    <a:srgbClr val="DF41CC"/>
    <a:srgbClr val="CC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2" autoAdjust="0"/>
    <p:restoredTop sz="94580" autoAdjust="0"/>
  </p:normalViewPr>
  <p:slideViewPr>
    <p:cSldViewPr>
      <p:cViewPr varScale="1">
        <p:scale>
          <a:sx n="71" d="100"/>
          <a:sy n="71" d="100"/>
        </p:scale>
        <p:origin x="-11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F5D6083-D867-4EC2-9D18-125AC07B34BB}" type="datetimeFigureOut">
              <a:rPr lang="ru-RU"/>
              <a:pPr>
                <a:defRPr/>
              </a:pPr>
              <a:t>01.06.2012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FC11DC2-00C5-4D7A-802C-12EDFDE4E4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722815-D3D0-49AA-A1C3-FFD8F4959133}" type="datetimeFigureOut">
              <a:rPr lang="ru-RU" smtClean="0"/>
              <a:pPr>
                <a:defRPr/>
              </a:pPr>
              <a:t>01.06.2012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A9639B-4134-4163-A981-FFF6D0F50A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B43AD5-5A9D-4FD8-91D9-A829472B2E4B}" type="datetimeFigureOut">
              <a:rPr lang="ru-RU" smtClean="0"/>
              <a:pPr>
                <a:defRPr/>
              </a:pPr>
              <a:t>01.06.2012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27CDEC-6C16-4501-9806-548EE803DE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76F9FC-A3A6-4532-A3B0-AC032EB6B208}" type="datetimeFigureOut">
              <a:rPr lang="ru-RU" smtClean="0"/>
              <a:pPr>
                <a:defRPr/>
              </a:pPr>
              <a:t>01.06.2012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7CCA9-D9DD-4846-B5F9-45F44EBE250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755034-D02F-4D2D-8F1C-62273E3C2763}" type="datetimeFigureOut">
              <a:rPr lang="ru-RU" smtClean="0"/>
              <a:pPr>
                <a:defRPr/>
              </a:pPr>
              <a:t>01.06.2012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AA47D-A3D0-4C93-A260-DC488581C5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E4F5FB-D50B-43D1-8366-0C0393C96441}" type="datetimeFigureOut">
              <a:rPr lang="ru-RU" smtClean="0"/>
              <a:pPr>
                <a:defRPr/>
              </a:pPr>
              <a:t>01.06.2012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88CBCCFF-6B76-458F-BA6A-6F5AF45DE61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cut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437D24-A6A0-4936-9943-788CFA52D443}" type="datetimeFigureOut">
              <a:rPr lang="ru-RU" smtClean="0"/>
              <a:pPr>
                <a:defRPr/>
              </a:pPr>
              <a:t>01.06.2012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A1F984-08E8-49D5-8F6F-3337F89315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A81C53-AF8A-4B2E-B707-72830BF20AD9}" type="datetimeFigureOut">
              <a:rPr lang="ru-RU" smtClean="0"/>
              <a:pPr>
                <a:defRPr/>
              </a:pPr>
              <a:t>01.06.2012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C8495E-ADC4-46AF-8638-97EB4765AC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2E7378-943D-42BC-9213-15D5772F1ABA}" type="datetimeFigureOut">
              <a:rPr lang="ru-RU" smtClean="0"/>
              <a:pPr>
                <a:defRPr/>
              </a:pPr>
              <a:t>01.06.2012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51FD85-D339-4B87-868D-02B5EBF689D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8F69E0-80E1-456D-9852-F901DA5F91D8}" type="datetimeFigureOut">
              <a:rPr lang="ru-RU" smtClean="0"/>
              <a:pPr>
                <a:defRPr/>
              </a:pPr>
              <a:t>01.06.2012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88F942-F139-4D9B-9BA6-A8D3DDD33BE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3E1D3E-3B85-4EAA-8333-01F68ADDA2D5}" type="datetimeFigureOut">
              <a:rPr lang="ru-RU" smtClean="0"/>
              <a:pPr>
                <a:defRPr/>
              </a:pPr>
              <a:t>01.06.2012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B1E300-02CE-478F-88E7-BD342DEEFF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6AD99A-8B01-41F5-9135-3B9F6848E951}" type="datetimeFigureOut">
              <a:rPr lang="ru-RU" smtClean="0"/>
              <a:pPr>
                <a:defRPr/>
              </a:pPr>
              <a:t>01.06.2012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67B0A0-455A-427F-B926-47BAA0448A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64BE3F11-F1CD-4BB5-835C-D14E02A509A9}" type="datetimeFigureOut">
              <a:rPr lang="ru-RU" smtClean="0"/>
              <a:pPr>
                <a:defRPr/>
              </a:pPr>
              <a:t>01.06.2012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75E2AF22-DF32-405A-A7D6-DECB9CA9D5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 spd="med">
    <p:cut thruBlk="1"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85852" y="1071546"/>
            <a:ext cx="7086600" cy="18288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dirty="0" smtClean="0"/>
              <a:t>Политическое лидерство</a:t>
            </a:r>
            <a:endParaRPr lang="ru-RU" sz="66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357290" y="3214686"/>
            <a:ext cx="7086600" cy="15097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Практическое занятие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ut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49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214290"/>
            <a:ext cx="8639175" cy="6408738"/>
          </a:xfrm>
          <a:solidFill>
            <a:srgbClr val="00FFFF"/>
          </a:solidFill>
        </p:spPr>
        <p:txBody>
          <a:bodyPr/>
          <a:lstStyle/>
          <a:p>
            <a:pPr>
              <a:buFont typeface="Monotype Sorts" pitchFamily="2" charset="2"/>
              <a:buNone/>
            </a:pPr>
            <a:endParaRPr lang="ru-RU" dirty="0" smtClean="0"/>
          </a:p>
          <a:p>
            <a:pPr>
              <a:buFont typeface="Monotype Sorts" pitchFamily="2" charset="2"/>
              <a:buNone/>
            </a:pPr>
            <a:endParaRPr lang="ru-RU" dirty="0" smtClean="0"/>
          </a:p>
          <a:p>
            <a:pPr>
              <a:buFont typeface="Monotype Sorts" pitchFamily="2" charset="2"/>
              <a:buNone/>
            </a:pPr>
            <a:endParaRPr lang="ru-RU" dirty="0" smtClean="0"/>
          </a:p>
          <a:p>
            <a:pPr>
              <a:buFont typeface="Monotype Sorts" pitchFamily="2" charset="2"/>
              <a:buNone/>
            </a:pPr>
            <a:endParaRPr lang="ru-RU" dirty="0" smtClean="0"/>
          </a:p>
          <a:p>
            <a:pPr>
              <a:buFont typeface="Monotype Sorts" pitchFamily="2" charset="2"/>
              <a:buNone/>
            </a:pPr>
            <a:endParaRPr lang="ru-RU" dirty="0" smtClean="0"/>
          </a:p>
          <a:p>
            <a:pPr>
              <a:buFont typeface="Monotype Sorts" pitchFamily="2" charset="2"/>
              <a:buNone/>
            </a:pPr>
            <a:endParaRPr lang="ru-RU" dirty="0" smtClean="0"/>
          </a:p>
          <a:p>
            <a:pPr>
              <a:buFont typeface="Monotype Sorts" pitchFamily="2" charset="2"/>
              <a:buNone/>
            </a:pPr>
            <a:endParaRPr lang="ru-RU" dirty="0" smtClean="0"/>
          </a:p>
          <a:p>
            <a:pPr>
              <a:buFont typeface="Monotype Sorts" pitchFamily="2" charset="2"/>
              <a:buNone/>
            </a:pPr>
            <a:endParaRPr lang="ru-RU" dirty="0" smtClean="0"/>
          </a:p>
          <a:p>
            <a:pPr>
              <a:buFont typeface="Monotype Sorts" pitchFamily="2" charset="2"/>
              <a:buNone/>
            </a:pPr>
            <a:endParaRPr lang="ru-RU" dirty="0" smtClean="0"/>
          </a:p>
          <a:p>
            <a:pPr>
              <a:buFont typeface="Monotype Sorts" pitchFamily="2" charset="2"/>
              <a:buNone/>
            </a:pPr>
            <a:endParaRPr lang="ru-RU" dirty="0" smtClean="0"/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Названия функций: </a:t>
            </a:r>
            <a:r>
              <a:rPr lang="ru-RU" sz="1800" b="1" i="1" dirty="0" smtClean="0">
                <a:solidFill>
                  <a:srgbClr val="000000"/>
                </a:solidFill>
              </a:rPr>
              <a:t>ИНТЕГРАТИВНАЯ, МОБИЛИЗАЦИОННАЯ                              ИНСТРУМЕНТАЛЬНАЯ,</a:t>
            </a:r>
            <a:r>
              <a:rPr lang="ru-RU" sz="2000" b="1" i="1" dirty="0" smtClean="0">
                <a:solidFill>
                  <a:srgbClr val="000000"/>
                </a:solidFill>
              </a:rPr>
              <a:t> ГАРАНТИЯ, КОММУНИКАТИВНАЯ,</a:t>
            </a:r>
          </a:p>
          <a:p>
            <a:pPr>
              <a:buNone/>
            </a:pPr>
            <a:r>
              <a:rPr lang="ru-RU" sz="1800" b="1" i="1" dirty="0" smtClean="0">
                <a:solidFill>
                  <a:srgbClr val="000000"/>
                </a:solidFill>
              </a:rPr>
              <a:t>       ОРИЕНТАЦИОННАЯ </a:t>
            </a:r>
            <a:endParaRPr lang="ru-RU" sz="1800" dirty="0" smtClean="0"/>
          </a:p>
          <a:p>
            <a:pPr>
              <a:buFont typeface="Monotype Sorts" pitchFamily="2" charset="2"/>
              <a:buNone/>
            </a:pPr>
            <a:endParaRPr lang="ru-RU" dirty="0" smtClean="0"/>
          </a:p>
          <a:p>
            <a:pPr>
              <a:buFont typeface="Monotype Sorts" pitchFamily="2" charset="2"/>
              <a:buNone/>
            </a:pPr>
            <a:endParaRPr lang="ru-RU" dirty="0" smtClean="0"/>
          </a:p>
          <a:p>
            <a:pPr>
              <a:buFont typeface="Monotype Sorts" pitchFamily="2" charset="2"/>
              <a:buNone/>
            </a:pPr>
            <a:endParaRPr lang="ru-RU" dirty="0" smtClean="0"/>
          </a:p>
          <a:p>
            <a:pPr>
              <a:buFont typeface="Monotype Sorts" pitchFamily="2" charset="2"/>
              <a:buNone/>
            </a:pPr>
            <a:endParaRPr lang="ru-RU" dirty="0" smtClean="0"/>
          </a:p>
          <a:p>
            <a:pPr>
              <a:buFont typeface="Monotype Sorts" pitchFamily="2" charset="2"/>
              <a:buNone/>
            </a:pPr>
            <a:endParaRPr lang="ru-RU" dirty="0" smtClean="0"/>
          </a:p>
          <a:p>
            <a:pPr>
              <a:buFont typeface="Monotype Sorts" pitchFamily="2" charset="2"/>
              <a:buNone/>
            </a:pPr>
            <a:endParaRPr lang="ru-RU" dirty="0" smtClean="0"/>
          </a:p>
          <a:p>
            <a:pPr>
              <a:buFont typeface="Monotype Sorts" pitchFamily="2" charset="2"/>
              <a:buNone/>
            </a:pPr>
            <a:endParaRPr lang="ru-RU" dirty="0" smtClean="0"/>
          </a:p>
          <a:p>
            <a:pPr>
              <a:buFont typeface="Monotype Sorts" pitchFamily="2" charset="2"/>
              <a:buNone/>
            </a:pPr>
            <a:endParaRPr lang="ru-RU" dirty="0" smtClean="0"/>
          </a:p>
          <a:p>
            <a:pPr>
              <a:buFont typeface="Monotype Sorts" pitchFamily="2" charset="2"/>
              <a:buNone/>
            </a:pPr>
            <a:endParaRPr lang="ru-RU" dirty="0"/>
          </a:p>
        </p:txBody>
      </p:sp>
      <p:sp>
        <p:nvSpPr>
          <p:cNvPr id="1249284" name="Rectangle 4"/>
          <p:cNvSpPr>
            <a:spLocks noChangeArrowheads="1"/>
          </p:cNvSpPr>
          <p:nvPr/>
        </p:nvSpPr>
        <p:spPr bwMode="auto">
          <a:xfrm>
            <a:off x="1214414" y="357166"/>
            <a:ext cx="6572296" cy="9286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rgbClr val="000000"/>
            </a:solidFill>
            <a:miter lim="800000"/>
            <a:headEnd/>
            <a:tailEnd/>
          </a:ln>
          <a:effectLst>
            <a:prstShdw prst="shdw13" dist="99190" dir="13811666">
              <a:srgbClr val="000000">
                <a:alpha val="50000"/>
              </a:srgbClr>
            </a:prstShdw>
          </a:effectLst>
        </p:spPr>
        <p:txBody>
          <a:bodyPr/>
          <a:lstStyle/>
          <a:p>
            <a:r>
              <a:rPr lang="ru-RU" sz="1800" dirty="0" smtClean="0">
                <a:solidFill>
                  <a:srgbClr val="C00000"/>
                </a:solidFill>
                <a:latin typeface="Arial Black" pitchFamily="34" charset="0"/>
              </a:rPr>
              <a:t>ОСНОВНЫЕ ФУНКЦИИ ПОЛИТИЧЕСКОГО ЛИДЕРА(</a:t>
            </a: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приведите в соответствие названия функций и и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х определения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)</a:t>
            </a:r>
            <a:endParaRPr lang="ru-RU" sz="1800" dirty="0" smtClean="0">
              <a:solidFill>
                <a:schemeClr val="accent5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Arial Black" pitchFamily="34" charset="0"/>
              </a:rPr>
              <a:t>)</a:t>
            </a:r>
            <a:r>
              <a:rPr lang="ru-RU" sz="18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</a:p>
          <a:p>
            <a:endParaRPr lang="ru-RU" sz="18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1249285" name="Rectangle 5"/>
          <p:cNvSpPr>
            <a:spLocks noChangeArrowheads="1"/>
          </p:cNvSpPr>
          <p:nvPr/>
        </p:nvSpPr>
        <p:spPr bwMode="auto">
          <a:xfrm>
            <a:off x="214282" y="1500174"/>
            <a:ext cx="4013200" cy="1095375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>
              <a:lnSpc>
                <a:spcPct val="104000"/>
              </a:lnSpc>
            </a:pPr>
            <a:r>
              <a:rPr lang="ru-RU" sz="1800" b="1" i="1" dirty="0" smtClean="0">
                <a:solidFill>
                  <a:srgbClr val="000000"/>
                </a:solidFill>
              </a:rPr>
              <a:t>согласование </a:t>
            </a:r>
            <a:r>
              <a:rPr lang="ru-RU" sz="1800" b="1" i="1" dirty="0">
                <a:solidFill>
                  <a:srgbClr val="000000"/>
                </a:solidFill>
              </a:rPr>
              <a:t>различ</a:t>
            </a:r>
            <a:r>
              <a:rPr lang="ru-RU" sz="2000" b="1" i="1" dirty="0">
                <a:solidFill>
                  <a:srgbClr val="000000"/>
                </a:solidFill>
                <a:latin typeface="+mn-lt"/>
              </a:rPr>
              <a:t>н</a:t>
            </a:r>
            <a:r>
              <a:rPr lang="ru-RU" sz="1800" b="1" i="1" dirty="0">
                <a:solidFill>
                  <a:srgbClr val="000000"/>
                </a:solidFill>
              </a:rPr>
              <a:t>ых групп интересов на основе ценностей всего общества</a:t>
            </a:r>
          </a:p>
        </p:txBody>
      </p:sp>
      <p:sp>
        <p:nvSpPr>
          <p:cNvPr id="1249286" name="Rectangle 6"/>
          <p:cNvSpPr>
            <a:spLocks noChangeArrowheads="1"/>
          </p:cNvSpPr>
          <p:nvPr/>
        </p:nvSpPr>
        <p:spPr bwMode="auto">
          <a:xfrm>
            <a:off x="214282" y="2857496"/>
            <a:ext cx="4013200" cy="1039813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>
              <a:lnSpc>
                <a:spcPct val="104000"/>
              </a:lnSpc>
            </a:pPr>
            <a:r>
              <a:rPr lang="ru-RU" sz="1800" b="1" i="1" dirty="0" smtClean="0">
                <a:solidFill>
                  <a:srgbClr val="000000"/>
                </a:solidFill>
              </a:rPr>
              <a:t>– </a:t>
            </a:r>
            <a:r>
              <a:rPr lang="ru-RU" sz="1800" b="1" i="1" dirty="0">
                <a:solidFill>
                  <a:srgbClr val="000000"/>
                </a:solidFill>
              </a:rPr>
              <a:t>выработка политического курса, отражающего интересы групп населения</a:t>
            </a:r>
          </a:p>
        </p:txBody>
      </p:sp>
      <p:sp>
        <p:nvSpPr>
          <p:cNvPr id="1249287" name="Rectangle 7"/>
          <p:cNvSpPr>
            <a:spLocks noChangeArrowheads="1"/>
          </p:cNvSpPr>
          <p:nvPr/>
        </p:nvSpPr>
        <p:spPr bwMode="auto">
          <a:xfrm>
            <a:off x="214282" y="4000504"/>
            <a:ext cx="4013200" cy="1255712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>
              <a:lnSpc>
                <a:spcPct val="104000"/>
              </a:lnSpc>
            </a:pPr>
            <a:r>
              <a:rPr lang="ru-RU" sz="1800" b="1" i="1" dirty="0" smtClean="0">
                <a:solidFill>
                  <a:srgbClr val="000000"/>
                </a:solidFill>
              </a:rPr>
              <a:t>– </a:t>
            </a:r>
            <a:r>
              <a:rPr lang="ru-RU" sz="1800" b="1" i="1" dirty="0">
                <a:solidFill>
                  <a:srgbClr val="000000"/>
                </a:solidFill>
              </a:rPr>
              <a:t>определение способов и методов решения общественных задач и проблем</a:t>
            </a:r>
          </a:p>
        </p:txBody>
      </p:sp>
      <p:sp>
        <p:nvSpPr>
          <p:cNvPr id="1249288" name="Rectangle 8"/>
          <p:cNvSpPr>
            <a:spLocks noChangeArrowheads="1"/>
          </p:cNvSpPr>
          <p:nvPr/>
        </p:nvSpPr>
        <p:spPr bwMode="auto">
          <a:xfrm>
            <a:off x="4786314" y="1500174"/>
            <a:ext cx="4148138" cy="1063625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>
              <a:lnSpc>
                <a:spcPct val="104000"/>
              </a:lnSpc>
            </a:pPr>
            <a:r>
              <a:rPr lang="ru-RU" sz="1400" b="1" i="1" dirty="0" smtClean="0">
                <a:solidFill>
                  <a:srgbClr val="000000"/>
                </a:solidFill>
                <a:latin typeface="+mn-lt"/>
              </a:rPr>
              <a:t>– </a:t>
            </a:r>
            <a:r>
              <a:rPr lang="ru-RU" sz="1400" b="1" i="1" dirty="0">
                <a:solidFill>
                  <a:srgbClr val="000000"/>
                </a:solidFill>
              </a:rPr>
              <a:t>инициирование </a:t>
            </a:r>
            <a:r>
              <a:rPr lang="ru-RU" sz="1400" b="1" i="1" dirty="0" err="1">
                <a:solidFill>
                  <a:srgbClr val="000000"/>
                </a:solidFill>
              </a:rPr>
              <a:t>необхо-димых</a:t>
            </a:r>
            <a:r>
              <a:rPr lang="ru-RU" sz="1400" b="1" i="1" dirty="0">
                <a:solidFill>
                  <a:srgbClr val="000000"/>
                </a:solidFill>
              </a:rPr>
              <a:t> изменений с помощью стимулов для народа</a:t>
            </a:r>
          </a:p>
        </p:txBody>
      </p:sp>
      <p:sp>
        <p:nvSpPr>
          <p:cNvPr id="1249289" name="Rectangle 9"/>
          <p:cNvSpPr>
            <a:spLocks noChangeArrowheads="1"/>
          </p:cNvSpPr>
          <p:nvPr/>
        </p:nvSpPr>
        <p:spPr bwMode="auto">
          <a:xfrm>
            <a:off x="4714876" y="2857496"/>
            <a:ext cx="4148138" cy="990600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>
              <a:lnSpc>
                <a:spcPct val="104000"/>
              </a:lnSpc>
            </a:pPr>
            <a:r>
              <a:rPr lang="ru-RU" sz="1800" b="1" i="1" dirty="0" smtClean="0">
                <a:solidFill>
                  <a:srgbClr val="000000"/>
                </a:solidFill>
              </a:rPr>
              <a:t>– </a:t>
            </a:r>
            <a:r>
              <a:rPr lang="ru-RU" sz="1800" b="1" i="1" dirty="0">
                <a:solidFill>
                  <a:srgbClr val="000000"/>
                </a:solidFill>
              </a:rPr>
              <a:t>тесные контакты с общественностью, группами и слоями населения</a:t>
            </a:r>
            <a:r>
              <a:rPr lang="ru-RU" sz="1400" b="1" i="1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49290" name="Rectangle 10"/>
          <p:cNvSpPr>
            <a:spLocks noChangeArrowheads="1"/>
          </p:cNvSpPr>
          <p:nvPr/>
        </p:nvSpPr>
        <p:spPr bwMode="auto">
          <a:xfrm>
            <a:off x="4786314" y="4071942"/>
            <a:ext cx="4148138" cy="1255712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r>
              <a:rPr lang="ru-RU" sz="1800" b="1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БЕЗОПАСНОСТИ</a:t>
            </a:r>
            <a:r>
              <a:rPr lang="ru-RU" sz="1800" b="1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800" b="1" i="1" dirty="0">
                <a:solidFill>
                  <a:srgbClr val="000000"/>
                </a:solidFill>
              </a:rPr>
              <a:t>законности и порядка</a:t>
            </a:r>
          </a:p>
        </p:txBody>
      </p:sp>
      <p:sp>
        <p:nvSpPr>
          <p:cNvPr id="1249291" name="Line 11"/>
          <p:cNvSpPr>
            <a:spLocks noChangeShapeType="1"/>
          </p:cNvSpPr>
          <p:nvPr/>
        </p:nvSpPr>
        <p:spPr bwMode="auto">
          <a:xfrm>
            <a:off x="4500561" y="1142984"/>
            <a:ext cx="45719" cy="3714776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49292" name="Line 12"/>
          <p:cNvSpPr>
            <a:spLocks noChangeShapeType="1"/>
          </p:cNvSpPr>
          <p:nvPr/>
        </p:nvSpPr>
        <p:spPr bwMode="auto">
          <a:xfrm rot="240000" flipV="1">
            <a:off x="4287074" y="1947909"/>
            <a:ext cx="549275" cy="42862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49293" name="Line 13"/>
          <p:cNvSpPr>
            <a:spLocks noChangeShapeType="1"/>
          </p:cNvSpPr>
          <p:nvPr/>
        </p:nvSpPr>
        <p:spPr bwMode="auto">
          <a:xfrm rot="21480000">
            <a:off x="4214947" y="3438579"/>
            <a:ext cx="549275" cy="17462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49294" name="Line 14"/>
          <p:cNvSpPr>
            <a:spLocks noChangeShapeType="1"/>
          </p:cNvSpPr>
          <p:nvPr/>
        </p:nvSpPr>
        <p:spPr bwMode="auto">
          <a:xfrm>
            <a:off x="4214810" y="4786322"/>
            <a:ext cx="549275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49296" name="Rectangle 16"/>
          <p:cNvSpPr>
            <a:spLocks noChangeArrowheads="1"/>
          </p:cNvSpPr>
          <p:nvPr/>
        </p:nvSpPr>
        <p:spPr bwMode="auto">
          <a:xfrm>
            <a:off x="76200" y="160338"/>
            <a:ext cx="9005888" cy="662940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49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9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49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49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49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49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49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49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49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49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49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249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49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49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249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49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49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49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49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49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249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49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49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49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49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49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49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49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49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249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49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49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249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284" grpId="0" animBg="1"/>
      <p:bldP spid="1249285" grpId="0" animBg="1"/>
      <p:bldP spid="1249286" grpId="0" animBg="1"/>
      <p:bldP spid="1249287" grpId="0" animBg="1"/>
      <p:bldP spid="1249288" grpId="0" animBg="1"/>
      <p:bldP spid="1249289" grpId="0" animBg="1"/>
      <p:bldP spid="1249290" grpId="0" animBg="1"/>
      <p:bldP spid="1249291" grpId="0" animBg="1"/>
      <p:bldP spid="1249292" grpId="0" animBg="1"/>
      <p:bldP spid="1249293" grpId="0" animBg="1"/>
      <p:bldP spid="124929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I</a:t>
            </a:r>
            <a:r>
              <a:rPr lang="en-US" dirty="0" smtClean="0"/>
              <a:t> </a:t>
            </a:r>
            <a:r>
              <a:rPr lang="ru-RU" dirty="0" smtClean="0"/>
              <a:t>Заполните таблицу «Типология политического лидера»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70916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ТИПЫ: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демократический, формальный, групповой, региональный, авторитарный, общенациональный, неформальный, индивидуальный, партийный.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18" y="1857364"/>
          <a:ext cx="8358248" cy="1626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1770"/>
                <a:gridCol w="2857520"/>
                <a:gridCol w="1571636"/>
                <a:gridCol w="135732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 методу управления обществу </a:t>
                      </a:r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По институционализации</a:t>
                      </a:r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По субъекту</a:t>
                      </a:r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По объекту</a:t>
                      </a:r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986482">
                <a:tc>
                  <a:txBody>
                    <a:bodyPr/>
                    <a:lstStyle/>
                    <a:p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cut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II</a:t>
            </a:r>
            <a:r>
              <a:rPr lang="en-US" dirty="0" smtClean="0"/>
              <a:t> </a:t>
            </a:r>
            <a:r>
              <a:rPr lang="ru-RU" dirty="0" smtClean="0"/>
              <a:t>Заполните таблицу «Типология политического лидера»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70916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ТИПЫ: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творческий, временный, правящий, универсальный, исполнительный, постоянный, ситуационный, оппозиционный.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1928802"/>
          <a:ext cx="8358248" cy="1626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4580"/>
                <a:gridCol w="2357454"/>
                <a:gridCol w="2214578"/>
                <a:gridCol w="15716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 характеру</a:t>
                      </a:r>
                      <a:r>
                        <a:rPr lang="ru-RU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деятельности</a:t>
                      </a:r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 содержанию</a:t>
                      </a:r>
                      <a:r>
                        <a:rPr lang="ru-RU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деятельности</a:t>
                      </a:r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 отношению</a:t>
                      </a:r>
                      <a:r>
                        <a:rPr lang="ru-RU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к власти</a:t>
                      </a:r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 срокам</a:t>
                      </a:r>
                      <a:r>
                        <a:rPr lang="ru-RU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действия</a:t>
                      </a:r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98648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cut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III</a:t>
            </a:r>
            <a:r>
              <a:rPr lang="en-US" dirty="0" smtClean="0"/>
              <a:t> </a:t>
            </a:r>
            <a:r>
              <a:rPr lang="ru-RU" dirty="0" smtClean="0"/>
              <a:t>Заполните таблицу «Типология политического лидера»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70916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ТИПЫ: 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консервативный, традиционный, агитационный, легальный, реформистский, теоретический, революционный, харизматический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14349" y="1785926"/>
          <a:ext cx="7643865" cy="2175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4315"/>
                <a:gridCol w="2655237"/>
                <a:gridCol w="249431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 модели</a:t>
                      </a:r>
                      <a:r>
                        <a:rPr lang="ru-RU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поведения  </a:t>
                      </a:r>
                    </a:p>
                    <a:p>
                      <a:pPr algn="ctr"/>
                      <a:r>
                        <a:rPr lang="ru-RU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 </a:t>
                      </a:r>
                      <a:r>
                        <a:rPr lang="ru-RU" baseline="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Г.Лассуэлл</a:t>
                      </a:r>
                      <a:r>
                        <a:rPr lang="ru-RU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 легитимации</a:t>
                      </a:r>
                      <a:r>
                        <a:rPr lang="ru-RU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власти</a:t>
                      </a:r>
                    </a:p>
                    <a:p>
                      <a:pPr algn="ctr"/>
                      <a:r>
                        <a:rPr lang="ru-RU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(М. Вебер)</a:t>
                      </a:r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 воздействию на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общество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 р. </a:t>
                      </a:r>
                      <a:r>
                        <a:rPr lang="ru-RU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Таккер</a:t>
                      </a:r>
                      <a:r>
                        <a:rPr lang="ru-RU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</a:p>
                    <a:p>
                      <a:pPr algn="ctr"/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986482">
                <a:tc>
                  <a:txBody>
                    <a:bodyPr/>
                    <a:lstStyle/>
                    <a:p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cut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IV</a:t>
            </a:r>
            <a:r>
              <a:rPr lang="en-US" dirty="0" smtClean="0"/>
              <a:t> </a:t>
            </a:r>
            <a:r>
              <a:rPr lang="ru-RU" dirty="0" smtClean="0"/>
              <a:t>Заполните таблицу «Типология политического лидера»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528638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ТИПЫ: 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торговец, пожарный, знаменосец, служитель. 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1888815"/>
          <a:ext cx="8358245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330"/>
                <a:gridCol w="2143140"/>
                <a:gridCol w="2000264"/>
                <a:gridCol w="1714511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М. Дж. </a:t>
                      </a:r>
                      <a:r>
                        <a:rPr lang="ru-RU" sz="24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Херманн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1971692">
                <a:tc>
                  <a:txBody>
                    <a:bodyPr/>
                    <a:lstStyle/>
                    <a:p>
                      <a:pPr algn="l"/>
                      <a:r>
                        <a:rPr kumimoji="1" lang="ru-RU" sz="1800" b="1" i="1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Характеризуется </a:t>
                      </a:r>
                      <a:r>
                        <a:rPr kumimoji="1" lang="ru-RU" sz="1800" b="1" i="1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привлекательностью,собственным</a:t>
                      </a:r>
                      <a:r>
                        <a:rPr kumimoji="1" lang="ru-RU" sz="1800" b="1" i="1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видением действительности, способностью увлечь массы. </a:t>
                      </a:r>
                      <a:endParaRPr lang="ru-RU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ru-RU" sz="1800" b="1" i="1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Является выразителем интересов своих последователей, ориентируется преимущественно </a:t>
                      </a:r>
                    </a:p>
                    <a:p>
                      <a:r>
                        <a:rPr kumimoji="1" lang="ru-RU" sz="1800" b="1" i="1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на их мнение.</a:t>
                      </a:r>
                      <a:endParaRPr lang="ru-RU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ru-RU" sz="1800" b="1" i="1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Характеризуется умением привлекательно преподнести свою программу избирателям, «продать» её. </a:t>
                      </a:r>
                      <a:endParaRPr lang="ru-RU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ru-RU" sz="1800" b="1" i="1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Отличается способностью быстро решать возникающие перед обществом  сложные проблемы.</a:t>
                      </a:r>
                      <a:endParaRPr lang="ru-RU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cut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V</a:t>
            </a:r>
            <a:r>
              <a:rPr lang="en-US" dirty="0" smtClean="0"/>
              <a:t> </a:t>
            </a:r>
            <a:r>
              <a:rPr lang="ru-RU" dirty="0" smtClean="0"/>
              <a:t>Заполните таблицу «Типология политического лидера»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528638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ТИПЫ: 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реформаторы, консерваторы, революционеры. 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1928802"/>
          <a:ext cx="8001057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7168"/>
                <a:gridCol w="2542392"/>
                <a:gridCol w="2841497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М. Дж. </a:t>
                      </a:r>
                      <a:r>
                        <a:rPr lang="ru-RU" sz="24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Херманн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1971692">
                <a:tc>
                  <a:txBody>
                    <a:bodyPr/>
                    <a:lstStyle/>
                    <a:p>
                      <a:pPr algn="ctr"/>
                      <a:r>
                        <a:rPr kumimoji="1" lang="ru-RU" sz="1800" b="1" i="1" dirty="0" smtClean="0"/>
                        <a:t>Ориентируются на сохранении общества в неизменном виде.</a:t>
                      </a:r>
                      <a:endParaRPr lang="ru-RU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ru-RU" sz="1800" b="1" i="1" dirty="0" smtClean="0"/>
                        <a:t>Стремятся к преобразованию общества посредством реформ, затрагивающих и политическую систему. </a:t>
                      </a:r>
                      <a:endParaRPr lang="ru-RU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ru-RU" sz="1800" b="1" i="1" dirty="0" smtClean="0"/>
                        <a:t>Ставят целью переход к принципиально новой общественной системе.</a:t>
                      </a:r>
                      <a:endParaRPr lang="ru-RU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cut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V</a:t>
            </a:r>
            <a:r>
              <a:rPr lang="en-US" dirty="0" smtClean="0"/>
              <a:t> </a:t>
            </a:r>
            <a:r>
              <a:rPr lang="ru-RU" dirty="0" smtClean="0"/>
              <a:t>Заполните таблицу «Типология политического лидера»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528638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ТИПЫ: 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харизматический, традиционный, рационально - легальный. 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1928802"/>
          <a:ext cx="8001057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7168"/>
                <a:gridCol w="2542392"/>
                <a:gridCol w="2841497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М. Вебер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1971692">
                <a:tc>
                  <a:txBody>
                    <a:bodyPr/>
                    <a:lstStyle/>
                    <a:p>
                      <a:pPr algn="l"/>
                      <a:r>
                        <a:rPr kumimoji="1" lang="ru-RU" sz="18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Вере в традиции, обычаи. Право на господство лидер получает по наследству.</a:t>
                      </a:r>
                      <a:endParaRPr lang="ru-RU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ru-RU" sz="18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Основано на вере в исключительные, выдающиеся качества вождя.</a:t>
                      </a:r>
                      <a:endParaRPr lang="ru-RU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ru-RU" sz="18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Вера в правомерность порядка избрания лидера с посредством разработанных процедур и формальных правил. Власть рационально-легального лидера основывается на праве.</a:t>
                      </a:r>
                    </a:p>
                    <a:p>
                      <a:pPr algn="l"/>
                      <a:endParaRPr lang="ru-RU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cut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           Определите по Веберу тип лидерства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8596" y="5857892"/>
            <a:ext cx="8715404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Типы:   </a:t>
            </a:r>
            <a:r>
              <a:rPr lang="ru-RU" sz="25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харизматический, традиционный, легальный.</a:t>
            </a:r>
            <a:endParaRPr lang="ru-RU" sz="25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pic>
        <p:nvPicPr>
          <p:cNvPr id="7" name="Рисунок 6" descr="quee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00108"/>
            <a:ext cx="2714625" cy="409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medvedev03jg_enl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1000108"/>
            <a:ext cx="2714625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477px-Oskar_Lafontaine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00738" y="1000108"/>
            <a:ext cx="3243262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0"/>
            <a:ext cx="8501122" cy="132343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Определить тип по </a:t>
            </a: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стилю лидерства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1472" y="5857892"/>
            <a:ext cx="8286808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500" u="sng" dirty="0" smtClean="0">
                <a:latin typeface="Calibri" pitchFamily="34" charset="0"/>
              </a:rPr>
              <a:t> </a:t>
            </a:r>
            <a:r>
              <a:rPr lang="ru-RU" sz="3200" b="1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Определите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   </a:t>
            </a:r>
            <a:r>
              <a:rPr lang="ru-RU" sz="25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«Знаменосец»;  «Пожарный»; «Служитель »; «Торговец»;</a:t>
            </a:r>
            <a:endParaRPr lang="ru-RU" sz="25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7" name="Рисунок 6" descr="picture0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14488"/>
            <a:ext cx="2940050" cy="373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UG3BZWSfMe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88" y="1785938"/>
            <a:ext cx="2801937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M.Gandhi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1425" y="1857364"/>
            <a:ext cx="2822575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_____________________.397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428736"/>
            <a:ext cx="2634251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hernenko_ku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500174"/>
            <a:ext cx="269573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282" y="0"/>
            <a:ext cx="8715436" cy="107154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Определить тип по стилю лидерства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5572140"/>
            <a:ext cx="8143932" cy="1071570"/>
          </a:xfrm>
          <a:prstGeom prst="rect">
            <a:avLst/>
          </a:prstGeom>
          <a:solidFill>
            <a:schemeClr val="bg2">
              <a:lumMod val="20000"/>
              <a:lumOff val="80000"/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q"/>
            </a:pPr>
            <a:r>
              <a:rPr lang="ru-RU" sz="3200" b="1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Определите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  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«Знаменосец»;  «Пожарный»; «Служитель »; «Торговец»;</a:t>
            </a:r>
            <a:endParaRPr lang="ru-RU" sz="3200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План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1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Политическое лидерство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Мотивация участия в политическом процессе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Сущность и функции политического лидера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Функции политического лидера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Классификация политических лидеров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Оценка трудностей и проблем на пути лидеров и реализации лидерами своего призвания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 spd="med">
    <p:cut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2"/>
          <p:cNvSpPr txBox="1">
            <a:spLocks noChangeArrowheads="1"/>
          </p:cNvSpPr>
          <p:nvPr/>
        </p:nvSpPr>
        <p:spPr bwMode="auto">
          <a:xfrm>
            <a:off x="785813" y="142852"/>
            <a:ext cx="7929591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500" dirty="0">
              <a:latin typeface="Calibri" pitchFamily="34" charset="0"/>
            </a:endParaRPr>
          </a:p>
        </p:txBody>
      </p:sp>
      <p:pic>
        <p:nvPicPr>
          <p:cNvPr id="4" name="Рисунок 3" descr="Reagan_Ronald_0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357298"/>
            <a:ext cx="2730574" cy="3684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show_thumbinail.jpe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357298"/>
            <a:ext cx="2678925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42910" y="357166"/>
            <a:ext cx="7715304" cy="785818"/>
          </a:xfrm>
          <a:prstGeom prst="rect">
            <a:avLst/>
          </a:prstGeom>
          <a:solidFill>
            <a:schemeClr val="tx2">
              <a:lumMod val="9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3"/>
                </a:solidFill>
              </a:rPr>
              <a:t>Определите по стилю тип лидерства</a:t>
            </a:r>
            <a:endParaRPr lang="ru-RU" sz="3600" dirty="0">
              <a:solidFill>
                <a:schemeClr val="accent3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5572140"/>
            <a:ext cx="7429552" cy="10715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q"/>
            </a:pPr>
            <a:r>
              <a:rPr lang="ru-RU" sz="2800" b="1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Определите 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  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«Знаменосец»;  «Пожарный»; «Служитель »; «Торговец»;</a:t>
            </a:r>
            <a:endParaRPr lang="ru-RU" sz="2800" dirty="0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43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43140" name="Rectangle 4"/>
          <p:cNvSpPr>
            <a:spLocks noChangeArrowheads="1"/>
          </p:cNvSpPr>
          <p:nvPr/>
        </p:nvSpPr>
        <p:spPr bwMode="auto">
          <a:xfrm>
            <a:off x="323850" y="260350"/>
            <a:ext cx="8496300" cy="62642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CC3399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Font typeface="Monotype Sorts" pitchFamily="2" charset="2"/>
              <a:buNone/>
            </a:pPr>
            <a:r>
              <a:rPr kumimoji="1" lang="ru-RU" sz="2500" dirty="0">
                <a:solidFill>
                  <a:srgbClr val="000000"/>
                </a:solidFill>
              </a:rPr>
              <a:t>	</a:t>
            </a:r>
            <a:r>
              <a:rPr kumimoji="1"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Подходы </a:t>
            </a:r>
            <a:r>
              <a:rPr kumimoji="1" lang="ru-RU" sz="3600" b="1" dirty="0">
                <a:solidFill>
                  <a:schemeClr val="accent1">
                    <a:lumMod val="50000"/>
                  </a:schemeClr>
                </a:solidFill>
              </a:rPr>
              <a:t>к определению понятия лидерства и его природы.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kumimoji="1" lang="ru-RU" sz="2500" dirty="0">
                <a:solidFill>
                  <a:srgbClr val="000000"/>
                </a:solidFill>
              </a:rPr>
              <a:t>	</a:t>
            </a:r>
            <a:r>
              <a:rPr kumimoji="1" lang="ru-RU" sz="2000" b="1" dirty="0">
                <a:solidFill>
                  <a:srgbClr val="7030A0"/>
                </a:solidFill>
              </a:rPr>
              <a:t>Лидерство часто рассматривают как разновидность власти.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kumimoji="1" lang="ru-RU" sz="2000" b="1" dirty="0">
                <a:solidFill>
                  <a:srgbClr val="7030A0"/>
                </a:solidFill>
              </a:rPr>
              <a:t>	Лидерство это управленческий статус, связанный с принятием решений и позволяющий влиять на поведение других людей.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kumimoji="1" lang="ru-RU" sz="2000" b="1" dirty="0">
                <a:solidFill>
                  <a:srgbClr val="7030A0"/>
                </a:solidFill>
              </a:rPr>
              <a:t>	Лидерство это влияние (</a:t>
            </a:r>
            <a:r>
              <a:rPr kumimoji="1" lang="ru-RU" sz="2000" b="1" dirty="0" err="1">
                <a:solidFill>
                  <a:srgbClr val="7030A0"/>
                </a:solidFill>
              </a:rPr>
              <a:t>В.Кац</a:t>
            </a:r>
            <a:r>
              <a:rPr kumimoji="1" lang="ru-RU" sz="2000" b="1" dirty="0">
                <a:solidFill>
                  <a:srgbClr val="7030A0"/>
                </a:solidFill>
              </a:rPr>
              <a:t>, </a:t>
            </a:r>
            <a:r>
              <a:rPr kumimoji="1" lang="ru-RU" sz="2000" b="1" dirty="0" err="1">
                <a:solidFill>
                  <a:srgbClr val="7030A0"/>
                </a:solidFill>
              </a:rPr>
              <a:t>Л.Эдингер</a:t>
            </a:r>
            <a:r>
              <a:rPr kumimoji="1" lang="ru-RU" sz="2000" b="1" dirty="0">
                <a:solidFill>
                  <a:srgbClr val="7030A0"/>
                </a:solidFill>
              </a:rPr>
              <a:t>), характеризующееся постоянством, воздействием на всю группу, однозначностью направленности воздействия, признанием со стороны группы правомерности руководства.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</a:pPr>
            <a:r>
              <a:rPr kumimoji="1" lang="ru-RU" sz="2000" b="1" dirty="0">
                <a:solidFill>
                  <a:srgbClr val="7030A0"/>
                </a:solidFill>
              </a:rPr>
              <a:t>	Политическое лидерство представляет собой постоянное, приоритетное и легитимное влияние одного или нескольких лиц, занимающих властные позиции, на все общество или группу. 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</a:pPr>
            <a:endParaRPr kumimoji="1" lang="ru-RU" sz="2000" b="1" dirty="0" smtClean="0">
              <a:solidFill>
                <a:srgbClr val="7030A0"/>
              </a:solidFill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q"/>
            </a:pPr>
            <a:r>
              <a:rPr kumimoji="1" lang="ru-RU" sz="2800" b="1" dirty="0" smtClean="0">
                <a:solidFill>
                  <a:srgbClr val="4B632B"/>
                </a:solidFill>
              </a:rPr>
              <a:t>Какое определение по вашему мнению наиболее полно отражает суть лидерства?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q"/>
            </a:pPr>
            <a:r>
              <a:rPr kumimoji="1" lang="ru-RU" sz="2800" b="1" dirty="0" smtClean="0">
                <a:solidFill>
                  <a:srgbClr val="4B632B"/>
                </a:solidFill>
              </a:rPr>
              <a:t>Обоснуйте свою точку зрения. </a:t>
            </a:r>
            <a:endParaRPr kumimoji="1" lang="ru-RU" sz="2800" b="1" dirty="0">
              <a:solidFill>
                <a:srgbClr val="4B632B"/>
              </a:solidFill>
            </a:endParaRPr>
          </a:p>
        </p:txBody>
      </p:sp>
      <p:sp>
        <p:nvSpPr>
          <p:cNvPr id="1243141" name="Rectangle 5"/>
          <p:cNvSpPr>
            <a:spLocks noChangeArrowheads="1"/>
          </p:cNvSpPr>
          <p:nvPr/>
        </p:nvSpPr>
        <p:spPr bwMode="auto">
          <a:xfrm>
            <a:off x="76200" y="160338"/>
            <a:ext cx="9005888" cy="6629400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4314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314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4314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43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43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43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43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43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243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43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43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243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431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431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2431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431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431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2431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431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431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2431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431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431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2431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3140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44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14346" y="642918"/>
            <a:ext cx="9501254" cy="6215082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                                                           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Какой теории относятся выше приведённые положения? 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Теории: </a:t>
            </a:r>
            <a:r>
              <a:rPr lang="ru-RU" sz="2400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теории черт, ситуационная концепция, теория </a:t>
            </a:r>
            <a:r>
              <a:rPr lang="ru-RU" sz="2400" u="sng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конституентов</a:t>
            </a:r>
            <a:r>
              <a:rPr lang="ru-RU" sz="2400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, </a:t>
            </a:r>
            <a:r>
              <a:rPr lang="ru-RU" sz="2400" u="sng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факторно-аналитическая</a:t>
            </a:r>
            <a:r>
              <a:rPr lang="ru-RU" sz="2400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концепция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</a:t>
            </a:r>
            <a:endParaRPr lang="ru-RU" sz="2400" dirty="0" smtClean="0"/>
          </a:p>
        </p:txBody>
      </p:sp>
      <p:sp>
        <p:nvSpPr>
          <p:cNvPr id="1244164" name="Rectangle 4"/>
          <p:cNvSpPr>
            <a:spLocks noChangeArrowheads="1"/>
          </p:cNvSpPr>
          <p:nvPr/>
        </p:nvSpPr>
        <p:spPr bwMode="auto">
          <a:xfrm>
            <a:off x="0" y="333375"/>
            <a:ext cx="9144000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bg2"/>
              </a:buClr>
              <a:buFont typeface="Monotype Sorts" pitchFamily="2" charset="2"/>
              <a:buChar char="§"/>
            </a:pPr>
            <a:endParaRPr kumimoji="1" lang="ru-RU" sz="3200"/>
          </a:p>
        </p:txBody>
      </p:sp>
      <p:sp>
        <p:nvSpPr>
          <p:cNvPr id="1244167" name="AutoShape 7"/>
          <p:cNvSpPr>
            <a:spLocks noChangeArrowheads="1"/>
          </p:cNvSpPr>
          <p:nvPr/>
        </p:nvSpPr>
        <p:spPr bwMode="auto">
          <a:xfrm>
            <a:off x="1358900" y="1"/>
            <a:ext cx="6629400" cy="428604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3300"/>
          </a:solidFill>
          <a:ln w="9525"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endParaRPr lang="ru-RU" sz="1800" b="1" dirty="0">
              <a:latin typeface="Tahoma" pitchFamily="34" charset="0"/>
            </a:endParaRPr>
          </a:p>
          <a:p>
            <a:r>
              <a:rPr lang="ru-RU" sz="1800" b="1" dirty="0">
                <a:latin typeface="Tahoma" pitchFamily="34" charset="0"/>
              </a:rPr>
              <a:t>Теории лидерства</a:t>
            </a:r>
          </a:p>
          <a:p>
            <a:endParaRPr lang="ru-RU" dirty="0"/>
          </a:p>
        </p:txBody>
      </p:sp>
      <p:sp>
        <p:nvSpPr>
          <p:cNvPr id="1244168" name="Text Box 8" descr="Розовая тисненая бумага"/>
          <p:cNvSpPr txBox="1">
            <a:spLocks noChangeArrowheads="1"/>
          </p:cNvSpPr>
          <p:nvPr/>
        </p:nvSpPr>
        <p:spPr bwMode="auto">
          <a:xfrm>
            <a:off x="4786314" y="2143116"/>
            <a:ext cx="4572032" cy="2308324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Л</a:t>
            </a:r>
            <a:r>
              <a:rPr lang="ru-RU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идерство - </a:t>
            </a:r>
            <a:r>
              <a:rPr lang="ru-RU" sz="1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особое отношение между лидером и </a:t>
            </a:r>
            <a:r>
              <a:rPr lang="ru-RU" sz="18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конституентами</a:t>
            </a:r>
            <a:r>
              <a:rPr lang="ru-RU" sz="1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. В круг последних включаются активисты, последователи и избиратели, поддерживающие данного лидера и оказывающие на него влияние. Лидер является выразителем интересов своих последователей.</a:t>
            </a:r>
            <a:endParaRPr lang="ru-RU" dirty="0"/>
          </a:p>
        </p:txBody>
      </p:sp>
      <p:sp>
        <p:nvSpPr>
          <p:cNvPr id="1244169" name="Text Box 9"/>
          <p:cNvSpPr txBox="1">
            <a:spLocks noChangeArrowheads="1"/>
          </p:cNvSpPr>
          <p:nvPr/>
        </p:nvSpPr>
        <p:spPr bwMode="auto">
          <a:xfrm>
            <a:off x="4786314" y="500042"/>
            <a:ext cx="4572031" cy="1569660"/>
          </a:xfrm>
          <a:prstGeom prst="rect">
            <a:avLst/>
          </a:prstGeom>
          <a:solidFill>
            <a:srgbClr val="00FF0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Разновидность теории </a:t>
            </a:r>
            <a:r>
              <a:rPr lang="ru-RU" sz="1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черт. </a:t>
            </a:r>
            <a:r>
              <a:rPr lang="ru-RU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Различаются </a:t>
            </a:r>
            <a:r>
              <a:rPr lang="ru-RU" sz="1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чисто индивидуальные качества лидера и его черты, связанные с достижением определенных политических целей. </a:t>
            </a:r>
            <a:r>
              <a:rPr lang="ru-RU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В </a:t>
            </a:r>
            <a:r>
              <a:rPr lang="ru-RU" sz="1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теорию лидерства </a:t>
            </a:r>
            <a:r>
              <a:rPr lang="ru-RU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вводится понятие </a:t>
            </a:r>
            <a:r>
              <a:rPr lang="ru-RU" sz="1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целей, связанных с определенной ситуацией.</a:t>
            </a:r>
            <a:endParaRPr lang="ru-RU" sz="1600" dirty="0"/>
          </a:p>
        </p:txBody>
      </p:sp>
      <p:sp>
        <p:nvSpPr>
          <p:cNvPr id="1244170" name="Text Box 10"/>
          <p:cNvSpPr txBox="1">
            <a:spLocks noChangeArrowheads="1"/>
          </p:cNvSpPr>
          <p:nvPr/>
        </p:nvSpPr>
        <p:spPr bwMode="auto">
          <a:xfrm>
            <a:off x="-214346" y="500042"/>
            <a:ext cx="4929222" cy="1477328"/>
          </a:xfrm>
          <a:prstGeom prst="rect">
            <a:avLst/>
          </a:prstGeom>
          <a:solidFill>
            <a:srgbClr val="00FFCC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Согласно </a:t>
            </a:r>
            <a:r>
              <a:rPr lang="ru-RU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природа </a:t>
            </a:r>
            <a:r>
              <a:rPr lang="ru-RU" sz="1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лидерства объясняется выдающимися качествами отдельных </a:t>
            </a:r>
            <a:r>
              <a:rPr lang="ru-RU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личностей(ум</a:t>
            </a:r>
            <a:r>
              <a:rPr lang="ru-RU" sz="1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, твердую волю, целеустремленность, организаторские способности, </a:t>
            </a:r>
            <a:r>
              <a:rPr lang="ru-RU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компетентность.)</a:t>
            </a:r>
            <a:endParaRPr lang="ru-RU" dirty="0"/>
          </a:p>
        </p:txBody>
      </p:sp>
      <p:sp>
        <p:nvSpPr>
          <p:cNvPr id="1244171" name="Text Box 11"/>
          <p:cNvSpPr txBox="1">
            <a:spLocks noChangeArrowheads="1"/>
          </p:cNvSpPr>
          <p:nvPr/>
        </p:nvSpPr>
        <p:spPr bwMode="auto">
          <a:xfrm>
            <a:off x="-214346" y="2071678"/>
            <a:ext cx="4929222" cy="1754326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 </a:t>
            </a: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И</a:t>
            </a:r>
            <a:r>
              <a:rPr lang="ru-RU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дея </a:t>
            </a:r>
            <a:r>
              <a:rPr lang="ru-RU" sz="1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зависимости лидерства от определенных социальных условий. Лидером человек может стать в конкретных условиях. </a:t>
            </a: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Н</a:t>
            </a:r>
            <a:r>
              <a:rPr lang="ru-RU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е </a:t>
            </a:r>
            <a:r>
              <a:rPr lang="ru-RU" sz="1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достаточно </a:t>
            </a:r>
            <a:r>
              <a:rPr lang="ru-RU" sz="1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учитываются </a:t>
            </a:r>
            <a:r>
              <a:rPr lang="ru-RU" sz="1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самостоятельность лидера, его способность влиять на ситуацию.</a:t>
            </a:r>
            <a:endParaRPr lang="ru-RU" dirty="0"/>
          </a:p>
        </p:txBody>
      </p:sp>
    </p:spTree>
  </p:cSld>
  <p:clrMapOvr>
    <a:masterClrMapping/>
  </p:clrMapOvr>
  <p:transition spd="med">
    <p:cut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45187" name="Rectangle 3"/>
          <p:cNvSpPr>
            <a:spLocks noChangeArrowheads="1"/>
          </p:cNvSpPr>
          <p:nvPr/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endParaRPr kumimoji="1" lang="ru-RU" sz="4400">
              <a:solidFill>
                <a:schemeClr val="tx2"/>
              </a:solidFill>
            </a:endParaRPr>
          </a:p>
        </p:txBody>
      </p:sp>
      <p:sp>
        <p:nvSpPr>
          <p:cNvPr id="1245188" name="Rectangle 4"/>
          <p:cNvSpPr>
            <a:spLocks noChangeArrowheads="1"/>
          </p:cNvSpPr>
          <p:nvPr/>
        </p:nvSpPr>
        <p:spPr bwMode="auto">
          <a:xfrm>
            <a:off x="0" y="0"/>
            <a:ext cx="8686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bg2"/>
              </a:buClr>
              <a:buFont typeface="Monotype Sorts" pitchFamily="2" charset="2"/>
              <a:buChar char="§"/>
            </a:pPr>
            <a:endParaRPr kumimoji="1" lang="ru-RU" sz="3200"/>
          </a:p>
        </p:txBody>
      </p:sp>
      <p:sp>
        <p:nvSpPr>
          <p:cNvPr id="1245189" name="Rectangle 5"/>
          <p:cNvSpPr>
            <a:spLocks noChangeArrowheads="1"/>
          </p:cNvSpPr>
          <p:nvPr/>
        </p:nvSpPr>
        <p:spPr bwMode="auto">
          <a:xfrm>
            <a:off x="76200" y="160338"/>
            <a:ext cx="9005888" cy="662940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45190" name="AutoShape 6"/>
          <p:cNvSpPr>
            <a:spLocks noChangeArrowheads="1"/>
          </p:cNvSpPr>
          <p:nvPr/>
        </p:nvSpPr>
        <p:spPr bwMode="auto">
          <a:xfrm>
            <a:off x="1258888" y="260350"/>
            <a:ext cx="66294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3300"/>
          </a:solidFill>
          <a:ln w="9525"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none" anchor="ctr">
            <a:flatTx/>
          </a:bodyPr>
          <a:lstStyle/>
          <a:p>
            <a:r>
              <a:rPr lang="ru-RU" b="1" dirty="0" smtClean="0"/>
              <a:t>Теории </a:t>
            </a:r>
            <a:r>
              <a:rPr lang="ru-RU" b="1" dirty="0" err="1" smtClean="0"/>
              <a:t>лидествар</a:t>
            </a:r>
            <a:endParaRPr lang="ru-RU" b="1" dirty="0"/>
          </a:p>
        </p:txBody>
      </p:sp>
      <p:sp>
        <p:nvSpPr>
          <p:cNvPr id="1245191" name="Text Box 7"/>
          <p:cNvSpPr txBox="1">
            <a:spLocks noChangeArrowheads="1"/>
          </p:cNvSpPr>
          <p:nvPr/>
        </p:nvSpPr>
        <p:spPr bwMode="auto">
          <a:xfrm>
            <a:off x="3929058" y="785794"/>
            <a:ext cx="5572164" cy="347787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Основные </a:t>
            </a:r>
            <a:r>
              <a:rPr lang="ru-RU" sz="2000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стороны лидерства: анализ личности лидера, его происхождение, процесс социализации, способы выдвижения; задачи, которые он должен выполнять; характеристики его последователей и </a:t>
            </a:r>
            <a:r>
              <a:rPr lang="ru-RU" sz="2000" dirty="0" err="1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конституентов</a:t>
            </a:r>
            <a:r>
              <a:rPr lang="ru-RU" sz="2000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; систему взаимоотношений между лидером и последователем; конкретные условия и обстоятельства лидерства; результат взаимодействия между лидером и последователями в определённых ситуациях </a:t>
            </a:r>
            <a:endParaRPr lang="ru-RU" sz="2000" dirty="0">
              <a:solidFill>
                <a:schemeClr val="tx2">
                  <a:lumMod val="90000"/>
                </a:schemeClr>
              </a:solidFill>
            </a:endParaRPr>
          </a:p>
        </p:txBody>
      </p:sp>
      <p:sp>
        <p:nvSpPr>
          <p:cNvPr id="1245192" name="Text Box 8"/>
          <p:cNvSpPr txBox="1">
            <a:spLocks noChangeArrowheads="1"/>
          </p:cNvSpPr>
          <p:nvPr/>
        </p:nvSpPr>
        <p:spPr bwMode="auto">
          <a:xfrm>
            <a:off x="-285783" y="765175"/>
            <a:ext cx="4000527" cy="369331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Акцентируют внимание на субъективных сторонах лидерства. В основе лидерства лежит бессознательное влечение сексуального характера. В процессе сублимации оно проявляется в стремлении к власти. Авторитарная личность стремится избавиться от своих комплексов путем навязывания своей воли другим людям. </a:t>
            </a:r>
            <a:endParaRPr lang="ru-RU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4714884"/>
            <a:ext cx="9144000" cy="1815882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Какой теории относятся выше приведённые положения? </a:t>
            </a:r>
          </a:p>
          <a:p>
            <a:pPr algn="ctr">
              <a:buFont typeface="Wingdings" pitchFamily="2" charset="2"/>
              <a:buChar char="q"/>
            </a:pP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Теории: </a:t>
            </a:r>
            <a:r>
              <a:rPr lang="ru-RU" sz="2800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психологические концепции, интегративная теория лидерства </a:t>
            </a:r>
            <a:endParaRPr lang="ru-RU" sz="2800" dirty="0"/>
          </a:p>
        </p:txBody>
      </p:sp>
    </p:spTree>
  </p:cSld>
  <p:clrMapOvr>
    <a:masterClrMapping/>
  </p:clrMapOvr>
  <p:transition spd="med">
    <p:cut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Определите авторов ниже названных теорий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>
              <a:buFont typeface="Wingdings" pitchFamily="2" charset="2"/>
              <a:buChar char="q"/>
            </a:pPr>
            <a:endParaRPr lang="ru-RU" sz="4100" b="1" u="sng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8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Психологическая  </a:t>
            </a:r>
            <a:r>
              <a:rPr lang="ru-RU" sz="8000" b="1" u="sng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концепциячерт</a:t>
            </a:r>
            <a:endParaRPr lang="ru-RU" sz="8000" b="1" u="sng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8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Теория черт</a:t>
            </a:r>
          </a:p>
          <a:p>
            <a:pPr>
              <a:buFont typeface="Wingdings" pitchFamily="2" charset="2"/>
              <a:buChar char="q"/>
            </a:pPr>
            <a:r>
              <a:rPr lang="ru-RU" sz="8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Теория </a:t>
            </a:r>
            <a:r>
              <a:rPr lang="ru-RU" sz="8000" b="1" u="sng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конституентов</a:t>
            </a:r>
            <a:endParaRPr lang="ru-RU" sz="8000" b="1" u="sng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8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Ситуационная теория</a:t>
            </a:r>
          </a:p>
          <a:p>
            <a:pPr>
              <a:buFont typeface="Wingdings" pitchFamily="2" charset="2"/>
              <a:buChar char="q"/>
            </a:pPr>
            <a:endParaRPr lang="ru-RU" sz="4100" b="1" u="sng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endParaRPr lang="ru-RU" u="sng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endParaRPr lang="ru-RU" u="sng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endParaRPr lang="ru-RU" sz="5100" u="sng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8600" b="1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Варианты ответов</a:t>
            </a:r>
          </a:p>
          <a:p>
            <a:pPr>
              <a:buFont typeface="Wingdings" pitchFamily="2" charset="2"/>
              <a:buChar char="Ø"/>
            </a:pPr>
            <a:r>
              <a:rPr lang="ru-RU" sz="7400" b="1" u="sng" dirty="0" err="1" smtClean="0">
                <a:solidFill>
                  <a:srgbClr val="5B762E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Э.Богардус</a:t>
            </a:r>
            <a:r>
              <a:rPr lang="ru-RU" sz="7400" b="1" dirty="0" smtClean="0">
                <a:solidFill>
                  <a:srgbClr val="5B762E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)</a:t>
            </a:r>
          </a:p>
          <a:p>
            <a:pPr>
              <a:buFont typeface="Wingdings" pitchFamily="2" charset="2"/>
              <a:buChar char="Ø"/>
            </a:pPr>
            <a:r>
              <a:rPr lang="ru-RU" sz="7400" b="1" dirty="0" err="1" smtClean="0">
                <a:solidFill>
                  <a:srgbClr val="5B762E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Р.Стогдилл</a:t>
            </a:r>
            <a:r>
              <a:rPr lang="ru-RU" sz="7400" b="1" dirty="0" smtClean="0">
                <a:solidFill>
                  <a:srgbClr val="5B762E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, Т. Хилтон</a:t>
            </a:r>
          </a:p>
          <a:p>
            <a:pPr>
              <a:buFont typeface="Wingdings" pitchFamily="2" charset="2"/>
              <a:buChar char="Ø"/>
            </a:pPr>
            <a:r>
              <a:rPr lang="ru-RU" sz="7400" b="1" u="sng" dirty="0" smtClean="0">
                <a:solidFill>
                  <a:srgbClr val="5B762E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Ф.Стэнфорд</a:t>
            </a:r>
          </a:p>
          <a:p>
            <a:pPr>
              <a:buFont typeface="Wingdings" pitchFamily="2" charset="2"/>
              <a:buChar char="Ø"/>
            </a:pPr>
            <a:r>
              <a:rPr lang="ru-RU" sz="7400" b="1" u="sng" dirty="0" smtClean="0">
                <a:solidFill>
                  <a:srgbClr val="5B762E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З. Фрейд, Э. </a:t>
            </a:r>
            <a:r>
              <a:rPr lang="ru-RU" sz="7400" b="1" u="sng" dirty="0" err="1" smtClean="0">
                <a:solidFill>
                  <a:srgbClr val="5B762E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Фромм</a:t>
            </a:r>
            <a:r>
              <a:rPr lang="ru-RU" sz="7400" b="1" u="sng" dirty="0" smtClean="0">
                <a:solidFill>
                  <a:srgbClr val="5B762E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, Т. </a:t>
            </a:r>
            <a:r>
              <a:rPr lang="ru-RU" sz="7400" b="1" u="sng" dirty="0" err="1" smtClean="0">
                <a:solidFill>
                  <a:srgbClr val="5B762E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Адорно</a:t>
            </a:r>
            <a:endParaRPr lang="ru-RU" sz="7400" b="1" dirty="0">
              <a:solidFill>
                <a:srgbClr val="5B762E"/>
              </a:solidFill>
            </a:endParaRPr>
          </a:p>
        </p:txBody>
      </p:sp>
    </p:spTree>
  </p:cSld>
  <p:clrMapOvr>
    <a:masterClrMapping/>
  </p:clrMapOvr>
  <p:transition spd="med">
    <p:cut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46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46212" name="Rectangle 4"/>
          <p:cNvSpPr>
            <a:spLocks noChangeArrowheads="1"/>
          </p:cNvSpPr>
          <p:nvPr/>
        </p:nvSpPr>
        <p:spPr bwMode="auto">
          <a:xfrm>
            <a:off x="214282" y="260350"/>
            <a:ext cx="8715436" cy="63833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Font typeface="Monotype Sorts" pitchFamily="2" charset="2"/>
              <a:buNone/>
            </a:pPr>
            <a:endParaRPr kumimoji="1" lang="ru-RU" sz="3600" dirty="0" smtClean="0">
              <a:solidFill>
                <a:srgbClr val="000000"/>
              </a:solidFill>
            </a:endParaRPr>
          </a:p>
          <a:p>
            <a:pPr algn="ctr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v"/>
            </a:pPr>
            <a:r>
              <a:rPr kumimoji="1"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из ниже перечисленных  концепций лидерства отражают комплексный подход к анализу лидерства.  </a:t>
            </a:r>
          </a:p>
          <a:p>
            <a:endParaRPr kumimoji="1" lang="ru-RU" sz="36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     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Выберите ответ:</a:t>
            </a:r>
          </a:p>
          <a:p>
            <a:endParaRPr lang="ru-RU" sz="2400" b="1" u="sng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Теория черт </a:t>
            </a: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Теория </a:t>
            </a:r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конституентов</a:t>
            </a:r>
            <a:endParaRPr lang="ru-RU" sz="2400" b="1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Ситуационная теория</a:t>
            </a: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Психологическая  концепция черт</a:t>
            </a: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</a:rPr>
              <a:t>Интегративная теория лидерства</a:t>
            </a:r>
          </a:p>
          <a:p>
            <a:pPr>
              <a:buFont typeface="Wingdings" pitchFamily="2" charset="2"/>
              <a:buChar char="§"/>
            </a:pPr>
            <a:endParaRPr lang="ru-RU" sz="24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algn="ctr">
              <a:spcBef>
                <a:spcPct val="20000"/>
              </a:spcBef>
              <a:buClr>
                <a:schemeClr val="bg2"/>
              </a:buClr>
              <a:buFont typeface="Monotype Sorts" pitchFamily="2" charset="2"/>
              <a:buNone/>
            </a:pPr>
            <a:endParaRPr kumimoji="1" lang="ru-RU" sz="3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20000"/>
              </a:spcBef>
              <a:buClr>
                <a:schemeClr val="bg2"/>
              </a:buClr>
              <a:buFont typeface="Monotype Sorts" pitchFamily="2" charset="2"/>
              <a:buNone/>
            </a:pPr>
            <a:endParaRPr kumimoji="1" lang="ru-RU" sz="3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20000"/>
              </a:spcBef>
              <a:buClr>
                <a:schemeClr val="bg2"/>
              </a:buClr>
              <a:buFont typeface="Monotype Sorts" pitchFamily="2" charset="2"/>
              <a:buNone/>
            </a:pPr>
            <a:r>
              <a:rPr kumimoji="1"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kumimoji="1"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46213" name="Rectangle 5"/>
          <p:cNvSpPr>
            <a:spLocks noChangeArrowheads="1"/>
          </p:cNvSpPr>
          <p:nvPr/>
        </p:nvSpPr>
        <p:spPr bwMode="auto">
          <a:xfrm>
            <a:off x="76200" y="160338"/>
            <a:ext cx="9005888" cy="662940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2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462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62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462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46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46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46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46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46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46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2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462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462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462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2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462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462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462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2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462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462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462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2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462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462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462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2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462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462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2462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2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462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462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2462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621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47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88913"/>
            <a:ext cx="8785225" cy="6335712"/>
          </a:xfrm>
          <a:solidFill>
            <a:srgbClr val="FFCC99"/>
          </a:solidFill>
        </p:spPr>
        <p:txBody>
          <a:bodyPr/>
          <a:lstStyle/>
          <a:p>
            <a:r>
              <a:rPr lang="ru-RU" dirty="0" err="1" smtClean="0"/>
              <a:t>оллджитмен</a:t>
            </a:r>
            <a:endParaRPr lang="ru-RU" dirty="0"/>
          </a:p>
        </p:txBody>
      </p:sp>
      <p:sp>
        <p:nvSpPr>
          <p:cNvPr id="1247236" name="Rectangle 4"/>
          <p:cNvSpPr>
            <a:spLocks noChangeArrowheads="1"/>
          </p:cNvSpPr>
          <p:nvPr/>
        </p:nvSpPr>
        <p:spPr bwMode="auto">
          <a:xfrm>
            <a:off x="74613" y="147638"/>
            <a:ext cx="9009062" cy="6632575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247238" name="AutoShape 6"/>
          <p:cNvSpPr>
            <a:spLocks noChangeArrowheads="1"/>
          </p:cNvSpPr>
          <p:nvPr/>
        </p:nvSpPr>
        <p:spPr bwMode="auto">
          <a:xfrm>
            <a:off x="285720" y="-214338"/>
            <a:ext cx="8642350" cy="4214842"/>
          </a:xfrm>
          <a:prstGeom prst="horizontalScroll">
            <a:avLst>
              <a:gd name="adj" fmla="val 12500"/>
            </a:avLst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ПОЛИТИЧЕСКИЙ ЛИДЕР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– наиболее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политической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организации, общества в целом, за которым признается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право </a:t>
            </a:r>
            <a:r>
              <a:rPr lang="ru-RU" sz="2800" b="1" dirty="0" smtClean="0">
                <a:solidFill>
                  <a:srgbClr val="C00000"/>
                </a:solidFill>
              </a:rPr>
              <a:t>…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;</a:t>
            </a:r>
            <a:r>
              <a:rPr lang="ru-RU" sz="2800" b="1" dirty="0" smtClean="0">
                <a:solidFill>
                  <a:srgbClr val="C00000"/>
                </a:solidFill>
              </a:rPr>
              <a:t> …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реально играющая центральную роль в организации совместной деятельности и регулировании властных и других видов взаимоотношений в обществе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57224" y="4143380"/>
            <a:ext cx="7786742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Попущенные словосочетания( подберите по смыслу):</a:t>
            </a:r>
          </a:p>
          <a:p>
            <a:endParaRPr lang="ru-RU" sz="20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Авторитетный член, личность, принятие решений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47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7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47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72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47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88913"/>
            <a:ext cx="8785225" cy="6335712"/>
          </a:xfrm>
          <a:solidFill>
            <a:srgbClr val="FFCC99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247236" name="Rectangle 4"/>
          <p:cNvSpPr>
            <a:spLocks noChangeArrowheads="1"/>
          </p:cNvSpPr>
          <p:nvPr/>
        </p:nvSpPr>
        <p:spPr bwMode="auto">
          <a:xfrm>
            <a:off x="74613" y="147638"/>
            <a:ext cx="9009062" cy="6632575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247237" name="Rectangle 5"/>
          <p:cNvSpPr>
            <a:spLocks noChangeArrowheads="1"/>
          </p:cNvSpPr>
          <p:nvPr/>
        </p:nvSpPr>
        <p:spPr bwMode="auto">
          <a:xfrm>
            <a:off x="428596" y="285728"/>
            <a:ext cx="8458200" cy="739306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square" lIns="92075" tIns="46038" rIns="92075" bIns="46038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ХАРАКТЕРНЫЕ ЧЕРТЫ ПОЛИТИЧЕСКОГО 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ЛИДЕРА 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(заполнить таблицу)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47239" name="Rectangle 7"/>
          <p:cNvSpPr>
            <a:spLocks noChangeArrowheads="1"/>
          </p:cNvSpPr>
          <p:nvPr/>
        </p:nvSpPr>
        <p:spPr bwMode="auto">
          <a:xfrm>
            <a:off x="285720" y="1714488"/>
            <a:ext cx="2592387" cy="1643074"/>
          </a:xfrm>
          <a:prstGeom prst="rect">
            <a:avLst/>
          </a:prstGeom>
          <a:solidFill>
            <a:srgbClr val="5B762E">
              <a:alpha val="16863"/>
            </a:srgb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74000"/>
              </a:lnSpc>
            </a:pPr>
            <a:r>
              <a:rPr lang="ru-RU" sz="2000" dirty="0">
                <a:solidFill>
                  <a:srgbClr val="000000"/>
                </a:solidFill>
              </a:rPr>
              <a:t>Развитые интеллектуальные способности и политическая интуиция</a:t>
            </a:r>
          </a:p>
        </p:txBody>
      </p:sp>
      <p:sp>
        <p:nvSpPr>
          <p:cNvPr id="1247240" name="Rectangle 8"/>
          <p:cNvSpPr>
            <a:spLocks noChangeArrowheads="1"/>
          </p:cNvSpPr>
          <p:nvPr/>
        </p:nvSpPr>
        <p:spPr bwMode="auto">
          <a:xfrm>
            <a:off x="5857884" y="4429132"/>
            <a:ext cx="2592387" cy="1643074"/>
          </a:xfrm>
          <a:prstGeom prst="rect">
            <a:avLst/>
          </a:prstGeom>
          <a:solidFill>
            <a:srgbClr val="8543DD">
              <a:alpha val="30196"/>
            </a:srgb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74000"/>
              </a:lnSpc>
            </a:pPr>
            <a:r>
              <a:rPr lang="ru-RU" sz="2000" dirty="0">
                <a:solidFill>
                  <a:srgbClr val="000000"/>
                </a:solidFill>
              </a:rPr>
              <a:t>Умение завоевывать симпатии и поддержку людей, ораторские способности </a:t>
            </a:r>
          </a:p>
        </p:txBody>
      </p:sp>
      <p:sp>
        <p:nvSpPr>
          <p:cNvPr id="1247241" name="Rectangle 9"/>
          <p:cNvSpPr>
            <a:spLocks noChangeArrowheads="1"/>
          </p:cNvSpPr>
          <p:nvPr/>
        </p:nvSpPr>
        <p:spPr bwMode="auto">
          <a:xfrm>
            <a:off x="214282" y="4429132"/>
            <a:ext cx="2592387" cy="1223962"/>
          </a:xfrm>
          <a:prstGeom prst="rect">
            <a:avLst/>
          </a:prstGeom>
          <a:solidFill>
            <a:srgbClr val="CCFF99"/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74000"/>
              </a:lnSpc>
            </a:pPr>
            <a:r>
              <a:rPr lang="ru-RU" sz="2000" dirty="0">
                <a:solidFill>
                  <a:srgbClr val="000000"/>
                </a:solidFill>
              </a:rPr>
              <a:t>Уверенность в своих силах, готовность брать ответственность на себя</a:t>
            </a:r>
          </a:p>
        </p:txBody>
      </p:sp>
      <p:sp>
        <p:nvSpPr>
          <p:cNvPr id="1247242" name="Rectangle 10"/>
          <p:cNvSpPr>
            <a:spLocks noChangeArrowheads="1"/>
          </p:cNvSpPr>
          <p:nvPr/>
        </p:nvSpPr>
        <p:spPr bwMode="auto">
          <a:xfrm>
            <a:off x="214282" y="3429000"/>
            <a:ext cx="2592387" cy="647700"/>
          </a:xfrm>
          <a:prstGeom prst="rect">
            <a:avLst/>
          </a:prstGeom>
          <a:solidFill>
            <a:srgbClr val="FF5050">
              <a:alpha val="38824"/>
            </a:srgb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74000"/>
              </a:lnSpc>
            </a:pPr>
            <a:r>
              <a:rPr lang="ru-RU" sz="2000" dirty="0">
                <a:solidFill>
                  <a:srgbClr val="000000"/>
                </a:solidFill>
              </a:rPr>
              <a:t>Организаторский талант</a:t>
            </a:r>
          </a:p>
        </p:txBody>
      </p:sp>
      <p:sp>
        <p:nvSpPr>
          <p:cNvPr id="1247243" name="Rectangle 11"/>
          <p:cNvSpPr>
            <a:spLocks noChangeArrowheads="1"/>
          </p:cNvSpPr>
          <p:nvPr/>
        </p:nvSpPr>
        <p:spPr bwMode="auto">
          <a:xfrm>
            <a:off x="5929322" y="3429000"/>
            <a:ext cx="2592387" cy="792163"/>
          </a:xfrm>
          <a:prstGeom prst="rect">
            <a:avLst/>
          </a:prstGeom>
          <a:solidFill>
            <a:srgbClr val="6453CD">
              <a:alpha val="85882"/>
            </a:srgbClr>
          </a:solidFill>
          <a:ln>
            <a:solidFill>
              <a:srgbClr val="C0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74000"/>
              </a:lnSpc>
            </a:pPr>
            <a:r>
              <a:rPr lang="ru-RU" sz="2000" dirty="0">
                <a:solidFill>
                  <a:srgbClr val="000000"/>
                </a:solidFill>
              </a:rPr>
              <a:t>Широкая известность, популярность</a:t>
            </a:r>
          </a:p>
        </p:txBody>
      </p:sp>
      <p:sp>
        <p:nvSpPr>
          <p:cNvPr id="1247244" name="Rectangle 12"/>
          <p:cNvSpPr>
            <a:spLocks noChangeArrowheads="1"/>
          </p:cNvSpPr>
          <p:nvPr/>
        </p:nvSpPr>
        <p:spPr bwMode="auto">
          <a:xfrm>
            <a:off x="5929322" y="1643050"/>
            <a:ext cx="2592387" cy="1714512"/>
          </a:xfrm>
          <a:prstGeom prst="rect">
            <a:avLst/>
          </a:prstGeom>
          <a:solidFill>
            <a:srgbClr val="00FFFF"/>
          </a:solidFill>
          <a:ln>
            <a:headEnd/>
            <a:tailEnd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74000"/>
              </a:lnSpc>
            </a:pPr>
            <a:r>
              <a:rPr lang="ru-RU" sz="1900" dirty="0">
                <a:solidFill>
                  <a:srgbClr val="000000"/>
                </a:solidFill>
              </a:rPr>
              <a:t>Наличие собственной политической программы, отвечающей интересам большинства граждан</a:t>
            </a:r>
          </a:p>
        </p:txBody>
      </p:sp>
      <p:sp>
        <p:nvSpPr>
          <p:cNvPr id="1247245" name="Line 13"/>
          <p:cNvSpPr>
            <a:spLocks noChangeShapeType="1"/>
          </p:cNvSpPr>
          <p:nvPr/>
        </p:nvSpPr>
        <p:spPr bwMode="auto">
          <a:xfrm>
            <a:off x="2714612" y="4429132"/>
            <a:ext cx="319246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47246" name="Line 14"/>
          <p:cNvSpPr>
            <a:spLocks noChangeShapeType="1"/>
          </p:cNvSpPr>
          <p:nvPr/>
        </p:nvSpPr>
        <p:spPr bwMode="auto">
          <a:xfrm>
            <a:off x="2714612" y="3429000"/>
            <a:ext cx="3240088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47247" name="Line 15"/>
          <p:cNvSpPr>
            <a:spLocks noChangeShapeType="1"/>
          </p:cNvSpPr>
          <p:nvPr/>
        </p:nvSpPr>
        <p:spPr bwMode="auto">
          <a:xfrm>
            <a:off x="2786050" y="2786058"/>
            <a:ext cx="3240088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47248" name="AutoShape 16"/>
          <p:cNvSpPr>
            <a:spLocks noChangeArrowheads="1"/>
          </p:cNvSpPr>
          <p:nvPr/>
        </p:nvSpPr>
        <p:spPr bwMode="auto">
          <a:xfrm>
            <a:off x="3000364" y="2000240"/>
            <a:ext cx="2719387" cy="2881313"/>
          </a:xfrm>
          <a:prstGeom prst="octagon">
            <a:avLst>
              <a:gd name="adj" fmla="val 27884"/>
            </a:avLst>
          </a:prstGeom>
          <a:solidFill>
            <a:schemeClr val="accent1">
              <a:lumMod val="60000"/>
              <a:lumOff val="4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ru-RU" sz="1800" b="1" dirty="0">
              <a:solidFill>
                <a:srgbClr val="000000"/>
              </a:solidFill>
              <a:latin typeface="Courier New" pitchFamily="49" charset="0"/>
            </a:endParaRPr>
          </a:p>
          <a:p>
            <a:endParaRPr lang="ru-RU" sz="1800" b="1" dirty="0">
              <a:solidFill>
                <a:srgbClr val="000000"/>
              </a:solidFill>
              <a:latin typeface="Courier New" pitchFamily="49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latin typeface="Courier New" pitchFamily="49" charset="0"/>
              </a:rPr>
              <a:t>ХАРАКТЕРНЫЕ ЧЕРТЫ ПОЛИТИЧЕСКОГО ЛИДЕРА</a:t>
            </a:r>
          </a:p>
          <a:p>
            <a:endParaRPr lang="ru-RU" sz="1800" b="1" dirty="0">
              <a:solidFill>
                <a:srgbClr val="000000"/>
              </a:solidFill>
              <a:latin typeface="Courier New" pitchFamily="49" charset="0"/>
            </a:endParaRPr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47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7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47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47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47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47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47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47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247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47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47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247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47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47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247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47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47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247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47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47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247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47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47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47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47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47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247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47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47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247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47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47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247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7237" grpId="0" animBg="1"/>
      <p:bldP spid="1247239" grpId="0" animBg="1"/>
      <p:bldP spid="1247240" grpId="0" animBg="1"/>
      <p:bldP spid="1247241" grpId="0" animBg="1"/>
      <p:bldP spid="1247242" grpId="0" animBg="1"/>
      <p:bldP spid="1247243" grpId="0" animBg="1"/>
      <p:bldP spid="1247244" grpId="0" animBg="1"/>
      <p:bldP spid="1247245" grpId="0" animBg="1"/>
      <p:bldP spid="1247246" grpId="0" animBg="1"/>
      <p:bldP spid="1247247" grpId="0" animBg="1"/>
      <p:bldP spid="124724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653</TotalTime>
  <Words>913</Words>
  <Application>Microsoft Office PowerPoint</Application>
  <PresentationFormat>Экран (4:3)</PresentationFormat>
  <Paragraphs>195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Апекс</vt:lpstr>
      <vt:lpstr>Политическое лидерство</vt:lpstr>
      <vt:lpstr>План</vt:lpstr>
      <vt:lpstr>Слайд 3</vt:lpstr>
      <vt:lpstr>Слайд 4</vt:lpstr>
      <vt:lpstr>Слайд 5</vt:lpstr>
      <vt:lpstr>Определите авторов ниже названных теорий</vt:lpstr>
      <vt:lpstr>Слайд 7</vt:lpstr>
      <vt:lpstr>Слайд 8</vt:lpstr>
      <vt:lpstr>Слайд 9</vt:lpstr>
      <vt:lpstr>Слайд 10</vt:lpstr>
      <vt:lpstr>I Заполните таблицу «Типология политического лидера» </vt:lpstr>
      <vt:lpstr>II Заполните таблицу «Типология политического лидера» </vt:lpstr>
      <vt:lpstr>III Заполните таблицу «Типология политического лидера» </vt:lpstr>
      <vt:lpstr>IV Заполните таблицу «Типология политического лидера» </vt:lpstr>
      <vt:lpstr>V Заполните таблицу «Типология политического лидера» </vt:lpstr>
      <vt:lpstr>V Заполните таблицу «Типология политического лидера» </vt:lpstr>
      <vt:lpstr>Слайд 17</vt:lpstr>
      <vt:lpstr>Слайд 18</vt:lpstr>
      <vt:lpstr>Слайд 19</vt:lpstr>
      <vt:lpstr>Слайд 20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Политическое лидерство</dc:title>
  <dc:creator>Екатерина</dc:creator>
  <cp:keywords>Шаблон оформления</cp:keywords>
  <dc:description>Шаблон оформления</dc:description>
  <cp:lastModifiedBy>пользователь</cp:lastModifiedBy>
  <cp:revision>31</cp:revision>
  <dcterms:created xsi:type="dcterms:W3CDTF">2009-05-23T17:13:18Z</dcterms:created>
  <dcterms:modified xsi:type="dcterms:W3CDTF">2012-05-31T21:19:13Z</dcterms:modified>
  <cp:category>Шаблон оформления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TC300054031049</vt:lpwstr>
  </property>
</Properties>
</file>