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0" r:id="rId4"/>
    <p:sldId id="258" r:id="rId5"/>
    <p:sldId id="259" r:id="rId6"/>
    <p:sldId id="261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1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E8BA6D15-2911-426B-BD63-A488421A971E}" type="datetimeFigureOut">
              <a:rPr lang="ru-RU" smtClean="0"/>
              <a:pPr/>
              <a:t>29.05.2012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7DD5317A-28D6-4F4F-9887-34F1C62512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A6D15-2911-426B-BD63-A488421A971E}" type="datetimeFigureOut">
              <a:rPr lang="ru-RU" smtClean="0"/>
              <a:pPr/>
              <a:t>29.05.2012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5317A-28D6-4F4F-9887-34F1C62512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A6D15-2911-426B-BD63-A488421A971E}" type="datetimeFigureOut">
              <a:rPr lang="ru-RU" smtClean="0"/>
              <a:pPr/>
              <a:t>29.05.2012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5317A-28D6-4F4F-9887-34F1C62512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A6D15-2911-426B-BD63-A488421A971E}" type="datetimeFigureOut">
              <a:rPr lang="ru-RU" smtClean="0"/>
              <a:pPr/>
              <a:t>29.05.2012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5317A-28D6-4F4F-9887-34F1C62512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A6D15-2911-426B-BD63-A488421A971E}" type="datetimeFigureOut">
              <a:rPr lang="ru-RU" smtClean="0"/>
              <a:pPr/>
              <a:t>29.05.2012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5317A-28D6-4F4F-9887-34F1C62512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A6D15-2911-426B-BD63-A488421A971E}" type="datetimeFigureOut">
              <a:rPr lang="ru-RU" smtClean="0"/>
              <a:pPr/>
              <a:t>29.05.2012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5317A-28D6-4F4F-9887-34F1C62512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8BA6D15-2911-426B-BD63-A488421A971E}" type="datetimeFigureOut">
              <a:rPr lang="ru-RU" smtClean="0"/>
              <a:pPr/>
              <a:t>29.05.2012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DD5317A-28D6-4F4F-9887-34F1C62512D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E8BA6D15-2911-426B-BD63-A488421A971E}" type="datetimeFigureOut">
              <a:rPr lang="ru-RU" smtClean="0"/>
              <a:pPr/>
              <a:t>29.05.2012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7DD5317A-28D6-4F4F-9887-34F1C62512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A6D15-2911-426B-BD63-A488421A971E}" type="datetimeFigureOut">
              <a:rPr lang="ru-RU" smtClean="0"/>
              <a:pPr/>
              <a:t>29.05.2012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5317A-28D6-4F4F-9887-34F1C62512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A6D15-2911-426B-BD63-A488421A971E}" type="datetimeFigureOut">
              <a:rPr lang="ru-RU" smtClean="0"/>
              <a:pPr/>
              <a:t>29.05.2012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5317A-28D6-4F4F-9887-34F1C62512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A6D15-2911-426B-BD63-A488421A971E}" type="datetimeFigureOut">
              <a:rPr lang="ru-RU" smtClean="0"/>
              <a:pPr/>
              <a:t>29.05.2012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5317A-28D6-4F4F-9887-34F1C62512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E8BA6D15-2911-426B-BD63-A488421A971E}" type="datetimeFigureOut">
              <a:rPr lang="ru-RU" smtClean="0"/>
              <a:pPr/>
              <a:t>29.05.2012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7DD5317A-28D6-4F4F-9887-34F1C62512D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Политические </a:t>
            </a:r>
            <a:r>
              <a:rPr lang="ru-RU" sz="6000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партии</a:t>
            </a:r>
            <a:endParaRPr lang="ru-RU" sz="6000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4000504"/>
            <a:ext cx="4953000" cy="1752600"/>
          </a:xfrm>
        </p:spPr>
        <p:txBody>
          <a:bodyPr/>
          <a:lstStyle/>
          <a:p>
            <a:r>
              <a:rPr lang="ru-RU" dirty="0" smtClean="0">
                <a:solidFill>
                  <a:srgbClr val="7030A0"/>
                </a:solidFill>
              </a:rPr>
              <a:t>      ПРАКТИЧЕСКОЕ </a:t>
            </a:r>
            <a:r>
              <a:rPr lang="ru-RU" dirty="0" smtClean="0">
                <a:solidFill>
                  <a:srgbClr val="7030A0"/>
                </a:solidFill>
              </a:rPr>
              <a:t>ЗАНЯТИЕ</a:t>
            </a:r>
            <a:endParaRPr lang="ru-RU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/>
              <a:t>2. Заполните таблицу « Типы политических партий»</a:t>
            </a:r>
            <a:endParaRPr lang="ru-RU" sz="32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57158" y="1571612"/>
          <a:ext cx="8229600" cy="5059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57850"/>
                <a:gridCol w="2871750"/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Идеологическая</a:t>
                      </a:r>
                      <a:r>
                        <a:rPr lang="ru-RU" sz="2400" baseline="0" dirty="0" smtClean="0"/>
                        <a:t> направленность доктрин</a:t>
                      </a:r>
                      <a:endParaRPr lang="ru-RU" sz="2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Типы</a:t>
                      </a:r>
                      <a:endParaRPr lang="ru-RU" sz="2400" dirty="0">
                        <a:solidFill>
                          <a:schemeClr val="accent4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0070C0">
                        <a:alpha val="42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Характеристика</a:t>
                      </a:r>
                      <a:endParaRPr lang="ru-RU" sz="2400" dirty="0">
                        <a:solidFill>
                          <a:schemeClr val="accent4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0070C0">
                        <a:alpha val="41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 err="1" smtClean="0"/>
                        <a:t>Социал</a:t>
                      </a:r>
                      <a:r>
                        <a:rPr lang="ru-RU" sz="2800" baseline="0" dirty="0" smtClean="0"/>
                        <a:t>  - демократические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Коммунистические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Либеральные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Консервативные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Конфессиональные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Монархические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Националистические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Фашистские(неофашистские)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/>
              <a:t>3. Заполните таблицу « Типы политических партий»</a:t>
            </a:r>
            <a:endParaRPr lang="ru-RU" sz="32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57158" y="1571612"/>
          <a:ext cx="8229600" cy="42148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57850"/>
                <a:gridCol w="2871750"/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Участие</a:t>
                      </a:r>
                      <a:r>
                        <a:rPr lang="ru-RU" sz="2400" baseline="0" dirty="0" smtClean="0"/>
                        <a:t> в политической власти</a:t>
                      </a:r>
                      <a:endParaRPr lang="ru-RU" sz="2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Типы</a:t>
                      </a:r>
                      <a:endParaRPr lang="ru-RU" sz="2400" dirty="0">
                        <a:solidFill>
                          <a:schemeClr val="accent4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0070C0">
                        <a:alpha val="42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Характеристика</a:t>
                      </a:r>
                      <a:endParaRPr lang="ru-RU" sz="2400" dirty="0">
                        <a:solidFill>
                          <a:schemeClr val="accent4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  <a:alpha val="41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             Правящие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782282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        Оппозиционные</a:t>
                      </a:r>
                    </a:p>
                    <a:p>
                      <a:endParaRPr lang="ru-RU" sz="2800" dirty="0" smtClean="0"/>
                    </a:p>
                    <a:p>
                      <a:r>
                        <a:rPr lang="ru-RU" sz="2400" dirty="0" smtClean="0"/>
                        <a:t>легальные </a:t>
                      </a:r>
                      <a:r>
                        <a:rPr lang="ru-RU" sz="1800" dirty="0" smtClean="0"/>
                        <a:t>                         </a:t>
                      </a:r>
                      <a:r>
                        <a:rPr lang="ru-RU" sz="2400" dirty="0" smtClean="0"/>
                        <a:t>полулегальные</a:t>
                      </a:r>
                    </a:p>
                    <a:p>
                      <a:endParaRPr lang="ru-RU" sz="2800" dirty="0" smtClean="0"/>
                    </a:p>
                    <a:p>
                      <a:r>
                        <a:rPr lang="ru-RU" sz="2800" dirty="0" smtClean="0"/>
                        <a:t>              </a:t>
                      </a:r>
                      <a:r>
                        <a:rPr lang="ru-RU" sz="2400" dirty="0" smtClean="0"/>
                        <a:t> нелегальные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cxnSp>
        <p:nvCxnSpPr>
          <p:cNvPr id="6" name="Прямая со стрелкой 5"/>
          <p:cNvCxnSpPr/>
          <p:nvPr/>
        </p:nvCxnSpPr>
        <p:spPr>
          <a:xfrm rot="5400000">
            <a:off x="1000100" y="3429000"/>
            <a:ext cx="500066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16200000" flipH="1">
            <a:off x="3428992" y="3429000"/>
            <a:ext cx="428628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rot="5400000">
            <a:off x="1785918" y="4071942"/>
            <a:ext cx="114300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642918"/>
            <a:ext cx="8229600" cy="1066800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>
                <a:solidFill>
                  <a:schemeClr val="accent4">
                    <a:lumMod val="50000"/>
                  </a:schemeClr>
                </a:solidFill>
              </a:rPr>
              <a:t>4. Заполните таблицу « Типы политических партий»</a:t>
            </a:r>
            <a:endParaRPr lang="ru-RU" sz="4400" dirty="0">
              <a:solidFill>
                <a:schemeClr val="accent4">
                  <a:lumMod val="50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6" y="2214554"/>
          <a:ext cx="8229600" cy="3078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Политический</a:t>
                      </a:r>
                      <a:r>
                        <a:rPr lang="ru-RU" sz="3600" baseline="0" dirty="0" smtClean="0"/>
                        <a:t> темперамент</a:t>
                      </a:r>
                      <a:endParaRPr lang="ru-RU" sz="3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Типы</a:t>
                      </a:r>
                      <a:endParaRPr lang="ru-RU" sz="36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0070C0">
                        <a:alpha val="42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Характеристика</a:t>
                      </a:r>
                      <a:endParaRPr lang="ru-RU" sz="36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0070C0">
                        <a:alpha val="41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600" dirty="0" smtClean="0"/>
                        <a:t>Правые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Центристские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Левые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642918"/>
            <a:ext cx="8229600" cy="1066800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>
                <a:solidFill>
                  <a:schemeClr val="accent4">
                    <a:lumMod val="50000"/>
                  </a:schemeClr>
                </a:solidFill>
              </a:rPr>
              <a:t>5. Заполните таблицу « Типы партийных систем»</a:t>
            </a:r>
            <a:endParaRPr lang="ru-RU" sz="4400" dirty="0">
              <a:solidFill>
                <a:schemeClr val="accent4">
                  <a:lumMod val="50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6" y="2214554"/>
          <a:ext cx="8229600" cy="3383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32"/>
                <a:gridCol w="3657568"/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Количество</a:t>
                      </a:r>
                      <a:r>
                        <a:rPr lang="ru-RU" sz="2800" baseline="0" dirty="0" smtClean="0"/>
                        <a:t> партий, борющихся за власть или влияющих на неё</a:t>
                      </a:r>
                      <a:endParaRPr lang="ru-RU" sz="28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Типы</a:t>
                      </a:r>
                      <a:endParaRPr lang="ru-RU" sz="36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0070C0">
                        <a:alpha val="42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Характеристика</a:t>
                      </a:r>
                      <a:endParaRPr lang="ru-RU" sz="36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0070C0">
                        <a:alpha val="41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600" dirty="0" smtClean="0"/>
                        <a:t>Однопартийная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Двухпартийная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Многопартийная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642918"/>
            <a:ext cx="8229600" cy="1066800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>
                <a:solidFill>
                  <a:schemeClr val="accent4">
                    <a:lumMod val="50000"/>
                  </a:schemeClr>
                </a:solidFill>
              </a:rPr>
              <a:t>6. Заполните таблицу « Типы партийных систем»</a:t>
            </a:r>
            <a:endParaRPr lang="ru-RU" sz="4400" dirty="0">
              <a:solidFill>
                <a:schemeClr val="accent4">
                  <a:lumMod val="50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6" y="2214554"/>
          <a:ext cx="8229600" cy="3383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32"/>
                <a:gridCol w="3657568"/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Соотношение</a:t>
                      </a:r>
                      <a:r>
                        <a:rPr lang="ru-RU" sz="2800" baseline="0" dirty="0" smtClean="0"/>
                        <a:t> партий с различным политическим статусом</a:t>
                      </a:r>
                      <a:endParaRPr lang="ru-RU" sz="28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Типы</a:t>
                      </a:r>
                      <a:endParaRPr lang="ru-RU" sz="36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0070C0">
                        <a:alpha val="42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Характеристика</a:t>
                      </a:r>
                      <a:endParaRPr lang="ru-RU" sz="36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0070C0">
                        <a:alpha val="41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600" dirty="0" smtClean="0"/>
                        <a:t>Однопартийная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Двухпартийная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Многопартийная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642918"/>
            <a:ext cx="8229600" cy="1066800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>
                <a:solidFill>
                  <a:schemeClr val="accent4">
                    <a:lumMod val="50000"/>
                  </a:schemeClr>
                </a:solidFill>
              </a:rPr>
              <a:t>8. Заполните таблицу « Типы партийных систем»</a:t>
            </a:r>
            <a:endParaRPr lang="ru-RU" sz="4400" dirty="0">
              <a:solidFill>
                <a:schemeClr val="accent4">
                  <a:lumMod val="50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6" y="2214554"/>
          <a:ext cx="8229600" cy="3352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32"/>
                <a:gridCol w="3657568"/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По</a:t>
                      </a:r>
                      <a:r>
                        <a:rPr lang="ru-RU" sz="2800" baseline="0" dirty="0" smtClean="0"/>
                        <a:t> устойчивости партийной структуры и межпартийных отношений</a:t>
                      </a:r>
                      <a:endParaRPr lang="ru-RU" sz="28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Типы</a:t>
                      </a:r>
                      <a:endParaRPr lang="ru-RU" sz="36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0070C0">
                        <a:alpha val="42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Характеристика</a:t>
                      </a:r>
                      <a:endParaRPr lang="ru-RU" sz="36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0070C0">
                        <a:alpha val="41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600" dirty="0" smtClean="0"/>
                        <a:t>Неустойчивые (переходные)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Стабильные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642918"/>
            <a:ext cx="8229600" cy="1066800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>
                <a:solidFill>
                  <a:schemeClr val="accent4">
                    <a:lumMod val="50000"/>
                  </a:schemeClr>
                </a:solidFill>
              </a:rPr>
              <a:t>8. Заполните таблицу « Типы партийных систем»</a:t>
            </a:r>
            <a:endParaRPr lang="ru-RU" sz="4400" dirty="0">
              <a:solidFill>
                <a:schemeClr val="accent4">
                  <a:lumMod val="50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6" y="2214554"/>
          <a:ext cx="8229600" cy="237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32"/>
                <a:gridCol w="3657568"/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По</a:t>
                      </a:r>
                      <a:r>
                        <a:rPr lang="ru-RU" sz="2800" baseline="0" dirty="0" smtClean="0"/>
                        <a:t> характеру межпартийных отношений</a:t>
                      </a:r>
                      <a:endParaRPr lang="ru-RU" sz="28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Типы</a:t>
                      </a:r>
                      <a:endParaRPr lang="ru-RU" sz="36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0070C0">
                        <a:alpha val="42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Характеристика</a:t>
                      </a:r>
                      <a:endParaRPr lang="ru-RU" sz="36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0070C0">
                        <a:alpha val="41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600" dirty="0" smtClean="0"/>
                        <a:t>Конкурентная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Неконкурентная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642918"/>
            <a:ext cx="8229600" cy="1066800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rgbClr val="002060"/>
                </a:solidFill>
              </a:rPr>
              <a:t>9. Приведите примеры стран с различными типами партийных систем</a:t>
            </a:r>
            <a:endParaRPr lang="ru-RU" sz="3600" dirty="0">
              <a:solidFill>
                <a:srgbClr val="002060"/>
              </a:solidFill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500034" y="2571744"/>
          <a:ext cx="8229600" cy="32147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785818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Однопартийная</a:t>
                      </a:r>
                      <a:endParaRPr lang="ru-RU" sz="20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Двухпартийная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  <a:alpha val="5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Многопартийная</a:t>
                      </a:r>
                      <a:endParaRPr lang="ru-RU" sz="2000" dirty="0"/>
                    </a:p>
                  </a:txBody>
                  <a:tcPr>
                    <a:solidFill>
                      <a:schemeClr val="accent2">
                        <a:lumMod val="75000"/>
                        <a:alpha val="54000"/>
                      </a:schemeClr>
                    </a:solidFill>
                  </a:tcPr>
                </a:tc>
              </a:tr>
              <a:tr h="1143008">
                <a:tc gridSpan="3">
                  <a:txBody>
                    <a:bodyPr/>
                    <a:lstStyle/>
                    <a:p>
                      <a:pPr algn="ctr"/>
                      <a:r>
                        <a:rPr lang="ru-RU" sz="54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Страны</a:t>
                      </a:r>
                      <a:endParaRPr lang="ru-RU" sz="5400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28588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  <a:alpha val="5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2">
                        <a:lumMod val="75000"/>
                        <a:alpha val="49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142984"/>
            <a:ext cx="8229600" cy="4325112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ru-RU" sz="3600" dirty="0" smtClean="0">
                <a:solidFill>
                  <a:schemeClr val="accent4">
                    <a:lumMod val="50000"/>
                  </a:schemeClr>
                </a:solidFill>
              </a:rPr>
              <a:t>Определите этапы формирования политических партий в Казахстане.</a:t>
            </a:r>
          </a:p>
          <a:p>
            <a:pPr>
              <a:buFont typeface="Wingdings" pitchFamily="2" charset="2"/>
              <a:buChar char="v"/>
            </a:pPr>
            <a:r>
              <a:rPr lang="ru-RU" sz="3600" dirty="0" smtClean="0">
                <a:solidFill>
                  <a:schemeClr val="accent4">
                    <a:lumMod val="50000"/>
                  </a:schemeClr>
                </a:solidFill>
              </a:rPr>
              <a:t>Какая партийная система в Казахстане?</a:t>
            </a:r>
          </a:p>
          <a:p>
            <a:pPr>
              <a:buFont typeface="Wingdings" pitchFamily="2" charset="2"/>
              <a:buChar char="v"/>
            </a:pPr>
            <a:r>
              <a:rPr lang="ru-RU" sz="3600" dirty="0" smtClean="0">
                <a:solidFill>
                  <a:schemeClr val="accent4">
                    <a:lumMod val="50000"/>
                  </a:schemeClr>
                </a:solidFill>
              </a:rPr>
              <a:t>К какому типу партий относится </a:t>
            </a:r>
            <a:r>
              <a:rPr lang="ru-RU" sz="3600" dirty="0" err="1" smtClean="0">
                <a:solidFill>
                  <a:schemeClr val="accent4">
                    <a:lumMod val="50000"/>
                  </a:schemeClr>
                </a:solidFill>
              </a:rPr>
              <a:t>Нур</a:t>
            </a:r>
            <a:r>
              <a:rPr lang="ru-RU" sz="36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3600" dirty="0" err="1" smtClean="0">
                <a:solidFill>
                  <a:schemeClr val="accent4">
                    <a:lumMod val="50000"/>
                  </a:schemeClr>
                </a:solidFill>
              </a:rPr>
              <a:t>Отан</a:t>
            </a:r>
            <a:r>
              <a:rPr lang="ru-RU" sz="3600" dirty="0" smtClean="0">
                <a:solidFill>
                  <a:schemeClr val="accent4">
                    <a:lumMod val="50000"/>
                  </a:schemeClr>
                </a:solidFill>
              </a:rPr>
              <a:t>? </a:t>
            </a:r>
          </a:p>
          <a:p>
            <a:pPr>
              <a:buFont typeface="Wingdings" pitchFamily="2" charset="2"/>
              <a:buChar char="v"/>
            </a:pPr>
            <a:endParaRPr lang="ru-RU" sz="3600" dirty="0">
              <a:solidFill>
                <a:schemeClr val="accent5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Партийный состав Парламента РК после выборов 2012года</a:t>
            </a:r>
            <a:br>
              <a:rPr lang="ru-RU" dirty="0" smtClean="0"/>
            </a:br>
            <a:r>
              <a:rPr lang="ru-RU" dirty="0" smtClean="0"/>
              <a:t>(</a:t>
            </a:r>
            <a:r>
              <a:rPr lang="ru-RU" sz="2700" dirty="0" smtClean="0">
                <a:solidFill>
                  <a:schemeClr val="accent2"/>
                </a:solidFill>
              </a:rPr>
              <a:t>приведите основные положения партий в Парламенте</a:t>
            </a:r>
            <a:r>
              <a:rPr lang="ru-RU" sz="2400" dirty="0" smtClean="0"/>
              <a:t>) 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2643182"/>
          <a:ext cx="8229600" cy="33761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1043291">
                <a:tc gridSpan="3"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sz="2800" dirty="0" smtClean="0"/>
                        <a:t>ПАРЛАМЕНТ РК</a:t>
                      </a:r>
                      <a:endParaRPr lang="ru-RU" sz="28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28411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err="1" smtClean="0">
                          <a:solidFill>
                            <a:srgbClr val="C00000"/>
                          </a:solidFill>
                        </a:rPr>
                        <a:t>Нур</a:t>
                      </a:r>
                      <a:r>
                        <a:rPr lang="ru-RU" sz="3200" baseline="0" dirty="0" smtClean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ru-RU" sz="3200" baseline="0" dirty="0" err="1" smtClean="0">
                          <a:solidFill>
                            <a:srgbClr val="C00000"/>
                          </a:solidFill>
                        </a:rPr>
                        <a:t>Отан</a:t>
                      </a:r>
                      <a:endParaRPr lang="ru-RU" sz="32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Ак</a:t>
                      </a:r>
                      <a:r>
                        <a:rPr lang="ru-RU" sz="3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ru-RU" sz="320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жол</a:t>
                      </a:r>
                      <a:endParaRPr lang="ru-RU" sz="32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Народная Коммунистическая партия</a:t>
                      </a:r>
                      <a:endParaRPr lang="ru-RU" sz="2000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590110">
                <a:tc gridSpan="3"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chemeClr val="accent5"/>
                          </a:solidFill>
                        </a:rPr>
                        <a:t>Программы</a:t>
                      </a:r>
                      <a:endParaRPr lang="ru-RU" sz="3600" dirty="0">
                        <a:solidFill>
                          <a:schemeClr val="accent5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6441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заполнить</a:t>
                      </a:r>
                      <a:endParaRPr lang="ru-RU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заполнить</a:t>
                      </a:r>
                      <a:endParaRPr lang="ru-RU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заполнить</a:t>
                      </a:r>
                      <a:endParaRPr lang="ru-RU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План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q"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Понятие, значение, структура и функции политической партии.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Типы политических партий.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Типы партийных систем.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Политические партии и партийная система Казахстана.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428736"/>
            <a:ext cx="8229600" cy="4325112"/>
          </a:xfrm>
        </p:spPr>
        <p:txBody>
          <a:bodyPr/>
          <a:lstStyle/>
          <a:p>
            <a:pPr>
              <a:buFont typeface="Wingdings" pitchFamily="2" charset="2"/>
              <a:buChar char="q"/>
            </a:pPr>
            <a:r>
              <a:rPr lang="ru-RU" sz="3200" dirty="0" smtClean="0">
                <a:solidFill>
                  <a:srgbClr val="002060"/>
                </a:solidFill>
              </a:rPr>
              <a:t>Сравните партийные системы стран</a:t>
            </a:r>
          </a:p>
          <a:p>
            <a:pPr>
              <a:buNone/>
            </a:pPr>
            <a:r>
              <a:rPr lang="ru-RU" sz="3200" dirty="0" smtClean="0">
                <a:solidFill>
                  <a:srgbClr val="002060"/>
                </a:solidFill>
              </a:rPr>
              <a:t>     СНГ.</a:t>
            </a:r>
          </a:p>
          <a:p>
            <a:pPr>
              <a:buFont typeface="Wingdings" pitchFamily="2" charset="2"/>
              <a:buChar char="q"/>
            </a:pPr>
            <a:r>
              <a:rPr lang="ru-RU" sz="3200" dirty="0" smtClean="0">
                <a:solidFill>
                  <a:srgbClr val="002060"/>
                </a:solidFill>
              </a:rPr>
              <a:t>Проведите анализ связей между</a:t>
            </a:r>
          </a:p>
          <a:p>
            <a:pPr>
              <a:buNone/>
            </a:pPr>
            <a:r>
              <a:rPr lang="ru-RU" sz="3200" dirty="0" smtClean="0">
                <a:solidFill>
                  <a:srgbClr val="002060"/>
                </a:solidFill>
              </a:rPr>
              <a:t>    формой правления государства и</a:t>
            </a:r>
          </a:p>
          <a:p>
            <a:pPr>
              <a:buNone/>
            </a:pPr>
            <a:r>
              <a:rPr lang="ru-RU" sz="3200" dirty="0" smtClean="0">
                <a:solidFill>
                  <a:srgbClr val="002060"/>
                </a:solidFill>
              </a:rPr>
              <a:t>    партийной системы.</a:t>
            </a:r>
          </a:p>
          <a:p>
            <a:pPr>
              <a:buFont typeface="Wingdings" pitchFamily="2" charset="2"/>
              <a:buChar char="q"/>
            </a:pPr>
            <a:r>
              <a:rPr lang="ru-RU" sz="3200" dirty="0" smtClean="0">
                <a:solidFill>
                  <a:srgbClr val="002060"/>
                </a:solidFill>
              </a:rPr>
              <a:t>Определите перспективы развития</a:t>
            </a:r>
          </a:p>
          <a:p>
            <a:pPr>
              <a:buNone/>
            </a:pPr>
            <a:r>
              <a:rPr lang="ru-RU" sz="3200" dirty="0" smtClean="0">
                <a:solidFill>
                  <a:srgbClr val="002060"/>
                </a:solidFill>
              </a:rPr>
              <a:t>    партийной системы РК.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642918"/>
            <a:ext cx="8229600" cy="4325112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v"/>
            </a:pPr>
            <a:r>
              <a:rPr lang="ru-RU" sz="3600" dirty="0" smtClean="0">
                <a:solidFill>
                  <a:schemeClr val="accent4">
                    <a:lumMod val="75000"/>
                  </a:schemeClr>
                </a:solidFill>
              </a:rPr>
              <a:t>Политическая партия – это добровольный союз, … общностью, стремящийся к обладанию политической … , либо к осуществлению … в государстве. (</a:t>
            </a:r>
            <a:r>
              <a:rPr lang="ru-RU" sz="3600" dirty="0" smtClean="0">
                <a:solidFill>
                  <a:srgbClr val="002060"/>
                </a:solidFill>
              </a:rPr>
              <a:t>заполните многоточие</a:t>
            </a:r>
            <a:r>
              <a:rPr lang="ru-RU" sz="3600" dirty="0" smtClean="0">
                <a:solidFill>
                  <a:schemeClr val="accent5"/>
                </a:solidFill>
              </a:rPr>
              <a:t>).</a:t>
            </a:r>
          </a:p>
          <a:p>
            <a:pPr>
              <a:buFont typeface="Wingdings" pitchFamily="2" charset="2"/>
              <a:buChar char="v"/>
            </a:pPr>
            <a:r>
              <a:rPr lang="ru-RU" sz="3600" dirty="0" smtClean="0">
                <a:solidFill>
                  <a:schemeClr val="accent5"/>
                </a:solidFill>
              </a:rPr>
              <a:t>Чем отличаются партии от других политических институтов</a:t>
            </a:r>
            <a:r>
              <a:rPr lang="ru-RU" dirty="0" smtClean="0">
                <a:solidFill>
                  <a:schemeClr val="accent5"/>
                </a:solidFill>
              </a:rPr>
              <a:t>?</a:t>
            </a: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5"/>
                </a:solidFill>
              </a:rPr>
              <a:t>Заполните таблицу « Политическая партия»</a:t>
            </a:r>
            <a:endParaRPr lang="ru-RU" dirty="0">
              <a:solidFill>
                <a:schemeClr val="accent5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71604" y="3214686"/>
          <a:ext cx="6096000" cy="20717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Основные признаки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Структура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Функции</a:t>
                      </a:r>
                      <a:endParaRPr lang="ru-RU" dirty="0"/>
                    </a:p>
                  </a:txBody>
                  <a:tcPr/>
                </a:tc>
              </a:tr>
              <a:tr h="1248742">
                <a:tc>
                  <a:txBody>
                    <a:bodyPr/>
                    <a:lstStyle/>
                    <a:p>
                      <a:endParaRPr lang="ru-RU" dirty="0" smtClean="0">
                        <a:solidFill>
                          <a:schemeClr val="accent5"/>
                        </a:solidFill>
                      </a:endParaRPr>
                    </a:p>
                    <a:p>
                      <a:r>
                        <a:rPr lang="ru-RU" dirty="0" smtClean="0">
                          <a:solidFill>
                            <a:schemeClr val="accent5"/>
                          </a:solidFill>
                        </a:rPr>
                        <a:t>             ?</a:t>
                      </a:r>
                      <a:endParaRPr lang="ru-RU" dirty="0">
                        <a:solidFill>
                          <a:schemeClr val="accent5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>
                        <a:solidFill>
                          <a:schemeClr val="accent5"/>
                        </a:solidFill>
                      </a:endParaRPr>
                    </a:p>
                    <a:p>
                      <a:r>
                        <a:rPr lang="ru-RU" dirty="0" smtClean="0">
                          <a:solidFill>
                            <a:schemeClr val="accent5"/>
                          </a:solidFill>
                        </a:rPr>
                        <a:t>              ?</a:t>
                      </a:r>
                      <a:endParaRPr lang="ru-RU" dirty="0">
                        <a:solidFill>
                          <a:schemeClr val="accent5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>
                        <a:solidFill>
                          <a:schemeClr val="accent5"/>
                        </a:solidFill>
                      </a:endParaRPr>
                    </a:p>
                    <a:p>
                      <a:r>
                        <a:rPr lang="ru-RU" dirty="0" smtClean="0">
                          <a:solidFill>
                            <a:schemeClr val="accent5"/>
                          </a:solidFill>
                        </a:rPr>
                        <a:t>              ?</a:t>
                      </a:r>
                      <a:endParaRPr lang="ru-RU" dirty="0">
                        <a:solidFill>
                          <a:schemeClr val="accent5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1066800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/>
              <a:t>Заполните таблицу « Основные периоды становления политических партий»</a:t>
            </a:r>
            <a:endParaRPr lang="ru-RU" sz="3200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2249488"/>
          <a:ext cx="8229600" cy="1889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0156"/>
                <a:gridCol w="2286016"/>
                <a:gridCol w="4543428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№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Века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Характеристика</a:t>
                      </a:r>
                      <a:endParaRPr lang="ru-RU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I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XVI</a:t>
                      </a:r>
                      <a:r>
                        <a:rPr lang="en-US" sz="2400" baseline="0" dirty="0" smtClean="0"/>
                        <a:t> – XVII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II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XVIII – XIX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III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XIX - XX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214422"/>
            <a:ext cx="8229600" cy="4325112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ru-RU" sz="3600" dirty="0" smtClean="0">
                <a:solidFill>
                  <a:schemeClr val="accent5"/>
                </a:solidFill>
              </a:rPr>
              <a:t>На основе известных вам исторических фактов определите различные пути формирования партий?</a:t>
            </a:r>
          </a:p>
          <a:p>
            <a:pPr>
              <a:buFont typeface="Wingdings" pitchFamily="2" charset="2"/>
              <a:buChar char="v"/>
            </a:pPr>
            <a:r>
              <a:rPr lang="ru-RU" sz="3600" dirty="0" smtClean="0">
                <a:solidFill>
                  <a:schemeClr val="accent5"/>
                </a:solidFill>
              </a:rPr>
              <a:t>Особенности формирования политических партий в Казахстане.</a:t>
            </a:r>
            <a:endParaRPr lang="ru-RU" sz="3600" dirty="0">
              <a:solidFill>
                <a:schemeClr val="accent5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9586" name="Rectangle 2"/>
          <p:cNvSpPr>
            <a:spLocks noChangeArrowheads="1"/>
          </p:cNvSpPr>
          <p:nvPr/>
        </p:nvSpPr>
        <p:spPr bwMode="auto">
          <a:xfrm>
            <a:off x="914400" y="6477000"/>
            <a:ext cx="76200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>
                <a:solidFill>
                  <a:srgbClr val="FFFFFF"/>
                </a:solidFill>
              </a:rPr>
              <a:t>Сх. 57. Функции политической партии.</a:t>
            </a:r>
          </a:p>
        </p:txBody>
      </p:sp>
      <p:sp>
        <p:nvSpPr>
          <p:cNvPr id="1219587" name="Rectangle 3"/>
          <p:cNvSpPr>
            <a:spLocks noChangeArrowheads="1"/>
          </p:cNvSpPr>
          <p:nvPr/>
        </p:nvSpPr>
        <p:spPr bwMode="auto">
          <a:xfrm>
            <a:off x="74613" y="158750"/>
            <a:ext cx="9009062" cy="6632575"/>
          </a:xfrm>
          <a:prstGeom prst="rect">
            <a:avLst/>
          </a:prstGeom>
          <a:noFill/>
          <a:ln w="28575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219588" name="Rectangle 4"/>
          <p:cNvSpPr>
            <a:spLocks noChangeArrowheads="1"/>
          </p:cNvSpPr>
          <p:nvPr/>
        </p:nvSpPr>
        <p:spPr bwMode="auto">
          <a:xfrm>
            <a:off x="500034" y="230188"/>
            <a:ext cx="8458200" cy="1385637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>
            <a:spAutoFit/>
          </a:bodyPr>
          <a:lstStyle/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ru-RU" sz="2000" b="1" dirty="0"/>
              <a:t>ФУНКЦИИ </a:t>
            </a:r>
            <a:r>
              <a:rPr lang="ru-RU" sz="2000" b="1" dirty="0" smtClean="0"/>
              <a:t>ПОЛИТИЧЕСКОЙ ПАРТИИ</a:t>
            </a:r>
            <a:r>
              <a:rPr lang="ru-RU" sz="2000" dirty="0" smtClean="0">
                <a:latin typeface="Arial Black" pitchFamily="34" charset="0"/>
              </a:rPr>
              <a:t> </a:t>
            </a:r>
          </a:p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ru-RU" sz="2000" dirty="0" smtClean="0">
                <a:solidFill>
                  <a:schemeClr val="accent4"/>
                </a:solidFill>
                <a:latin typeface="Arial Black" pitchFamily="34" charset="0"/>
              </a:rPr>
              <a:t>Заполните пропущенные слова(власть, политический, интересы</a:t>
            </a:r>
            <a:r>
              <a:rPr lang="ru-RU" sz="2000" b="1" dirty="0" smtClean="0">
                <a:solidFill>
                  <a:schemeClr val="accent4"/>
                </a:solidFill>
              </a:rPr>
              <a:t> ) 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endParaRPr lang="ru-RU" sz="2000" b="1" dirty="0"/>
          </a:p>
        </p:txBody>
      </p:sp>
      <p:sp>
        <p:nvSpPr>
          <p:cNvPr id="1219589" name="Rectangle 5"/>
          <p:cNvSpPr>
            <a:spLocks noChangeArrowheads="1"/>
          </p:cNvSpPr>
          <p:nvPr/>
        </p:nvSpPr>
        <p:spPr bwMode="auto">
          <a:xfrm>
            <a:off x="1074738" y="1852613"/>
            <a:ext cx="7685087" cy="487362"/>
          </a:xfrm>
          <a:prstGeom prst="rect">
            <a:avLst/>
          </a:prstGeom>
          <a:solidFill>
            <a:srgbClr val="E5E5E5"/>
          </a:solidFill>
          <a:ln w="38100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rgbClr val="808080"/>
            </a:outerShdw>
          </a:effectLst>
        </p:spPr>
        <p:txBody>
          <a:bodyPr/>
          <a:lstStyle/>
          <a:p>
            <a:r>
              <a:rPr lang="ru-RU" sz="2000" dirty="0">
                <a:cs typeface="Times New Roman" pitchFamily="18" charset="0"/>
              </a:rPr>
              <a:t> </a:t>
            </a:r>
            <a:r>
              <a:rPr lang="ru-RU" dirty="0">
                <a:cs typeface="Times New Roman" pitchFamily="18" charset="0"/>
              </a:rPr>
              <a:t>Разработка и осуществление </a:t>
            </a:r>
            <a:r>
              <a:rPr lang="ru-RU" sz="2000" dirty="0" smtClean="0">
                <a:solidFill>
                  <a:srgbClr val="FF0000"/>
                </a:solidFill>
                <a:cs typeface="Times New Roman" pitchFamily="18" charset="0"/>
              </a:rPr>
              <a:t>? </a:t>
            </a:r>
            <a:r>
              <a:rPr lang="ru-RU" dirty="0" smtClean="0">
                <a:cs typeface="Times New Roman" pitchFamily="18" charset="0"/>
              </a:rPr>
              <a:t>курса 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1219590" name="Rectangle 6"/>
          <p:cNvSpPr>
            <a:spLocks noChangeArrowheads="1"/>
          </p:cNvSpPr>
          <p:nvPr/>
        </p:nvSpPr>
        <p:spPr bwMode="auto">
          <a:xfrm>
            <a:off x="1074738" y="2503488"/>
            <a:ext cx="7685087" cy="682625"/>
          </a:xfrm>
          <a:prstGeom prst="rect">
            <a:avLst/>
          </a:prstGeom>
          <a:solidFill>
            <a:srgbClr val="E5E5E5"/>
          </a:solidFill>
          <a:ln w="38100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rgbClr val="808080"/>
            </a:outerShdw>
          </a:effectLst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000" dirty="0">
                <a:cs typeface="Times New Roman" pitchFamily="18" charset="0"/>
              </a:rPr>
              <a:t>  </a:t>
            </a:r>
            <a:r>
              <a:rPr lang="ru-RU" dirty="0">
                <a:cs typeface="Times New Roman" pitchFamily="18" charset="0"/>
              </a:rPr>
              <a:t>Борьба за обладание государственной властью, за  политическое  руководство или  упрочение  своего</a:t>
            </a:r>
            <a:r>
              <a:rPr lang="ru-RU" dirty="0"/>
              <a:t> </a:t>
            </a:r>
            <a:r>
              <a:rPr lang="ru-RU" sz="2000" dirty="0">
                <a:cs typeface="Times New Roman" pitchFamily="18" charset="0"/>
              </a:rPr>
              <a:t>руководящего  положения</a:t>
            </a:r>
          </a:p>
        </p:txBody>
      </p:sp>
      <p:sp>
        <p:nvSpPr>
          <p:cNvPr id="1219591" name="Rectangle 7"/>
          <p:cNvSpPr>
            <a:spLocks noChangeArrowheads="1"/>
          </p:cNvSpPr>
          <p:nvPr/>
        </p:nvSpPr>
        <p:spPr bwMode="auto">
          <a:xfrm>
            <a:off x="1074738" y="3359150"/>
            <a:ext cx="7685087" cy="450850"/>
          </a:xfrm>
          <a:prstGeom prst="rect">
            <a:avLst/>
          </a:prstGeom>
          <a:solidFill>
            <a:srgbClr val="E5E5E5"/>
          </a:solidFill>
          <a:ln w="38100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rgbClr val="808080"/>
            </a:outerShdw>
          </a:effectLst>
        </p:spPr>
        <p:txBody>
          <a:bodyPr/>
          <a:lstStyle/>
          <a:p>
            <a:r>
              <a:rPr lang="ru-RU" dirty="0">
                <a:cs typeface="Times New Roman" pitchFamily="18" charset="0"/>
              </a:rPr>
              <a:t>Цель партии -  завоевание и осуществление</a:t>
            </a:r>
            <a:r>
              <a:rPr lang="ru-RU" sz="2000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rgbClr val="FF0000"/>
                </a:solidFill>
                <a:cs typeface="Times New Roman" pitchFamily="18" charset="0"/>
              </a:rPr>
              <a:t>? </a:t>
            </a:r>
            <a:endParaRPr lang="ru-RU" sz="2000" dirty="0">
              <a:solidFill>
                <a:srgbClr val="FF0000"/>
              </a:solidFill>
              <a:cs typeface="Times New Roman" pitchFamily="18" charset="0"/>
            </a:endParaRPr>
          </a:p>
        </p:txBody>
      </p:sp>
      <p:sp>
        <p:nvSpPr>
          <p:cNvPr id="1219592" name="Rectangle 8"/>
          <p:cNvSpPr>
            <a:spLocks noChangeArrowheads="1"/>
          </p:cNvSpPr>
          <p:nvPr/>
        </p:nvSpPr>
        <p:spPr bwMode="auto">
          <a:xfrm>
            <a:off x="1071538" y="3929066"/>
            <a:ext cx="7685087" cy="762000"/>
          </a:xfrm>
          <a:prstGeom prst="rect">
            <a:avLst/>
          </a:prstGeom>
          <a:solidFill>
            <a:srgbClr val="E5E5E5"/>
          </a:solidFill>
          <a:ln w="38100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rgbClr val="808080"/>
            </a:outerShdw>
          </a:effectLst>
        </p:spPr>
        <p:txBody>
          <a:bodyPr/>
          <a:lstStyle/>
          <a:p>
            <a:r>
              <a:rPr lang="ru-RU" sz="2000" dirty="0">
                <a:cs typeface="Times New Roman" pitchFamily="18" charset="0"/>
              </a:rPr>
              <a:t>  </a:t>
            </a:r>
            <a:r>
              <a:rPr lang="ru-RU" dirty="0">
                <a:cs typeface="Times New Roman" pitchFamily="18" charset="0"/>
              </a:rPr>
              <a:t>Идеологическая</a:t>
            </a:r>
            <a:r>
              <a:rPr lang="ru-RU" dirty="0"/>
              <a:t> (</a:t>
            </a:r>
            <a:r>
              <a:rPr lang="ru-RU" dirty="0">
                <a:cs typeface="Times New Roman" pitchFamily="18" charset="0"/>
              </a:rPr>
              <a:t>деятельность, направленная на производство идей; </a:t>
            </a:r>
            <a:r>
              <a:rPr lang="ru-RU" sz="2000" dirty="0" smtClean="0">
                <a:solidFill>
                  <a:srgbClr val="FF0000"/>
                </a:solidFill>
                <a:cs typeface="Times New Roman" pitchFamily="18" charset="0"/>
              </a:rPr>
              <a:t>? </a:t>
            </a:r>
            <a:r>
              <a:rPr lang="ru-RU" dirty="0" smtClean="0">
                <a:cs typeface="Times New Roman" pitchFamily="18" charset="0"/>
              </a:rPr>
              <a:t>социализация </a:t>
            </a:r>
            <a:r>
              <a:rPr lang="ru-RU" dirty="0">
                <a:cs typeface="Times New Roman" pitchFamily="18" charset="0"/>
              </a:rPr>
              <a:t>личности)</a:t>
            </a:r>
          </a:p>
        </p:txBody>
      </p:sp>
      <p:sp>
        <p:nvSpPr>
          <p:cNvPr id="1219593" name="Rectangle 9"/>
          <p:cNvSpPr>
            <a:spLocks noChangeArrowheads="1"/>
          </p:cNvSpPr>
          <p:nvPr/>
        </p:nvSpPr>
        <p:spPr bwMode="auto">
          <a:xfrm>
            <a:off x="1074738" y="4894263"/>
            <a:ext cx="7685087" cy="715962"/>
          </a:xfrm>
          <a:prstGeom prst="rect">
            <a:avLst/>
          </a:prstGeom>
          <a:solidFill>
            <a:srgbClr val="E5E5E5"/>
          </a:solidFill>
          <a:ln w="38100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rgbClr val="808080"/>
            </a:outerShdw>
          </a:effectLst>
        </p:spPr>
        <p:txBody>
          <a:bodyPr/>
          <a:lstStyle/>
          <a:p>
            <a:r>
              <a:rPr lang="ru-RU" sz="2000" dirty="0">
                <a:cs typeface="Times New Roman" pitchFamily="18" charset="0"/>
              </a:rPr>
              <a:t>  </a:t>
            </a:r>
            <a:r>
              <a:rPr lang="ru-RU" dirty="0">
                <a:cs typeface="Times New Roman" pitchFamily="18" charset="0"/>
              </a:rPr>
              <a:t>Обеспечение связи масс с государственными структурами,</a:t>
            </a:r>
          </a:p>
          <a:p>
            <a:pPr algn="just"/>
            <a:r>
              <a:rPr lang="ru-RU" dirty="0">
                <a:cs typeface="Times New Roman" pitchFamily="18" charset="0"/>
              </a:rPr>
              <a:t>       </a:t>
            </a:r>
            <a:r>
              <a:rPr lang="ru-RU" dirty="0" err="1">
                <a:cs typeface="Times New Roman" pitchFamily="18" charset="0"/>
              </a:rPr>
              <a:t>институализация</a:t>
            </a:r>
            <a:r>
              <a:rPr lang="ru-RU" dirty="0">
                <a:cs typeface="Times New Roman" pitchFamily="18" charset="0"/>
              </a:rPr>
              <a:t>  </a:t>
            </a:r>
            <a:r>
              <a:rPr lang="ru-RU" sz="2000" dirty="0" smtClean="0">
                <a:solidFill>
                  <a:srgbClr val="FF0000"/>
                </a:solidFill>
                <a:cs typeface="Times New Roman" pitchFamily="18" charset="0"/>
              </a:rPr>
              <a:t>?</a:t>
            </a:r>
            <a:r>
              <a:rPr lang="ru-RU" dirty="0" smtClean="0">
                <a:cs typeface="Times New Roman" pitchFamily="18" charset="0"/>
              </a:rPr>
              <a:t> участия </a:t>
            </a:r>
            <a:r>
              <a:rPr lang="ru-RU" dirty="0">
                <a:cs typeface="Times New Roman" pitchFamily="18" charset="0"/>
              </a:rPr>
              <a:t>граждан</a:t>
            </a:r>
          </a:p>
          <a:p>
            <a:pPr algn="just"/>
            <a:endParaRPr lang="ru-RU" sz="2000" dirty="0">
              <a:cs typeface="Times New Roman" pitchFamily="18" charset="0"/>
            </a:endParaRPr>
          </a:p>
        </p:txBody>
      </p:sp>
      <p:sp>
        <p:nvSpPr>
          <p:cNvPr id="1219594" name="Line 10"/>
          <p:cNvSpPr>
            <a:spLocks noChangeShapeType="1"/>
          </p:cNvSpPr>
          <p:nvPr/>
        </p:nvSpPr>
        <p:spPr bwMode="auto">
          <a:xfrm>
            <a:off x="381000" y="990600"/>
            <a:ext cx="1588" cy="5138738"/>
          </a:xfrm>
          <a:prstGeom prst="line">
            <a:avLst/>
          </a:prstGeom>
          <a:noFill/>
          <a:ln w="38100">
            <a:solidFill>
              <a:srgbClr val="FFFF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219595" name="Line 11"/>
          <p:cNvSpPr>
            <a:spLocks noChangeShapeType="1"/>
          </p:cNvSpPr>
          <p:nvPr/>
        </p:nvSpPr>
        <p:spPr bwMode="auto">
          <a:xfrm>
            <a:off x="381000" y="6116638"/>
            <a:ext cx="685800" cy="0"/>
          </a:xfrm>
          <a:prstGeom prst="line">
            <a:avLst/>
          </a:prstGeom>
          <a:noFill/>
          <a:ln w="38100">
            <a:solidFill>
              <a:srgbClr val="FFFF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219596" name="Line 12"/>
          <p:cNvSpPr>
            <a:spLocks noChangeShapeType="1"/>
          </p:cNvSpPr>
          <p:nvPr/>
        </p:nvSpPr>
        <p:spPr bwMode="auto">
          <a:xfrm>
            <a:off x="381000" y="5257800"/>
            <a:ext cx="685800" cy="0"/>
          </a:xfrm>
          <a:prstGeom prst="line">
            <a:avLst/>
          </a:prstGeom>
          <a:noFill/>
          <a:ln w="38100">
            <a:solidFill>
              <a:srgbClr val="FFFF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219597" name="Line 13"/>
          <p:cNvSpPr>
            <a:spLocks noChangeShapeType="1"/>
          </p:cNvSpPr>
          <p:nvPr/>
        </p:nvSpPr>
        <p:spPr bwMode="auto">
          <a:xfrm>
            <a:off x="381000" y="4343400"/>
            <a:ext cx="685800" cy="0"/>
          </a:xfrm>
          <a:prstGeom prst="line">
            <a:avLst/>
          </a:prstGeom>
          <a:noFill/>
          <a:ln w="38100">
            <a:solidFill>
              <a:srgbClr val="FFFF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219598" name="Line 14"/>
          <p:cNvSpPr>
            <a:spLocks noChangeShapeType="1"/>
          </p:cNvSpPr>
          <p:nvPr/>
        </p:nvSpPr>
        <p:spPr bwMode="auto">
          <a:xfrm>
            <a:off x="381000" y="3530600"/>
            <a:ext cx="685800" cy="0"/>
          </a:xfrm>
          <a:prstGeom prst="line">
            <a:avLst/>
          </a:prstGeom>
          <a:noFill/>
          <a:ln w="38100">
            <a:solidFill>
              <a:srgbClr val="FFFF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219599" name="Line 15"/>
          <p:cNvSpPr>
            <a:spLocks noChangeShapeType="1"/>
          </p:cNvSpPr>
          <p:nvPr/>
        </p:nvSpPr>
        <p:spPr bwMode="auto">
          <a:xfrm>
            <a:off x="381000" y="2133600"/>
            <a:ext cx="685800" cy="0"/>
          </a:xfrm>
          <a:prstGeom prst="line">
            <a:avLst/>
          </a:prstGeom>
          <a:noFill/>
          <a:ln w="38100">
            <a:solidFill>
              <a:srgbClr val="FFFF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219600" name="Rectangle 16"/>
          <p:cNvSpPr>
            <a:spLocks noChangeArrowheads="1"/>
          </p:cNvSpPr>
          <p:nvPr/>
        </p:nvSpPr>
        <p:spPr bwMode="auto">
          <a:xfrm>
            <a:off x="1066800" y="1250950"/>
            <a:ext cx="7685088" cy="444500"/>
          </a:xfrm>
          <a:prstGeom prst="rect">
            <a:avLst/>
          </a:prstGeom>
          <a:solidFill>
            <a:srgbClr val="E5E5E5"/>
          </a:solidFill>
          <a:ln w="38100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rgbClr val="808080"/>
            </a:outerShdw>
          </a:effectLst>
        </p:spPr>
        <p:txBody>
          <a:bodyPr/>
          <a:lstStyle/>
          <a:p>
            <a:r>
              <a:rPr lang="ru-RU" sz="2000" dirty="0">
                <a:cs typeface="Times New Roman" pitchFamily="18" charset="0"/>
              </a:rPr>
              <a:t> </a:t>
            </a:r>
            <a:r>
              <a:rPr lang="ru-RU" dirty="0">
                <a:cs typeface="Times New Roman" pitchFamily="18" charset="0"/>
              </a:rPr>
              <a:t>Представительство </a:t>
            </a:r>
            <a:r>
              <a:rPr lang="ru-RU" sz="2000" dirty="0" smtClean="0">
                <a:solidFill>
                  <a:srgbClr val="FF0000"/>
                </a:solidFill>
                <a:cs typeface="Times New Roman" pitchFamily="18" charset="0"/>
              </a:rPr>
              <a:t>?  </a:t>
            </a:r>
            <a:r>
              <a:rPr lang="ru-RU" dirty="0" smtClean="0">
                <a:cs typeface="Times New Roman" pitchFamily="18" charset="0"/>
              </a:rPr>
              <a:t>социальных </a:t>
            </a:r>
            <a:r>
              <a:rPr lang="ru-RU" dirty="0"/>
              <a:t>г</a:t>
            </a:r>
            <a:r>
              <a:rPr lang="ru-RU" dirty="0">
                <a:cs typeface="Times New Roman" pitchFamily="18" charset="0"/>
              </a:rPr>
              <a:t>рупп и слоев </a:t>
            </a:r>
            <a:r>
              <a:rPr lang="ru-RU" sz="2000" dirty="0">
                <a:cs typeface="Times New Roman" pitchFamily="18" charset="0"/>
              </a:rPr>
              <a:t>общества                      </a:t>
            </a:r>
          </a:p>
        </p:txBody>
      </p:sp>
      <p:sp>
        <p:nvSpPr>
          <p:cNvPr id="1219602" name="Rectangle 18"/>
          <p:cNvSpPr>
            <a:spLocks noChangeArrowheads="1"/>
          </p:cNvSpPr>
          <p:nvPr/>
        </p:nvSpPr>
        <p:spPr bwMode="auto">
          <a:xfrm>
            <a:off x="1066800" y="5781675"/>
            <a:ext cx="7685088" cy="695325"/>
          </a:xfrm>
          <a:prstGeom prst="rect">
            <a:avLst/>
          </a:prstGeom>
          <a:solidFill>
            <a:srgbClr val="E5E5E5"/>
          </a:solidFill>
          <a:ln w="38100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rgbClr val="808080"/>
            </a:outerShdw>
          </a:effectLst>
        </p:spPr>
        <p:txBody>
          <a:bodyPr/>
          <a:lstStyle/>
          <a:p>
            <a:r>
              <a:rPr lang="ru-RU" sz="2000" dirty="0">
                <a:cs typeface="Times New Roman" pitchFamily="18" charset="0"/>
              </a:rPr>
              <a:t>   </a:t>
            </a:r>
            <a:r>
              <a:rPr lang="ru-RU" dirty="0">
                <a:cs typeface="Times New Roman" pitchFamily="18" charset="0"/>
              </a:rPr>
              <a:t>Интеграционная (согласование</a:t>
            </a:r>
            <a:r>
              <a:rPr lang="ru-RU" dirty="0"/>
              <a:t> и</a:t>
            </a:r>
            <a:r>
              <a:rPr lang="ru-RU" dirty="0">
                <a:cs typeface="Times New Roman" pitchFamily="18" charset="0"/>
              </a:rPr>
              <a:t>нтересов борющихся сил, </a:t>
            </a:r>
            <a:r>
              <a:rPr lang="ru-RU" dirty="0" smtClean="0">
                <a:cs typeface="Times New Roman" pitchFamily="18" charset="0"/>
              </a:rPr>
              <a:t>  </a:t>
            </a:r>
            <a:r>
              <a:rPr lang="ru-RU" sz="2000" dirty="0" smtClean="0">
                <a:solidFill>
                  <a:srgbClr val="FF0000"/>
                </a:solidFill>
                <a:cs typeface="Times New Roman" pitchFamily="18" charset="0"/>
              </a:rPr>
              <a:t>? </a:t>
            </a:r>
            <a:r>
              <a:rPr lang="ru-RU" dirty="0" smtClean="0">
                <a:cs typeface="Times New Roman" pitchFamily="18" charset="0"/>
              </a:rPr>
              <a:t>стабилизация </a:t>
            </a:r>
            <a:r>
              <a:rPr lang="ru-RU" dirty="0">
                <a:cs typeface="Times New Roman" pitchFamily="18" charset="0"/>
              </a:rPr>
              <a:t>общества)</a:t>
            </a:r>
          </a:p>
        </p:txBody>
      </p:sp>
      <p:sp>
        <p:nvSpPr>
          <p:cNvPr id="1219603" name="Line 19"/>
          <p:cNvSpPr>
            <a:spLocks noChangeShapeType="1"/>
          </p:cNvSpPr>
          <p:nvPr/>
        </p:nvSpPr>
        <p:spPr bwMode="auto">
          <a:xfrm>
            <a:off x="381000" y="2895600"/>
            <a:ext cx="685800" cy="0"/>
          </a:xfrm>
          <a:prstGeom prst="line">
            <a:avLst/>
          </a:prstGeom>
          <a:noFill/>
          <a:ln w="38100">
            <a:solidFill>
              <a:srgbClr val="FFFF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219604" name="Line 20"/>
          <p:cNvSpPr>
            <a:spLocks noChangeShapeType="1"/>
          </p:cNvSpPr>
          <p:nvPr/>
        </p:nvSpPr>
        <p:spPr bwMode="auto">
          <a:xfrm>
            <a:off x="381000" y="1490663"/>
            <a:ext cx="685800" cy="0"/>
          </a:xfrm>
          <a:prstGeom prst="line">
            <a:avLst/>
          </a:prstGeom>
          <a:noFill/>
          <a:ln w="38100">
            <a:solidFill>
              <a:srgbClr val="FFFF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219605" name="Line 21"/>
          <p:cNvSpPr>
            <a:spLocks noChangeShapeType="1"/>
          </p:cNvSpPr>
          <p:nvPr/>
        </p:nvSpPr>
        <p:spPr bwMode="auto">
          <a:xfrm>
            <a:off x="381000" y="1001713"/>
            <a:ext cx="1524000" cy="0"/>
          </a:xfrm>
          <a:prstGeom prst="line">
            <a:avLst/>
          </a:prstGeom>
          <a:noFill/>
          <a:ln w="38100">
            <a:solidFill>
              <a:srgbClr val="FFFF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8229600" cy="1066800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C00000"/>
                </a:solidFill>
              </a:rPr>
              <a:t>Какие из ниже приведённых понятий	 и определений соответствуют друг другу? 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428736"/>
            <a:ext cx="8229600" cy="4325112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28596" y="1500175"/>
          <a:ext cx="8001056" cy="45005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57454"/>
                <a:gridCol w="5643602"/>
              </a:tblGrid>
              <a:tr h="45005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а) </a:t>
                      </a:r>
                      <a:r>
                        <a:rPr lang="ru-RU" dirty="0" err="1" smtClean="0"/>
                        <a:t>партология</a:t>
                      </a:r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r>
                        <a:rPr lang="ru-RU" dirty="0" smtClean="0"/>
                        <a:t>б) политические</a:t>
                      </a:r>
                      <a:r>
                        <a:rPr lang="ru-RU" baseline="0" dirty="0" smtClean="0"/>
                        <a:t> партии</a:t>
                      </a:r>
                    </a:p>
                    <a:p>
                      <a:endParaRPr lang="ru-RU" baseline="0" dirty="0" smtClean="0"/>
                    </a:p>
                    <a:p>
                      <a:r>
                        <a:rPr lang="ru-RU" baseline="0" dirty="0" smtClean="0"/>
                        <a:t>в) партийная система</a:t>
                      </a:r>
                    </a:p>
                    <a:p>
                      <a:endParaRPr lang="ru-RU" baseline="0" dirty="0" smtClean="0"/>
                    </a:p>
                    <a:p>
                      <a:r>
                        <a:rPr lang="ru-RU" baseline="0" dirty="0" smtClean="0"/>
                        <a:t>г) оппозиция</a:t>
                      </a:r>
                    </a:p>
                    <a:p>
                      <a:endParaRPr lang="ru-RU" baseline="0" dirty="0" smtClean="0"/>
                    </a:p>
                    <a:p>
                      <a:r>
                        <a:rPr lang="ru-RU" baseline="0" dirty="0" smtClean="0"/>
                        <a:t>с) массовая политическая партия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arenR"/>
                      </a:pPr>
                      <a:r>
                        <a:rPr lang="ru-RU" baseline="0" dirty="0" smtClean="0"/>
                        <a:t>Тип партии, являющийся продуктом всеобщего избирательного права.</a:t>
                      </a:r>
                    </a:p>
                    <a:p>
                      <a:pPr marL="342900" indent="-342900">
                        <a:buAutoNum type="arabicParenR"/>
                      </a:pPr>
                      <a:r>
                        <a:rPr lang="ru-RU" baseline="0" dirty="0" smtClean="0"/>
                        <a:t>Прямые и косвенные проявления общественного инакомыслия и недовольства существующим режимом.</a:t>
                      </a:r>
                    </a:p>
                    <a:p>
                      <a:pPr marL="342900" indent="-342900">
                        <a:buAutoNum type="arabicParenR"/>
                      </a:pPr>
                      <a:r>
                        <a:rPr lang="ru-RU" baseline="0" dirty="0" smtClean="0"/>
                        <a:t>Дисциплина, изучающая формирование и функционирование политических партий.</a:t>
                      </a:r>
                    </a:p>
                    <a:p>
                      <a:pPr marL="342900" indent="-342900">
                        <a:buAutoNum type="arabicParenR"/>
                      </a:pPr>
                      <a:r>
                        <a:rPr lang="ru-RU" baseline="0" dirty="0" smtClean="0"/>
                        <a:t>Добровольная организация единомышленников, деятельность которых направлена на завоевание и удержание власти.</a:t>
                      </a:r>
                    </a:p>
                    <a:p>
                      <a:pPr marL="342900" indent="-342900">
                        <a:buAutoNum type="arabicParenR"/>
                      </a:pPr>
                      <a:r>
                        <a:rPr lang="ru-RU" baseline="0" dirty="0" smtClean="0"/>
                        <a:t>Механизм взаимодействия и соперничества партий в борьбе за власть и её осуществление.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642918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/>
              <a:t>1. Заполните таблицу « Типы политических партий»</a:t>
            </a:r>
            <a:endParaRPr lang="ru-RU" sz="32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57158" y="2000240"/>
          <a:ext cx="8229600" cy="2987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Отношение к социальной действительности</a:t>
                      </a:r>
                      <a:endParaRPr lang="ru-RU" sz="2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Типы</a:t>
                      </a:r>
                      <a:endParaRPr lang="ru-RU" sz="24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0070C0">
                        <a:alpha val="42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Характеристика</a:t>
                      </a:r>
                      <a:endParaRPr lang="ru-RU" sz="24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0070C0">
                        <a:alpha val="41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Революционные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Реформистские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Реакционные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Консервативные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281</TotalTime>
  <Words>550</Words>
  <Application>Microsoft Office PowerPoint</Application>
  <PresentationFormat>Экран (4:3)</PresentationFormat>
  <Paragraphs>145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Городская</vt:lpstr>
      <vt:lpstr>Политические партии</vt:lpstr>
      <vt:lpstr>  План</vt:lpstr>
      <vt:lpstr>Слайд 3</vt:lpstr>
      <vt:lpstr>Заполните таблицу « Политическая партия»</vt:lpstr>
      <vt:lpstr>Заполните таблицу « Основные периоды становления политических партий»</vt:lpstr>
      <vt:lpstr>Слайд 6</vt:lpstr>
      <vt:lpstr>Слайд 7</vt:lpstr>
      <vt:lpstr>Какие из ниже приведённых понятий  и определений соответствуют друг другу? </vt:lpstr>
      <vt:lpstr>1. Заполните таблицу « Типы политических партий»</vt:lpstr>
      <vt:lpstr>2. Заполните таблицу « Типы политических партий»</vt:lpstr>
      <vt:lpstr>3. Заполните таблицу « Типы политических партий»</vt:lpstr>
      <vt:lpstr>4. Заполните таблицу « Типы политических партий»</vt:lpstr>
      <vt:lpstr>5. Заполните таблицу « Типы партийных систем»</vt:lpstr>
      <vt:lpstr>6. Заполните таблицу « Типы партийных систем»</vt:lpstr>
      <vt:lpstr>8. Заполните таблицу « Типы партийных систем»</vt:lpstr>
      <vt:lpstr>8. Заполните таблицу « Типы партийных систем»</vt:lpstr>
      <vt:lpstr>9. Приведите примеры стран с различными типами партийных систем</vt:lpstr>
      <vt:lpstr>Слайд 18</vt:lpstr>
      <vt:lpstr>Партийный состав Парламента РК после выборов 2012года (приведите основные положения партий в Парламенте) </vt:lpstr>
      <vt:lpstr>Слайд 20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Политические партии и общественн-политические движения и организации</dc:title>
  <dc:creator>пользователь</dc:creator>
  <cp:lastModifiedBy>пользователь</cp:lastModifiedBy>
  <cp:revision>3</cp:revision>
  <dcterms:created xsi:type="dcterms:W3CDTF">2012-05-28T07:25:46Z</dcterms:created>
  <dcterms:modified xsi:type="dcterms:W3CDTF">2012-05-28T19:47:18Z</dcterms:modified>
</cp:coreProperties>
</file>