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2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1FDD1B-85CF-41B8-9CAB-E232D370B79B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125370-9481-4E2E-AAB1-F081A61F9B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125370-9481-4E2E-AAB1-F081A61F9B8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125370-9481-4E2E-AAB1-F081A61F9B8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71BA-A229-4D3F-8E6F-AE9AC01B6167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6754-55A1-45C1-AD67-7F18176F39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71BA-A229-4D3F-8E6F-AE9AC01B6167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6754-55A1-45C1-AD67-7F18176F39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71BA-A229-4D3F-8E6F-AE9AC01B6167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6754-55A1-45C1-AD67-7F18176F39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71BA-A229-4D3F-8E6F-AE9AC01B6167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6754-55A1-45C1-AD67-7F18176F39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71BA-A229-4D3F-8E6F-AE9AC01B6167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8AE6754-55A1-45C1-AD67-7F18176F39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71BA-A229-4D3F-8E6F-AE9AC01B6167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6754-55A1-45C1-AD67-7F18176F39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71BA-A229-4D3F-8E6F-AE9AC01B6167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6754-55A1-45C1-AD67-7F18176F39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71BA-A229-4D3F-8E6F-AE9AC01B6167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6754-55A1-45C1-AD67-7F18176F39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71BA-A229-4D3F-8E6F-AE9AC01B6167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6754-55A1-45C1-AD67-7F18176F39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71BA-A229-4D3F-8E6F-AE9AC01B6167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6754-55A1-45C1-AD67-7F18176F39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471BA-A229-4D3F-8E6F-AE9AC01B6167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E6754-55A1-45C1-AD67-7F18176F39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B2471BA-A229-4D3F-8E6F-AE9AC01B6167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8AE6754-55A1-45C1-AD67-7F18176F39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slide" Target="slide12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slide" Target="slide12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9.xml"/><Relationship Id="rId4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500034" y="3714752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Практическое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занятие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Подзаголовок 14"/>
          <p:cNvSpPr>
            <a:spLocks noGrp="1"/>
          </p:cNvSpPr>
          <p:nvPr>
            <p:ph type="subTitle" idx="1"/>
          </p:nvPr>
        </p:nvSpPr>
        <p:spPr>
          <a:xfrm>
            <a:off x="1428728" y="1357298"/>
            <a:ext cx="6400800" cy="17526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effectLst>
                  <a:outerShdw blurRad="50800" dist="50800" dir="5400000" algn="ctr" rotWithShape="0">
                    <a:srgbClr val="000000">
                      <a:alpha val="99000"/>
                    </a:srgbClr>
                  </a:outerShdw>
                </a:effectLst>
              </a:rPr>
              <a:t>Государство</a:t>
            </a:r>
            <a:endParaRPr lang="ru-RU" sz="6000" dirty="0">
              <a:solidFill>
                <a:srgbClr val="C00000"/>
              </a:solidFill>
              <a:effectLst>
                <a:outerShdw blurRad="50800" dist="50800" dir="5400000" algn="ctr" rotWithShape="0">
                  <a:srgbClr val="000000">
                    <a:alpha val="99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Управляющая кнопка: домой 16">
            <a:hlinkClick r:id="" action="ppaction://hlinkshowjump?jump=firstslide" highlightClick="1"/>
          </p:cNvPr>
          <p:cNvSpPr/>
          <p:nvPr/>
        </p:nvSpPr>
        <p:spPr>
          <a:xfrm>
            <a:off x="7380312" y="6381328"/>
            <a:ext cx="467544" cy="4766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83568" y="260648"/>
            <a:ext cx="8064896" cy="908720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Формы государства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" name="Блок-схема: перфолента 18">
            <a:hlinkClick r:id="rId2" action="ppaction://hlinksldjump"/>
          </p:cNvPr>
          <p:cNvSpPr/>
          <p:nvPr/>
        </p:nvSpPr>
        <p:spPr>
          <a:xfrm>
            <a:off x="2411760" y="1268760"/>
            <a:ext cx="3600400" cy="1368152"/>
          </a:xfrm>
          <a:prstGeom prst="flowChartPunchedTap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ГОСУДАРСТВЕННОГО УСТРОЙСТВА</a:t>
            </a:r>
            <a:endParaRPr lang="ru-RU" sz="2400" b="1" dirty="0"/>
          </a:p>
        </p:txBody>
      </p:sp>
      <p:sp>
        <p:nvSpPr>
          <p:cNvPr id="11" name="Блок-схема: перфолента 10">
            <a:hlinkClick r:id="rId3" action="ppaction://hlinksldjump"/>
          </p:cNvPr>
          <p:cNvSpPr/>
          <p:nvPr/>
        </p:nvSpPr>
        <p:spPr>
          <a:xfrm>
            <a:off x="323528" y="3212976"/>
            <a:ext cx="3600400" cy="1368152"/>
          </a:xfrm>
          <a:prstGeom prst="flowChartPunchedTap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ГОСУДАРСТВЕННОГО ПРАВЛЕНИЯ</a:t>
            </a:r>
            <a:endParaRPr lang="ru-RU" sz="2400" b="1" dirty="0"/>
          </a:p>
        </p:txBody>
      </p:sp>
      <p:sp>
        <p:nvSpPr>
          <p:cNvPr id="12" name="Блок-схема: перфолента 11">
            <a:hlinkClick r:id="rId4" action="ppaction://hlinksldjump"/>
          </p:cNvPr>
          <p:cNvSpPr/>
          <p:nvPr/>
        </p:nvSpPr>
        <p:spPr>
          <a:xfrm>
            <a:off x="5436096" y="2780928"/>
            <a:ext cx="3600400" cy="1368152"/>
          </a:xfrm>
          <a:prstGeom prst="flowChartPunchedTap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ПОЛИТИЧЕСКОГО РЕЖИМА</a:t>
            </a:r>
            <a:endParaRPr lang="ru-RU" sz="2400" b="1" dirty="0"/>
          </a:p>
        </p:txBody>
      </p:sp>
      <p:sp>
        <p:nvSpPr>
          <p:cNvPr id="13" name="Блок-схема: перфолента 12">
            <a:hlinkClick r:id="" action="ppaction://noaction"/>
          </p:cNvPr>
          <p:cNvSpPr/>
          <p:nvPr/>
        </p:nvSpPr>
        <p:spPr>
          <a:xfrm>
            <a:off x="2555776" y="4941168"/>
            <a:ext cx="3600400" cy="1368152"/>
          </a:xfrm>
          <a:prstGeom prst="flowChartPunchedTap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ПРАВОВОЕ ГОСУДАРСТВО</a:t>
            </a:r>
            <a:endParaRPr lang="ru-RU" sz="2400" b="1" dirty="0"/>
          </a:p>
        </p:txBody>
      </p:sp>
      <p:pic>
        <p:nvPicPr>
          <p:cNvPr id="8" name="Рисунок 7" descr="2050.gif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139600" flipH="1">
            <a:off x="4234906" y="4340856"/>
            <a:ext cx="960107" cy="360040"/>
          </a:xfrm>
          <a:prstGeom prst="rect">
            <a:avLst/>
          </a:prstGeom>
        </p:spPr>
      </p:pic>
      <p:pic>
        <p:nvPicPr>
          <p:cNvPr id="9" name="Рисунок 8" descr="2050.gif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5652454" flipH="1">
            <a:off x="3985786" y="2890467"/>
            <a:ext cx="960107" cy="360040"/>
          </a:xfrm>
          <a:prstGeom prst="rect">
            <a:avLst/>
          </a:prstGeom>
        </p:spPr>
      </p:pic>
      <p:pic>
        <p:nvPicPr>
          <p:cNvPr id="10" name="Рисунок 9" descr="2050.gif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1249049">
            <a:off x="3364271" y="3627683"/>
            <a:ext cx="1092150" cy="377783"/>
          </a:xfrm>
          <a:prstGeom prst="rect">
            <a:avLst/>
          </a:prstGeom>
        </p:spPr>
      </p:pic>
      <p:pic>
        <p:nvPicPr>
          <p:cNvPr id="14" name="Рисунок 13" descr="2050.gif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1314071" flipH="1">
            <a:off x="4678716" y="3533756"/>
            <a:ext cx="960107" cy="36004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547664" y="404664"/>
            <a:ext cx="6048672" cy="2016224"/>
          </a:xfrm>
          <a:prstGeom prst="ellipse">
            <a:avLst/>
          </a:prstGeom>
          <a:solidFill>
            <a:schemeClr val="accent5">
              <a:lumMod val="7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Формы государственного правления</a:t>
            </a:r>
            <a:endParaRPr lang="ru-RU" sz="3600" b="1" dirty="0"/>
          </a:p>
        </p:txBody>
      </p:sp>
      <p:sp>
        <p:nvSpPr>
          <p:cNvPr id="3" name="Овал 2">
            <a:hlinkClick r:id="rId2" action="ppaction://hlinksldjump"/>
          </p:cNvPr>
          <p:cNvSpPr/>
          <p:nvPr/>
        </p:nvSpPr>
        <p:spPr>
          <a:xfrm>
            <a:off x="179512" y="3068960"/>
            <a:ext cx="4104456" cy="1368152"/>
          </a:xfrm>
          <a:prstGeom prst="ellipse">
            <a:avLst/>
          </a:prstGeom>
          <a:solidFill>
            <a:schemeClr val="accent5">
              <a:lumMod val="7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?</a:t>
            </a:r>
          </a:p>
        </p:txBody>
      </p:sp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4067944" y="4077072"/>
            <a:ext cx="4464496" cy="1368152"/>
          </a:xfrm>
          <a:prstGeom prst="ellipse">
            <a:avLst/>
          </a:prstGeom>
          <a:solidFill>
            <a:schemeClr val="accent5">
              <a:lumMod val="7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?</a:t>
            </a:r>
          </a:p>
        </p:txBody>
      </p:sp>
      <p:sp>
        <p:nvSpPr>
          <p:cNvPr id="5" name="Выгнутая влево стрелка 4"/>
          <p:cNvSpPr/>
          <p:nvPr/>
        </p:nvSpPr>
        <p:spPr>
          <a:xfrm>
            <a:off x="683568" y="1772816"/>
            <a:ext cx="1080120" cy="1584176"/>
          </a:xfrm>
          <a:prstGeom prst="curvedRigh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Выгнутая вправо стрелка 5"/>
          <p:cNvSpPr/>
          <p:nvPr/>
        </p:nvSpPr>
        <p:spPr>
          <a:xfrm rot="21361293">
            <a:off x="7351547" y="1679722"/>
            <a:ext cx="1566903" cy="2850484"/>
          </a:xfrm>
          <a:prstGeom prst="curvedLeft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411760" y="332656"/>
            <a:ext cx="4104456" cy="1368152"/>
          </a:xfrm>
          <a:prstGeom prst="ellipse">
            <a:avLst/>
          </a:prstGeom>
          <a:solidFill>
            <a:schemeClr val="accent5">
              <a:lumMod val="2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Республика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051720" y="1916832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Форма правления, при которой власть избирается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204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844824"/>
            <a:ext cx="1314450" cy="131445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251520" y="3284984"/>
            <a:ext cx="8712968" cy="2952328"/>
          </a:xfrm>
          <a:prstGeom prst="roundRect">
            <a:avLst/>
          </a:prstGeom>
          <a:solidFill>
            <a:schemeClr val="accent4">
              <a:lumMod val="75000"/>
              <a:lumOff val="2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solidFill>
                  <a:schemeClr val="bg1"/>
                </a:solidFill>
              </a:rPr>
              <a:t>президентская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solidFill>
                  <a:schemeClr val="bg1"/>
                </a:solidFill>
              </a:rPr>
              <a:t> парламентская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solidFill>
                  <a:schemeClr val="bg1"/>
                </a:solidFill>
              </a:rPr>
              <a:t> смешанная</a:t>
            </a:r>
          </a:p>
          <a:p>
            <a:pPr algn="ctr"/>
            <a:endParaRPr lang="ru-RU" dirty="0"/>
          </a:p>
        </p:txBody>
      </p:sp>
      <p:sp>
        <p:nvSpPr>
          <p:cNvPr id="8" name="Управляющая кнопка: возврат 7">
            <a:hlinkClick r:id="" action="ppaction://hlinkshowjump?jump=lastslideviewed" highlightClick="1"/>
          </p:cNvPr>
          <p:cNvSpPr/>
          <p:nvPr/>
        </p:nvSpPr>
        <p:spPr>
          <a:xfrm>
            <a:off x="3995936" y="6309320"/>
            <a:ext cx="720080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411760" y="332656"/>
            <a:ext cx="4104456" cy="1368152"/>
          </a:xfrm>
          <a:prstGeom prst="ellipse">
            <a:avLst/>
          </a:prstGeom>
          <a:solidFill>
            <a:schemeClr val="accent5">
              <a:lumMod val="2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Республика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051720" y="1916832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Форма правления, при которой власть избирается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204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844824"/>
            <a:ext cx="1314450" cy="131445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214282" y="3500438"/>
            <a:ext cx="8712968" cy="2952328"/>
          </a:xfrm>
          <a:prstGeom prst="roundRect">
            <a:avLst/>
          </a:prstGeom>
          <a:solidFill>
            <a:schemeClr val="accent4">
              <a:lumMod val="75000"/>
              <a:lumOff val="2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Какие республики вы знаете?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dirty="0" smtClean="0">
                <a:solidFill>
                  <a:schemeClr val="bg1"/>
                </a:solidFill>
              </a:rPr>
              <a:t>                                                                    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                                                                      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dirty="0" smtClean="0">
                <a:solidFill>
                  <a:schemeClr val="bg1"/>
                </a:solidFill>
              </a:rPr>
              <a:t>                                                                    </a:t>
            </a:r>
          </a:p>
          <a:p>
            <a:endParaRPr lang="ru-RU" sz="3600" b="1" dirty="0" smtClean="0">
              <a:solidFill>
                <a:schemeClr val="bg1"/>
              </a:solidFill>
            </a:endParaRPr>
          </a:p>
          <a:p>
            <a:endParaRPr lang="ru-RU" sz="3600" b="1" dirty="0" smtClean="0">
              <a:solidFill>
                <a:schemeClr val="bg1"/>
              </a:solidFill>
            </a:endParaRPr>
          </a:p>
          <a:p>
            <a:pPr algn="ctr"/>
            <a:r>
              <a:rPr lang="ru-RU" dirty="0" err="1" smtClean="0"/>
              <a:t>Кк</a:t>
            </a:r>
            <a:endParaRPr lang="ru-RU" dirty="0"/>
          </a:p>
        </p:txBody>
      </p:sp>
      <p:sp>
        <p:nvSpPr>
          <p:cNvPr id="8" name="Управляющая кнопка: возврат 7">
            <a:hlinkClick r:id="" action="ppaction://hlinkshowjump?jump=lastslideviewed" highlightClick="1"/>
          </p:cNvPr>
          <p:cNvSpPr/>
          <p:nvPr/>
        </p:nvSpPr>
        <p:spPr>
          <a:xfrm>
            <a:off x="3995936" y="6309320"/>
            <a:ext cx="720080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411760" y="332656"/>
            <a:ext cx="4104456" cy="1368152"/>
          </a:xfrm>
          <a:prstGeom prst="ellipse">
            <a:avLst/>
          </a:prstGeom>
          <a:solidFill>
            <a:schemeClr val="accent5">
              <a:lumMod val="2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Монархия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051720" y="1916832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Форма правления, при которой власть передаётся по наследству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204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844824"/>
            <a:ext cx="1314450" cy="131445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51520" y="3284984"/>
            <a:ext cx="8712968" cy="2952328"/>
          </a:xfrm>
          <a:prstGeom prst="roundRect">
            <a:avLst/>
          </a:prstGeom>
          <a:solidFill>
            <a:schemeClr val="accent4">
              <a:lumMod val="75000"/>
              <a:lumOff val="2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Какие монархии вы знаете?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1.                                                                          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2.                                                                          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3.</a:t>
            </a:r>
          </a:p>
          <a:p>
            <a:endParaRPr lang="ru-RU" sz="3600" b="1" dirty="0" smtClean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0" name="Управляющая кнопка: возврат 9">
            <a:hlinkClick r:id="" action="ppaction://hlinkshowjump?jump=lastslideviewed" highlightClick="1"/>
          </p:cNvPr>
          <p:cNvSpPr/>
          <p:nvPr/>
        </p:nvSpPr>
        <p:spPr>
          <a:xfrm>
            <a:off x="4067944" y="6381328"/>
            <a:ext cx="576064" cy="4766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547664" y="188640"/>
            <a:ext cx="6048672" cy="2016224"/>
          </a:xfrm>
          <a:prstGeom prst="ellipse">
            <a:avLst/>
          </a:prstGeom>
          <a:solidFill>
            <a:schemeClr val="bg1">
              <a:lumMod val="65000"/>
              <a:lumOff val="3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Формы государственного устройства</a:t>
            </a:r>
            <a:endParaRPr lang="ru-RU" sz="3600" b="1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1835696" y="2708920"/>
            <a:ext cx="6624736" cy="936104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?</a:t>
            </a:r>
            <a:endParaRPr lang="ru-RU" sz="4000" b="1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857356" y="3929066"/>
            <a:ext cx="6624736" cy="936104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?</a:t>
            </a:r>
            <a:endParaRPr lang="ru-RU" sz="4000" b="1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Скругленный прямоугольник 6">
            <a:hlinkClick r:id="rId4" action="ppaction://hlinksldjump"/>
          </p:cNvPr>
          <p:cNvSpPr/>
          <p:nvPr/>
        </p:nvSpPr>
        <p:spPr>
          <a:xfrm>
            <a:off x="1835696" y="5085184"/>
            <a:ext cx="6624736" cy="936104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?</a:t>
            </a:r>
            <a:endParaRPr lang="ru-RU" sz="4000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Управляющая кнопка: возврат 7">
            <a:hlinkClick r:id="rId5" action="ppaction://hlinksldjump" highlightClick="1"/>
          </p:cNvPr>
          <p:cNvSpPr/>
          <p:nvPr/>
        </p:nvSpPr>
        <p:spPr>
          <a:xfrm>
            <a:off x="4139952" y="6309320"/>
            <a:ext cx="576064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2049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246" y="2690614"/>
            <a:ext cx="1314450" cy="1314450"/>
          </a:xfrm>
          <a:prstGeom prst="rect">
            <a:avLst/>
          </a:prstGeom>
        </p:spPr>
      </p:pic>
      <p:pic>
        <p:nvPicPr>
          <p:cNvPr id="10" name="Рисунок 9" descr="2049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246" y="3842742"/>
            <a:ext cx="1314450" cy="1314450"/>
          </a:xfrm>
          <a:prstGeom prst="rect">
            <a:avLst/>
          </a:prstGeom>
        </p:spPr>
      </p:pic>
      <p:pic>
        <p:nvPicPr>
          <p:cNvPr id="11" name="Рисунок 10" descr="2049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246" y="4941168"/>
            <a:ext cx="1314450" cy="131445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79512" y="188640"/>
            <a:ext cx="8712968" cy="2952328"/>
          </a:xfrm>
          <a:prstGeom prst="roundRect">
            <a:avLst/>
          </a:prstGeom>
          <a:solidFill>
            <a:schemeClr val="accent4">
              <a:lumMod val="75000"/>
              <a:lumOff val="2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Corbel" pitchFamily="34" charset="0"/>
              </a:rPr>
              <a:t>Унитарное государство </a:t>
            </a:r>
            <a:r>
              <a:rPr lang="ru-RU" sz="3600" b="1" dirty="0" smtClean="0">
                <a:solidFill>
                  <a:schemeClr val="bg1"/>
                </a:solidFill>
                <a:latin typeface="Corbel" pitchFamily="34" charset="0"/>
              </a:rPr>
              <a:t>– </a:t>
            </a:r>
            <a:r>
              <a:rPr lang="ru-RU" sz="3600" b="1" dirty="0" smtClean="0">
                <a:solidFill>
                  <a:schemeClr val="tx1"/>
                </a:solidFill>
                <a:latin typeface="Corbel" pitchFamily="34" charset="0"/>
              </a:rPr>
              <a:t>это простое, единое государство, не имеющее в своём составе иных государственных образований, обладающих политической самостоятельностью </a:t>
            </a:r>
            <a:endParaRPr lang="ru-RU" sz="3600" b="1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3212976"/>
            <a:ext cx="22541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Признаки: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833172"/>
            <a:ext cx="94685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/>
              <a:t>-?</a:t>
            </a:r>
            <a:endParaRPr lang="ru-RU" sz="22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468681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/>
              <a:t>- </a:t>
            </a:r>
            <a:r>
              <a:rPr lang="ru-RU" sz="2200" b="1" dirty="0"/>
              <a:t>?</a:t>
            </a:r>
            <a:endParaRPr lang="ru-RU" sz="2200" b="1" dirty="0" smtClean="0"/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5550912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/>
              <a:t>  ?</a:t>
            </a:r>
          </a:p>
          <a:p>
            <a:endParaRPr lang="ru-RU" dirty="0"/>
          </a:p>
        </p:txBody>
      </p:sp>
      <p:sp>
        <p:nvSpPr>
          <p:cNvPr id="11" name="Управляющая кнопка: возврат 10">
            <a:hlinkClick r:id="" action="ppaction://hlinkshowjump?jump=lastslideviewed" highlightClick="1"/>
          </p:cNvPr>
          <p:cNvSpPr/>
          <p:nvPr/>
        </p:nvSpPr>
        <p:spPr>
          <a:xfrm>
            <a:off x="4932040" y="6309320"/>
            <a:ext cx="504056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9024" y="0"/>
            <a:ext cx="8784976" cy="6480720"/>
          </a:xfrm>
          <a:prstGeom prst="roundRect">
            <a:avLst/>
          </a:prstGeom>
          <a:solidFill>
            <a:schemeClr val="accent5">
              <a:lumMod val="7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§"/>
            </a:pPr>
            <a:r>
              <a:rPr lang="ru-RU" sz="4000" b="1" dirty="0" smtClean="0">
                <a:solidFill>
                  <a:schemeClr val="tx1"/>
                </a:solidFill>
              </a:rPr>
              <a:t>Дайте определение федерации.</a:t>
            </a:r>
          </a:p>
          <a:p>
            <a:pPr>
              <a:buFont typeface="Wingdings" pitchFamily="2" charset="2"/>
              <a:buChar char="§"/>
            </a:pPr>
            <a:r>
              <a:rPr lang="ru-RU" sz="4000" b="1" dirty="0" smtClean="0">
                <a:solidFill>
                  <a:schemeClr val="tx1"/>
                </a:solidFill>
              </a:rPr>
              <a:t>Как называются составные части федерации?</a:t>
            </a:r>
          </a:p>
          <a:p>
            <a:pPr>
              <a:buFont typeface="Wingdings" pitchFamily="2" charset="2"/>
              <a:buChar char="§"/>
            </a:pPr>
            <a:r>
              <a:rPr lang="ru-RU" sz="4000" b="1" dirty="0" smtClean="0">
                <a:solidFill>
                  <a:schemeClr val="tx1"/>
                </a:solidFill>
              </a:rPr>
              <a:t>Как по – другому можно назвать федеральные органы власти федерации?</a:t>
            </a:r>
          </a:p>
          <a:p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547664" y="188640"/>
            <a:ext cx="6048672" cy="2016224"/>
          </a:xfrm>
          <a:prstGeom prst="ellipse">
            <a:avLst/>
          </a:prstGeom>
          <a:solidFill>
            <a:schemeClr val="accent5">
              <a:lumMod val="2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Формы политического режима:</a:t>
            </a:r>
            <a:endParaRPr lang="ru-RU" sz="3600" b="1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1857356" y="2714620"/>
            <a:ext cx="6624736" cy="936104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5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1890514" y="3861048"/>
            <a:ext cx="6624736" cy="936104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Авторитаризм</a:t>
            </a:r>
            <a:endParaRPr lang="ru-RU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1928794" y="5000636"/>
            <a:ext cx="6624736" cy="936104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accent5">
                    <a:lumMod val="50000"/>
                  </a:schemeClr>
                </a:solidFill>
              </a:rPr>
              <a:t>?</a:t>
            </a:r>
            <a:endParaRPr lang="ru-RU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Управляющая кнопка: возврат 8">
            <a:hlinkClick r:id="rId5" action="ppaction://hlinksldjump" highlightClick="1"/>
          </p:cNvPr>
          <p:cNvSpPr/>
          <p:nvPr/>
        </p:nvSpPr>
        <p:spPr>
          <a:xfrm>
            <a:off x="4572000" y="6309320"/>
            <a:ext cx="576064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2049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6064" y="2636912"/>
            <a:ext cx="1314450" cy="1314450"/>
          </a:xfrm>
          <a:prstGeom prst="rect">
            <a:avLst/>
          </a:prstGeom>
        </p:spPr>
      </p:pic>
      <p:pic>
        <p:nvPicPr>
          <p:cNvPr id="11" name="Рисунок 10" descr="2049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9552" y="3861048"/>
            <a:ext cx="1314450" cy="1314450"/>
          </a:xfrm>
          <a:prstGeom prst="rect">
            <a:avLst/>
          </a:prstGeom>
        </p:spPr>
      </p:pic>
      <p:pic>
        <p:nvPicPr>
          <p:cNvPr id="12" name="Рисунок 11" descr="2049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1560" y="5013176"/>
            <a:ext cx="1314450" cy="131445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обсужден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Форма устройства Казахстана.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Форма правления в Казахстане.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Является ли Казахстан правовым государством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Особенности формирования казахстанской государственности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Какое из определений раскрывает наиболее полно суть понятия государство: </a:t>
            </a:r>
            <a:endParaRPr lang="ru-RU" sz="3200" dirty="0">
              <a:solidFill>
                <a:schemeClr val="tx1"/>
              </a:solidFill>
            </a:endParaRPr>
          </a:p>
        </p:txBody>
      </p:sp>
      <p:sp useBgFill="1">
        <p:nvSpPr>
          <p:cNvPr id="4" name="Содержимое 3"/>
          <p:cNvSpPr>
            <a:spLocks noGrp="1"/>
          </p:cNvSpPr>
          <p:nvPr>
            <p:ph idx="1"/>
          </p:nvPr>
        </p:nvSpPr>
        <p:spPr>
          <a:effectLst>
            <a:outerShdw blurRad="50800" dist="50800" dir="5400000" algn="ctr" rotWithShape="0">
              <a:schemeClr val="bg1">
                <a:lumMod val="65000"/>
                <a:lumOff val="35000"/>
              </a:schemeClr>
            </a:outerShdw>
          </a:effectLst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Государств</a:t>
            </a:r>
            <a:r>
              <a:rPr lang="ru-RU" sz="2400" dirty="0" smtClean="0">
                <a:solidFill>
                  <a:schemeClr val="bg1"/>
                </a:solidFill>
              </a:rPr>
              <a:t>о – </a:t>
            </a:r>
            <a:r>
              <a:rPr lang="ru-RU" sz="2400" dirty="0" smtClean="0"/>
              <a:t>это основной институт политической системы общества.</a:t>
            </a:r>
          </a:p>
          <a:p>
            <a:r>
              <a:rPr lang="ru-RU" sz="2400" dirty="0" smtClean="0">
                <a:solidFill>
                  <a:srgbClr val="7030A0"/>
                </a:solidFill>
              </a:rPr>
              <a:t>Государство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smtClean="0"/>
              <a:t>– это организующий, </a:t>
            </a:r>
            <a:r>
              <a:rPr lang="ru-RU" sz="2400" dirty="0"/>
              <a:t>н</a:t>
            </a:r>
            <a:r>
              <a:rPr lang="ru-RU" sz="2400" dirty="0" smtClean="0"/>
              <a:t>аправляющий и контролирующий совместную деятельность и отношения индивидов, общественных  групп и классов.</a:t>
            </a:r>
          </a:p>
          <a:p>
            <a:r>
              <a:rPr lang="ru-RU" sz="2400" dirty="0" smtClean="0">
                <a:solidFill>
                  <a:srgbClr val="7030A0"/>
                </a:solidFill>
              </a:rPr>
              <a:t>Государство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smtClean="0"/>
              <a:t>– политическая целостность, образуемая национальной и многонациональной общностью, закреплённой на определённой территории, где поддерживается юридический порядок, установленный политической элитой, которая монополизирует власть, обладая законным правом применения принуждения.   </a:t>
            </a: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признаки правового и социального государства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правовое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социальное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 smtClean="0"/>
              <a:t>1</a:t>
            </a:r>
          </a:p>
          <a:p>
            <a:r>
              <a:rPr lang="ru-RU" dirty="0" smtClean="0"/>
              <a:t>2</a:t>
            </a:r>
          </a:p>
          <a:p>
            <a:r>
              <a:rPr lang="ru-RU" dirty="0" smtClean="0"/>
              <a:t>3</a:t>
            </a:r>
          </a:p>
          <a:p>
            <a:r>
              <a:rPr lang="ru-RU" dirty="0" smtClean="0"/>
              <a:t>и т.е.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1</a:t>
            </a:r>
          </a:p>
          <a:p>
            <a:r>
              <a:rPr lang="ru-RU" dirty="0" smtClean="0"/>
              <a:t>2</a:t>
            </a:r>
          </a:p>
          <a:p>
            <a:r>
              <a:rPr lang="ru-RU" dirty="0" smtClean="0"/>
              <a:t>3</a:t>
            </a:r>
          </a:p>
          <a:p>
            <a:r>
              <a:rPr lang="ru-RU" dirty="0" smtClean="0"/>
              <a:t>и т.е.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36728" y="1473958"/>
          <a:ext cx="7670042" cy="4285397"/>
        </p:xfrm>
        <a:graphic>
          <a:graphicData uri="http://schemas.openxmlformats.org/drawingml/2006/table">
            <a:tbl>
              <a:tblPr/>
              <a:tblGrid>
                <a:gridCol w="7670042"/>
              </a:tblGrid>
              <a:tr h="7096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571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957851" y="1392072"/>
          <a:ext cx="208280" cy="4421874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442187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основные признаки государства пропущены?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750627" y="1842448"/>
          <a:ext cx="3398292" cy="4121624"/>
        </p:xfrm>
        <a:graphic>
          <a:graphicData uri="http://schemas.openxmlformats.org/drawingml/2006/table">
            <a:tbl>
              <a:tblPr/>
              <a:tblGrid>
                <a:gridCol w="3398292"/>
              </a:tblGrid>
              <a:tr h="41216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5000628" y="1857364"/>
          <a:ext cx="3452883" cy="4021622"/>
        </p:xfrm>
        <a:graphic>
          <a:graphicData uri="http://schemas.openxmlformats.org/drawingml/2006/table">
            <a:tbl>
              <a:tblPr/>
              <a:tblGrid>
                <a:gridCol w="3452883"/>
              </a:tblGrid>
              <a:tr h="4021622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777922" y="1910686"/>
          <a:ext cx="3384645" cy="401864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3384645"/>
              </a:tblGrid>
              <a:tr h="401864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Основные признаки :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Население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Публичная</a:t>
                      </a:r>
                      <a:r>
                        <a:rPr lang="ru-RU" sz="1600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 власть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Монополия на легальное применение силы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Право на взимание налогов и сборов с населения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Право на издание законов</a:t>
                      </a:r>
                      <a:endParaRPr lang="ru-RU" sz="1600" dirty="0" smtClean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  <a:p>
                      <a:endParaRPr lang="ru-RU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000628" y="1857364"/>
          <a:ext cx="3521122" cy="3991348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3521122"/>
              </a:tblGrid>
              <a:tr h="399134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Пропущенные</a:t>
                      </a:r>
                      <a:r>
                        <a:rPr lang="ru-RU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 признаки: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                                    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  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endParaRPr lang="ru-RU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перфолента 8">
            <a:hlinkClick r:id="rId3" action="ppaction://hlinksldjump"/>
          </p:cNvPr>
          <p:cNvSpPr/>
          <p:nvPr/>
        </p:nvSpPr>
        <p:spPr>
          <a:xfrm>
            <a:off x="251520" y="3501008"/>
            <a:ext cx="3419872" cy="1368152"/>
          </a:xfrm>
          <a:prstGeom prst="flowChartPunchedTape">
            <a:avLst/>
          </a:prstGeom>
          <a:solidFill>
            <a:srgbClr val="3333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ПАТРИАРХАЛЬНАЯ</a:t>
            </a:r>
            <a:endParaRPr lang="ru-RU" sz="2400" b="1" dirty="0"/>
          </a:p>
        </p:txBody>
      </p:sp>
      <p:sp>
        <p:nvSpPr>
          <p:cNvPr id="10" name="Блок-схема: перфолента 9">
            <a:hlinkClick r:id="rId4" action="ppaction://hlinksldjump"/>
          </p:cNvPr>
          <p:cNvSpPr/>
          <p:nvPr/>
        </p:nvSpPr>
        <p:spPr>
          <a:xfrm>
            <a:off x="2664296" y="5085184"/>
            <a:ext cx="3131840" cy="1368152"/>
          </a:xfrm>
          <a:prstGeom prst="flowChartPunchedTape">
            <a:avLst/>
          </a:prstGeom>
          <a:solidFill>
            <a:srgbClr val="3333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ОБЩЕСТВЕННЫЙ </a:t>
            </a:r>
          </a:p>
          <a:p>
            <a:pPr algn="ctr"/>
            <a:r>
              <a:rPr lang="ru-RU" sz="2400" b="1" dirty="0" smtClean="0"/>
              <a:t>ДОГОВОР </a:t>
            </a:r>
            <a:endParaRPr lang="ru-RU" sz="2400" b="1" dirty="0"/>
          </a:p>
        </p:txBody>
      </p:sp>
      <p:sp>
        <p:nvSpPr>
          <p:cNvPr id="17" name="Управляющая кнопка: домой 16">
            <a:hlinkClick r:id="" action="ppaction://hlinkshowjump?jump=firstslide" highlightClick="1"/>
          </p:cNvPr>
          <p:cNvSpPr/>
          <p:nvPr/>
        </p:nvSpPr>
        <p:spPr>
          <a:xfrm>
            <a:off x="7380312" y="6381328"/>
            <a:ext cx="467544" cy="4766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42910" y="142852"/>
            <a:ext cx="8064896" cy="1224136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Концепции происхождения государства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Блок-схема: перфолента 17">
            <a:hlinkClick r:id="rId5" action="ppaction://hlinksldjump"/>
          </p:cNvPr>
          <p:cNvSpPr/>
          <p:nvPr/>
        </p:nvSpPr>
        <p:spPr>
          <a:xfrm>
            <a:off x="5004048" y="1556792"/>
            <a:ext cx="3419872" cy="1368152"/>
          </a:xfrm>
          <a:prstGeom prst="flowChartPunchedTape">
            <a:avLst/>
          </a:prstGeom>
          <a:solidFill>
            <a:srgbClr val="3333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ТЕОРИЯ НАСИЛИЯ</a:t>
            </a:r>
            <a:endParaRPr lang="ru-RU" sz="2400" b="1" dirty="0"/>
          </a:p>
        </p:txBody>
      </p:sp>
      <p:sp>
        <p:nvSpPr>
          <p:cNvPr id="19" name="Блок-схема: перфолента 18">
            <a:hlinkClick r:id="rId6" action="ppaction://hlinksldjump"/>
          </p:cNvPr>
          <p:cNvSpPr/>
          <p:nvPr/>
        </p:nvSpPr>
        <p:spPr>
          <a:xfrm>
            <a:off x="251520" y="1628800"/>
            <a:ext cx="3419872" cy="1368152"/>
          </a:xfrm>
          <a:prstGeom prst="flowChartPunchedTape">
            <a:avLst/>
          </a:prstGeom>
          <a:solidFill>
            <a:srgbClr val="3333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ТЕОЛОГИЧЕСКАЯ</a:t>
            </a:r>
            <a:endParaRPr lang="ru-RU" sz="2400" b="1" dirty="0"/>
          </a:p>
        </p:txBody>
      </p:sp>
      <p:sp>
        <p:nvSpPr>
          <p:cNvPr id="20" name="Блок-схема: перфолента 19">
            <a:hlinkClick r:id="rId7" action="ppaction://hlinksldjump"/>
          </p:cNvPr>
          <p:cNvSpPr/>
          <p:nvPr/>
        </p:nvSpPr>
        <p:spPr>
          <a:xfrm>
            <a:off x="5076056" y="3356992"/>
            <a:ext cx="3419872" cy="1368152"/>
          </a:xfrm>
          <a:prstGeom prst="flowChartPunchedTape">
            <a:avLst/>
          </a:prstGeom>
          <a:solidFill>
            <a:srgbClr val="3333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СОЦИАЛЬНО – </a:t>
            </a:r>
          </a:p>
          <a:p>
            <a:pPr algn="ctr"/>
            <a:r>
              <a:rPr lang="ru-RU" sz="2400" b="1" dirty="0" smtClean="0"/>
              <a:t>ЭКОНОМИЧЕСКАЯ</a:t>
            </a:r>
            <a:endParaRPr lang="ru-RU" sz="2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907704" y="620688"/>
            <a:ext cx="5760640" cy="1368152"/>
          </a:xfrm>
          <a:prstGeom prst="ellipse">
            <a:avLst/>
          </a:prstGeom>
          <a:solidFill>
            <a:schemeClr val="accent5">
              <a:lumMod val="2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Какая концепция?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813447"/>
            <a:ext cx="89644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/>
            <a:r>
              <a:rPr lang="ru-RU" b="1" dirty="0" smtClean="0"/>
              <a:t> </a:t>
            </a:r>
            <a:r>
              <a:rPr lang="ru-RU" sz="5400" b="1" dirty="0" smtClean="0">
                <a:solidFill>
                  <a:srgbClr val="C00000"/>
                </a:solidFill>
              </a:rPr>
              <a:t>Бог создал государство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02223" y="4797152"/>
            <a:ext cx="6940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Авторы: </a:t>
            </a:r>
            <a:r>
              <a:rPr lang="ru-RU" sz="2400" b="1" dirty="0" smtClean="0"/>
              <a:t>Фома Аквинский, </a:t>
            </a:r>
            <a:r>
              <a:rPr lang="ru-RU" sz="2400" b="1" dirty="0" err="1" smtClean="0"/>
              <a:t>Маритен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Мерсье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Управляющая кнопка: возврат 7">
            <a:hlinkClick r:id="" action="ppaction://hlinkshowjump?jump=lastslideviewed" highlightClick="1"/>
          </p:cNvPr>
          <p:cNvSpPr/>
          <p:nvPr/>
        </p:nvSpPr>
        <p:spPr>
          <a:xfrm>
            <a:off x="3851920" y="6453336"/>
            <a:ext cx="576064" cy="40466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омой 8">
            <a:hlinkClick r:id="" action="ppaction://hlinkshowjump?jump=firstslide" highlightClick="1"/>
          </p:cNvPr>
          <p:cNvSpPr/>
          <p:nvPr/>
        </p:nvSpPr>
        <p:spPr>
          <a:xfrm>
            <a:off x="6732240" y="6453336"/>
            <a:ext cx="576064" cy="4046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907704" y="620688"/>
            <a:ext cx="5760640" cy="1368152"/>
          </a:xfrm>
          <a:prstGeom prst="ellipse">
            <a:avLst/>
          </a:prstGeom>
          <a:solidFill>
            <a:schemeClr val="accent5">
              <a:lumMod val="2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Какая  теория?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04020" y="2466762"/>
            <a:ext cx="810343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Государство - продукт 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развития семьи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67744" y="4797152"/>
            <a:ext cx="50091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Авторы: Аристотель, </a:t>
            </a:r>
            <a:r>
              <a:rPr lang="ru-RU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Филмер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</a:p>
          <a:p>
            <a:pPr algn="ctr"/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Платон, Михайловский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Управляющая кнопка: домой 9">
            <a:hlinkClick r:id="" action="ppaction://hlinkshowjump?jump=firstslide" highlightClick="1"/>
          </p:cNvPr>
          <p:cNvSpPr/>
          <p:nvPr/>
        </p:nvSpPr>
        <p:spPr>
          <a:xfrm>
            <a:off x="6156176" y="6381328"/>
            <a:ext cx="504056" cy="4766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возврат 10">
            <a:hlinkClick r:id="" action="ppaction://hlinkshowjump?jump=lastslideviewed" highlightClick="1"/>
          </p:cNvPr>
          <p:cNvSpPr/>
          <p:nvPr/>
        </p:nvSpPr>
        <p:spPr>
          <a:xfrm>
            <a:off x="4139952" y="6381328"/>
            <a:ext cx="504056" cy="4766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907704" y="620688"/>
            <a:ext cx="5760640" cy="1368152"/>
          </a:xfrm>
          <a:prstGeom prst="ellipse">
            <a:avLst/>
          </a:prstGeom>
          <a:solidFill>
            <a:schemeClr val="accent5">
              <a:lumMod val="2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Теория чего?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204864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b="1" dirty="0" smtClean="0"/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+mn-lt"/>
              </a:rPr>
              <a:t>Государство - результат завоевания одного племени другим.</a:t>
            </a:r>
          </a:p>
          <a:p>
            <a:pPr marL="800100" lvl="1" indent="-342900"/>
            <a:endParaRPr lang="ru-RU" sz="5400" b="1" dirty="0" smtClean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5373216"/>
            <a:ext cx="72648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Авторы: Л. </a:t>
            </a:r>
            <a:r>
              <a:rPr lang="ru-RU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Гумплович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К. Каутский, Е. Дюринг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Управляющая кнопка: возврат 7">
            <a:hlinkClick r:id="" action="ppaction://hlinkshowjump?jump=lastslideviewed" highlightClick="1"/>
          </p:cNvPr>
          <p:cNvSpPr/>
          <p:nvPr/>
        </p:nvSpPr>
        <p:spPr>
          <a:xfrm>
            <a:off x="3851920" y="6453336"/>
            <a:ext cx="576064" cy="40466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омой 8">
            <a:hlinkClick r:id="" action="ppaction://hlinkshowjump?jump=firstslide" highlightClick="1"/>
          </p:cNvPr>
          <p:cNvSpPr/>
          <p:nvPr/>
        </p:nvSpPr>
        <p:spPr>
          <a:xfrm>
            <a:off x="6732240" y="6453336"/>
            <a:ext cx="576064" cy="4046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907704" y="620688"/>
            <a:ext cx="5760640" cy="1368152"/>
          </a:xfrm>
          <a:prstGeom prst="ellipse">
            <a:avLst/>
          </a:prstGeom>
          <a:solidFill>
            <a:schemeClr val="accent5">
              <a:lumMod val="2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Какой договор?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060848"/>
            <a:ext cx="89644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+mn-lt"/>
              </a:rPr>
              <a:t>Государство- результат договора между обществом и правителем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31640" y="5517232"/>
            <a:ext cx="6675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Авторы: Т. </a:t>
            </a:r>
            <a:r>
              <a:rPr lang="ru-RU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Гобс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Д. Локк, Ж.-Ж. Руссо и др.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Управляющая кнопка: возврат 7">
            <a:hlinkClick r:id="" action="ppaction://hlinkshowjump?jump=lastslideviewed" highlightClick="1"/>
          </p:cNvPr>
          <p:cNvSpPr/>
          <p:nvPr/>
        </p:nvSpPr>
        <p:spPr>
          <a:xfrm>
            <a:off x="3851920" y="6453336"/>
            <a:ext cx="576064" cy="40466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омой 8">
            <a:hlinkClick r:id="" action="ppaction://hlinkshowjump?jump=firstslide" highlightClick="1"/>
          </p:cNvPr>
          <p:cNvSpPr/>
          <p:nvPr/>
        </p:nvSpPr>
        <p:spPr>
          <a:xfrm>
            <a:off x="6732240" y="6453336"/>
            <a:ext cx="576064" cy="4046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907704" y="620688"/>
            <a:ext cx="5760640" cy="1368152"/>
          </a:xfrm>
          <a:prstGeom prst="ellipse">
            <a:avLst/>
          </a:prstGeom>
          <a:solidFill>
            <a:schemeClr val="accent5">
              <a:lumMod val="2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Какая теория?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204864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b="1" dirty="0" smtClean="0"/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+mn-lt"/>
              </a:rPr>
              <a:t>Государство-результат экономического развития общества</a:t>
            </a:r>
          </a:p>
          <a:p>
            <a:pPr marL="800100" lvl="1" indent="-342900"/>
            <a:endParaRPr lang="ru-RU" sz="5400" b="1" dirty="0" smtClean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7664" y="5589240"/>
            <a:ext cx="6400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Авторы: </a:t>
            </a:r>
            <a:r>
              <a:rPr lang="ru-RU" sz="2400" b="1" dirty="0" smtClean="0"/>
              <a:t>Л. Морган, К. Маркс, Ф. Энгельс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Управляющая кнопка: возврат 7">
            <a:hlinkClick r:id="" action="ppaction://hlinkshowjump?jump=lastslideviewed" highlightClick="1"/>
          </p:cNvPr>
          <p:cNvSpPr/>
          <p:nvPr/>
        </p:nvSpPr>
        <p:spPr>
          <a:xfrm>
            <a:off x="3851920" y="6453336"/>
            <a:ext cx="576064" cy="40466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омой 8">
            <a:hlinkClick r:id="" action="ppaction://hlinkshowjump?jump=firstslide" highlightClick="1"/>
          </p:cNvPr>
          <p:cNvSpPr/>
          <p:nvPr/>
        </p:nvSpPr>
        <p:spPr>
          <a:xfrm>
            <a:off x="6732240" y="6453336"/>
            <a:ext cx="576064" cy="4046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280</TotalTime>
  <Words>401</Words>
  <Application>Microsoft Office PowerPoint</Application>
  <PresentationFormat>Экран (4:3)</PresentationFormat>
  <Paragraphs>104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Апекс</vt:lpstr>
      <vt:lpstr>Практическое занятие</vt:lpstr>
      <vt:lpstr>Какое из определений раскрывает наиболее полно суть понятия государство: </vt:lpstr>
      <vt:lpstr>Какие основные признаки государства пропущены?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Вопросы для обсужден</vt:lpstr>
      <vt:lpstr>Основные признаки правового и социального государства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29</cp:revision>
  <dcterms:created xsi:type="dcterms:W3CDTF">2012-05-25T15:33:35Z</dcterms:created>
  <dcterms:modified xsi:type="dcterms:W3CDTF">2012-05-27T18:29:37Z</dcterms:modified>
</cp:coreProperties>
</file>