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256" r:id="rId2"/>
    <p:sldId id="260" r:id="rId3"/>
    <p:sldId id="257" r:id="rId4"/>
    <p:sldId id="258" r:id="rId5"/>
    <p:sldId id="259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5" r:id="rId20"/>
    <p:sldId id="276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15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67F1B1-63DA-4DA1-8F83-8346B8AEE0E3}" type="datetimeFigureOut">
              <a:rPr lang="ru-RU" smtClean="0"/>
              <a:pPr/>
              <a:t>04.06.2012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D18CB9-9BB1-495F-942F-B5A3E5C9B27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9B117-BEDC-454E-ABAC-4E9B5F6E11B8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18CB9-9BB1-495F-942F-B5A3E5C9B270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18CB9-9BB1-495F-942F-B5A3E5C9B270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B6FD3-4B48-47CF-A361-6992BDAE92DA}" type="datetimeFigureOut">
              <a:rPr lang="ru-RU" smtClean="0"/>
              <a:pPr/>
              <a:t>04.06.2012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1A9BA92-2E63-4633-9D08-973B9F79CE0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B6FD3-4B48-47CF-A361-6992BDAE92DA}" type="datetimeFigureOut">
              <a:rPr lang="ru-RU" smtClean="0"/>
              <a:pPr/>
              <a:t>04.06.2012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9BA92-2E63-4633-9D08-973B9F79CE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B6FD3-4B48-47CF-A361-6992BDAE92DA}" type="datetimeFigureOut">
              <a:rPr lang="ru-RU" smtClean="0"/>
              <a:pPr/>
              <a:t>04.06.2012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9BA92-2E63-4633-9D08-973B9F79CE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60CB6FD3-4B48-47CF-A361-6992BDAE92DA}" type="datetimeFigureOut">
              <a:rPr lang="ru-RU" smtClean="0"/>
              <a:pPr/>
              <a:t>04.06.2012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C1A9BA92-2E63-4633-9D08-973B9F79CE0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B6FD3-4B48-47CF-A361-6992BDAE92DA}" type="datetimeFigureOut">
              <a:rPr lang="ru-RU" smtClean="0"/>
              <a:pPr/>
              <a:t>04.06.2012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9BA92-2E63-4633-9D08-973B9F79CE0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B6FD3-4B48-47CF-A361-6992BDAE92DA}" type="datetimeFigureOut">
              <a:rPr lang="ru-RU" smtClean="0"/>
              <a:pPr/>
              <a:t>04.06.2012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9BA92-2E63-4633-9D08-973B9F79CE0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9BA92-2E63-4633-9D08-973B9F79CE0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B6FD3-4B48-47CF-A361-6992BDAE92DA}" type="datetimeFigureOut">
              <a:rPr lang="ru-RU" smtClean="0"/>
              <a:pPr/>
              <a:t>04.06.2012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B6FD3-4B48-47CF-A361-6992BDAE92DA}" type="datetimeFigureOut">
              <a:rPr lang="ru-RU" smtClean="0"/>
              <a:pPr/>
              <a:t>04.06.2012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9BA92-2E63-4633-9D08-973B9F79CE0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B6FD3-4B48-47CF-A361-6992BDAE92DA}" type="datetimeFigureOut">
              <a:rPr lang="ru-RU" smtClean="0"/>
              <a:pPr/>
              <a:t>04.06.2012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9BA92-2E63-4633-9D08-973B9F79CE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60CB6FD3-4B48-47CF-A361-6992BDAE92DA}" type="datetimeFigureOut">
              <a:rPr lang="ru-RU" smtClean="0"/>
              <a:pPr/>
              <a:t>04.06.2012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1A9BA92-2E63-4633-9D08-973B9F79CE0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B6FD3-4B48-47CF-A361-6992BDAE92DA}" type="datetimeFigureOut">
              <a:rPr lang="ru-RU" smtClean="0"/>
              <a:pPr/>
              <a:t>04.06.2012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1A9BA92-2E63-4633-9D08-973B9F79CE0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60CB6FD3-4B48-47CF-A361-6992BDAE92DA}" type="datetimeFigureOut">
              <a:rPr lang="ru-RU" smtClean="0"/>
              <a:pPr/>
              <a:t>04.06.2012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C1A9BA92-2E63-4633-9D08-973B9F79CE0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" y="2857496"/>
            <a:ext cx="8305800" cy="1985308"/>
          </a:xfrm>
        </p:spPr>
        <p:txBody>
          <a:bodyPr/>
          <a:lstStyle/>
          <a:p>
            <a:r>
              <a:rPr lang="ru-RU" b="1" dirty="0" smtClean="0">
                <a:solidFill>
                  <a:schemeClr val="bg2">
                    <a:lumMod val="75000"/>
                  </a:schemeClr>
                </a:solidFill>
              </a:rPr>
              <a:t>Практическое занятие</a:t>
            </a:r>
            <a:endParaRPr lang="ru-RU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138012"/>
          </a:xfrm>
        </p:spPr>
        <p:txBody>
          <a:bodyPr/>
          <a:lstStyle/>
          <a:p>
            <a:r>
              <a:rPr lang="ru-RU" sz="60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Политическая элита</a:t>
            </a:r>
            <a:endParaRPr lang="ru-RU" sz="6000" b="1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28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28804" name="Rectangle 4"/>
          <p:cNvSpPr>
            <a:spLocks noChangeArrowheads="1"/>
          </p:cNvSpPr>
          <p:nvPr/>
        </p:nvSpPr>
        <p:spPr bwMode="auto">
          <a:xfrm>
            <a:off x="1143000" y="228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="ctr" anchorCtr="1"/>
          <a:lstStyle/>
          <a:p>
            <a:pPr algn="l"/>
            <a:r>
              <a:rPr kumimoji="1" lang="ru-RU" sz="4000">
                <a:solidFill>
                  <a:schemeClr val="tx2"/>
                </a:solidFill>
              </a:rPr>
              <a:t>Современные концепции элит.</a:t>
            </a:r>
          </a:p>
        </p:txBody>
      </p:sp>
      <p:sp>
        <p:nvSpPr>
          <p:cNvPr id="1228805" name="Rectangle 5"/>
          <p:cNvSpPr>
            <a:spLocks noChangeArrowheads="1"/>
          </p:cNvSpPr>
          <p:nvPr/>
        </p:nvSpPr>
        <p:spPr bwMode="auto">
          <a:xfrm>
            <a:off x="250825" y="188913"/>
            <a:ext cx="8713788" cy="6119812"/>
          </a:xfrm>
          <a:prstGeom prst="rect">
            <a:avLst/>
          </a:prstGeom>
          <a:solidFill>
            <a:srgbClr val="00B0F0"/>
          </a:solidFill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/>
          <a:lstStyle/>
          <a:p>
            <a:pPr marL="742950" lvl="1" indent="-285750">
              <a:spcBef>
                <a:spcPct val="20000"/>
              </a:spcBef>
              <a:buClr>
                <a:schemeClr val="bg2"/>
              </a:buClr>
              <a:buSzPct val="50000"/>
              <a:buFont typeface="Monotype Sorts" pitchFamily="2" charset="2"/>
              <a:buNone/>
            </a:pPr>
            <a:r>
              <a:rPr kumimoji="1"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kumimoji="1" lang="ru-RU" sz="32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Когда </a:t>
            </a:r>
            <a:r>
              <a:rPr kumimoji="1" lang="ru-RU" sz="32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сложилось несколько подходов к исследованию проблемы элитарного </a:t>
            </a:r>
            <a:r>
              <a:rPr kumimoji="1" lang="ru-RU" sz="32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общества?</a:t>
            </a:r>
            <a:r>
              <a:rPr kumimoji="1" lang="ru-RU" sz="2800" b="1" i="1" dirty="0" smtClean="0">
                <a:solidFill>
                  <a:srgbClr val="C00000"/>
                </a:solidFill>
              </a:rPr>
              <a:t> </a:t>
            </a:r>
            <a:endParaRPr kumimoji="1" lang="ru-RU" sz="2800" b="1" i="1" dirty="0">
              <a:solidFill>
                <a:srgbClr val="C00000"/>
              </a:solidFill>
            </a:endParaRPr>
          </a:p>
          <a:p>
            <a:pPr marL="742950" lvl="1" indent="-285750">
              <a:spcBef>
                <a:spcPct val="20000"/>
              </a:spcBef>
              <a:buClr>
                <a:schemeClr val="bg2"/>
              </a:buClr>
              <a:buSzPct val="50000"/>
              <a:buFont typeface="Monotype Sorts" pitchFamily="2" charset="2"/>
              <a:buNone/>
            </a:pPr>
            <a:r>
              <a:rPr kumimoji="1"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из них:</a:t>
            </a:r>
            <a:r>
              <a:rPr kumimoji="1" lang="ru-RU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kumimoji="1" lang="ru-RU" sz="28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742950" lvl="1" indent="-285750" algn="l">
              <a:spcBef>
                <a:spcPct val="20000"/>
              </a:spcBef>
              <a:buClr>
                <a:schemeClr val="bg2"/>
              </a:buClr>
              <a:buSzPct val="50000"/>
              <a:buFont typeface="Wingdings" pitchFamily="2" charset="2"/>
              <a:buChar char="Ø"/>
            </a:pPr>
            <a:r>
              <a:rPr kumimoji="1" lang="ru-RU" sz="2800" dirty="0" smtClean="0">
                <a:solidFill>
                  <a:schemeClr val="accent3">
                    <a:lumMod val="25000"/>
                  </a:schemeClr>
                </a:solidFill>
              </a:rPr>
              <a:t>теории демократического </a:t>
            </a:r>
            <a:r>
              <a:rPr kumimoji="1" lang="ru-RU" sz="2800" dirty="0" err="1" smtClean="0">
                <a:solidFill>
                  <a:schemeClr val="accent3">
                    <a:lumMod val="25000"/>
                  </a:schemeClr>
                </a:solidFill>
              </a:rPr>
              <a:t>элитизма</a:t>
            </a:r>
            <a:endParaRPr kumimoji="1" lang="ru-RU" sz="2800" dirty="0" smtClean="0">
              <a:solidFill>
                <a:schemeClr val="accent3">
                  <a:lumMod val="25000"/>
                </a:schemeClr>
              </a:solidFill>
            </a:endParaRPr>
          </a:p>
          <a:p>
            <a:pPr marL="742950" lvl="1" indent="-285750" algn="l">
              <a:spcBef>
                <a:spcPct val="20000"/>
              </a:spcBef>
              <a:buClr>
                <a:schemeClr val="bg2"/>
              </a:buClr>
              <a:buSzPct val="50000"/>
              <a:buFont typeface="Wingdings" pitchFamily="2" charset="2"/>
              <a:buChar char="Ø"/>
            </a:pPr>
            <a:r>
              <a:rPr kumimoji="1" lang="ru-RU" sz="2800" dirty="0" smtClean="0">
                <a:solidFill>
                  <a:schemeClr val="accent3">
                    <a:lumMod val="25000"/>
                  </a:schemeClr>
                </a:solidFill>
              </a:rPr>
              <a:t>ценностные теории</a:t>
            </a:r>
          </a:p>
          <a:p>
            <a:pPr marL="742950" lvl="1" indent="-285750" algn="l">
              <a:spcBef>
                <a:spcPct val="20000"/>
              </a:spcBef>
              <a:buClr>
                <a:schemeClr val="bg2"/>
              </a:buClr>
              <a:buSzPct val="50000"/>
              <a:buFont typeface="Wingdings" pitchFamily="2" charset="2"/>
              <a:buChar char="Ø"/>
            </a:pPr>
            <a:r>
              <a:rPr kumimoji="1" lang="ru-RU" sz="2800" dirty="0" smtClean="0">
                <a:solidFill>
                  <a:schemeClr val="accent3">
                    <a:lumMod val="25000"/>
                  </a:schemeClr>
                </a:solidFill>
              </a:rPr>
              <a:t>концепция </a:t>
            </a:r>
            <a:r>
              <a:rPr kumimoji="1" lang="ru-RU" sz="2800" dirty="0">
                <a:solidFill>
                  <a:schemeClr val="accent3">
                    <a:lumMod val="25000"/>
                  </a:schemeClr>
                </a:solidFill>
              </a:rPr>
              <a:t>плюрализма </a:t>
            </a:r>
            <a:r>
              <a:rPr kumimoji="1" lang="ru-RU" sz="2800" dirty="0" smtClean="0">
                <a:solidFill>
                  <a:schemeClr val="accent3">
                    <a:lumMod val="25000"/>
                  </a:schemeClr>
                </a:solidFill>
              </a:rPr>
              <a:t>элит </a:t>
            </a:r>
          </a:p>
          <a:p>
            <a:pPr marL="742950" lvl="1" indent="-285750" algn="l">
              <a:spcBef>
                <a:spcPct val="20000"/>
              </a:spcBef>
              <a:buClr>
                <a:schemeClr val="bg2"/>
              </a:buClr>
              <a:buSzPct val="50000"/>
              <a:buFont typeface="Wingdings" pitchFamily="2" charset="2"/>
              <a:buChar char="Ø"/>
            </a:pPr>
            <a:r>
              <a:rPr kumimoji="1" lang="ru-RU" sz="2800" dirty="0" smtClean="0">
                <a:solidFill>
                  <a:schemeClr val="accent3">
                    <a:lumMod val="25000"/>
                  </a:schemeClr>
                </a:solidFill>
              </a:rPr>
              <a:t>леволиберальная </a:t>
            </a:r>
            <a:r>
              <a:rPr kumimoji="1" lang="ru-RU" sz="2800" dirty="0">
                <a:solidFill>
                  <a:schemeClr val="accent3">
                    <a:lumMod val="25000"/>
                  </a:schemeClr>
                </a:solidFill>
              </a:rPr>
              <a:t>концепция </a:t>
            </a:r>
            <a:r>
              <a:rPr kumimoji="1" lang="ru-RU" sz="2800" dirty="0" smtClean="0">
                <a:solidFill>
                  <a:schemeClr val="accent3">
                    <a:lumMod val="25000"/>
                  </a:schemeClr>
                </a:solidFill>
              </a:rPr>
              <a:t>элит</a:t>
            </a:r>
          </a:p>
          <a:p>
            <a:pPr marL="742950" lvl="1" indent="-285750">
              <a:spcBef>
                <a:spcPct val="20000"/>
              </a:spcBef>
              <a:buClr>
                <a:schemeClr val="bg2"/>
              </a:buClr>
              <a:buSzPct val="50000"/>
              <a:buFont typeface="Monotype Sorts" pitchFamily="2" charset="2"/>
              <a:buNone/>
            </a:pPr>
            <a:r>
              <a:rPr kumimoji="1" lang="ru-RU" sz="28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Варианты ответов:</a:t>
            </a:r>
          </a:p>
          <a:p>
            <a:pPr marL="742950" lvl="1" indent="-285750" algn="l">
              <a:spcBef>
                <a:spcPct val="20000"/>
              </a:spcBef>
              <a:buClr>
                <a:schemeClr val="bg2"/>
              </a:buClr>
              <a:buSzPct val="50000"/>
              <a:buFont typeface="Wingdings" pitchFamily="2" charset="2"/>
              <a:buChar char="§"/>
            </a:pPr>
            <a:r>
              <a:rPr kumimoji="1" lang="ru-RU" sz="2800" dirty="0" smtClean="0"/>
              <a:t>Конец </a:t>
            </a:r>
            <a:r>
              <a:rPr kumimoji="1" lang="en-US" sz="2800" dirty="0" smtClean="0"/>
              <a:t>XIX</a:t>
            </a:r>
            <a:r>
              <a:rPr kumimoji="1" lang="ru-RU" sz="2800" dirty="0" smtClean="0"/>
              <a:t> века</a:t>
            </a:r>
          </a:p>
          <a:p>
            <a:pPr marL="742950" lvl="1" indent="-285750" algn="l">
              <a:spcBef>
                <a:spcPct val="20000"/>
              </a:spcBef>
              <a:buClr>
                <a:schemeClr val="bg2"/>
              </a:buClr>
              <a:buSzPct val="50000"/>
              <a:buFont typeface="Wingdings" pitchFamily="2" charset="2"/>
              <a:buChar char="§"/>
            </a:pPr>
            <a:r>
              <a:rPr kumimoji="1" lang="ru-RU" sz="2800" dirty="0" smtClean="0"/>
              <a:t>Начало</a:t>
            </a:r>
            <a:r>
              <a:rPr kumimoji="1" lang="en-US" sz="2800" dirty="0" smtClean="0"/>
              <a:t>XX </a:t>
            </a:r>
            <a:r>
              <a:rPr kumimoji="1" lang="ru-RU" sz="2800" dirty="0" smtClean="0"/>
              <a:t>века</a:t>
            </a:r>
          </a:p>
          <a:p>
            <a:pPr marL="742950" lvl="1" indent="-285750" algn="l">
              <a:spcBef>
                <a:spcPct val="20000"/>
              </a:spcBef>
              <a:buClr>
                <a:schemeClr val="bg2"/>
              </a:buClr>
              <a:buSzPct val="50000"/>
              <a:buFont typeface="Wingdings" pitchFamily="2" charset="2"/>
              <a:buChar char="§"/>
            </a:pPr>
            <a:r>
              <a:rPr kumimoji="1" lang="ru-RU" sz="2800" dirty="0" smtClean="0"/>
              <a:t>Во второй половине </a:t>
            </a:r>
            <a:r>
              <a:rPr kumimoji="1" lang="en-US" sz="2800" dirty="0" smtClean="0"/>
              <a:t>XX </a:t>
            </a:r>
            <a:r>
              <a:rPr kumimoji="1" lang="ru-RU" sz="2800" dirty="0" smtClean="0"/>
              <a:t>века</a:t>
            </a:r>
          </a:p>
          <a:p>
            <a:pPr marL="742950" lvl="1" indent="-285750">
              <a:spcBef>
                <a:spcPct val="20000"/>
              </a:spcBef>
              <a:buClr>
                <a:schemeClr val="bg2"/>
              </a:buClr>
              <a:buSzPct val="50000"/>
              <a:buFont typeface="Monotype Sorts" pitchFamily="2" charset="2"/>
              <a:buNone/>
            </a:pPr>
            <a:endParaRPr kumimoji="1" lang="ru-RU" sz="3200" dirty="0"/>
          </a:p>
        </p:txBody>
      </p:sp>
      <p:sp>
        <p:nvSpPr>
          <p:cNvPr id="1228807" name="Rectangle 7"/>
          <p:cNvSpPr>
            <a:spLocks noChangeArrowheads="1"/>
          </p:cNvSpPr>
          <p:nvPr/>
        </p:nvSpPr>
        <p:spPr bwMode="auto">
          <a:xfrm>
            <a:off x="76200" y="160338"/>
            <a:ext cx="9005888" cy="66294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>
            <a:outerShdw dist="107763" dir="135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288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88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98" decel="100000" fill="hold"/>
                                        <p:tgtEl>
                                          <p:spTgt spid="12288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2288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0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2880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2880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98" decel="100000" fill="hold"/>
                                        <p:tgtEl>
                                          <p:spTgt spid="122880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22880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288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288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98" decel="100000" fill="hold"/>
                                        <p:tgtEl>
                                          <p:spTgt spid="12288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2288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288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288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98" decel="100000" fill="hold"/>
                                        <p:tgtEl>
                                          <p:spTgt spid="12288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2288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288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288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98" decel="100000" fill="hold"/>
                                        <p:tgtEl>
                                          <p:spTgt spid="12288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2288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2288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288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98" decel="100000" fill="hold"/>
                                        <p:tgtEl>
                                          <p:spTgt spid="12288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2288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2288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288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898" decel="100000" fill="hold"/>
                                        <p:tgtEl>
                                          <p:spTgt spid="12288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2288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2288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288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898" decel="100000" fill="hold"/>
                                        <p:tgtEl>
                                          <p:spTgt spid="12288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2288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0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22880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2880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98" decel="100000" fill="hold"/>
                                        <p:tgtEl>
                                          <p:spTgt spid="122880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22880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0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22880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2880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98" decel="100000" fill="hold"/>
                                        <p:tgtEl>
                                          <p:spTgt spid="122880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22880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0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22880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22880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898" decel="100000" fill="hold"/>
                                        <p:tgtEl>
                                          <p:spTgt spid="122880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22880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0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22880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22880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898" decel="100000" fill="hold"/>
                                        <p:tgtEl>
                                          <p:spTgt spid="122880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22880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804" grpId="0"/>
      <p:bldP spid="1228805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8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298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260350"/>
            <a:ext cx="8785225" cy="6408738"/>
          </a:xfrm>
          <a:solidFill>
            <a:schemeClr val="bg2">
              <a:lumMod val="60000"/>
              <a:lumOff val="40000"/>
            </a:schemeClr>
          </a:solidFill>
        </p:spPr>
        <p:txBody>
          <a:bodyPr>
            <a:normAutofit lnSpcReduction="10000"/>
          </a:bodyPr>
          <a:lstStyle/>
          <a:p>
            <a:pPr lvl="1" algn="ctr">
              <a:buFont typeface="Monotype Sorts" pitchFamily="2" charset="2"/>
              <a:buNone/>
            </a:pPr>
            <a:r>
              <a:rPr lang="ru-RU" b="1" dirty="0">
                <a:solidFill>
                  <a:schemeClr val="accent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Определите к какой </a:t>
            </a:r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теории политической элиты относятся данные суждения</a:t>
            </a:r>
          </a:p>
          <a:p>
            <a:pPr lvl="1" algn="ctr">
              <a:buFont typeface="Monotype Sorts" pitchFamily="2" charset="2"/>
              <a:buNone/>
            </a:pPr>
            <a:r>
              <a:rPr lang="ru-RU" sz="2400" b="1" i="1" dirty="0" smtClean="0">
                <a:solidFill>
                  <a:schemeClr val="accent3">
                    <a:lumMod val="25000"/>
                  </a:schemeClr>
                </a:solidFill>
              </a:rPr>
              <a:t>Элиты </a:t>
            </a:r>
            <a:r>
              <a:rPr lang="ru-RU" sz="2400" b="1" i="1" dirty="0">
                <a:solidFill>
                  <a:schemeClr val="accent3">
                    <a:lumMod val="25000"/>
                  </a:schemeClr>
                </a:solidFill>
              </a:rPr>
              <a:t>необходимы в обществе прежде всего как гарант высокого качественного состава руководителей, избираемых населением; также они являются поборницами либерально-демократических ценностей, в отличие от масс, настроенных на радикальную борьбу за социально-демократические права. Элиты не только обладают необходимыми для управления качествами, но и способы нейтрализации присущий массам иррационализм</a:t>
            </a:r>
            <a:r>
              <a:rPr lang="ru-RU" sz="2400" b="1" i="1" dirty="0" smtClean="0">
                <a:solidFill>
                  <a:schemeClr val="accent3">
                    <a:lumMod val="25000"/>
                  </a:schemeClr>
                </a:solidFill>
              </a:rPr>
              <a:t>.</a:t>
            </a:r>
          </a:p>
          <a:p>
            <a:pPr lvl="1" algn="ctr">
              <a:buFont typeface="Monotype Sorts" pitchFamily="2" charset="2"/>
              <a:buNone/>
            </a:pPr>
            <a:endParaRPr lang="ru-RU" b="1" i="1" dirty="0" smtClean="0">
              <a:solidFill>
                <a:srgbClr val="002060"/>
              </a:solidFill>
            </a:endParaRPr>
          </a:p>
          <a:p>
            <a:pPr lvl="1" algn="ctr">
              <a:buFont typeface="Monotype Sorts" pitchFamily="2" charset="2"/>
              <a:buNone/>
            </a:pPr>
            <a:r>
              <a:rPr lang="ru-RU" b="1" i="1" dirty="0" smtClean="0">
                <a:solidFill>
                  <a:srgbClr val="002060"/>
                </a:solidFill>
              </a:rPr>
              <a:t>Варианты ответов:</a:t>
            </a:r>
          </a:p>
          <a:p>
            <a:pPr lvl="1">
              <a:buFont typeface="Wingdings" pitchFamily="2" charset="2"/>
              <a:buChar char="q"/>
            </a:pPr>
            <a:r>
              <a:rPr lang="ru-RU" sz="2400" b="1" i="1" dirty="0" smtClean="0">
                <a:solidFill>
                  <a:schemeClr val="accent3">
                    <a:lumMod val="25000"/>
                  </a:schemeClr>
                </a:solidFill>
              </a:rPr>
              <a:t>Теория демократического </a:t>
            </a:r>
            <a:r>
              <a:rPr lang="ru-RU" sz="2400" b="1" i="1" dirty="0" err="1" smtClean="0">
                <a:solidFill>
                  <a:schemeClr val="accent3">
                    <a:lumMod val="25000"/>
                  </a:schemeClr>
                </a:solidFill>
              </a:rPr>
              <a:t>элитизма</a:t>
            </a:r>
            <a:r>
              <a:rPr lang="ru-RU" sz="2400" b="1" i="1" dirty="0" smtClean="0">
                <a:solidFill>
                  <a:schemeClr val="accent3">
                    <a:lumMod val="25000"/>
                  </a:schemeClr>
                </a:solidFill>
              </a:rPr>
              <a:t>                                  Ценностная теория                                                Концепция плюрализма элит                      Леволиберальный </a:t>
            </a:r>
            <a:r>
              <a:rPr lang="ru-RU" sz="2400" b="1" i="1" dirty="0" err="1" smtClean="0">
                <a:solidFill>
                  <a:schemeClr val="accent3">
                    <a:lumMod val="25000"/>
                  </a:schemeClr>
                </a:solidFill>
              </a:rPr>
              <a:t>элитизм</a:t>
            </a:r>
            <a:endParaRPr lang="ru-RU" sz="2400" b="1" i="1" dirty="0">
              <a:solidFill>
                <a:schemeClr val="accent3">
                  <a:lumMod val="25000"/>
                </a:schemeClr>
              </a:solidFill>
            </a:endParaRPr>
          </a:p>
          <a:p>
            <a:pPr>
              <a:buFont typeface="Monotype Sorts" pitchFamily="2" charset="2"/>
              <a:buNone/>
            </a:pPr>
            <a:endParaRPr lang="ru-RU" dirty="0"/>
          </a:p>
        </p:txBody>
      </p:sp>
      <p:sp>
        <p:nvSpPr>
          <p:cNvPr id="1229829" name="Rectangle 5"/>
          <p:cNvSpPr>
            <a:spLocks noChangeArrowheads="1"/>
          </p:cNvSpPr>
          <p:nvPr/>
        </p:nvSpPr>
        <p:spPr bwMode="auto">
          <a:xfrm>
            <a:off x="76200" y="160338"/>
            <a:ext cx="9005888" cy="66294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>
            <a:outerShdw dist="107763" dir="135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ru-RU"/>
          </a:p>
        </p:txBody>
      </p:sp>
      <p:cxnSp>
        <p:nvCxnSpPr>
          <p:cNvPr id="7" name="Прямая соединительная линия 6"/>
          <p:cNvCxnSpPr/>
          <p:nvPr/>
        </p:nvCxnSpPr>
        <p:spPr bwMode="auto">
          <a:xfrm>
            <a:off x="642910" y="928670"/>
            <a:ext cx="7572428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2451100"/>
          </a:xfrm>
        </p:spPr>
        <p:txBody>
          <a:bodyPr/>
          <a:lstStyle/>
          <a:p>
            <a:pPr lvl="1">
              <a:buFont typeface="Wingdings" pitchFamily="2" charset="2"/>
              <a:buChar char="q"/>
            </a:pPr>
            <a:r>
              <a:rPr lang="ru-RU" sz="2400" b="1" i="1" cap="none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Определите  какую теорию представляют  выше изложенные положения.</a:t>
            </a:r>
            <a:r>
              <a:rPr lang="ru-RU" sz="2000" b="1" cap="none" dirty="0" smtClean="0">
                <a:solidFill>
                  <a:schemeClr val="accent5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000" b="1" cap="none" dirty="0" smtClean="0">
                <a:solidFill>
                  <a:schemeClr val="accent5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cap="none" dirty="0" smtClean="0">
                <a:solidFill>
                  <a:schemeClr val="accent5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cap="none" dirty="0" smtClean="0">
                <a:solidFill>
                  <a:schemeClr val="accent3">
                    <a:lumMod val="50000"/>
                  </a:schemeClr>
                </a:solidFill>
              </a:rPr>
              <a:t>Варианты ответов: </a:t>
            </a:r>
            <a:r>
              <a:rPr lang="ru-RU" sz="2000" b="1" i="1" dirty="0" smtClean="0">
                <a:solidFill>
                  <a:schemeClr val="accent3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Теория демократического </a:t>
            </a:r>
            <a:r>
              <a:rPr lang="ru-RU" sz="2000" b="1" i="1" dirty="0" err="1" smtClean="0">
                <a:solidFill>
                  <a:schemeClr val="accent3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элитизма</a:t>
            </a:r>
            <a:r>
              <a:rPr lang="ru-RU" sz="2000" b="1" i="1" dirty="0" smtClean="0">
                <a:solidFill>
                  <a:schemeClr val="accent3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000" b="1" i="1" dirty="0" smtClean="0">
                <a:solidFill>
                  <a:schemeClr val="accent3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i="1" dirty="0" smtClean="0">
                <a:solidFill>
                  <a:schemeClr val="accent3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Ценностная теория</a:t>
            </a:r>
            <a:br>
              <a:rPr lang="ru-RU" sz="2000" b="1" i="1" dirty="0" smtClean="0">
                <a:solidFill>
                  <a:schemeClr val="accent3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i="1" dirty="0" smtClean="0">
                <a:solidFill>
                  <a:schemeClr val="accent3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Концепция плюрализма элит</a:t>
            </a:r>
            <a:br>
              <a:rPr lang="ru-RU" sz="2000" b="1" i="1" dirty="0" smtClean="0">
                <a:solidFill>
                  <a:schemeClr val="accent3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i="1" dirty="0" smtClean="0">
                <a:solidFill>
                  <a:schemeClr val="accent3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Леволиберальный </a:t>
            </a:r>
            <a:r>
              <a:rPr lang="ru-RU" sz="2000" b="1" i="1" dirty="0" err="1" smtClean="0">
                <a:solidFill>
                  <a:schemeClr val="accent3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элитизм</a:t>
            </a:r>
            <a:r>
              <a:rPr lang="ru-RU" sz="2000" b="1" i="1" dirty="0" smtClean="0">
                <a:solidFill>
                  <a:schemeClr val="accent3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000" b="1" i="1" dirty="0" smtClean="0">
                <a:solidFill>
                  <a:schemeClr val="accent3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2000" b="1" cap="none" dirty="0">
              <a:solidFill>
                <a:schemeClr val="accent5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428605"/>
            <a:ext cx="7772400" cy="3978296"/>
          </a:xfrm>
        </p:spPr>
        <p:txBody>
          <a:bodyPr/>
          <a:lstStyle/>
          <a:p>
            <a:pPr marL="0" lvl="1" algn="ctr">
              <a:buSzTx/>
              <a:buFont typeface="Wingdings" pitchFamily="2" charset="2"/>
              <a:buChar char="q"/>
            </a:pP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Элита - наиболее ценностный элемент социальной системы, ориентированный на удовлетворение ее важных потребностей, также элита относительно сплоченна на основе выполнения ею руководящих функций. Элита не господствует над массами, а управляет ими на основе добровольного согласия и собственного авторитета. Сторонники данной теории считают, что элитарность вытекает из равенства возможностей и не противоречит демократии.</a:t>
            </a:r>
          </a:p>
          <a:p>
            <a:endParaRPr lang="ru-RU" dirty="0"/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4214818"/>
            <a:ext cx="7924800" cy="2286016"/>
          </a:xfrm>
        </p:spPr>
        <p:txBody>
          <a:bodyPr/>
          <a:lstStyle/>
          <a:p>
            <a:pPr>
              <a:buFont typeface="Wingdings" pitchFamily="2" charset="2"/>
              <a:buChar char="q"/>
            </a:pPr>
            <a:r>
              <a:rPr lang="ru-RU" sz="2400" i="1" cap="none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Определите  какую теорию представляют  выше изложенные положения.</a:t>
            </a:r>
            <a:r>
              <a:rPr lang="ru-RU" sz="2400" cap="none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400" cap="none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cap="none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cap="none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Варианты ответов: </a:t>
            </a:r>
            <a:r>
              <a:rPr lang="ru-RU" sz="2000" i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Теория демократического </a:t>
            </a:r>
            <a:r>
              <a:rPr lang="ru-RU" sz="2000" i="1" dirty="0" err="1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элитизма</a:t>
            </a:r>
            <a:r>
              <a:rPr lang="ru-RU" sz="2000" i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000" i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i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Ценностная теория</a:t>
            </a:r>
            <a:br>
              <a:rPr lang="ru-RU" sz="2000" i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i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Концепция плюрализма элит</a:t>
            </a:r>
            <a:br>
              <a:rPr lang="ru-RU" sz="2000" i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i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Леволиберальный </a:t>
            </a:r>
            <a:r>
              <a:rPr lang="ru-RU" sz="2000" i="1" dirty="0" err="1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элитизм</a:t>
            </a:r>
            <a:endParaRPr lang="ru-RU" sz="2000" dirty="0">
              <a:solidFill>
                <a:schemeClr val="bg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85728"/>
            <a:ext cx="7772400" cy="4500593"/>
          </a:xfrm>
        </p:spPr>
        <p:txBody>
          <a:bodyPr>
            <a:noAutofit/>
          </a:bodyPr>
          <a:lstStyle/>
          <a:p>
            <a:pPr marL="990600" lvl="1" indent="-533400">
              <a:buFont typeface="Wingdings" pitchFamily="2" charset="2"/>
              <a:buChar char="q"/>
            </a:pPr>
            <a:r>
              <a:rPr lang="ru-RU" sz="2400" dirty="0" smtClean="0">
                <a:solidFill>
                  <a:schemeClr val="accent4">
                    <a:lumMod val="50000"/>
                  </a:schemeClr>
                </a:solidFill>
              </a:rPr>
              <a:t>Элита неоднородна, и не одна из входящих в нее групп не способна одновременно доминировать во всех областях жизни;</a:t>
            </a:r>
          </a:p>
          <a:p>
            <a:pPr marL="990600" lvl="1" indent="-533400">
              <a:buFont typeface="Wingdings" pitchFamily="2" charset="2"/>
              <a:buChar char="q"/>
            </a:pPr>
            <a:r>
              <a:rPr lang="ru-RU" sz="2400" dirty="0" smtClean="0">
                <a:solidFill>
                  <a:schemeClr val="accent4">
                    <a:lumMod val="50000"/>
                  </a:schemeClr>
                </a:solidFill>
              </a:rPr>
              <a:t>Власть рассредоточена между различными группами элит, которые в своих интересах влияют на принятие решений;</a:t>
            </a:r>
          </a:p>
          <a:p>
            <a:pPr marL="990600" lvl="1" indent="-533400">
              <a:buFont typeface="Wingdings" pitchFamily="2" charset="2"/>
              <a:buChar char="q"/>
            </a:pPr>
            <a:r>
              <a:rPr lang="ru-RU" sz="2400" dirty="0" smtClean="0">
                <a:solidFill>
                  <a:schemeClr val="accent4">
                    <a:lumMod val="50000"/>
                  </a:schemeClr>
                </a:solidFill>
              </a:rPr>
              <a:t>Конкуренция между элитами предотвращает складывания единой господствующей группы и делает возможным контроль за ними со стороны граждан.</a:t>
            </a:r>
            <a:endParaRPr lang="ru-RU" sz="2400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0"/>
            <a:ext cx="7924800" cy="4786322"/>
          </a:xfrm>
          <a:solidFill>
            <a:srgbClr val="00B0F0"/>
          </a:solidFill>
        </p:spPr>
        <p:txBody>
          <a:bodyPr/>
          <a:lstStyle/>
          <a:p>
            <a:pPr lvl="1">
              <a:buFont typeface="Wingdings" pitchFamily="2" charset="2"/>
              <a:buChar char="q"/>
            </a:pPr>
            <a:r>
              <a:rPr lang="ru-RU" sz="2800" b="1" dirty="0">
                <a:solidFill>
                  <a:schemeClr val="accent5">
                    <a:lumMod val="50000"/>
                  </a:schemeClr>
                </a:solidFill>
              </a:rPr>
              <a:t>Г</a:t>
            </a: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</a:rPr>
              <a:t>лавный </a:t>
            </a:r>
            <a:r>
              <a:rPr lang="ru-RU" sz="2800" b="1" dirty="0" err="1" smtClean="0">
                <a:solidFill>
                  <a:schemeClr val="accent5">
                    <a:lumMod val="50000"/>
                  </a:schemeClr>
                </a:solidFill>
              </a:rPr>
              <a:t>элитообразующий</a:t>
            </a: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</a:rPr>
              <a:t> признак – не выделяющиеся индивидуальные качества, а обладание ключевыми позициями в обществе и известность. Сплоченность элиты обеспечивается не только общей заинтересованностью входящих в нее групп в сохранении </a:t>
            </a:r>
            <a:r>
              <a:rPr lang="ru-RU" sz="2800" b="1" dirty="0" err="1" smtClean="0">
                <a:solidFill>
                  <a:schemeClr val="accent5">
                    <a:lumMod val="50000"/>
                  </a:schemeClr>
                </a:solidFill>
              </a:rPr>
              <a:t>привелегерованного</a:t>
            </a: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</a:rPr>
              <a:t> положения, но и близостью социального статуса, духовных ценностей, стиля жизни, личностными и родственными связями.</a:t>
            </a:r>
            <a:endParaRPr lang="ru-RU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1899136"/>
          </a:xfrm>
          <a:solidFill>
            <a:srgbClr val="0070C0"/>
          </a:solidFill>
        </p:spPr>
        <p:txBody>
          <a:bodyPr>
            <a:normAutofit fontScale="55000" lnSpcReduction="20000"/>
          </a:bodyPr>
          <a:lstStyle/>
          <a:p>
            <a:pPr>
              <a:buFont typeface="Wingdings" pitchFamily="2" charset="2"/>
              <a:buChar char="Ø"/>
            </a:pPr>
            <a:r>
              <a:rPr lang="ru-RU" sz="4000" b="1" i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Определите  какую теорию представляют  выше изложенные положения.</a:t>
            </a:r>
            <a:r>
              <a:rPr lang="ru-RU" b="1" dirty="0" smtClean="0">
                <a:solidFill>
                  <a:schemeClr val="accent5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 smtClean="0">
                <a:solidFill>
                  <a:schemeClr val="accent5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600" b="1" dirty="0" smtClean="0">
                <a:solidFill>
                  <a:schemeClr val="accent5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800" b="1" dirty="0" smtClean="0">
                <a:solidFill>
                  <a:schemeClr val="accent3">
                    <a:lumMod val="50000"/>
                  </a:schemeClr>
                </a:solidFill>
              </a:rPr>
              <a:t>Варианты ответов: </a:t>
            </a:r>
            <a:r>
              <a:rPr lang="ru-RU" sz="2900" b="1" i="1" dirty="0" smtClean="0">
                <a:solidFill>
                  <a:schemeClr val="accent3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Теория демократического </a:t>
            </a:r>
            <a:r>
              <a:rPr lang="ru-RU" sz="2900" b="1" i="1" dirty="0" err="1" smtClean="0">
                <a:solidFill>
                  <a:schemeClr val="accent3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элитизма</a:t>
            </a:r>
            <a:r>
              <a:rPr lang="ru-RU" sz="2900" b="1" i="1" dirty="0" smtClean="0">
                <a:solidFill>
                  <a:schemeClr val="accent3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900" b="1" i="1" dirty="0" smtClean="0">
                <a:solidFill>
                  <a:schemeClr val="accent3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900" b="1" i="1" dirty="0" smtClean="0">
                <a:solidFill>
                  <a:schemeClr val="accent3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Ценностная теория</a:t>
            </a:r>
            <a:br>
              <a:rPr lang="ru-RU" sz="2900" b="1" i="1" dirty="0" smtClean="0">
                <a:solidFill>
                  <a:schemeClr val="accent3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900" b="1" i="1" dirty="0" smtClean="0">
                <a:solidFill>
                  <a:schemeClr val="accent3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Концепция плюрализма элит</a:t>
            </a:r>
            <a:br>
              <a:rPr lang="ru-RU" sz="2900" b="1" i="1" dirty="0" smtClean="0">
                <a:solidFill>
                  <a:schemeClr val="accent3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900" b="1" i="1" dirty="0" smtClean="0">
                <a:solidFill>
                  <a:schemeClr val="accent3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Леволиберальный </a:t>
            </a:r>
            <a:r>
              <a:rPr lang="ru-RU" sz="2900" b="1" i="1" dirty="0" err="1" smtClean="0">
                <a:solidFill>
                  <a:schemeClr val="accent3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элитизм</a:t>
            </a:r>
            <a:r>
              <a:rPr lang="ru-RU" sz="2900" b="1" i="1" dirty="0" smtClean="0">
                <a:solidFill>
                  <a:schemeClr val="accent3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900" b="1" i="1" dirty="0" smtClean="0">
                <a:solidFill>
                  <a:schemeClr val="accent3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bg2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chemeClr val="accent4">
                    <a:lumMod val="50000"/>
                  </a:schemeClr>
                </a:solidFill>
              </a:rPr>
              <a:t>Приведите в соответствие  концепции и теории с их авторами</a:t>
            </a:r>
            <a:endParaRPr lang="ru-RU" sz="3600" dirty="0">
              <a:solidFill>
                <a:schemeClr val="accent4">
                  <a:lumMod val="50000"/>
                </a:schemeClr>
              </a:solidFill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half" idx="1"/>
          </p:nvPr>
        </p:nvGraphicFramePr>
        <p:xfrm>
          <a:off x="457200" y="1524000"/>
          <a:ext cx="4059238" cy="44767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59238"/>
              </a:tblGrid>
              <a:tr h="4476768"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ru-RU" sz="360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  <a:t>Р.Даль, </a:t>
                      </a:r>
                      <a:r>
                        <a:rPr lang="ru-RU" sz="3600" dirty="0" err="1" smtClean="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  <a:t>С.Липсес</a:t>
                      </a:r>
                      <a:endParaRPr lang="ru-RU" sz="3600" dirty="0" smtClean="0">
                        <a:solidFill>
                          <a:schemeClr val="accent3">
                            <a:lumMod val="75000"/>
                          </a:schemeClr>
                        </a:solidFill>
                      </a:endParaRP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360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  <a:t>Р.Миллс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3600" dirty="0" err="1" smtClean="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  <a:t>Х.Ортега-и-Гасет</a:t>
                      </a:r>
                      <a:endParaRPr lang="ru-RU" sz="3600" dirty="0" smtClean="0">
                        <a:solidFill>
                          <a:schemeClr val="accent3">
                            <a:lumMod val="75000"/>
                          </a:schemeClr>
                        </a:solidFill>
                      </a:endParaRP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360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  <a:t>К Мангейм</a:t>
                      </a:r>
                    </a:p>
                    <a:p>
                      <a:pPr marL="342900" indent="-342900">
                        <a:buAutoNum type="arabicPeriod"/>
                      </a:pPr>
                      <a:endParaRPr lang="ru-RU" sz="3600" dirty="0">
                        <a:solidFill>
                          <a:schemeClr val="accent3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Содержимое 5"/>
          <p:cNvGraphicFramePr>
            <a:graphicFrameLocks noGrp="1"/>
          </p:cNvGraphicFramePr>
          <p:nvPr>
            <p:ph sz="half" idx="2"/>
          </p:nvPr>
        </p:nvGraphicFramePr>
        <p:xfrm>
          <a:off x="4648200" y="1524000"/>
          <a:ext cx="4059238" cy="44767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59238"/>
              </a:tblGrid>
              <a:tr h="4476768"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q"/>
                      </a:pPr>
                      <a:r>
                        <a:rPr lang="ru-RU" sz="2400" b="1" i="1" dirty="0" smtClean="0"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Теория демократического </a:t>
                      </a:r>
                      <a:r>
                        <a:rPr lang="ru-RU" sz="2400" b="1" i="1" dirty="0" err="1" smtClean="0"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элитизма</a:t>
                      </a:r>
                      <a:endParaRPr lang="ru-RU" sz="2400" b="1" i="1" dirty="0" smtClean="0">
                        <a:solidFill>
                          <a:srgbClr val="0070C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pPr>
                        <a:buFont typeface="Wingdings" pitchFamily="2" charset="2"/>
                        <a:buChar char="q"/>
                      </a:pPr>
                      <a:r>
                        <a:rPr lang="ru-RU" sz="2400" b="1" i="1" dirty="0" smtClean="0"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Ценностная теория</a:t>
                      </a:r>
                    </a:p>
                    <a:p>
                      <a:pPr>
                        <a:buFont typeface="Wingdings" pitchFamily="2" charset="2"/>
                        <a:buChar char="q"/>
                      </a:pPr>
                      <a:r>
                        <a:rPr lang="ru-RU" sz="2400" b="1" i="1" dirty="0" smtClean="0"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Концепция плюрализма элит</a:t>
                      </a:r>
                    </a:p>
                    <a:p>
                      <a:pPr>
                        <a:buFont typeface="Wingdings" pitchFamily="2" charset="2"/>
                        <a:buChar char="q"/>
                      </a:pPr>
                      <a:r>
                        <a:rPr lang="ru-RU" sz="2400" b="1" i="1" dirty="0" smtClean="0"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Леволиберальный</a:t>
                      </a:r>
                      <a:r>
                        <a:rPr lang="ru-RU" sz="2400" b="1" i="1" baseline="0" dirty="0" smtClean="0"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ru-RU" sz="2400" b="1" i="1" baseline="0" dirty="0" err="1" smtClean="0"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элитизм</a:t>
                      </a:r>
                      <a:endParaRPr lang="ru-RU" sz="2400" b="1" i="1" dirty="0" smtClean="0">
                        <a:solidFill>
                          <a:srgbClr val="0070C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pPr>
                        <a:buFont typeface="Wingdings" pitchFamily="2" charset="2"/>
                        <a:buNone/>
                      </a:pPr>
                      <a:endParaRPr lang="ru-RU" sz="1800" b="1" i="1" dirty="0" smtClean="0">
                        <a:solidFill>
                          <a:schemeClr val="accent3">
                            <a:lumMod val="2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pPr>
                        <a:buFont typeface="Wingdings" pitchFamily="2" charset="2"/>
                        <a:buNone/>
                      </a:pPr>
                      <a:r>
                        <a:rPr lang="ru-RU" sz="1800" b="1" i="1" dirty="0" smtClean="0">
                          <a:solidFill>
                            <a:schemeClr val="accent3">
                              <a:lumMod val="2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/>
                      </a:r>
                      <a:br>
                        <a:rPr lang="ru-RU" sz="1800" b="1" i="1" dirty="0" smtClean="0">
                          <a:solidFill>
                            <a:schemeClr val="accent3">
                              <a:lumMod val="2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</a:br>
                      <a:r>
                        <a:rPr lang="ru-RU" sz="1800" b="1" i="1" dirty="0" smtClean="0">
                          <a:solidFill>
                            <a:schemeClr val="accent3">
                              <a:lumMod val="2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ru-RU" sz="1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/>
                      </a:r>
                      <a:br>
                        <a:rPr lang="ru-RU" sz="1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</a:br>
                      <a:endParaRPr lang="ru-RU" dirty="0"/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solidFill>
            <a:srgbClr val="00B0F0"/>
          </a:solidFill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q"/>
            </a:pP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« Общество делится на господствующее меньшинство  и политически зависимое большинство… Политический класс постоянно меняется…Правящая политическая верхушка стремится узурпировать свое положение.  Нижестоящие  ведут борьбу за занятие ими господствующего положения, происходит обновление элиты.»</a:t>
            </a:r>
            <a:r>
              <a:rPr lang="ru-RU" dirty="0" smtClean="0"/>
              <a:t> </a:t>
            </a:r>
          </a:p>
          <a:p>
            <a:endParaRPr lang="ru-RU" dirty="0" smtClean="0"/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rgbClr val="002060"/>
                </a:solidFill>
              </a:rPr>
              <a:t>Варианты ответов: </a:t>
            </a:r>
            <a:r>
              <a:rPr lang="ru-RU" dirty="0" smtClean="0"/>
              <a:t>Н Макиавелли, В. Парето, </a:t>
            </a:r>
          </a:p>
          <a:p>
            <a:pPr>
              <a:buNone/>
            </a:pPr>
            <a:r>
              <a:rPr lang="ru-RU" dirty="0" smtClean="0"/>
              <a:t>Г. </a:t>
            </a:r>
            <a:r>
              <a:rPr lang="ru-RU" dirty="0" err="1" smtClean="0"/>
              <a:t>Моска</a:t>
            </a:r>
            <a:r>
              <a:rPr lang="ru-RU" dirty="0" smtClean="0"/>
              <a:t>, к.Маркс, </a:t>
            </a:r>
            <a:r>
              <a:rPr lang="ru-RU" dirty="0" err="1" smtClean="0"/>
              <a:t>Р.Михельс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40000"/>
              <a:lumOff val="60000"/>
            </a:schemeClr>
          </a:solidFill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Кто автор ? </a:t>
            </a:r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solidFill>
            <a:schemeClr val="accent3">
              <a:lumMod val="60000"/>
              <a:lumOff val="40000"/>
            </a:schemeClr>
          </a:solidFill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« Демократия , чтобы сохранить себя и достичь известной стабильности, вынуждена создавать организацию. Это связано с выделением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</a:t>
            </a:r>
            <a:r>
              <a:rPr lang="ru-RU" b="1" dirty="0" smtClean="0">
                <a:solidFill>
                  <a:srgbClr val="002060"/>
                </a:solidFill>
              </a:rPr>
              <a:t>  </a:t>
            </a:r>
            <a:r>
              <a:rPr lang="ru-RU" dirty="0" smtClean="0">
                <a:solidFill>
                  <a:srgbClr val="002060"/>
                </a:solidFill>
              </a:rPr>
              <a:t>- активного меньшинства, которому массе приходится довериться. Поэтому демократия неизбежно превращается в. Всякая 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 </a:t>
            </a:r>
            <a:r>
              <a:rPr lang="ru-RU" dirty="0" smtClean="0">
                <a:solidFill>
                  <a:srgbClr val="002060"/>
                </a:solidFill>
              </a:rPr>
              <a:t>тяготеет к иерархии, всякая 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</a:t>
            </a:r>
            <a:r>
              <a:rPr lang="ru-RU" dirty="0" smtClean="0">
                <a:solidFill>
                  <a:srgbClr val="002060"/>
                </a:solidFill>
              </a:rPr>
              <a:t> – к олигархии.  Начало организации – конец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… </a:t>
            </a:r>
            <a:r>
              <a:rPr lang="ru-RU" dirty="0" smtClean="0">
                <a:solidFill>
                  <a:srgbClr val="002060"/>
                </a:solidFill>
              </a:rPr>
              <a:t>.</a:t>
            </a:r>
          </a:p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</a:rPr>
              <a:t>Пропущенные слова:</a:t>
            </a:r>
            <a:r>
              <a:rPr lang="ru-RU" dirty="0" smtClean="0"/>
              <a:t> </a:t>
            </a:r>
            <a:r>
              <a:rPr lang="ru-RU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олигархия, элита, демократия, организация.</a:t>
            </a:r>
            <a:endParaRPr lang="ru-RU" dirty="0">
              <a:solidFill>
                <a:schemeClr val="bg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solidFill>
            <a:schemeClr val="tx2">
              <a:lumMod val="75000"/>
            </a:schemeClr>
          </a:solidFill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железному закону олигархических тенденций: </a:t>
            </a:r>
            <a:endParaRPr lang="ru-RU" dirty="0">
              <a:solidFill>
                <a:schemeClr val="bg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solidFill>
            <a:schemeClr val="accent3">
              <a:lumMod val="50000"/>
            </a:schemeClr>
          </a:solidFill>
        </p:spPr>
        <p:txBody>
          <a:bodyPr/>
          <a:lstStyle/>
          <a:p>
            <a:pPr>
              <a:buFont typeface="Wingdings" pitchFamily="2" charset="2"/>
              <a:buChar char="q"/>
            </a:pPr>
            <a:r>
              <a:rPr lang="ru-RU" sz="4800" dirty="0" smtClean="0">
                <a:solidFill>
                  <a:srgbClr val="002060"/>
                </a:solidFill>
              </a:rPr>
              <a:t>Варианты</a:t>
            </a:r>
            <a:r>
              <a:rPr lang="ru-RU" sz="4000" dirty="0" smtClean="0">
                <a:solidFill>
                  <a:srgbClr val="002060"/>
                </a:solidFill>
              </a:rPr>
              <a:t> </a:t>
            </a:r>
            <a:r>
              <a:rPr lang="ru-RU" sz="4800" dirty="0" smtClean="0">
                <a:solidFill>
                  <a:srgbClr val="002060"/>
                </a:solidFill>
              </a:rPr>
              <a:t>ответов:</a:t>
            </a:r>
          </a:p>
          <a:p>
            <a:pPr>
              <a:buFont typeface="Wingdings" pitchFamily="2" charset="2"/>
              <a:buChar char="Ø"/>
            </a:pPr>
            <a:r>
              <a:rPr lang="ru-RU" sz="40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</a:rPr>
              <a:t>Николо Макиавелли, В. Парето, </a:t>
            </a:r>
          </a:p>
          <a:p>
            <a:pPr>
              <a:buNone/>
            </a:pPr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</a:rPr>
              <a:t>Г. </a:t>
            </a:r>
            <a:r>
              <a:rPr lang="ru-RU" sz="4000" dirty="0" err="1" smtClean="0">
                <a:solidFill>
                  <a:schemeClr val="accent1">
                    <a:lumMod val="50000"/>
                  </a:schemeClr>
                </a:solidFill>
              </a:rPr>
              <a:t>Моска</a:t>
            </a:r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</a:rPr>
              <a:t>, к.Маркс, </a:t>
            </a:r>
            <a:r>
              <a:rPr lang="ru-RU" sz="4000" dirty="0" err="1" smtClean="0">
                <a:solidFill>
                  <a:schemeClr val="accent1">
                    <a:lumMod val="50000"/>
                  </a:schemeClr>
                </a:solidFill>
              </a:rPr>
              <a:t>Р.Михельс</a:t>
            </a:r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</a:rPr>
              <a:t>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71600"/>
          </a:xfrm>
          <a:solidFill>
            <a:schemeClr val="accent1">
              <a:lumMod val="75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ru-RU" sz="4400" dirty="0" smtClean="0">
                <a:solidFill>
                  <a:schemeClr val="tx2">
                    <a:lumMod val="10000"/>
                  </a:schemeClr>
                </a:solidFill>
              </a:rPr>
              <a:t>Кто открыл железный закон олигархических тенденции?</a:t>
            </a:r>
            <a:endParaRPr lang="ru-RU" sz="4400" dirty="0">
              <a:solidFill>
                <a:schemeClr val="tx2">
                  <a:lumMod val="1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Заполните таблицу «Система создания политической элиты»</a:t>
            </a: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sz="half" idx="1"/>
          </p:nvPr>
        </p:nvGraphicFramePr>
        <p:xfrm>
          <a:off x="428596" y="2143116"/>
          <a:ext cx="4059238" cy="34051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59238"/>
              </a:tblGrid>
              <a:tr h="1333496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Антрепренерская система</a:t>
                      </a:r>
                      <a:endParaRPr lang="ru-RU" sz="3200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207170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Содержимое 7"/>
          <p:cNvGraphicFramePr>
            <a:graphicFrameLocks noGrp="1"/>
          </p:cNvGraphicFramePr>
          <p:nvPr>
            <p:ph sz="half" idx="2"/>
          </p:nvPr>
        </p:nvGraphicFramePr>
        <p:xfrm>
          <a:off x="4572000" y="2143116"/>
          <a:ext cx="4059238" cy="34635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59238"/>
              </a:tblGrid>
              <a:tr h="1285884"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Система гильдий</a:t>
                      </a:r>
                      <a:endParaRPr lang="ru-RU" sz="3600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21776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9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71472" y="1785926"/>
            <a:ext cx="8229600" cy="457200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q"/>
            </a:pPr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Понятие, значение, структура и функции политической элиты.</a:t>
            </a:r>
          </a:p>
          <a:p>
            <a:pPr>
              <a:buFont typeface="Wingdings" pitchFamily="2" charset="2"/>
              <a:buChar char="q"/>
            </a:pPr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Теории  политической элиты.</a:t>
            </a:r>
          </a:p>
          <a:p>
            <a:pPr>
              <a:buFont typeface="Wingdings" pitchFamily="2" charset="2"/>
              <a:buChar char="q"/>
            </a:pPr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Типы политической элиты.</a:t>
            </a:r>
            <a:endParaRPr lang="ru-RU" sz="3200" b="1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</a:t>
            </a:r>
            <a:endParaRPr lang="ru-RU" sz="6000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Приведите в соответствие понятия и определения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  <p:graphicFrame>
        <p:nvGraphicFramePr>
          <p:cNvPr id="9" name="Содержимое 8"/>
          <p:cNvGraphicFramePr>
            <a:graphicFrameLocks noGrp="1"/>
          </p:cNvGraphicFramePr>
          <p:nvPr>
            <p:ph sz="half" idx="1"/>
          </p:nvPr>
        </p:nvGraphicFramePr>
        <p:xfrm>
          <a:off x="457200" y="1524000"/>
          <a:ext cx="4059238" cy="5100630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4059238"/>
              </a:tblGrid>
              <a:tr h="833430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Гарантии против деградации</a:t>
                      </a:r>
                      <a:r>
                        <a:rPr lang="ru-RU" sz="20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политической элиты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4134379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а</a:t>
                      </a:r>
                      <a:r>
                        <a:rPr lang="ru-RU" sz="20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) Широкая гласность</a:t>
                      </a:r>
                    </a:p>
                    <a:p>
                      <a:endParaRPr lang="ru-RU" sz="2000" b="1" dirty="0" smtClean="0">
                        <a:solidFill>
                          <a:schemeClr val="bg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r>
                        <a:rPr lang="ru-RU" sz="20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б) Политический плюрализм</a:t>
                      </a:r>
                    </a:p>
                    <a:p>
                      <a:endParaRPr lang="ru-RU" sz="2000" b="1" dirty="0" smtClean="0">
                        <a:solidFill>
                          <a:schemeClr val="bg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r>
                        <a:rPr lang="ru-RU" sz="20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в) Открытость элит для социальной мобильности</a:t>
                      </a:r>
                    </a:p>
                    <a:p>
                      <a:endParaRPr lang="ru-RU" sz="2000" b="1" dirty="0" smtClean="0">
                        <a:solidFill>
                          <a:schemeClr val="bg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r>
                        <a:rPr lang="ru-RU" sz="20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г) Степень законности</a:t>
                      </a:r>
                    </a:p>
                    <a:p>
                      <a:endParaRPr lang="ru-RU" sz="2000" b="1" dirty="0" smtClean="0">
                        <a:solidFill>
                          <a:schemeClr val="bg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r>
                        <a:rPr lang="ru-RU" sz="2000" b="1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д</a:t>
                      </a:r>
                      <a:r>
                        <a:rPr lang="ru-RU" sz="20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) Условия и средства участия в политической жизни</a:t>
                      </a:r>
                    </a:p>
                    <a:p>
                      <a:endParaRPr lang="ru-RU" b="1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Содержимое 9"/>
          <p:cNvGraphicFramePr>
            <a:graphicFrameLocks noGrp="1"/>
          </p:cNvGraphicFramePr>
          <p:nvPr>
            <p:ph sz="half" idx="2"/>
          </p:nvPr>
        </p:nvGraphicFramePr>
        <p:xfrm>
          <a:off x="4572000" y="1500174"/>
          <a:ext cx="4059238" cy="5048272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4059238"/>
              </a:tblGrid>
              <a:tr h="833430"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Определения</a:t>
                      </a:r>
                      <a:endParaRPr lang="ru-RU" sz="4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4214842"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ru-RU" sz="16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Свободная конкуренция, соперничество политических элит;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16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Свобода слова, отсутствие монополии на СМИ, наличие альтернативных органов печати, ТВ и т.е.;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16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Строгое соблюдение законности, демократических процедур политического режима;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16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Повышение демократической политической культуры граждан как условия и средства их осознанного  активного участия в политической жизни;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16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Установление сроков пребывания у власти выборных и назначаемых лиц;</a:t>
                      </a:r>
                      <a:endParaRPr lang="ru-RU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7538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17539" name="Rectangle 3"/>
          <p:cNvSpPr>
            <a:spLocks noChangeArrowheads="1"/>
          </p:cNvSpPr>
          <p:nvPr/>
        </p:nvSpPr>
        <p:spPr bwMode="auto">
          <a:xfrm>
            <a:off x="428596" y="1357274"/>
            <a:ext cx="8229600" cy="5500726"/>
          </a:xfrm>
          <a:prstGeom prst="rect">
            <a:avLst/>
          </a:prstGeom>
          <a:solidFill>
            <a:srgbClr val="00FFFF"/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bg2"/>
              </a:buClr>
              <a:buFont typeface="Monotype Sorts" pitchFamily="2" charset="2"/>
              <a:buNone/>
            </a:pPr>
            <a:endParaRPr kumimoji="1" lang="ru-RU" sz="2400" dirty="0" smtClean="0"/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q"/>
            </a:pPr>
            <a:r>
              <a:rPr kumimoji="1"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протяжении веков и тысячелетий человеческое общество делилось на два класса:  … (рабовладельцы и рабы, феодалы и крепостные крестьяне, буржуа и пролетариат). Господствующий экономически, политически и духовно общественный класс был …, он проводил политику в своих интересах. Однако весь класс не может управлять обществом. Он всегда выделял из своей среды специально … , которые от имени класса осуществляли руководство государством.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Ø"/>
            </a:pPr>
            <a:r>
              <a:rPr kumimoji="1" lang="ru-RU" sz="28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смыслу заполните ключевые выражения по теме:</a:t>
            </a:r>
          </a:p>
          <a:p>
            <a:pPr marL="342900" indent="-342900" algn="l">
              <a:lnSpc>
                <a:spcPct val="90000"/>
              </a:lnSpc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</a:pPr>
            <a:r>
              <a:rPr kumimoji="1"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правящей силой, господствующий и «подчиненный», </a:t>
            </a:r>
          </a:p>
          <a:p>
            <a:pPr marL="342900" indent="-342900" algn="l">
              <a:lnSpc>
                <a:spcPct val="90000"/>
              </a:lnSpc>
              <a:spcBef>
                <a:spcPct val="20000"/>
              </a:spcBef>
              <a:buClr>
                <a:schemeClr val="bg2"/>
              </a:buClr>
            </a:pPr>
            <a:r>
              <a:rPr kumimoji="1"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подготовленных людей – управленцев</a:t>
            </a:r>
            <a:endParaRPr kumimoji="1" lang="ru-RU" sz="24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17540" name="Rectangle 4"/>
          <p:cNvSpPr>
            <a:spLocks noChangeArrowheads="1"/>
          </p:cNvSpPr>
          <p:nvPr/>
        </p:nvSpPr>
        <p:spPr bwMode="auto">
          <a:xfrm>
            <a:off x="152400" y="228600"/>
            <a:ext cx="8915400" cy="6553200"/>
          </a:xfrm>
          <a:prstGeom prst="rect">
            <a:avLst/>
          </a:prstGeom>
          <a:noFill/>
          <a:ln w="28575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217541" name="AutoShape 5"/>
          <p:cNvSpPr>
            <a:spLocks noGrp="1" noChangeArrowheads="1"/>
          </p:cNvSpPr>
          <p:nvPr>
            <p:ph type="title"/>
          </p:nvPr>
        </p:nvSpPr>
        <p:spPr>
          <a:xfrm>
            <a:off x="685800" y="260351"/>
            <a:ext cx="7772400" cy="811195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FF3300"/>
          </a:solidFill>
          <a:ln/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FF3300"/>
            </a:extrusionClr>
          </a:sp3d>
        </p:spPr>
        <p:txBody>
          <a:bodyPr>
            <a:flatTx/>
          </a:bodyPr>
          <a:lstStyle/>
          <a:p>
            <a:pPr algn="ctr"/>
            <a:r>
              <a:rPr lang="ru-RU" sz="3200" dirty="0"/>
              <a:t>Политическая элита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26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22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6858000"/>
          </a:xfrm>
          <a:solidFill>
            <a:srgbClr val="808000"/>
          </a:solidFill>
        </p:spPr>
        <p:txBody>
          <a:bodyPr/>
          <a:lstStyle/>
          <a:p>
            <a:pPr algn="ctr">
              <a:buFont typeface="Monotype Sorts" pitchFamily="2" charset="2"/>
              <a:buNone/>
            </a:pP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Заполните схему</a:t>
            </a:r>
            <a:endParaRPr lang="ru-RU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22660" name="AutoShape 4"/>
          <p:cNvSpPr>
            <a:spLocks noChangeArrowheads="1"/>
          </p:cNvSpPr>
          <p:nvPr/>
        </p:nvSpPr>
        <p:spPr bwMode="auto">
          <a:xfrm>
            <a:off x="3276600" y="1371600"/>
            <a:ext cx="2743200" cy="2514600"/>
          </a:xfrm>
          <a:prstGeom prst="octagon">
            <a:avLst>
              <a:gd name="adj" fmla="val 29287"/>
            </a:avLst>
          </a:prstGeom>
          <a:solidFill>
            <a:srgbClr val="66FFFF"/>
          </a:solidFill>
          <a:ln w="9525">
            <a:miter lim="800000"/>
            <a:headEnd/>
            <a:tailEnd/>
          </a:ln>
          <a:effectLst/>
          <a:scene3d>
            <a:camera prst="legacyPerspectiveTop"/>
            <a:lightRig rig="legacyFlat3" dir="b"/>
          </a:scene3d>
          <a:sp3d extrusionH="887400" prstMaterial="legacyMatte">
            <a:bevelT w="13500" h="13500" prst="angle"/>
            <a:bevelB w="13500" h="13500" prst="angle"/>
            <a:extrusionClr>
              <a:srgbClr val="66FFFF"/>
            </a:extrusionClr>
          </a:sp3d>
        </p:spPr>
        <p:txBody>
          <a:bodyPr wrap="none" anchor="ctr">
            <a:flatTx/>
          </a:bodyPr>
          <a:lstStyle/>
          <a:p>
            <a:pPr>
              <a:lnSpc>
                <a:spcPct val="130000"/>
              </a:lnSpc>
            </a:pP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Виды правящей </a:t>
            </a:r>
          </a:p>
          <a:p>
            <a:pPr>
              <a:lnSpc>
                <a:spcPct val="130000"/>
              </a:lnSpc>
            </a:pP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элиты</a:t>
            </a:r>
            <a:endParaRPr lang="ru-RU" sz="2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22661" name="Rectangle 5"/>
          <p:cNvSpPr>
            <a:spLocks noChangeArrowheads="1"/>
          </p:cNvSpPr>
          <p:nvPr/>
        </p:nvSpPr>
        <p:spPr bwMode="auto">
          <a:xfrm>
            <a:off x="304800" y="838200"/>
            <a:ext cx="2743200" cy="1219200"/>
          </a:xfrm>
          <a:prstGeom prst="rect">
            <a:avLst/>
          </a:prstGeom>
          <a:solidFill>
            <a:srgbClr val="CCFF99"/>
          </a:solidFill>
          <a:ln w="57150" cmpd="thickThin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lnSpc>
                <a:spcPct val="120000"/>
              </a:lnSpc>
            </a:pPr>
            <a:endParaRPr lang="ru-RU" sz="2400" dirty="0"/>
          </a:p>
        </p:txBody>
      </p:sp>
      <p:sp>
        <p:nvSpPr>
          <p:cNvPr id="1222662" name="Rectangle 6"/>
          <p:cNvSpPr>
            <a:spLocks noChangeArrowheads="1"/>
          </p:cNvSpPr>
          <p:nvPr/>
        </p:nvSpPr>
        <p:spPr bwMode="auto">
          <a:xfrm>
            <a:off x="304800" y="3255963"/>
            <a:ext cx="2898775" cy="1524000"/>
          </a:xfrm>
          <a:prstGeom prst="rect">
            <a:avLst/>
          </a:prstGeom>
          <a:solidFill>
            <a:srgbClr val="FFFF00"/>
          </a:solidFill>
          <a:ln w="57150" cmpd="thickThin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lnSpc>
                <a:spcPct val="120000"/>
              </a:lnSpc>
            </a:pPr>
            <a:endParaRPr lang="ru-RU" sz="1800" dirty="0"/>
          </a:p>
        </p:txBody>
      </p:sp>
      <p:sp>
        <p:nvSpPr>
          <p:cNvPr id="1222663" name="Rectangle 7"/>
          <p:cNvSpPr>
            <a:spLocks noChangeArrowheads="1"/>
          </p:cNvSpPr>
          <p:nvPr/>
        </p:nvSpPr>
        <p:spPr bwMode="auto">
          <a:xfrm>
            <a:off x="6172200" y="3276600"/>
            <a:ext cx="2743200" cy="1524000"/>
          </a:xfrm>
          <a:prstGeom prst="rect">
            <a:avLst/>
          </a:prstGeom>
          <a:solidFill>
            <a:srgbClr val="008000"/>
          </a:solidFill>
          <a:ln w="57150" cmpd="thickThin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lnSpc>
                <a:spcPct val="120000"/>
              </a:lnSpc>
            </a:pPr>
            <a:endParaRPr lang="ru-RU" sz="2400" dirty="0"/>
          </a:p>
        </p:txBody>
      </p:sp>
      <p:sp>
        <p:nvSpPr>
          <p:cNvPr id="1222664" name="Rectangle 8"/>
          <p:cNvSpPr>
            <a:spLocks noChangeArrowheads="1"/>
          </p:cNvSpPr>
          <p:nvPr/>
        </p:nvSpPr>
        <p:spPr bwMode="auto">
          <a:xfrm>
            <a:off x="6172200" y="838200"/>
            <a:ext cx="2743200" cy="1219200"/>
          </a:xfrm>
          <a:prstGeom prst="rect">
            <a:avLst/>
          </a:prstGeom>
          <a:solidFill>
            <a:schemeClr val="folHlink"/>
          </a:solidFill>
          <a:ln w="57150" cmpd="thickThin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lnSpc>
                <a:spcPct val="120000"/>
              </a:lnSpc>
            </a:pPr>
            <a:endParaRPr lang="ru-RU" sz="1800" dirty="0"/>
          </a:p>
        </p:txBody>
      </p:sp>
      <p:sp>
        <p:nvSpPr>
          <p:cNvPr id="1222665" name="Rectangle 9"/>
          <p:cNvSpPr>
            <a:spLocks noChangeArrowheads="1"/>
          </p:cNvSpPr>
          <p:nvPr/>
        </p:nvSpPr>
        <p:spPr bwMode="auto">
          <a:xfrm>
            <a:off x="3132138" y="4941888"/>
            <a:ext cx="3024187" cy="1524000"/>
          </a:xfrm>
          <a:prstGeom prst="rect">
            <a:avLst/>
          </a:prstGeom>
          <a:solidFill>
            <a:srgbClr val="CCCCFF"/>
          </a:solidFill>
          <a:ln w="57150" cmpd="thickThin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ru-RU" sz="1800" dirty="0"/>
          </a:p>
        </p:txBody>
      </p:sp>
      <p:sp>
        <p:nvSpPr>
          <p:cNvPr id="1222666" name="Line 10"/>
          <p:cNvSpPr>
            <a:spLocks noChangeShapeType="1"/>
          </p:cNvSpPr>
          <p:nvPr/>
        </p:nvSpPr>
        <p:spPr bwMode="auto">
          <a:xfrm>
            <a:off x="1676400" y="2590800"/>
            <a:ext cx="1600200" cy="0"/>
          </a:xfrm>
          <a:prstGeom prst="line">
            <a:avLst/>
          </a:prstGeom>
          <a:noFill/>
          <a:ln w="76200" cmpd="tri">
            <a:solidFill>
              <a:srgbClr val="FFFFFF"/>
            </a:solidFill>
            <a:round/>
            <a:headEnd/>
            <a:tailEnd/>
          </a:ln>
          <a:effectLst>
            <a:prstShdw prst="shdw17" dist="17961" dir="2700000">
              <a:srgbClr val="FFFFFF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1222667" name="Line 11"/>
          <p:cNvSpPr>
            <a:spLocks noChangeShapeType="1"/>
          </p:cNvSpPr>
          <p:nvPr/>
        </p:nvSpPr>
        <p:spPr bwMode="auto">
          <a:xfrm>
            <a:off x="1651000" y="2057400"/>
            <a:ext cx="0" cy="1143000"/>
          </a:xfrm>
          <a:prstGeom prst="line">
            <a:avLst/>
          </a:prstGeom>
          <a:noFill/>
          <a:ln w="76200" cmpd="tri">
            <a:solidFill>
              <a:srgbClr val="FFFFFF"/>
            </a:solidFill>
            <a:round/>
            <a:headEnd type="triangle" w="med" len="med"/>
            <a:tailEnd type="triangle" w="med" len="med"/>
          </a:ln>
          <a:effectLst>
            <a:prstShdw prst="shdw17" dist="17961" dir="2700000">
              <a:srgbClr val="FFFFFF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1222668" name="Line 12"/>
          <p:cNvSpPr>
            <a:spLocks noChangeShapeType="1"/>
          </p:cNvSpPr>
          <p:nvPr/>
        </p:nvSpPr>
        <p:spPr bwMode="auto">
          <a:xfrm>
            <a:off x="6019800" y="2590800"/>
            <a:ext cx="1600200" cy="0"/>
          </a:xfrm>
          <a:prstGeom prst="line">
            <a:avLst/>
          </a:prstGeom>
          <a:noFill/>
          <a:ln w="76200" cmpd="tri">
            <a:solidFill>
              <a:srgbClr val="FFFFFF"/>
            </a:solidFill>
            <a:round/>
            <a:headEnd/>
            <a:tailEnd/>
          </a:ln>
          <a:effectLst>
            <a:prstShdw prst="shdw17" dist="17961" dir="2700000">
              <a:srgbClr val="FFFFFF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1222669" name="Line 13"/>
          <p:cNvSpPr>
            <a:spLocks noChangeShapeType="1"/>
          </p:cNvSpPr>
          <p:nvPr/>
        </p:nvSpPr>
        <p:spPr bwMode="auto">
          <a:xfrm>
            <a:off x="7620000" y="2057400"/>
            <a:ext cx="0" cy="1143000"/>
          </a:xfrm>
          <a:prstGeom prst="line">
            <a:avLst/>
          </a:prstGeom>
          <a:noFill/>
          <a:ln w="76200" cmpd="tri">
            <a:solidFill>
              <a:srgbClr val="FFFFFF"/>
            </a:solidFill>
            <a:round/>
            <a:headEnd type="triangle" w="med" len="med"/>
            <a:tailEnd type="triangle" w="med" len="med"/>
          </a:ln>
          <a:effectLst>
            <a:prstShdw prst="shdw17" dist="17961" dir="2700000">
              <a:srgbClr val="FFFFFF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1222670" name="Line 14"/>
          <p:cNvSpPr>
            <a:spLocks noChangeShapeType="1"/>
          </p:cNvSpPr>
          <p:nvPr/>
        </p:nvSpPr>
        <p:spPr bwMode="auto">
          <a:xfrm>
            <a:off x="4648200" y="3962400"/>
            <a:ext cx="0" cy="914400"/>
          </a:xfrm>
          <a:prstGeom prst="line">
            <a:avLst/>
          </a:prstGeom>
          <a:noFill/>
          <a:ln w="76200" cmpd="tri">
            <a:solidFill>
              <a:srgbClr val="FFFFFF"/>
            </a:solidFill>
            <a:round/>
            <a:headEnd/>
            <a:tailEnd type="triangle" w="med" len="med"/>
          </a:ln>
          <a:effectLst>
            <a:prstShdw prst="shdw17" dist="17961" dir="2700000">
              <a:srgbClr val="FFFFFF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1222672" name="Rectangle 16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28575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2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2226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2226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2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226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226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5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2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226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226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2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226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226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500"/>
                            </p:stCondLst>
                            <p:childTnLst>
                              <p:par>
                                <p:cTn id="2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2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226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226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7000"/>
                            </p:stCondLst>
                            <p:childTnLst>
                              <p:par>
                                <p:cTn id="3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2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226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226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500"/>
                            </p:stCondLst>
                            <p:childTnLst>
                              <p:par>
                                <p:cTn id="3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2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22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8000"/>
                            </p:stCondLst>
                            <p:childTnLst>
                              <p:par>
                                <p:cTn id="3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2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222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8500"/>
                            </p:stCondLst>
                            <p:childTnLst>
                              <p:par>
                                <p:cTn id="4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2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222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000"/>
                            </p:stCondLst>
                            <p:childTnLst>
                              <p:par>
                                <p:cTn id="4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2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222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9500"/>
                            </p:stCondLst>
                            <p:childTnLst>
                              <p:par>
                                <p:cTn id="5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2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222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2660" grpId="0" animBg="1" autoUpdateAnimBg="0"/>
      <p:bldP spid="1222661" grpId="0" animBg="1" autoUpdateAnimBg="0"/>
      <p:bldP spid="1222662" grpId="0" animBg="1" autoUpdateAnimBg="0"/>
      <p:bldP spid="1222663" grpId="0" animBg="1" autoUpdateAnimBg="0"/>
      <p:bldP spid="1222664" grpId="0" animBg="1" autoUpdateAnimBg="0"/>
      <p:bldP spid="1222665" grpId="0" animBg="1" autoUpdateAnimBg="0"/>
      <p:bldP spid="1222666" grpId="0" animBg="1"/>
      <p:bldP spid="1222667" grpId="0" animBg="1"/>
      <p:bldP spid="1222668" grpId="0" animBg="1"/>
      <p:bldP spid="1222669" grpId="0" animBg="1"/>
      <p:bldP spid="122267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3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236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333375"/>
            <a:ext cx="8569325" cy="6264275"/>
          </a:xfrm>
          <a:solidFill>
            <a:srgbClr val="00FF00"/>
          </a:solidFill>
          <a:ln/>
        </p:spPr>
        <p:txBody>
          <a:bodyPr/>
          <a:lstStyle/>
          <a:p>
            <a:pPr algn="ctr">
              <a:buFont typeface="Monotype Sorts" pitchFamily="2" charset="2"/>
              <a:buNone/>
            </a:pPr>
            <a:r>
              <a:rPr lang="ru-RU" sz="4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Определите вид элиты</a:t>
            </a:r>
            <a:r>
              <a:rPr lang="ru-RU" sz="4000" i="1" dirty="0" smtClean="0"/>
              <a:t> </a:t>
            </a:r>
          </a:p>
          <a:p>
            <a:pPr algn="ctr">
              <a:buFont typeface="Wingdings" pitchFamily="2" charset="2"/>
              <a:buChar char="q"/>
            </a:pPr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Группа </a:t>
            </a:r>
            <a:r>
              <a:rPr lang="ru-RU" sz="2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крупных собственников, владеющих финансово-производственными объединениями, банками, торговыми фирмами. Они сосредотачивают в своих руках значительную часть материальных ресурсов страны и оказывают своё влияние на состояние экономического основания государственной власти</a:t>
            </a:r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algn="ctr">
              <a:buFont typeface="Monotype Sorts" pitchFamily="2" charset="2"/>
              <a:buNone/>
            </a:pPr>
            <a:endParaRPr lang="ru-RU" sz="2800" dirty="0" smtClean="0"/>
          </a:p>
          <a:p>
            <a:pPr>
              <a:lnSpc>
                <a:spcPct val="120000"/>
              </a:lnSpc>
              <a:buFont typeface="Wingdings" pitchFamily="2" charset="2"/>
              <a:buChar char="Ø"/>
            </a:pPr>
            <a:r>
              <a:rPr lang="ru-RU" sz="28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Варианты ответ: </a:t>
            </a:r>
          </a:p>
          <a:p>
            <a:pPr>
              <a:lnSpc>
                <a:spcPct val="120000"/>
              </a:lnSpc>
              <a:buFont typeface="Wingdings" pitchFamily="2" charset="2"/>
              <a:buChar char="§"/>
            </a:pPr>
            <a:r>
              <a:rPr lang="ru-RU" sz="28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административно бюрократическая элита, духовная элита, политическая элита, военная элита, финансово – экономическая элита.</a:t>
            </a:r>
          </a:p>
          <a:p>
            <a:pPr>
              <a:lnSpc>
                <a:spcPct val="120000"/>
              </a:lnSpc>
            </a:pPr>
            <a:endParaRPr lang="ru-RU" sz="2800" dirty="0" smtClean="0"/>
          </a:p>
          <a:p>
            <a:pPr>
              <a:lnSpc>
                <a:spcPct val="120000"/>
              </a:lnSpc>
            </a:pPr>
            <a:endParaRPr lang="ru-RU" sz="2800" dirty="0" smtClean="0"/>
          </a:p>
          <a:p>
            <a:pPr>
              <a:lnSpc>
                <a:spcPct val="120000"/>
              </a:lnSpc>
            </a:pPr>
            <a:endParaRPr lang="ru-RU" sz="2800" dirty="0" smtClean="0"/>
          </a:p>
          <a:p>
            <a:pPr>
              <a:lnSpc>
                <a:spcPct val="120000"/>
              </a:lnSpc>
            </a:pPr>
            <a:endParaRPr lang="ru-RU" sz="2800" dirty="0"/>
          </a:p>
        </p:txBody>
      </p:sp>
      <p:sp>
        <p:nvSpPr>
          <p:cNvPr id="1223684" name="Rectangle 4"/>
          <p:cNvSpPr>
            <a:spLocks noChangeArrowheads="1"/>
          </p:cNvSpPr>
          <p:nvPr/>
        </p:nvSpPr>
        <p:spPr bwMode="auto">
          <a:xfrm>
            <a:off x="152400" y="228600"/>
            <a:ext cx="8915400" cy="6553200"/>
          </a:xfrm>
          <a:prstGeom prst="rect">
            <a:avLst/>
          </a:prstGeom>
          <a:noFill/>
          <a:ln w="28575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3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236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333375"/>
            <a:ext cx="8569325" cy="6264275"/>
          </a:xfrm>
          <a:solidFill>
            <a:schemeClr val="accent2">
              <a:lumMod val="75000"/>
              <a:alpha val="81000"/>
            </a:schemeClr>
          </a:solidFill>
          <a:ln/>
        </p:spPr>
        <p:txBody>
          <a:bodyPr>
            <a:normAutofit/>
          </a:bodyPr>
          <a:lstStyle/>
          <a:p>
            <a:pPr algn="ctr">
              <a:buFont typeface="Monotype Sorts" pitchFamily="2" charset="2"/>
              <a:buNone/>
            </a:pPr>
            <a:r>
              <a:rPr lang="ru-RU" sz="4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Определите вид элиты</a:t>
            </a:r>
            <a:r>
              <a:rPr lang="ru-RU" sz="4000" i="1" dirty="0" smtClean="0"/>
              <a:t> </a:t>
            </a:r>
            <a:endParaRPr lang="ru-RU" sz="2400" b="1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itchFamily="2" charset="2"/>
              <a:buChar char="q"/>
            </a:pPr>
            <a:r>
              <a:rPr lang="ru-RU" sz="2400" b="1" dirty="0" smtClean="0">
                <a:solidFill>
                  <a:schemeClr val="accent3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Высший слой государственных служащих, составляющих аппарат власти, через который осуществляется управление обществом. Она монополизирует в своих руках организационно – технические средства власти и тем самым представляет собой объективно необходимое звено в системе государственного управления.</a:t>
            </a:r>
          </a:p>
          <a:p>
            <a:pPr>
              <a:buNone/>
            </a:pPr>
            <a:endParaRPr lang="ru-RU" sz="2400" b="1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120000"/>
              </a:lnSpc>
              <a:buFont typeface="Wingdings" pitchFamily="2" charset="2"/>
              <a:buChar char="q"/>
            </a:pPr>
            <a:r>
              <a:rPr 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Варианты ответ: </a:t>
            </a:r>
          </a:p>
          <a:p>
            <a:pPr>
              <a:lnSpc>
                <a:spcPct val="120000"/>
              </a:lnSpc>
              <a:buFont typeface="Wingdings" pitchFamily="2" charset="2"/>
              <a:buChar char="§"/>
            </a:pPr>
            <a:r>
              <a:rPr lang="ru-RU" sz="20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административно бюрократическая элита, духовная элита, политическая элита, военная элита, финансово – экономическая элита.</a:t>
            </a:r>
          </a:p>
          <a:p>
            <a:pPr>
              <a:lnSpc>
                <a:spcPct val="120000"/>
              </a:lnSpc>
            </a:pPr>
            <a:endParaRPr lang="ru-RU" sz="2800" dirty="0" smtClean="0"/>
          </a:p>
          <a:p>
            <a:pPr>
              <a:lnSpc>
                <a:spcPct val="120000"/>
              </a:lnSpc>
            </a:pPr>
            <a:endParaRPr lang="ru-RU" sz="2800" dirty="0" smtClean="0"/>
          </a:p>
          <a:p>
            <a:pPr>
              <a:lnSpc>
                <a:spcPct val="120000"/>
              </a:lnSpc>
            </a:pPr>
            <a:endParaRPr lang="ru-RU" sz="2800" dirty="0" smtClean="0"/>
          </a:p>
          <a:p>
            <a:pPr>
              <a:lnSpc>
                <a:spcPct val="120000"/>
              </a:lnSpc>
            </a:pPr>
            <a:endParaRPr lang="ru-RU" sz="2800" dirty="0"/>
          </a:p>
        </p:txBody>
      </p:sp>
      <p:sp>
        <p:nvSpPr>
          <p:cNvPr id="1223684" name="Rectangle 4"/>
          <p:cNvSpPr>
            <a:spLocks noChangeArrowheads="1"/>
          </p:cNvSpPr>
          <p:nvPr/>
        </p:nvSpPr>
        <p:spPr bwMode="auto">
          <a:xfrm>
            <a:off x="152400" y="228600"/>
            <a:ext cx="8915400" cy="6553200"/>
          </a:xfrm>
          <a:prstGeom prst="rect">
            <a:avLst/>
          </a:prstGeom>
          <a:noFill/>
          <a:ln w="28575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3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236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333375"/>
            <a:ext cx="8569325" cy="6264275"/>
          </a:xfrm>
          <a:solidFill>
            <a:srgbClr val="0070C0">
              <a:alpha val="81000"/>
            </a:srgbClr>
          </a:solidFill>
          <a:ln/>
        </p:spPr>
        <p:txBody>
          <a:bodyPr/>
          <a:lstStyle/>
          <a:p>
            <a:pPr algn="ctr">
              <a:buFont typeface="Monotype Sorts" pitchFamily="2" charset="2"/>
              <a:buNone/>
            </a:pPr>
            <a:r>
              <a:rPr lang="ru-RU" sz="4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Определите вид элиты</a:t>
            </a:r>
            <a:r>
              <a:rPr lang="ru-RU" sz="4000" i="1" dirty="0" smtClean="0"/>
              <a:t> </a:t>
            </a:r>
          </a:p>
          <a:p>
            <a:pPr algn="ctr">
              <a:buNone/>
            </a:pPr>
            <a:endParaRPr lang="ru-RU" sz="2400" b="1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buNone/>
            </a:pPr>
            <a:endParaRPr lang="ru-RU" sz="2400" b="1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itchFamily="2" charset="2"/>
              <a:buChar char="q"/>
            </a:pPr>
            <a:r>
              <a:rPr lang="ru-RU" sz="2800" b="1" dirty="0" smtClean="0">
                <a:solidFill>
                  <a:schemeClr val="accent3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Это руководители и крупные специалисты средств массовой информации и системы образования, видные творческие деятели, священнослужители. </a:t>
            </a:r>
          </a:p>
          <a:p>
            <a:pPr>
              <a:buNone/>
            </a:pPr>
            <a:endParaRPr lang="ru-RU" sz="2800" b="1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120000"/>
              </a:lnSpc>
              <a:buFont typeface="Wingdings" pitchFamily="2" charset="2"/>
              <a:buChar char="q"/>
            </a:pPr>
            <a:r>
              <a:rPr lang="ru-RU" sz="28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Варианты ответ: </a:t>
            </a:r>
          </a:p>
          <a:p>
            <a:pPr>
              <a:lnSpc>
                <a:spcPct val="120000"/>
              </a:lnSpc>
              <a:buFont typeface="Wingdings" pitchFamily="2" charset="2"/>
              <a:buChar char="§"/>
            </a:pPr>
            <a:r>
              <a:rPr lang="ru-RU" sz="20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административно бюрократическая элита, духовная элита, политическая элита, военная элита, финансово – экономическая элита.</a:t>
            </a:r>
          </a:p>
          <a:p>
            <a:pPr>
              <a:lnSpc>
                <a:spcPct val="120000"/>
              </a:lnSpc>
            </a:pPr>
            <a:endParaRPr lang="ru-RU" sz="2800" dirty="0" smtClean="0"/>
          </a:p>
          <a:p>
            <a:pPr>
              <a:lnSpc>
                <a:spcPct val="120000"/>
              </a:lnSpc>
            </a:pPr>
            <a:endParaRPr lang="ru-RU" sz="2800" dirty="0" smtClean="0"/>
          </a:p>
          <a:p>
            <a:pPr>
              <a:lnSpc>
                <a:spcPct val="120000"/>
              </a:lnSpc>
            </a:pPr>
            <a:endParaRPr lang="ru-RU" sz="2800" dirty="0" smtClean="0"/>
          </a:p>
          <a:p>
            <a:pPr>
              <a:lnSpc>
                <a:spcPct val="120000"/>
              </a:lnSpc>
            </a:pPr>
            <a:endParaRPr lang="ru-RU" sz="2800" dirty="0"/>
          </a:p>
        </p:txBody>
      </p:sp>
      <p:sp>
        <p:nvSpPr>
          <p:cNvPr id="1223684" name="Rectangle 4"/>
          <p:cNvSpPr>
            <a:spLocks noChangeArrowheads="1"/>
          </p:cNvSpPr>
          <p:nvPr/>
        </p:nvSpPr>
        <p:spPr bwMode="auto">
          <a:xfrm>
            <a:off x="152400" y="228600"/>
            <a:ext cx="8915400" cy="6553200"/>
          </a:xfrm>
          <a:prstGeom prst="rect">
            <a:avLst/>
          </a:prstGeom>
          <a:noFill/>
          <a:ln w="28575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3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236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333375"/>
            <a:ext cx="8569325" cy="6264275"/>
          </a:xfrm>
          <a:solidFill>
            <a:srgbClr val="7030A0">
              <a:alpha val="81000"/>
            </a:srgbClr>
          </a:solidFill>
          <a:ln/>
        </p:spPr>
        <p:txBody>
          <a:bodyPr/>
          <a:lstStyle/>
          <a:p>
            <a:pPr algn="ctr">
              <a:buFont typeface="Monotype Sorts" pitchFamily="2" charset="2"/>
              <a:buNone/>
            </a:pPr>
            <a:r>
              <a:rPr lang="ru-RU" sz="4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Определите вид элиты</a:t>
            </a:r>
            <a:r>
              <a:rPr lang="ru-RU" sz="4000" i="1" dirty="0" smtClean="0"/>
              <a:t> </a:t>
            </a:r>
          </a:p>
          <a:p>
            <a:pPr algn="ctr">
              <a:buNone/>
            </a:pPr>
            <a:endParaRPr lang="ru-RU" sz="2400" b="1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buNone/>
            </a:pPr>
            <a:endParaRPr lang="ru-RU" sz="2400" b="1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itchFamily="2" charset="2"/>
              <a:buChar char="q"/>
            </a:pPr>
            <a:r>
              <a:rPr lang="ru-RU" sz="2800" b="1" dirty="0" smtClean="0">
                <a:solidFill>
                  <a:schemeClr val="accent3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Высший генералитет вооружённых сил, внутренних дел и государственной безопасности, отчасти руководителей </a:t>
            </a:r>
            <a:r>
              <a:rPr lang="ru-RU" sz="2800" b="1" dirty="0" err="1" smtClean="0">
                <a:solidFill>
                  <a:schemeClr val="accent3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военно</a:t>
            </a:r>
            <a:r>
              <a:rPr lang="ru-RU" sz="2800" b="1" dirty="0" smtClean="0">
                <a:solidFill>
                  <a:schemeClr val="accent3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промышленного комплекса. </a:t>
            </a:r>
          </a:p>
          <a:p>
            <a:pPr>
              <a:buNone/>
            </a:pPr>
            <a:endParaRPr lang="ru-RU" sz="2800" b="1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120000"/>
              </a:lnSpc>
              <a:buFont typeface="Wingdings" pitchFamily="2" charset="2"/>
              <a:buChar char="q"/>
            </a:pPr>
            <a:r>
              <a:rPr lang="ru-RU" sz="28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Варианты ответ: </a:t>
            </a:r>
          </a:p>
          <a:p>
            <a:pPr>
              <a:lnSpc>
                <a:spcPct val="120000"/>
              </a:lnSpc>
              <a:buFont typeface="Wingdings" pitchFamily="2" charset="2"/>
              <a:buChar char="§"/>
            </a:pPr>
            <a:r>
              <a:rPr lang="ru-RU" sz="20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административно бюрократическая элита, духовная элита, политическая элита, военная элита, финансово – экономическая элита.</a:t>
            </a:r>
          </a:p>
          <a:p>
            <a:pPr>
              <a:lnSpc>
                <a:spcPct val="120000"/>
              </a:lnSpc>
            </a:pPr>
            <a:endParaRPr lang="ru-RU" sz="2800" dirty="0" smtClean="0"/>
          </a:p>
          <a:p>
            <a:pPr>
              <a:lnSpc>
                <a:spcPct val="120000"/>
              </a:lnSpc>
            </a:pPr>
            <a:endParaRPr lang="ru-RU" sz="2800" dirty="0" smtClean="0"/>
          </a:p>
          <a:p>
            <a:pPr>
              <a:lnSpc>
                <a:spcPct val="120000"/>
              </a:lnSpc>
            </a:pPr>
            <a:endParaRPr lang="ru-RU" sz="2800" dirty="0" smtClean="0"/>
          </a:p>
          <a:p>
            <a:pPr>
              <a:lnSpc>
                <a:spcPct val="120000"/>
              </a:lnSpc>
            </a:pPr>
            <a:endParaRPr lang="ru-RU" sz="2800" dirty="0"/>
          </a:p>
        </p:txBody>
      </p:sp>
      <p:sp>
        <p:nvSpPr>
          <p:cNvPr id="1223684" name="Rectangle 4"/>
          <p:cNvSpPr>
            <a:spLocks noChangeArrowheads="1"/>
          </p:cNvSpPr>
          <p:nvPr/>
        </p:nvSpPr>
        <p:spPr bwMode="auto">
          <a:xfrm>
            <a:off x="152400" y="228600"/>
            <a:ext cx="8915400" cy="6553200"/>
          </a:xfrm>
          <a:prstGeom prst="rect">
            <a:avLst/>
          </a:prstGeom>
          <a:noFill/>
          <a:ln w="28575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Определите вид элиты</a:t>
            </a:r>
            <a:r>
              <a:rPr lang="ru-RU" i="1" dirty="0" smtClean="0"/>
              <a:t> </a:t>
            </a:r>
            <a:br>
              <a:rPr lang="ru-RU" i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000108"/>
            <a:ext cx="8429684" cy="5214974"/>
          </a:xfrm>
          <a:gradFill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5400000" scaled="0"/>
          </a:gradFill>
        </p:spPr>
        <p:txBody>
          <a:bodyPr/>
          <a:lstStyle/>
          <a:p>
            <a:r>
              <a:rPr lang="ru-RU" sz="2800" dirty="0" smtClean="0">
                <a:solidFill>
                  <a:schemeClr val="accent5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Она представляет собой относительно небольшую группу людей, концентрирующую в своих руках всю полноту государственной власти, занимающую высшие командные посты в управлении обществом. В ее деятельности фокусируется функционирование всех других видов правящей элиты</a:t>
            </a:r>
            <a:r>
              <a:rPr lang="ru-RU" dirty="0" smtClean="0"/>
              <a:t>.</a:t>
            </a:r>
          </a:p>
          <a:p>
            <a:pPr>
              <a:lnSpc>
                <a:spcPct val="120000"/>
              </a:lnSpc>
              <a:buFont typeface="Wingdings" pitchFamily="2" charset="2"/>
              <a:buChar char="q"/>
            </a:pPr>
            <a:r>
              <a:rPr lang="ru-RU" sz="2400" b="1" dirty="0" smtClean="0">
                <a:solidFill>
                  <a:schemeClr val="accent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Варианты ответ: </a:t>
            </a:r>
          </a:p>
          <a:p>
            <a:pPr>
              <a:lnSpc>
                <a:spcPct val="120000"/>
              </a:lnSpc>
              <a:buFont typeface="Wingdings" pitchFamily="2" charset="2"/>
              <a:buChar char="§"/>
            </a:pPr>
            <a:r>
              <a:rPr lang="ru-RU" sz="2400" b="1" dirty="0" smtClean="0">
                <a:solidFill>
                  <a:schemeClr val="accent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административно бюрократическая элита, духовная элита, политическая элита, военная элита, финансово – экономическая элита.</a:t>
            </a:r>
          </a:p>
          <a:p>
            <a:endParaRPr lang="ru-RU" dirty="0"/>
          </a:p>
        </p:txBody>
      </p:sp>
    </p:spTree>
  </p:cSld>
  <p:clrMapOvr>
    <a:masterClrMapping/>
  </p:clrMapOvr>
  <p:transition/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285</TotalTime>
  <Words>986</Words>
  <Application>Microsoft Office PowerPoint</Application>
  <PresentationFormat>Экран (4:3)</PresentationFormat>
  <Paragraphs>123</Paragraphs>
  <Slides>20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Бумажная</vt:lpstr>
      <vt:lpstr>Политическая элита</vt:lpstr>
      <vt:lpstr>План</vt:lpstr>
      <vt:lpstr>Политическая элита</vt:lpstr>
      <vt:lpstr>Слайд 4</vt:lpstr>
      <vt:lpstr>Слайд 5</vt:lpstr>
      <vt:lpstr>Слайд 6</vt:lpstr>
      <vt:lpstr>Слайд 7</vt:lpstr>
      <vt:lpstr>Слайд 8</vt:lpstr>
      <vt:lpstr>Определите вид элиты  </vt:lpstr>
      <vt:lpstr>Слайд 10</vt:lpstr>
      <vt:lpstr>Слайд 11</vt:lpstr>
      <vt:lpstr>Определите  какую теорию представляют  выше изложенные положения.  Варианты ответов: Теория демократического элитизма                                     Ценностная теория                                     Концепция плюрализма элит                                     Леволиберальный элитизм  </vt:lpstr>
      <vt:lpstr>Определите  какую теорию представляют  выше изложенные положения.  Варианты ответов: Теория демократического элитизма                                     Ценностная теория                                     Концепция плюрализма элит                                     Леволиберальный элитизм</vt:lpstr>
      <vt:lpstr>Главный элитообразующий признак – не выделяющиеся индивидуальные качества, а обладание ключевыми позициями в обществе и известность. Сплоченность элиты обеспечивается не только общей заинтересованностью входящих в нее групп в сохранении привелегерованного положения, но и близостью социального статуса, духовных ценностей, стиля жизни, личностными и родственными связями.</vt:lpstr>
      <vt:lpstr>Приведите в соответствие  концепции и теории с их авторами</vt:lpstr>
      <vt:lpstr>Кто автор ? </vt:lpstr>
      <vt:lpstr>По железному закону олигархических тенденций: </vt:lpstr>
      <vt:lpstr>Кто открыл железный закон олигархических тенденции?</vt:lpstr>
      <vt:lpstr>Заполните таблицу «Система создания политической элиты»</vt:lpstr>
      <vt:lpstr>Приведите в соответствие понятия и определения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6</cp:revision>
  <dcterms:created xsi:type="dcterms:W3CDTF">2012-05-31T21:18:01Z</dcterms:created>
  <dcterms:modified xsi:type="dcterms:W3CDTF">2012-06-03T20:33:19Z</dcterms:modified>
</cp:coreProperties>
</file>