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50E5C-A5FB-43AC-865B-C24BC22AEF55}" type="datetimeFigureOut">
              <a:rPr lang="ru-RU" smtClean="0"/>
              <a:pPr/>
              <a:t>11.06.2012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FC6DB67-AA70-4F9F-8CAF-63E37F105E0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50E5C-A5FB-43AC-865B-C24BC22AEF55}" type="datetimeFigureOut">
              <a:rPr lang="ru-RU" smtClean="0"/>
              <a:pPr/>
              <a:t>11.06.2012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6DB67-AA70-4F9F-8CAF-63E37F105E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50E5C-A5FB-43AC-865B-C24BC22AEF55}" type="datetimeFigureOut">
              <a:rPr lang="ru-RU" smtClean="0"/>
              <a:pPr/>
              <a:t>11.06.2012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6DB67-AA70-4F9F-8CAF-63E37F105E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4050E5C-A5FB-43AC-865B-C24BC22AEF55}" type="datetimeFigureOut">
              <a:rPr lang="ru-RU" smtClean="0"/>
              <a:pPr/>
              <a:t>11.06.2012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FC6DB67-AA70-4F9F-8CAF-63E37F105E0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50E5C-A5FB-43AC-865B-C24BC22AEF55}" type="datetimeFigureOut">
              <a:rPr lang="ru-RU" smtClean="0"/>
              <a:pPr/>
              <a:t>11.06.2012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6DB67-AA70-4F9F-8CAF-63E37F105E0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50E5C-A5FB-43AC-865B-C24BC22AEF55}" type="datetimeFigureOut">
              <a:rPr lang="ru-RU" smtClean="0"/>
              <a:pPr/>
              <a:t>11.06.2012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6DB67-AA70-4F9F-8CAF-63E37F105E0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6DB67-AA70-4F9F-8CAF-63E37F105E0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50E5C-A5FB-43AC-865B-C24BC22AEF55}" type="datetimeFigureOut">
              <a:rPr lang="ru-RU" smtClean="0"/>
              <a:pPr/>
              <a:t>11.06.2012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50E5C-A5FB-43AC-865B-C24BC22AEF55}" type="datetimeFigureOut">
              <a:rPr lang="ru-RU" smtClean="0"/>
              <a:pPr/>
              <a:t>11.06.2012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6DB67-AA70-4F9F-8CAF-63E37F105E0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50E5C-A5FB-43AC-865B-C24BC22AEF55}" type="datetimeFigureOut">
              <a:rPr lang="ru-RU" smtClean="0"/>
              <a:pPr/>
              <a:t>11.06.2012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6DB67-AA70-4F9F-8CAF-63E37F105E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4050E5C-A5FB-43AC-865B-C24BC22AEF55}" type="datetimeFigureOut">
              <a:rPr lang="ru-RU" smtClean="0"/>
              <a:pPr/>
              <a:t>11.06.2012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FC6DB67-AA70-4F9F-8CAF-63E37F105E0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50E5C-A5FB-43AC-865B-C24BC22AEF55}" type="datetimeFigureOut">
              <a:rPr lang="ru-RU" smtClean="0"/>
              <a:pPr/>
              <a:t>11.06.2012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FC6DB67-AA70-4F9F-8CAF-63E37F105E0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4050E5C-A5FB-43AC-865B-C24BC22AEF55}" type="datetimeFigureOut">
              <a:rPr lang="ru-RU" smtClean="0"/>
              <a:pPr/>
              <a:t>11.06.2012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FC6DB67-AA70-4F9F-8CAF-63E37F105E0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Практическое занятие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Политология как наука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tx2">
                    <a:lumMod val="25000"/>
                  </a:schemeClr>
                </a:solidFill>
              </a:rPr>
              <a:t>С именами каких мыслителей прошлого связано развитие политических исследований?</a:t>
            </a:r>
            <a:endParaRPr lang="ru-RU" sz="5400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2000240"/>
            <a:ext cx="8229600" cy="45720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2">
                    <a:lumMod val="25000"/>
                  </a:schemeClr>
                </a:solidFill>
              </a:rPr>
              <a:t>Каковы причины возникновения политики?</a:t>
            </a:r>
          </a:p>
          <a:p>
            <a:r>
              <a:rPr lang="ru-RU" sz="3600" dirty="0" smtClean="0">
                <a:solidFill>
                  <a:schemeClr val="tx2">
                    <a:lumMod val="25000"/>
                  </a:schemeClr>
                </a:solidFill>
              </a:rPr>
              <a:t>Как вы считаете, существует  ли перспектива отмирания  политики?  </a:t>
            </a:r>
            <a:endParaRPr lang="ru-RU" sz="3600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Ответьте на следующие вопросы: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500034" y="2000240"/>
          <a:ext cx="8229600" cy="3876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Разделы</a:t>
                      </a:r>
                      <a:endParaRPr lang="ru-RU" dirty="0">
                        <a:solidFill>
                          <a:schemeClr val="tx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2">
                              <a:lumMod val="25000"/>
                            </a:schemeClr>
                          </a:solidFill>
                        </a:rPr>
                        <a:t>Что изучают</a:t>
                      </a:r>
                      <a:endParaRPr lang="ru-RU" dirty="0">
                        <a:solidFill>
                          <a:schemeClr val="tx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86416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 Политическая философия</a:t>
                      </a:r>
                    </a:p>
                    <a:p>
                      <a:endParaRPr lang="ru-RU" dirty="0">
                        <a:solidFill>
                          <a:schemeClr val="tx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2.Политическая социология</a:t>
                      </a:r>
                      <a:endParaRPr lang="ru-RU" dirty="0">
                        <a:solidFill>
                          <a:schemeClr val="tx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3. Политическая антропология</a:t>
                      </a:r>
                      <a:endParaRPr lang="ru-RU" dirty="0">
                        <a:solidFill>
                          <a:schemeClr val="tx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4. Политическая история</a:t>
                      </a:r>
                      <a:endParaRPr lang="ru-RU" dirty="0">
                        <a:solidFill>
                          <a:schemeClr val="tx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5. Политическая психология</a:t>
                      </a:r>
                      <a:endParaRPr lang="ru-RU" dirty="0">
                        <a:solidFill>
                          <a:schemeClr val="tx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6. История политических учений</a:t>
                      </a:r>
                      <a:endParaRPr lang="ru-RU" dirty="0">
                        <a:solidFill>
                          <a:schemeClr val="tx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7. Политическая география</a:t>
                      </a:r>
                      <a:endParaRPr lang="ru-RU" dirty="0">
                        <a:solidFill>
                          <a:schemeClr val="tx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8. Теория  </a:t>
                      </a:r>
                      <a:r>
                        <a:rPr lang="ru-RU" dirty="0" err="1" smtClean="0">
                          <a:solidFill>
                            <a:schemeClr val="tx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политико</a:t>
                      </a:r>
                      <a:r>
                        <a:rPr lang="ru-RU" dirty="0" smtClean="0">
                          <a:solidFill>
                            <a:schemeClr val="tx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– правовых норм и политических институтов</a:t>
                      </a:r>
                      <a:endParaRPr lang="ru-RU" dirty="0">
                        <a:solidFill>
                          <a:schemeClr val="tx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2">
                    <a:lumMod val="25000"/>
                  </a:schemeClr>
                </a:solidFill>
              </a:rPr>
              <a:t>Что изучают следующие разделы науки о политики? </a:t>
            </a:r>
            <a:endParaRPr lang="ru-RU" dirty="0">
              <a:solidFill>
                <a:schemeClr val="tx2">
                  <a:lumMod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2000240"/>
          <a:ext cx="8229600" cy="4415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857256">
                <a:tc>
                  <a:txBody>
                    <a:bodyPr/>
                    <a:lstStyle/>
                    <a:p>
                      <a:pPr algn="ctr"/>
                      <a:r>
                        <a:rPr lang="ru-RU" sz="2400" smtClean="0">
                          <a:solidFill>
                            <a:schemeClr val="tx2">
                              <a:lumMod val="25000"/>
                            </a:schemeClr>
                          </a:solidFill>
                        </a:rPr>
                        <a:t>Методы</a:t>
                      </a:r>
                      <a:r>
                        <a:rPr lang="ru-RU" sz="2400" baseline="0" smtClean="0">
                          <a:solidFill>
                            <a:schemeClr val="tx2">
                              <a:lumMod val="25000"/>
                            </a:schemeClr>
                          </a:solidFill>
                        </a:rPr>
                        <a:t> исседования</a:t>
                      </a:r>
                      <a:endParaRPr lang="ru-RU" sz="2400" dirty="0">
                        <a:solidFill>
                          <a:schemeClr val="tx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2">
                              <a:lumMod val="25000"/>
                            </a:schemeClr>
                          </a:solidFill>
                        </a:rPr>
                        <a:t>Характеристика</a:t>
                      </a:r>
                      <a:endParaRPr lang="ru-RU" sz="2400" dirty="0">
                        <a:solidFill>
                          <a:schemeClr val="tx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558250"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2800" baseline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Общенаучные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800" baseline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Диалектические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800" baseline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Социологические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800" baseline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Исторический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800" baseline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Нормативный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ru-RU" sz="2800" dirty="0">
                        <a:solidFill>
                          <a:schemeClr val="tx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Заполните таблицу « Методы исследования политологии.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2286000"/>
            <a:ext cx="8229600" cy="45720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Макс Вебер</a:t>
            </a:r>
          </a:p>
          <a:p>
            <a:r>
              <a:rPr lang="ru-RU" sz="3600" dirty="0" smtClean="0"/>
              <a:t>Р. </a:t>
            </a:r>
            <a:r>
              <a:rPr lang="ru-RU" sz="3600" dirty="0" err="1" smtClean="0"/>
              <a:t>Михельс</a:t>
            </a:r>
            <a:endParaRPr lang="ru-RU" sz="3600" dirty="0" smtClean="0"/>
          </a:p>
          <a:p>
            <a:r>
              <a:rPr lang="ru-RU" sz="3600" dirty="0" err="1" smtClean="0"/>
              <a:t>Ч.Мерриам</a:t>
            </a:r>
            <a:endParaRPr lang="ru-RU" sz="3600" dirty="0" smtClean="0"/>
          </a:p>
          <a:p>
            <a:r>
              <a:rPr lang="ru-RU" sz="3600" dirty="0" smtClean="0"/>
              <a:t>С. </a:t>
            </a:r>
            <a:r>
              <a:rPr lang="ru-RU" sz="3600" dirty="0" err="1" smtClean="0"/>
              <a:t>Липсет</a:t>
            </a: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42910" y="928670"/>
            <a:ext cx="82296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40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40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40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40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40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40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</a:rPr>
              <a:t>Кто из политологов стоял у истоков бихевиоризма?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Кто является основателем самостоятельной политической науки? Укажите.</a:t>
            </a:r>
          </a:p>
          <a:p>
            <a:pPr algn="ctr">
              <a:buNone/>
            </a:pPr>
            <a:endParaRPr lang="ru-RU" dirty="0" smtClean="0"/>
          </a:p>
          <a:p>
            <a:r>
              <a:rPr lang="ru-RU" dirty="0" smtClean="0"/>
              <a:t>Карл Маркс</a:t>
            </a:r>
          </a:p>
          <a:p>
            <a:r>
              <a:rPr lang="ru-RU" dirty="0" smtClean="0"/>
              <a:t>Николо Макиавелли</a:t>
            </a:r>
          </a:p>
          <a:p>
            <a:r>
              <a:rPr lang="ru-RU" dirty="0" smtClean="0"/>
              <a:t>Платон</a:t>
            </a:r>
          </a:p>
          <a:p>
            <a:r>
              <a:rPr lang="ru-RU" dirty="0" smtClean="0"/>
              <a:t>Аристотель</a:t>
            </a:r>
          </a:p>
          <a:p>
            <a:r>
              <a:rPr lang="ru-RU" dirty="0" smtClean="0"/>
              <a:t>Макс Вебер</a:t>
            </a:r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ru-RU" sz="3200" dirty="0" smtClean="0">
                <a:solidFill>
                  <a:schemeClr val="tx2">
                    <a:lumMod val="25000"/>
                  </a:schemeClr>
                </a:solidFill>
              </a:rPr>
              <a:t>Как соотносятся экономика и политика; политика и мораль; политика и право как механизмы регуляции общественной жизни?</a:t>
            </a:r>
          </a:p>
          <a:p>
            <a:pPr>
              <a:buFont typeface="Wingdings" pitchFamily="2" charset="2"/>
              <a:buChar char="q"/>
            </a:pPr>
            <a:r>
              <a:rPr lang="ru-RU" sz="3200" dirty="0" smtClean="0">
                <a:solidFill>
                  <a:schemeClr val="tx2">
                    <a:lumMod val="25000"/>
                  </a:schemeClr>
                </a:solidFill>
              </a:rPr>
              <a:t>Своё мнение обосновывайте фактами и примерами из жизни.</a:t>
            </a:r>
            <a:endParaRPr lang="ru-RU" sz="3200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Дискуссия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Государство</a:t>
            </a:r>
          </a:p>
          <a:p>
            <a:r>
              <a:rPr lang="ru-RU" dirty="0" smtClean="0"/>
              <a:t>Политическая власть</a:t>
            </a:r>
          </a:p>
          <a:p>
            <a:r>
              <a:rPr lang="ru-RU" dirty="0" smtClean="0"/>
              <a:t>Революция</a:t>
            </a:r>
          </a:p>
          <a:p>
            <a:r>
              <a:rPr lang="ru-RU" dirty="0" smtClean="0"/>
              <a:t>Общество</a:t>
            </a:r>
          </a:p>
          <a:p>
            <a:r>
              <a:rPr lang="ru-RU" dirty="0" smtClean="0"/>
              <a:t>Политическая культура</a:t>
            </a:r>
          </a:p>
          <a:p>
            <a:r>
              <a:rPr lang="ru-RU" dirty="0" smtClean="0"/>
              <a:t>Политическая элита</a:t>
            </a:r>
          </a:p>
          <a:p>
            <a:r>
              <a:rPr lang="ru-RU" dirty="0" smtClean="0"/>
              <a:t>Система</a:t>
            </a:r>
          </a:p>
          <a:p>
            <a:r>
              <a:rPr lang="ru-RU" dirty="0" smtClean="0"/>
              <a:t>Народ</a:t>
            </a:r>
          </a:p>
          <a:p>
            <a:r>
              <a:rPr lang="ru-RU" dirty="0" smtClean="0"/>
              <a:t>Политическое лидерство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2192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</a:rPr>
              <a:t>Какие из ниже перечисленных категорий вы отнесёте к общенаучным, а какие к специфическим политологическим?</a:t>
            </a:r>
            <a:endParaRPr lang="ru-RU" sz="2800" dirty="0">
              <a:solidFill>
                <a:schemeClr val="tx2">
                  <a:lumMod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>
              <a:solidFill>
                <a:schemeClr val="bg2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Как вы считаете: влияет ли политика на профессиональную деятельность, которой вы рассчитываете заниматься после окончания вуза?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2">
                    <a:lumMod val="25000"/>
                  </a:schemeClr>
                </a:solidFill>
              </a:rPr>
              <a:t>Беседа</a:t>
            </a:r>
            <a:endParaRPr lang="ru-RU" dirty="0">
              <a:solidFill>
                <a:schemeClr val="tx2">
                  <a:lumMod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2000240"/>
            <a:ext cx="8229600" cy="45720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bg2">
                    <a:lumMod val="75000"/>
                  </a:schemeClr>
                </a:solidFill>
              </a:rPr>
              <a:t>Чем различается прикладная политология от сравнительной? Составьте таблицу различий.</a:t>
            </a:r>
            <a:endParaRPr lang="ru-RU" sz="36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B050"/>
                </a:solidFill>
              </a:rPr>
              <a:t>Ответьте на вопросы</a:t>
            </a:r>
            <a:endParaRPr lang="ru-RU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Понятие, значение, структура и функции политики.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Понятие, значение, структура, методы исследования и функции политологии.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Парадигмы и школы политологии.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План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2143116"/>
          <a:ext cx="8229600" cy="4028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Функции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Описание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B050"/>
                          </a:solidFill>
                        </a:rPr>
                        <a:t>Познавательно - просветительская</a:t>
                      </a:r>
                    </a:p>
                    <a:p>
                      <a:endParaRPr lang="ru-RU" sz="24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err="1" smtClean="0">
                          <a:solidFill>
                            <a:srgbClr val="00B050"/>
                          </a:solidFill>
                        </a:rPr>
                        <a:t>Теоретико</a:t>
                      </a:r>
                      <a:r>
                        <a:rPr lang="ru-RU" sz="2400" dirty="0" smtClean="0">
                          <a:solidFill>
                            <a:srgbClr val="00B050"/>
                          </a:solidFill>
                        </a:rPr>
                        <a:t> – методологическая</a:t>
                      </a:r>
                    </a:p>
                    <a:p>
                      <a:endParaRPr lang="ru-RU" sz="24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B050"/>
                          </a:solidFill>
                        </a:rPr>
                        <a:t>Идеологическая</a:t>
                      </a:r>
                      <a:endParaRPr lang="ru-RU" sz="24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B050"/>
                          </a:solidFill>
                        </a:rPr>
                        <a:t>Научно – прикладная</a:t>
                      </a:r>
                    </a:p>
                    <a:p>
                      <a:endParaRPr lang="ru-RU" sz="24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Составьте таблицу « Функции политологии»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71472" y="1785926"/>
            <a:ext cx="8229600" cy="45720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Определение предмета политологии; знакомство  с </a:t>
            </a:r>
          </a:p>
          <a:p>
            <a:pPr>
              <a:buNone/>
            </a:pPr>
            <a:r>
              <a:rPr lang="ru-RU" sz="3200" dirty="0" smtClean="0"/>
              <a:t>её историей, парадигмами, методами и категориями;</a:t>
            </a:r>
          </a:p>
          <a:p>
            <a:pPr>
              <a:buNone/>
            </a:pPr>
            <a:r>
              <a:rPr lang="ru-RU" sz="3200" dirty="0" smtClean="0"/>
              <a:t>изучение основных функций; выявление места политологии в </a:t>
            </a:r>
            <a:r>
              <a:rPr lang="ru-RU" sz="3200" dirty="0" err="1" smtClean="0"/>
              <a:t>в</a:t>
            </a:r>
            <a:r>
              <a:rPr lang="ru-RU" sz="3200" dirty="0" smtClean="0"/>
              <a:t> системе гуманитарных наук.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tx1"/>
                </a:solidFill>
              </a:rPr>
              <a:t>Цель практического занятия:</a:t>
            </a:r>
            <a:endParaRPr lang="ru-RU" sz="4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2000240"/>
          <a:ext cx="8229600" cy="3714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1857388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</a:rPr>
                        <a:t>Определение политики с позиции  государственной деятельности</a:t>
                      </a:r>
                      <a:endParaRPr lang="ru-RU" sz="2400" dirty="0">
                        <a:solidFill>
                          <a:schemeClr val="bg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</a:rPr>
                        <a:t>Определение политики с позиции  государственной  деятельности</a:t>
                      </a:r>
                      <a:endParaRPr lang="ru-RU" sz="2400" dirty="0"/>
                    </a:p>
                  </a:txBody>
                  <a:tcPr/>
                </a:tc>
              </a:tr>
              <a:tr h="185738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/>
              <a:t>Заполните таблицу «Интерпретации политики»</a:t>
            </a:r>
            <a:endParaRPr lang="ru-RU" sz="4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14348" y="2071678"/>
          <a:ext cx="7643868" cy="30003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0967"/>
                <a:gridCol w="1910967"/>
                <a:gridCol w="1910967"/>
                <a:gridCol w="1910967"/>
              </a:tblGrid>
              <a:tr h="107157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Теологическая</a:t>
                      </a:r>
                      <a:endParaRPr lang="ru-RU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Натуралистическая</a:t>
                      </a:r>
                      <a:endParaRPr lang="ru-RU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Социальная</a:t>
                      </a:r>
                      <a:endParaRPr lang="ru-RU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Рационально - критическая </a:t>
                      </a:r>
                      <a:endParaRPr lang="ru-RU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92882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Заполните таблицу «Основные парадигмы (подходы) объяснения политики  </a:t>
            </a:r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785786" y="2214554"/>
          <a:ext cx="7786743" cy="25581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5581"/>
                <a:gridCol w="2595581"/>
                <a:gridCol w="2595581"/>
              </a:tblGrid>
              <a:tr h="1000132">
                <a:tc gridSpan="3"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Свойства</a:t>
                      </a:r>
                      <a:endParaRPr lang="ru-RU" sz="28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55798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 smtClean="0">
                <a:solidFill>
                  <a:schemeClr val="accent3">
                    <a:lumMod val="50000"/>
                  </a:schemeClr>
                </a:solidFill>
              </a:rPr>
              <a:t>Заполните таблицу «Основные свойства политики"</a:t>
            </a:r>
            <a:r>
              <a:rPr lang="ru-RU" sz="44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1714488"/>
            <a:ext cx="8229600" cy="45720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bg2">
                    <a:lumMod val="75000"/>
                  </a:schemeClr>
                </a:solidFill>
              </a:rPr>
              <a:t>Сферы общественной жизни.</a:t>
            </a:r>
          </a:p>
          <a:p>
            <a:r>
              <a:rPr lang="ru-RU" sz="3600" dirty="0" smtClean="0">
                <a:solidFill>
                  <a:schemeClr val="bg2">
                    <a:lumMod val="75000"/>
                  </a:schemeClr>
                </a:solidFill>
              </a:rPr>
              <a:t>Объект воздействия.</a:t>
            </a:r>
          </a:p>
          <a:p>
            <a:r>
              <a:rPr lang="ru-RU" sz="3600" dirty="0" smtClean="0">
                <a:solidFill>
                  <a:schemeClr val="bg2">
                    <a:lumMod val="75000"/>
                  </a:schemeClr>
                </a:solidFill>
              </a:rPr>
              <a:t>Субъект политики.</a:t>
            </a:r>
          </a:p>
          <a:p>
            <a:r>
              <a:rPr lang="ru-RU" sz="3600" dirty="0" smtClean="0">
                <a:solidFill>
                  <a:schemeClr val="bg2">
                    <a:lumMod val="75000"/>
                  </a:schemeClr>
                </a:solidFill>
              </a:rPr>
              <a:t>Приоритет деятельности (цель)</a:t>
            </a:r>
          </a:p>
          <a:p>
            <a:endParaRPr lang="ru-RU" sz="36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Составьте таблицу для определения типов политики соответственно предложенным основаниям :</a:t>
            </a:r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1714488"/>
            <a:ext cx="8229600" cy="4572000"/>
          </a:xfrm>
        </p:spPr>
        <p:txBody>
          <a:bodyPr/>
          <a:lstStyle/>
          <a:p>
            <a:r>
              <a:rPr lang="ru-RU" sz="3200" dirty="0" smtClean="0">
                <a:solidFill>
                  <a:schemeClr val="tx2">
                    <a:lumMod val="25000"/>
                  </a:schemeClr>
                </a:solidFill>
              </a:rPr>
              <a:t>Политический интерес.</a:t>
            </a:r>
          </a:p>
          <a:p>
            <a:r>
              <a:rPr lang="ru-RU" sz="3200" dirty="0" smtClean="0">
                <a:solidFill>
                  <a:schemeClr val="tx2">
                    <a:lumMod val="25000"/>
                  </a:schemeClr>
                </a:solidFill>
              </a:rPr>
              <a:t>Политическая организация.</a:t>
            </a:r>
          </a:p>
          <a:p>
            <a:r>
              <a:rPr lang="ru-RU" sz="3200" dirty="0" smtClean="0">
                <a:solidFill>
                  <a:schemeClr val="tx2">
                    <a:lumMod val="25000"/>
                  </a:schemeClr>
                </a:solidFill>
              </a:rPr>
              <a:t>Политические отношения.</a:t>
            </a:r>
          </a:p>
          <a:p>
            <a:r>
              <a:rPr lang="ru-RU" sz="3200" dirty="0" smtClean="0">
                <a:solidFill>
                  <a:schemeClr val="tx2">
                    <a:lumMod val="25000"/>
                  </a:schemeClr>
                </a:solidFill>
              </a:rPr>
              <a:t>Политическое сознание.</a:t>
            </a:r>
          </a:p>
          <a:p>
            <a:r>
              <a:rPr lang="ru-RU" sz="3200" dirty="0" smtClean="0">
                <a:solidFill>
                  <a:schemeClr val="tx2">
                    <a:lumMod val="25000"/>
                  </a:schemeClr>
                </a:solidFill>
              </a:rPr>
              <a:t>Политическая деятельность.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Дайте определения указанным элементам политики :</a:t>
            </a:r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857364"/>
          <a:ext cx="8229600" cy="43577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4357718">
                <a:tc>
                  <a:txBody>
                    <a:bodyPr/>
                    <a:lstStyle/>
                    <a:p>
                      <a:r>
                        <a:rPr lang="ru-RU" dirty="0" smtClean="0"/>
                        <a:t>а) политика;</a:t>
                      </a:r>
                    </a:p>
                    <a:p>
                      <a:r>
                        <a:rPr lang="ru-RU" dirty="0" smtClean="0"/>
                        <a:t>б) политология;</a:t>
                      </a:r>
                    </a:p>
                    <a:p>
                      <a:r>
                        <a:rPr lang="ru-RU" dirty="0" smtClean="0"/>
                        <a:t>в) исторический подход;</a:t>
                      </a:r>
                    </a:p>
                    <a:p>
                      <a:r>
                        <a:rPr lang="ru-RU" dirty="0" smtClean="0"/>
                        <a:t>г) бихевиоризм;</a:t>
                      </a:r>
                    </a:p>
                    <a:p>
                      <a:r>
                        <a:rPr lang="ru-RU" dirty="0" err="1" smtClean="0"/>
                        <a:t>д</a:t>
                      </a:r>
                      <a:r>
                        <a:rPr lang="ru-RU" dirty="0" smtClean="0"/>
                        <a:t>) политическая философия.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dirty="0" smtClean="0"/>
                        <a:t>Изучение политических явлений с точки зрения их развития.</a:t>
                      </a:r>
                    </a:p>
                    <a:p>
                      <a:pPr marL="342900" indent="-342900">
                        <a:buAutoNum type="arabicPeriod" startAt="2"/>
                      </a:pPr>
                      <a:r>
                        <a:rPr lang="ru-RU" baseline="0" dirty="0" smtClean="0"/>
                        <a:t>Наука, изучающая изменения политических институтов и  норм в процессе эволюции общества.</a:t>
                      </a:r>
                    </a:p>
                    <a:p>
                      <a:pPr marL="342900" indent="-342900">
                        <a:buAutoNum type="arabicPeriod" startAt="2"/>
                      </a:pPr>
                      <a:r>
                        <a:rPr lang="ru-RU" baseline="0" dirty="0" smtClean="0"/>
                        <a:t>Наука, изучающая все стороны политической жизни.</a:t>
                      </a:r>
                    </a:p>
                    <a:p>
                      <a:pPr marL="342900" indent="-342900">
                        <a:buAutoNum type="arabicPeriod" startAt="2"/>
                      </a:pPr>
                      <a:r>
                        <a:rPr lang="ru-RU" baseline="0" dirty="0" smtClean="0"/>
                        <a:t>Направление политической науки, исходящее из  политического поведения групп и индивидов.</a:t>
                      </a:r>
                    </a:p>
                    <a:p>
                      <a:pPr marL="342900" indent="-342900">
                        <a:buAutoNum type="arabicPeriod" startAt="2"/>
                      </a:pP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</a:rPr>
              <a:t>Какие приведённые ниже понятия и определения соответствуют друг другу: </a:t>
            </a:r>
            <a:endParaRPr lang="ru-RU" sz="2800" dirty="0">
              <a:solidFill>
                <a:schemeClr val="tx2">
                  <a:lumMod val="25000"/>
                </a:schemeClr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180</TotalTime>
  <Words>455</Words>
  <Application>Microsoft Office PowerPoint</Application>
  <PresentationFormat>Экран (4:3)</PresentationFormat>
  <Paragraphs>102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Бумажная</vt:lpstr>
      <vt:lpstr>Политология как наука</vt:lpstr>
      <vt:lpstr>План</vt:lpstr>
      <vt:lpstr>Цель практического занятия:</vt:lpstr>
      <vt:lpstr>Заполните таблицу «Интерпретации политики»</vt:lpstr>
      <vt:lpstr>Заполните таблицу «Основные парадигмы (подходы) объяснения политики  </vt:lpstr>
      <vt:lpstr>Заполните таблицу «Основные свойства политики" </vt:lpstr>
      <vt:lpstr>Составьте таблицу для определения типов политики соответственно предложенным основаниям :</vt:lpstr>
      <vt:lpstr>Дайте определения указанным элементам политики :</vt:lpstr>
      <vt:lpstr>Какие приведённые ниже понятия и определения соответствуют друг другу: </vt:lpstr>
      <vt:lpstr>Слайд 10</vt:lpstr>
      <vt:lpstr>Ответьте на следующие вопросы:</vt:lpstr>
      <vt:lpstr>Что изучают следующие разделы науки о политики? </vt:lpstr>
      <vt:lpstr>Заполните таблицу « Методы исследования политологии.</vt:lpstr>
      <vt:lpstr>      Кто из политологов стоял у истоков бихевиоризма? </vt:lpstr>
      <vt:lpstr>Слайд 15</vt:lpstr>
      <vt:lpstr>Дискуссия</vt:lpstr>
      <vt:lpstr>Какие из ниже перечисленных категорий вы отнесёте к общенаучным, а какие к специфическим политологическим?</vt:lpstr>
      <vt:lpstr>Беседа</vt:lpstr>
      <vt:lpstr>Ответьте на вопросы</vt:lpstr>
      <vt:lpstr>Составьте таблицу « Функции политологии»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Политология как наука</dc:title>
  <dc:creator>пользователь</dc:creator>
  <cp:lastModifiedBy>пользователь</cp:lastModifiedBy>
  <cp:revision>2</cp:revision>
  <dcterms:created xsi:type="dcterms:W3CDTF">2012-05-26T21:12:26Z</dcterms:created>
  <dcterms:modified xsi:type="dcterms:W3CDTF">2012-06-11T02:36:14Z</dcterms:modified>
</cp:coreProperties>
</file>