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4F663-900D-49F1-A961-86FBCBD3543E}" type="datetimeFigureOut">
              <a:rPr lang="ru-RU" smtClean="0"/>
              <a:t>27.05.2012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E0AD4-4CD4-4EE3-A3BB-E4321BDCC9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4F663-900D-49F1-A961-86FBCBD3543E}" type="datetimeFigureOut">
              <a:rPr lang="ru-RU" smtClean="0"/>
              <a:t>27.05.2012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E0AD4-4CD4-4EE3-A3BB-E4321BDCC9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4F663-900D-49F1-A961-86FBCBD3543E}" type="datetimeFigureOut">
              <a:rPr lang="ru-RU" smtClean="0"/>
              <a:t>27.05.2012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E0AD4-4CD4-4EE3-A3BB-E4321BDCC9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4F663-900D-49F1-A961-86FBCBD3543E}" type="datetimeFigureOut">
              <a:rPr lang="ru-RU" smtClean="0"/>
              <a:t>27.05.2012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E0AD4-4CD4-4EE3-A3BB-E4321BDCC9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4F663-900D-49F1-A961-86FBCBD3543E}" type="datetimeFigureOut">
              <a:rPr lang="ru-RU" smtClean="0"/>
              <a:t>27.05.2012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E0AD4-4CD4-4EE3-A3BB-E4321BDCC9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4F663-900D-49F1-A961-86FBCBD3543E}" type="datetimeFigureOut">
              <a:rPr lang="ru-RU" smtClean="0"/>
              <a:t>27.05.2012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E0AD4-4CD4-4EE3-A3BB-E4321BDCC9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4F663-900D-49F1-A961-86FBCBD3543E}" type="datetimeFigureOut">
              <a:rPr lang="ru-RU" smtClean="0"/>
              <a:t>27.05.2012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E0AD4-4CD4-4EE3-A3BB-E4321BDCC9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4F663-900D-49F1-A961-86FBCBD3543E}" type="datetimeFigureOut">
              <a:rPr lang="ru-RU" smtClean="0"/>
              <a:t>27.05.2012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E0AD4-4CD4-4EE3-A3BB-E4321BDCC9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4F663-900D-49F1-A961-86FBCBD3543E}" type="datetimeFigureOut">
              <a:rPr lang="ru-RU" smtClean="0"/>
              <a:t>27.05.2012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E0AD4-4CD4-4EE3-A3BB-E4321BDCC9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4F663-900D-49F1-A961-86FBCBD3543E}" type="datetimeFigureOut">
              <a:rPr lang="ru-RU" smtClean="0"/>
              <a:t>27.05.2012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E0AD4-4CD4-4EE3-A3BB-E4321BDCC9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4F663-900D-49F1-A961-86FBCBD3543E}" type="datetimeFigureOut">
              <a:rPr lang="ru-RU" smtClean="0"/>
              <a:t>27.05.2012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E0AD4-4CD4-4EE3-A3BB-E4321BDCC9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D4F663-900D-49F1-A961-86FBCBD3543E}" type="datetimeFigureOut">
              <a:rPr lang="ru-RU" smtClean="0"/>
              <a:t>27.05.2012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DE0AD4-4CD4-4EE3-A3BB-E4321BDCC9C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C00000"/>
                </a:solidFill>
              </a:rPr>
              <a:t>Политическая власть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Практическое занятие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C00000"/>
                </a:solidFill>
              </a:rPr>
              <a:t>Легитимность политической власти</a:t>
            </a:r>
            <a:endParaRPr lang="ru-RU" sz="4800" dirty="0">
              <a:solidFill>
                <a:srgbClr val="C0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71472" y="2357430"/>
          <a:ext cx="8229600" cy="38490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107157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Типы</a:t>
                      </a:r>
                      <a:endParaRPr lang="ru-RU" sz="32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Показатели</a:t>
                      </a:r>
                      <a:endParaRPr lang="ru-RU" sz="32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277751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900" dirty="0" smtClean="0">
                <a:solidFill>
                  <a:srgbClr val="C00000"/>
                </a:solidFill>
              </a:rPr>
              <a:t>Типы политической власти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(</a:t>
            </a:r>
            <a:r>
              <a:rPr lang="ru-RU" sz="4000" dirty="0" smtClean="0">
                <a:solidFill>
                  <a:srgbClr val="C00000"/>
                </a:solidFill>
              </a:rPr>
              <a:t>дайте характеристику</a:t>
            </a:r>
            <a:r>
              <a:rPr lang="ru-RU" dirty="0" smtClean="0">
                <a:solidFill>
                  <a:srgbClr val="C00000"/>
                </a:solidFill>
              </a:rPr>
              <a:t>)</a:t>
            </a:r>
            <a:endParaRPr lang="ru-RU" dirty="0">
              <a:solidFill>
                <a:srgbClr val="C0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2571745"/>
          <a:ext cx="8229600" cy="2643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1214445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rgbClr val="92D050"/>
                          </a:solidFill>
                        </a:rPr>
                        <a:t>Тоталитарная</a:t>
                      </a:r>
                      <a:endParaRPr lang="ru-RU" sz="3200" dirty="0">
                        <a:solidFill>
                          <a:srgbClr val="92D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rgbClr val="92D050"/>
                          </a:solidFill>
                        </a:rPr>
                        <a:t>Авторитарная</a:t>
                      </a:r>
                      <a:endParaRPr lang="ru-RU" sz="3200" dirty="0">
                        <a:solidFill>
                          <a:srgbClr val="92D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err="1" smtClean="0">
                          <a:solidFill>
                            <a:srgbClr val="92D050"/>
                          </a:solidFill>
                        </a:rPr>
                        <a:t>Демократи</a:t>
                      </a:r>
                      <a:endParaRPr lang="ru-RU" sz="3200" dirty="0" smtClean="0">
                        <a:solidFill>
                          <a:srgbClr val="92D050"/>
                        </a:solidFill>
                      </a:endParaRPr>
                    </a:p>
                    <a:p>
                      <a:pPr algn="ctr"/>
                      <a:r>
                        <a:rPr lang="ru-RU" sz="3200" dirty="0" err="1" smtClean="0">
                          <a:solidFill>
                            <a:srgbClr val="92D050"/>
                          </a:solidFill>
                        </a:rPr>
                        <a:t>ческая</a:t>
                      </a:r>
                      <a:endParaRPr lang="ru-RU" sz="3200" dirty="0">
                        <a:solidFill>
                          <a:srgbClr val="92D050"/>
                        </a:solidFill>
                      </a:endParaRPr>
                    </a:p>
                  </a:txBody>
                  <a:tcPr/>
                </a:tc>
              </a:tr>
              <a:tr h="142876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C00000"/>
                </a:solidFill>
              </a:rPr>
              <a:t>Субъекты власти</a:t>
            </a:r>
            <a:endParaRPr lang="ru-RU" sz="5400" dirty="0">
              <a:solidFill>
                <a:srgbClr val="C0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71472" y="2000240"/>
          <a:ext cx="8229600" cy="27146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1143008">
                <a:tc gridSpan="2"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solidFill>
                            <a:srgbClr val="92D050"/>
                          </a:solidFill>
                        </a:rPr>
                        <a:t>Виды</a:t>
                      </a:r>
                      <a:endParaRPr lang="ru-RU" sz="4400" dirty="0">
                        <a:solidFill>
                          <a:srgbClr val="92D05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71636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Участвующие непосредственно: </a:t>
                      </a:r>
                      <a:r>
                        <a:rPr lang="ru-RU" sz="2800" dirty="0" smtClean="0">
                          <a:solidFill>
                            <a:srgbClr val="FF0000"/>
                          </a:solidFill>
                        </a:rPr>
                        <a:t>дополнить</a:t>
                      </a:r>
                      <a:endParaRPr lang="ru-RU" sz="2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Принимающие опосредованное участие: </a:t>
                      </a:r>
                      <a:r>
                        <a:rPr lang="ru-RU" sz="2800" dirty="0" smtClean="0">
                          <a:solidFill>
                            <a:srgbClr val="FF0000"/>
                          </a:solidFill>
                        </a:rPr>
                        <a:t>дополнить</a:t>
                      </a:r>
                      <a:endParaRPr lang="ru-RU" sz="2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dirty="0" smtClean="0">
                <a:solidFill>
                  <a:srgbClr val="C00000"/>
                </a:solidFill>
              </a:rPr>
              <a:t>Заполните таблицу «Концепции власти»</a:t>
            </a:r>
            <a:endParaRPr lang="ru-RU" sz="4800" dirty="0">
              <a:solidFill>
                <a:srgbClr val="C0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2000240"/>
          <a:ext cx="8229600" cy="4175116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114800"/>
                <a:gridCol w="4114800"/>
              </a:tblGrid>
              <a:tr h="642942">
                <a:tc>
                  <a:txBody>
                    <a:bodyPr/>
                    <a:lstStyle/>
                    <a:p>
                      <a:r>
                        <a:rPr lang="ru-RU" dirty="0" smtClean="0"/>
                        <a:t>Концепция власти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Характеристика</a:t>
                      </a:r>
                      <a:endParaRPr lang="ru-RU" dirty="0"/>
                    </a:p>
                  </a:txBody>
                  <a:tcPr/>
                </a:tc>
              </a:tr>
              <a:tr h="642942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Теологическая</a:t>
                      </a:r>
                    </a:p>
                    <a:p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85154">
                <a:tc>
                  <a:txBody>
                    <a:bodyPr/>
                    <a:lstStyle/>
                    <a:p>
                      <a:r>
                        <a:rPr lang="ru-RU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Бихеовиористская</a:t>
                      </a:r>
                      <a:endParaRPr lang="ru-RU" dirty="0" smtClean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  <a:p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56592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Психологическая</a:t>
                      </a:r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4666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Системная</a:t>
                      </a:r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9266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Структурно - функциональная </a:t>
                      </a:r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8628">
                <a:tc>
                  <a:txBody>
                    <a:bodyPr/>
                    <a:lstStyle/>
                    <a:p>
                      <a:r>
                        <a:rPr lang="ru-RU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Реляционистская</a:t>
                      </a:r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C00000"/>
                </a:solidFill>
              </a:rPr>
              <a:t/>
            </a:r>
            <a:br>
              <a:rPr lang="ru-RU" sz="4000" dirty="0" smtClean="0">
                <a:solidFill>
                  <a:srgbClr val="C00000"/>
                </a:solidFill>
              </a:rPr>
            </a:br>
            <a:r>
              <a:rPr lang="ru-RU" sz="4000" dirty="0">
                <a:solidFill>
                  <a:srgbClr val="C00000"/>
                </a:solidFill>
              </a:rPr>
              <a:t/>
            </a:r>
            <a:br>
              <a:rPr lang="ru-RU" sz="4000" dirty="0">
                <a:solidFill>
                  <a:srgbClr val="C00000"/>
                </a:solidFill>
              </a:rPr>
            </a:br>
            <a:r>
              <a:rPr lang="ru-RU" sz="4000" dirty="0" smtClean="0">
                <a:solidFill>
                  <a:srgbClr val="C00000"/>
                </a:solidFill>
              </a:rPr>
              <a:t>Какой ресурс власти в наибольшей степени зависит от средств массовых информаций 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786058"/>
            <a:ext cx="8229600" cy="4525963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chemeClr val="bg1"/>
                </a:solidFill>
              </a:rPr>
              <a:t>а) интерес;</a:t>
            </a:r>
          </a:p>
          <a:p>
            <a:pPr>
              <a:buFont typeface="Wingdings" pitchFamily="2" charset="2"/>
              <a:buChar char="q"/>
            </a:pPr>
            <a:r>
              <a:rPr lang="ru-RU" dirty="0">
                <a:solidFill>
                  <a:schemeClr val="bg1"/>
                </a:solidFill>
              </a:rPr>
              <a:t>б</a:t>
            </a:r>
            <a:r>
              <a:rPr lang="ru-RU" dirty="0" smtClean="0">
                <a:solidFill>
                  <a:schemeClr val="bg1"/>
                </a:solidFill>
              </a:rPr>
              <a:t>) распределение материальных благ;</a:t>
            </a:r>
          </a:p>
          <a:p>
            <a:pPr>
              <a:buFont typeface="Wingdings" pitchFamily="2" charset="2"/>
              <a:buChar char="q"/>
            </a:pPr>
            <a:r>
              <a:rPr lang="ru-RU" dirty="0">
                <a:solidFill>
                  <a:schemeClr val="bg1"/>
                </a:solidFill>
              </a:rPr>
              <a:t>в</a:t>
            </a:r>
            <a:r>
              <a:rPr lang="ru-RU" dirty="0" smtClean="0">
                <a:solidFill>
                  <a:schemeClr val="bg1"/>
                </a:solidFill>
              </a:rPr>
              <a:t>) принуждение;</a:t>
            </a:r>
          </a:p>
          <a:p>
            <a:pPr>
              <a:buFont typeface="Wingdings" pitchFamily="2" charset="2"/>
              <a:buChar char="q"/>
            </a:pPr>
            <a:r>
              <a:rPr lang="ru-RU" dirty="0">
                <a:solidFill>
                  <a:schemeClr val="bg1"/>
                </a:solidFill>
              </a:rPr>
              <a:t>с</a:t>
            </a:r>
            <a:r>
              <a:rPr lang="ru-RU" dirty="0" smtClean="0">
                <a:solidFill>
                  <a:schemeClr val="bg1"/>
                </a:solidFill>
              </a:rPr>
              <a:t>) убеждение.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C00000"/>
                </a:solidFill>
              </a:rPr>
              <a:t>Заполните таблицу «Три </a:t>
            </a:r>
            <a:r>
              <a:rPr lang="ru-RU" sz="5400" dirty="0">
                <a:solidFill>
                  <a:srgbClr val="C00000"/>
                </a:solidFill>
              </a:rPr>
              <a:t>в</a:t>
            </a:r>
            <a:r>
              <a:rPr lang="ru-RU" sz="5400" dirty="0" smtClean="0">
                <a:solidFill>
                  <a:srgbClr val="C00000"/>
                </a:solidFill>
              </a:rPr>
              <a:t>етви власти»</a:t>
            </a:r>
            <a:endParaRPr lang="ru-RU" sz="5400" dirty="0">
              <a:solidFill>
                <a:srgbClr val="C00000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785786" y="2428868"/>
          <a:ext cx="7500990" cy="34290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3798"/>
                <a:gridCol w="3537192"/>
              </a:tblGrid>
              <a:tr h="64294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ТИПЫ</a:t>
                      </a:r>
                      <a:r>
                        <a:rPr lang="ru-RU" baseline="0" dirty="0" smtClean="0"/>
                        <a:t> ВЛАСТИ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ХАРАКТЕРИСТИКА</a:t>
                      </a:r>
                      <a:endParaRPr lang="ru-RU" dirty="0"/>
                    </a:p>
                  </a:txBody>
                  <a:tcPr/>
                </a:tc>
              </a:tr>
              <a:tr h="772168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Исполнительная</a:t>
                      </a:r>
                      <a:endParaRPr lang="ru-RU" sz="28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72832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Законодательная</a:t>
                      </a:r>
                      <a:endParaRPr lang="ru-RU" sz="28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41082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Судебная</a:t>
                      </a:r>
                      <a:endParaRPr lang="ru-RU" sz="28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C00000"/>
                </a:solidFill>
              </a:rPr>
              <a:t>Вопрос для обсуждения:</a:t>
            </a:r>
            <a:endParaRPr lang="ru-RU" sz="54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857364"/>
            <a:ext cx="8229600" cy="45259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ru-RU" sz="4000" dirty="0" smtClean="0">
                <a:solidFill>
                  <a:srgbClr val="FFFF00"/>
                </a:solidFill>
              </a:rPr>
              <a:t>В </a:t>
            </a:r>
            <a:r>
              <a:rPr lang="ru-RU" sz="4000" dirty="0">
                <a:solidFill>
                  <a:srgbClr val="FFFF00"/>
                </a:solidFill>
              </a:rPr>
              <a:t>к</a:t>
            </a:r>
            <a:r>
              <a:rPr lang="ru-RU" sz="4000" dirty="0" smtClean="0">
                <a:solidFill>
                  <a:srgbClr val="FFFF00"/>
                </a:solidFill>
              </a:rPr>
              <a:t>акой мере новые информационные технологии влияют на изменение характера, природы, средств власти, а так же методов её осуществления?   </a:t>
            </a:r>
            <a:endParaRPr lang="ru-RU" sz="4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Что понимается под политической властью в правовом государстве?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а</a:t>
            </a:r>
            <a:r>
              <a:rPr lang="ru-RU" dirty="0" smtClean="0"/>
              <a:t>) умение навязывать свою волю другому;</a:t>
            </a:r>
          </a:p>
          <a:p>
            <a:r>
              <a:rPr lang="ru-RU" dirty="0"/>
              <a:t>б</a:t>
            </a:r>
            <a:r>
              <a:rPr lang="ru-RU" dirty="0" smtClean="0"/>
              <a:t>) использование элитой своих преимуществ;</a:t>
            </a:r>
          </a:p>
          <a:p>
            <a:r>
              <a:rPr lang="ru-RU" dirty="0"/>
              <a:t>в</a:t>
            </a:r>
            <a:r>
              <a:rPr lang="ru-RU" dirty="0" smtClean="0"/>
              <a:t>) управление слабыми со стороны сильных;</a:t>
            </a:r>
          </a:p>
          <a:p>
            <a:r>
              <a:rPr lang="ru-RU" dirty="0"/>
              <a:t>с</a:t>
            </a:r>
            <a:r>
              <a:rPr lang="ru-RU" dirty="0" smtClean="0"/>
              <a:t>) делегирование обществом государству политических полномочий.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C00000"/>
                </a:solidFill>
              </a:rPr>
              <a:t/>
            </a:r>
            <a:br>
              <a:rPr lang="ru-RU" sz="4800" dirty="0" smtClean="0">
                <a:solidFill>
                  <a:srgbClr val="C00000"/>
                </a:solidFill>
              </a:rPr>
            </a:br>
            <a:r>
              <a:rPr lang="ru-RU" sz="4800" dirty="0">
                <a:solidFill>
                  <a:srgbClr val="C00000"/>
                </a:solidFill>
              </a:rPr>
              <a:t/>
            </a:r>
            <a:br>
              <a:rPr lang="ru-RU" sz="4800" dirty="0">
                <a:solidFill>
                  <a:srgbClr val="C00000"/>
                </a:solidFill>
              </a:rPr>
            </a:br>
            <a:r>
              <a:rPr lang="ru-RU" sz="4800" dirty="0" smtClean="0">
                <a:solidFill>
                  <a:srgbClr val="C00000"/>
                </a:solidFill>
              </a:rPr>
              <a:t/>
            </a:r>
            <a:br>
              <a:rPr lang="ru-RU" sz="4800" dirty="0" smtClean="0">
                <a:solidFill>
                  <a:srgbClr val="C00000"/>
                </a:solidFill>
              </a:rPr>
            </a:br>
            <a:r>
              <a:rPr lang="ru-RU" sz="4800" dirty="0">
                <a:solidFill>
                  <a:srgbClr val="C00000"/>
                </a:solidFill>
              </a:rPr>
              <a:t/>
            </a:r>
            <a:br>
              <a:rPr lang="ru-RU" sz="4800" dirty="0">
                <a:solidFill>
                  <a:srgbClr val="C00000"/>
                </a:solidFill>
              </a:rPr>
            </a:br>
            <a:r>
              <a:rPr lang="ru-RU" sz="4800" dirty="0" smtClean="0">
                <a:solidFill>
                  <a:srgbClr val="C00000"/>
                </a:solidFill>
              </a:rPr>
              <a:t/>
            </a:r>
            <a:br>
              <a:rPr lang="ru-RU" sz="4800" dirty="0" smtClean="0">
                <a:solidFill>
                  <a:srgbClr val="C00000"/>
                </a:solidFill>
              </a:rPr>
            </a:br>
            <a:r>
              <a:rPr lang="ru-RU" sz="4800" dirty="0">
                <a:solidFill>
                  <a:srgbClr val="C00000"/>
                </a:solidFill>
              </a:rPr>
              <a:t/>
            </a:r>
            <a:br>
              <a:rPr lang="ru-RU" sz="4800" dirty="0">
                <a:solidFill>
                  <a:srgbClr val="C00000"/>
                </a:solidFill>
              </a:rPr>
            </a:br>
            <a:r>
              <a:rPr lang="ru-RU" sz="4800" dirty="0" smtClean="0">
                <a:solidFill>
                  <a:srgbClr val="C00000"/>
                </a:solidFill>
              </a:rPr>
              <a:t/>
            </a:r>
            <a:br>
              <a:rPr lang="ru-RU" sz="4800" dirty="0" smtClean="0">
                <a:solidFill>
                  <a:srgbClr val="C00000"/>
                </a:solidFill>
              </a:rPr>
            </a:br>
            <a:r>
              <a:rPr lang="ru-RU" sz="4800" dirty="0" smtClean="0">
                <a:solidFill>
                  <a:srgbClr val="C00000"/>
                </a:solidFill>
              </a:rPr>
              <a:t>Сравните источники </a:t>
            </a:r>
            <a:r>
              <a:rPr lang="ru-RU" sz="4800" dirty="0" err="1" smtClean="0">
                <a:solidFill>
                  <a:srgbClr val="C00000"/>
                </a:solidFill>
              </a:rPr>
              <a:t>делегитимации</a:t>
            </a:r>
            <a:r>
              <a:rPr lang="ru-RU" sz="4800" dirty="0" smtClean="0">
                <a:solidFill>
                  <a:srgbClr val="C00000"/>
                </a:solidFill>
              </a:rPr>
              <a:t> власти в Советском Союзе и современном Казахстане.</a:t>
            </a:r>
            <a:endParaRPr lang="ru-RU" sz="48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71546"/>
            <a:ext cx="8229600" cy="452596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400" dirty="0" smtClean="0">
                <a:solidFill>
                  <a:srgbClr val="C00000"/>
                </a:solidFill>
              </a:rPr>
              <a:t>Как осуществляется  действие механизма сдержек и противовесов в Казахстане? </a:t>
            </a:r>
          </a:p>
          <a:p>
            <a:pPr algn="ctr"/>
            <a:r>
              <a:rPr lang="ru-RU" sz="4400" dirty="0" smtClean="0">
                <a:solidFill>
                  <a:srgbClr val="C00000"/>
                </a:solidFill>
              </a:rPr>
              <a:t>Определите место и роль Президента Республики Казахстан в осуществлении государственной власти.</a:t>
            </a:r>
            <a:endParaRPr lang="ru-RU" sz="4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C00000"/>
                </a:solidFill>
              </a:rPr>
              <a:t>План</a:t>
            </a:r>
            <a:endParaRPr lang="ru-RU" sz="48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sz="4400" dirty="0" smtClean="0">
                <a:solidFill>
                  <a:srgbClr val="00B0F0"/>
                </a:solidFill>
              </a:rPr>
              <a:t>Понятие, сущность, источники, ресурсы власти.</a:t>
            </a:r>
          </a:p>
          <a:p>
            <a:pPr>
              <a:buFont typeface="Wingdings" pitchFamily="2" charset="2"/>
              <a:buChar char="Ø"/>
            </a:pPr>
            <a:r>
              <a:rPr lang="ru-RU" sz="4400" dirty="0" smtClean="0">
                <a:solidFill>
                  <a:srgbClr val="00B0F0"/>
                </a:solidFill>
              </a:rPr>
              <a:t>Типы политической власти.</a:t>
            </a:r>
          </a:p>
          <a:p>
            <a:pPr>
              <a:buFont typeface="Wingdings" pitchFamily="2" charset="2"/>
              <a:buChar char="Ø"/>
            </a:pPr>
            <a:r>
              <a:rPr lang="ru-RU" sz="4400" dirty="0" smtClean="0">
                <a:solidFill>
                  <a:srgbClr val="00B0F0"/>
                </a:solidFill>
              </a:rPr>
              <a:t>Легитимность власти</a:t>
            </a:r>
          </a:p>
          <a:p>
            <a:pPr>
              <a:buFont typeface="Wingdings" pitchFamily="2" charset="2"/>
              <a:buChar char="Ø"/>
            </a:pPr>
            <a:r>
              <a:rPr lang="ru-RU" sz="4400" dirty="0" smtClean="0">
                <a:solidFill>
                  <a:srgbClr val="00B0F0"/>
                </a:solidFill>
              </a:rPr>
              <a:t>Политическая власть в Казахстане.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Вопрос </a:t>
            </a:r>
            <a:r>
              <a:rPr lang="ru-RU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для обсуждения:</a:t>
            </a: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071678"/>
            <a:ext cx="8229600" cy="4525963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C00000"/>
                </a:solidFill>
              </a:rPr>
              <a:t>Роль современных СМИ как четвёртой власти.</a:t>
            </a:r>
            <a:endParaRPr lang="ru-RU" sz="4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C00000"/>
                </a:solidFill>
              </a:rPr>
              <a:t>Цель практического занятия:</a:t>
            </a:r>
            <a:endParaRPr lang="ru-RU" sz="54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endParaRPr lang="ru-RU" dirty="0" smtClean="0"/>
          </a:p>
          <a:p>
            <a:pPr algn="ctr">
              <a:buFont typeface="Wingdings" pitchFamily="2" charset="2"/>
              <a:buChar char="q"/>
            </a:pPr>
            <a:r>
              <a:rPr lang="ru-RU" sz="4000" dirty="0" smtClean="0">
                <a:solidFill>
                  <a:srgbClr val="00B0F0"/>
                </a:solidFill>
              </a:rPr>
              <a:t>Анализ содержания, структуры и мотивационных основ политической власти, механизм её осуществления;  характеристика соотношения эффективности и легитимности политической власти.</a:t>
            </a:r>
            <a:endParaRPr lang="ru-RU" sz="40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C00000"/>
                </a:solidFill>
              </a:rPr>
              <a:t>Какие понятия и определения соответствуют друг другу</a:t>
            </a:r>
            <a:endParaRPr lang="ru-RU" sz="4800" dirty="0">
              <a:solidFill>
                <a:srgbClr val="C00000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00034" y="2071678"/>
          <a:ext cx="8229600" cy="4071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4071966">
                <a:tc>
                  <a:txBody>
                    <a:bodyPr/>
                    <a:lstStyle/>
                    <a:p>
                      <a:endParaRPr lang="ru-RU" sz="2800" dirty="0" smtClean="0"/>
                    </a:p>
                    <a:p>
                      <a:r>
                        <a:rPr lang="ru-RU" sz="2800" dirty="0" smtClean="0"/>
                        <a:t>а)</a:t>
                      </a:r>
                      <a:r>
                        <a:rPr lang="ru-RU" sz="2800" baseline="0" dirty="0" smtClean="0"/>
                        <a:t> власть</a:t>
                      </a:r>
                    </a:p>
                    <a:p>
                      <a:r>
                        <a:rPr lang="ru-RU" sz="2800" baseline="0" dirty="0" smtClean="0"/>
                        <a:t>б) государственная власть</a:t>
                      </a:r>
                    </a:p>
                    <a:p>
                      <a:r>
                        <a:rPr lang="ru-RU" sz="2800" baseline="0" dirty="0" smtClean="0"/>
                        <a:t>в) политическая власть</a:t>
                      </a:r>
                    </a:p>
                    <a:p>
                      <a:r>
                        <a:rPr lang="ru-RU" sz="2800" baseline="0" dirty="0" smtClean="0"/>
                        <a:t> 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1.Форма</a:t>
                      </a:r>
                      <a:r>
                        <a:rPr lang="ru-RU" baseline="0" dirty="0" smtClean="0"/>
                        <a:t> общественной власти, которая опирается на  специальный аппарат принуждения и распространяется на всё население.</a:t>
                      </a:r>
                      <a:endParaRPr lang="ru-RU" dirty="0" smtClean="0"/>
                    </a:p>
                    <a:p>
                      <a:r>
                        <a:rPr lang="ru-RU" dirty="0" smtClean="0"/>
                        <a:t>2. Реальная</a:t>
                      </a:r>
                      <a:r>
                        <a:rPr lang="ru-RU" baseline="0" dirty="0" smtClean="0"/>
                        <a:t> способность определённой социальной группы, класса, индивида проводить в жизнь свою волю, выраженную в политике, политических и правовых нормах.</a:t>
                      </a:r>
                    </a:p>
                    <a:p>
                      <a:r>
                        <a:rPr lang="ru-RU" baseline="0" dirty="0" smtClean="0"/>
                        <a:t>3. Способность, право или возможность распоряжаться кем – либо или чем – либо.</a:t>
                      </a:r>
                    </a:p>
                    <a:p>
                      <a:endParaRPr lang="ru-RU" baseline="0" dirty="0" smtClean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C00000"/>
                </a:solidFill>
              </a:rPr>
              <a:t>Какие понятия и определения соответствуют друг другу</a:t>
            </a:r>
            <a:endParaRPr lang="ru-RU" sz="4800" dirty="0">
              <a:solidFill>
                <a:srgbClr val="C00000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00034" y="2071678"/>
          <a:ext cx="8229600" cy="4071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4071966">
                <a:tc>
                  <a:txBody>
                    <a:bodyPr/>
                    <a:lstStyle/>
                    <a:p>
                      <a:endParaRPr lang="ru-RU" sz="2800" dirty="0" smtClean="0"/>
                    </a:p>
                    <a:p>
                      <a:r>
                        <a:rPr lang="ru-RU" sz="2800" dirty="0" smtClean="0"/>
                        <a:t>а)</a:t>
                      </a:r>
                      <a:r>
                        <a:rPr lang="ru-RU" sz="2800" baseline="0" dirty="0" smtClean="0"/>
                        <a:t> </a:t>
                      </a:r>
                      <a:r>
                        <a:rPr lang="ru-RU" sz="2800" baseline="0" dirty="0" err="1" smtClean="0"/>
                        <a:t>харизма</a:t>
                      </a:r>
                      <a:endParaRPr lang="ru-RU" sz="2800" baseline="0" dirty="0" smtClean="0"/>
                    </a:p>
                    <a:p>
                      <a:r>
                        <a:rPr lang="ru-RU" sz="2800" baseline="0" dirty="0" smtClean="0"/>
                        <a:t>б) </a:t>
                      </a:r>
                      <a:r>
                        <a:rPr lang="ru-RU" sz="2800" baseline="0" dirty="0" err="1" smtClean="0"/>
                        <a:t>кратология</a:t>
                      </a:r>
                      <a:endParaRPr lang="ru-RU" sz="2800" baseline="0" dirty="0" smtClean="0"/>
                    </a:p>
                    <a:p>
                      <a:r>
                        <a:rPr lang="ru-RU" sz="2800" baseline="0" dirty="0" smtClean="0"/>
                        <a:t>в) легитимность</a:t>
                      </a:r>
                    </a:p>
                    <a:p>
                      <a:r>
                        <a:rPr lang="ru-RU" sz="2800" baseline="0" dirty="0" smtClean="0"/>
                        <a:t>г) охлократия</a:t>
                      </a:r>
                    </a:p>
                    <a:p>
                      <a:r>
                        <a:rPr lang="ru-RU" sz="2800" baseline="0" dirty="0" err="1" smtClean="0"/>
                        <a:t>д</a:t>
                      </a:r>
                      <a:r>
                        <a:rPr lang="ru-RU" sz="2800" baseline="0" dirty="0" smtClean="0"/>
                        <a:t>) легальность 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1.Власть толпы.</a:t>
                      </a:r>
                    </a:p>
                    <a:p>
                      <a:r>
                        <a:rPr lang="ru-RU" dirty="0" smtClean="0"/>
                        <a:t>2. Добровольное</a:t>
                      </a:r>
                      <a:r>
                        <a:rPr lang="ru-RU" baseline="0" dirty="0" smtClean="0"/>
                        <a:t> признание власти народом.</a:t>
                      </a:r>
                    </a:p>
                    <a:p>
                      <a:r>
                        <a:rPr lang="ru-RU" baseline="0" dirty="0" smtClean="0"/>
                        <a:t>3. Наука о власти.</a:t>
                      </a:r>
                    </a:p>
                    <a:p>
                      <a:r>
                        <a:rPr lang="ru-RU" baseline="0" dirty="0" smtClean="0"/>
                        <a:t>4. Один из типов легитимного господства, который характеризуются  отношением к политическому лидеру как к высшему, </a:t>
                      </a:r>
                      <a:r>
                        <a:rPr lang="ru-RU" baseline="0" dirty="0" err="1" smtClean="0"/>
                        <a:t>сверхординарному</a:t>
                      </a:r>
                      <a:r>
                        <a:rPr lang="ru-RU" baseline="0" dirty="0" smtClean="0"/>
                        <a:t> существу.</a:t>
                      </a:r>
                    </a:p>
                    <a:p>
                      <a:r>
                        <a:rPr lang="ru-RU" baseline="0" dirty="0" smtClean="0"/>
                        <a:t>5.  Юридическое обоснование  законности власти.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C00000"/>
                </a:solidFill>
              </a:rPr>
              <a:t>Власть</a:t>
            </a:r>
            <a:endParaRPr lang="ru-RU" sz="6000" dirty="0">
              <a:solidFill>
                <a:srgbClr val="C0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2000240"/>
          <a:ext cx="8229600" cy="36433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1194972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Характерные признаки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Источники</a:t>
                      </a:r>
                      <a:endParaRPr lang="ru-RU" sz="2400" dirty="0"/>
                    </a:p>
                  </a:txBody>
                  <a:tcPr/>
                </a:tc>
              </a:tr>
              <a:tr h="244836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C00000"/>
                </a:solidFill>
              </a:rPr>
              <a:t>Власть</a:t>
            </a:r>
            <a:endParaRPr lang="ru-RU" sz="6000" dirty="0">
              <a:solidFill>
                <a:srgbClr val="C0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2071678"/>
          <a:ext cx="8229600" cy="41040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1143008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Основные виды</a:t>
                      </a:r>
                      <a:endParaRPr lang="ru-RU" sz="2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Средства осуществления</a:t>
                      </a:r>
                      <a:endParaRPr lang="ru-RU" sz="2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Формы проявления и реализации</a:t>
                      </a:r>
                      <a:endParaRPr lang="ru-RU" sz="2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91530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C00000"/>
                </a:solidFill>
              </a:rPr>
              <a:t>Ресурсы власти</a:t>
            </a:r>
            <a:endParaRPr lang="ru-RU" sz="6000" dirty="0">
              <a:solidFill>
                <a:srgbClr val="C00000"/>
              </a:solidFill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28596" y="2071678"/>
          <a:ext cx="8229600" cy="3717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928694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Экономические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Социальные</a:t>
                      </a:r>
                      <a:endParaRPr lang="ru-RU" sz="2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Силовые</a:t>
                      </a:r>
                      <a:endParaRPr lang="ru-RU" sz="28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Информационные</a:t>
                      </a:r>
                      <a:endParaRPr lang="ru-RU" sz="2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err="1" smtClean="0"/>
                        <a:t>Демограафические</a:t>
                      </a:r>
                      <a:endParaRPr lang="ru-RU" sz="2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77243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C00000"/>
                </a:solidFill>
              </a:rPr>
              <a:t>Политическая власть</a:t>
            </a:r>
            <a:endParaRPr lang="ru-RU" sz="6000" dirty="0">
              <a:solidFill>
                <a:srgbClr val="C0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2214554"/>
          <a:ext cx="8229600" cy="25003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828668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Основные принципы</a:t>
                      </a:r>
                      <a:endParaRPr lang="ru-RU" sz="2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Функции</a:t>
                      </a:r>
                      <a:endParaRPr lang="ru-RU" sz="32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67166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180</TotalTime>
  <Words>392</Words>
  <Application>Microsoft Office PowerPoint</Application>
  <PresentationFormat>Экран (4:3)</PresentationFormat>
  <Paragraphs>93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Политическая власть</vt:lpstr>
      <vt:lpstr>План</vt:lpstr>
      <vt:lpstr>Цель практического занятия:</vt:lpstr>
      <vt:lpstr>Какие понятия и определения соответствуют друг другу</vt:lpstr>
      <vt:lpstr>Какие понятия и определения соответствуют друг другу</vt:lpstr>
      <vt:lpstr>Власть</vt:lpstr>
      <vt:lpstr>Власть</vt:lpstr>
      <vt:lpstr>Ресурсы власти</vt:lpstr>
      <vt:lpstr>Политическая власть</vt:lpstr>
      <vt:lpstr>Легитимность политической власти</vt:lpstr>
      <vt:lpstr>Типы политической власти (дайте характеристику)</vt:lpstr>
      <vt:lpstr>Субъекты власти</vt:lpstr>
      <vt:lpstr>Заполните таблицу «Концепции власти»</vt:lpstr>
      <vt:lpstr>  Какой ресурс власти в наибольшей степени зависит от средств массовых информаций </vt:lpstr>
      <vt:lpstr>Заполните таблицу «Три ветви власти»</vt:lpstr>
      <vt:lpstr>Вопрос для обсуждения:</vt:lpstr>
      <vt:lpstr>Что понимается под политической властью в правовом государстве?</vt:lpstr>
      <vt:lpstr>       Сравните источники делегитимации власти в Советском Союзе и современном Казахстане.</vt:lpstr>
      <vt:lpstr>Слайд 19</vt:lpstr>
      <vt:lpstr>Вопрос для обсуждения: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Политическая власть</dc:title>
  <dc:creator>пользователь</dc:creator>
  <cp:lastModifiedBy>пользователь</cp:lastModifiedBy>
  <cp:revision>1</cp:revision>
  <dcterms:created xsi:type="dcterms:W3CDTF">2012-05-26T18:11:11Z</dcterms:created>
  <dcterms:modified xsi:type="dcterms:W3CDTF">2012-05-26T21:12:02Z</dcterms:modified>
</cp:coreProperties>
</file>