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71" r:id="rId14"/>
    <p:sldId id="273" r:id="rId15"/>
    <p:sldId id="274" r:id="rId16"/>
    <p:sldId id="277" r:id="rId17"/>
    <p:sldId id="279" r:id="rId18"/>
    <p:sldId id="280" r:id="rId19"/>
    <p:sldId id="281" r:id="rId20"/>
    <p:sldId id="28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22D6C02-3112-4C30-B8F7-F54F62393A98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45ED08A-59F0-4F43-AEDD-6CED930C1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2D6C02-3112-4C30-B8F7-F54F62393A98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5ED08A-59F0-4F43-AEDD-6CED930C1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22D6C02-3112-4C30-B8F7-F54F62393A98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45ED08A-59F0-4F43-AEDD-6CED930C1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2D6C02-3112-4C30-B8F7-F54F62393A98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5ED08A-59F0-4F43-AEDD-6CED930C1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22D6C02-3112-4C30-B8F7-F54F62393A98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45ED08A-59F0-4F43-AEDD-6CED930C1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2D6C02-3112-4C30-B8F7-F54F62393A98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5ED08A-59F0-4F43-AEDD-6CED930C1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2D6C02-3112-4C30-B8F7-F54F62393A98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5ED08A-59F0-4F43-AEDD-6CED930C1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2D6C02-3112-4C30-B8F7-F54F62393A98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5ED08A-59F0-4F43-AEDD-6CED930C1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22D6C02-3112-4C30-B8F7-F54F62393A98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5ED08A-59F0-4F43-AEDD-6CED930C1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2D6C02-3112-4C30-B8F7-F54F62393A98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5ED08A-59F0-4F43-AEDD-6CED930C1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2D6C02-3112-4C30-B8F7-F54F62393A98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5ED08A-59F0-4F43-AEDD-6CED930C14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22D6C02-3112-4C30-B8F7-F54F62393A98}" type="datetimeFigureOut">
              <a:rPr lang="ru-RU" smtClean="0"/>
              <a:pPr/>
              <a:t>05.06.2012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45ED08A-59F0-4F43-AEDD-6CED930C1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Мировая политика и международные отношения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Практическое занятие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4382"/>
          </a:xfrm>
          <a:solidFill>
            <a:schemeClr val="accent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для обсуждения.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свидетельствует в пользу точки зрения, согласно которой, не­смотря на наличие множества локальных конфликтов и региональ­ных противоречий между странами, религиозными и идеологичес­кими трениями, главная проблема мировой политики — выжива­ние человечества как единой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цивилизационной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общности?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200" cap="none" dirty="0" smtClean="0"/>
              <a:t>К чему сводится суть проблемы выживания человечества ?</a:t>
            </a:r>
            <a:endParaRPr lang="ru-RU" sz="3200" cap="none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00B0F0"/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а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отказу от техногенной цивилизации;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б) преодолению глобальных проблем современности; 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в) мирному освоению космоса;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г) возрождению религиозных норм.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800" cap="none" dirty="0" smtClean="0"/>
              <a:t>Ответьте на вопросы:</a:t>
            </a:r>
            <a:endParaRPr lang="ru-RU" sz="4800" cap="none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Каковы причины межгосударственных конфликтов в совре­менных условиях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международные организации призваны предупреждать и разрешать эти конфликты?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  <a:alpha val="5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109092"/>
          </a:xfrm>
          <a:solidFill>
            <a:srgbClr val="0070C0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857760"/>
            <a:ext cx="7239000" cy="1597976"/>
          </a:xfrm>
          <a:solidFill>
            <a:srgbClr val="00B0F0"/>
          </a:solidFill>
        </p:spPr>
        <p:txBody>
          <a:bodyPr>
            <a:normAutofit fontScale="250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Определите правильный ответ:</a:t>
            </a:r>
          </a:p>
          <a:p>
            <a:pPr>
              <a:buFont typeface="Wingdings" pitchFamily="2" charset="2"/>
              <a:buChar char="§"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Международные, межправительственные (межгосударственные) организации </a:t>
            </a:r>
          </a:p>
          <a:p>
            <a:pPr>
              <a:buFont typeface="Wingdings" pitchFamily="2" charset="2"/>
              <a:buChar char="§"/>
            </a:pPr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Международные неправительственные (негосударственные, общественные) организации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357166"/>
            <a:ext cx="3500462" cy="12715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2060"/>
                </a:solidFill>
              </a:rPr>
              <a:t>Международные организации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 rot="2247052">
            <a:off x="2928926" y="1785926"/>
            <a:ext cx="500066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9617144">
            <a:off x="4786314" y="1785926"/>
            <a:ext cx="500066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2643182"/>
            <a:ext cx="221457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628" y="2500306"/>
            <a:ext cx="2071702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214422"/>
          </a:xfrm>
          <a:solidFill>
            <a:srgbClr val="00206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Приведите в соответствие понятия и определения</a:t>
            </a:r>
            <a:endParaRPr lang="ru-RU" cap="none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60178"/>
          <a:ext cx="8072462" cy="5397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51"/>
                <a:gridCol w="5286411"/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Понятия</a:t>
                      </a:r>
                      <a:endParaRPr lang="ru-RU" sz="3200" dirty="0"/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Определения</a:t>
                      </a:r>
                      <a:endParaRPr lang="ru-RU" sz="3200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415506"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а)Глобализация </a:t>
                      </a:r>
                    </a:p>
                    <a:p>
                      <a:endParaRPr lang="ru-RU" sz="1800" b="1" i="1" dirty="0" smtClean="0"/>
                    </a:p>
                    <a:p>
                      <a:endParaRPr lang="ru-RU" sz="2400" b="1" i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sz="24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б)Экономическая </a:t>
                      </a:r>
                    </a:p>
                    <a:p>
                      <a:r>
                        <a:rPr lang="ru-RU" sz="24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глобализация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</a:p>
                    <a:p>
                      <a:endParaRPr lang="ru-RU" sz="1800" b="1" dirty="0" smtClean="0"/>
                    </a:p>
                    <a:p>
                      <a:endParaRPr lang="ru-RU" sz="1800" b="1" dirty="0" smtClean="0"/>
                    </a:p>
                    <a:p>
                      <a:r>
                        <a:rPr lang="ru-RU" sz="24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в)Политическая</a:t>
                      </a:r>
                    </a:p>
                    <a:p>
                      <a:r>
                        <a:rPr lang="ru-RU" sz="24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глобализация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/>
                        <a:t>1.</a:t>
                      </a:r>
                      <a:r>
                        <a:rPr lang="ru-RU" sz="1800" b="1" baseline="0" dirty="0" smtClean="0"/>
                        <a:t> </a:t>
                      </a:r>
                      <a:r>
                        <a:rPr lang="ru-RU" sz="1800" b="1" dirty="0" smtClean="0"/>
                        <a:t>Росте влияния международных полит. организаций: НАТО, ОБСЕ и др., в стремлении к однополюсному миру во главе с США. </a:t>
                      </a:r>
                      <a:endParaRPr lang="ru-RU" dirty="0" smtClean="0"/>
                    </a:p>
                    <a:p>
                      <a:pPr marL="342900" indent="-342900">
                        <a:buAutoNum type="arabicPeriod" startAt="2"/>
                      </a:pPr>
                      <a:r>
                        <a:rPr lang="ru-RU" sz="1800" b="1" dirty="0" smtClean="0"/>
                        <a:t>Взаимозависимость между народами, государствами и регионами мира.</a:t>
                      </a:r>
                    </a:p>
                    <a:p>
                      <a:pPr marL="342900" indent="-342900">
                        <a:buAutoNum type="arabicPeriod" startAt="2"/>
                      </a:pPr>
                      <a:r>
                        <a:rPr lang="ru-RU" sz="1800" b="1" dirty="0" smtClean="0"/>
                        <a:t>объединение производственных процессов, вызывающее рост взаимозависимости стран в коммерческих, промышленных и финансовых отношениях в мировом масштабе. Она выражается в росте влияния транснациональных корпораций,  мировых банков, </a:t>
                      </a:r>
                      <a:r>
                        <a:rPr lang="ru-RU" sz="1800" b="1" dirty="0" err="1" smtClean="0"/>
                        <a:t>Междунар</a:t>
                      </a:r>
                      <a:r>
                        <a:rPr lang="ru-RU" sz="1800" b="1" dirty="0" smtClean="0"/>
                        <a:t>. валютного фонда и </a:t>
                      </a:r>
                      <a:r>
                        <a:rPr lang="ru-RU" sz="1800" b="1" dirty="0" err="1" smtClean="0"/>
                        <a:t>т.д</a:t>
                      </a:r>
                      <a:endParaRPr lang="ru-RU" sz="1800" b="1" dirty="0" smtClean="0"/>
                    </a:p>
                    <a:p>
                      <a:pPr marL="342900" indent="-342900">
                        <a:buAutoNum type="arabicPeriod" startAt="2"/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239000" cy="1285884"/>
          </a:xfrm>
        </p:spPr>
        <p:txBody>
          <a:bodyPr>
            <a:normAutofit/>
          </a:bodyPr>
          <a:lstStyle/>
          <a:p>
            <a:pPr algn="ctr"/>
            <a:r>
              <a:rPr lang="ru-RU" sz="4000" u="sng" dirty="0" smtClean="0">
                <a:solidFill>
                  <a:schemeClr val="bg2">
                    <a:lumMod val="25000"/>
                  </a:schemeClr>
                </a:solidFill>
              </a:rPr>
              <a:t>Плюсы и минусы глобализации</a:t>
            </a:r>
            <a:endParaRPr lang="ru-RU" u="sng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85927"/>
          <a:ext cx="7239000" cy="46717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9500"/>
                <a:gridCol w="3619500"/>
              </a:tblGrid>
              <a:tr h="114300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Положительное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    </a:t>
                      </a:r>
                      <a:r>
                        <a:rPr lang="ru-RU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Отрицательное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</a:tr>
              <a:tr h="144597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?</a:t>
                      </a:r>
                    </a:p>
                    <a:p>
                      <a:pPr algn="ctr"/>
                      <a:endParaRPr lang="ru-RU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?</a:t>
                      </a:r>
                    </a:p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  <a:tr h="1974224">
                <a:tc gridSpan="2"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Ответы</a:t>
                      </a:r>
                      <a:r>
                        <a:rPr lang="ru-RU" sz="2000" b="1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 </a:t>
                      </a:r>
                      <a:r>
                        <a:rPr lang="ru-RU" sz="2000" b="1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улучшение  экологии  за счет вывода из стран вредных производств; рост безработицы в своих странах; получение большой прибыли за счет эксплуатации дешевой рабочей силы развивающихся стран, в которые передислоцируется производство;</a:t>
                      </a:r>
                      <a:endParaRPr lang="ru-RU" sz="2000" b="1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6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5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cap="none" dirty="0" smtClean="0"/>
              <a:t>Проблема сочетания глобализации и национального суверенитета: </a:t>
            </a:r>
            <a:endParaRPr lang="ru-RU" sz="3200" cap="none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данной проблемы  регулируется международным правом. Основные принципы суверенитета зафиксированы в Уставе ООН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857232"/>
          </a:xfrm>
          <a:gradFill>
            <a:gsLst>
              <a:gs pos="0">
                <a:srgbClr val="FFC000">
                  <a:alpha val="0"/>
                </a:srgb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ru-RU" sz="2800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из приведённых ниже понятий  и определений соответствуют друг другу</a:t>
            </a:r>
            <a:endParaRPr lang="ru-RU" sz="2800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142984"/>
          <a:ext cx="7786742" cy="5180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6684"/>
                <a:gridCol w="5110058"/>
              </a:tblGrid>
              <a:tr h="34829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Понятия</a:t>
                      </a:r>
                      <a:endParaRPr lang="ru-RU" sz="2400" dirty="0"/>
                    </a:p>
                  </a:txBody>
                  <a:tcPr>
                    <a:solidFill>
                      <a:schemeClr val="bg2">
                        <a:lumMod val="5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Определения</a:t>
                      </a:r>
                      <a:endParaRPr lang="ru-RU" sz="24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4723799"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)экологическая безопасность</a:t>
                      </a:r>
                    </a:p>
                    <a:p>
                      <a:r>
                        <a:rPr kumimoji="0" lang="ru-RU" sz="2400" b="1" i="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б) </a:t>
                      </a:r>
                      <a:r>
                        <a:rPr kumimoji="0" lang="ru-RU" sz="2400" b="1" i="0" kern="1200" dirty="0" err="1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цивилиза</a:t>
                      </a:r>
                      <a:r>
                        <a:rPr kumimoji="0" lang="ru-RU" sz="2400" b="1" i="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-</a:t>
                      </a:r>
                    </a:p>
                    <a:p>
                      <a:r>
                        <a:rPr kumimoji="0" lang="ru-RU" sz="2400" b="1" i="0" kern="1200" dirty="0" err="1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ционный</a:t>
                      </a:r>
                      <a:r>
                        <a:rPr kumimoji="0" lang="ru-RU" sz="2400" b="1" i="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сдвиг;</a:t>
                      </a:r>
                    </a:p>
                    <a:p>
                      <a:r>
                        <a:rPr kumimoji="0" lang="ru-RU" sz="2400" b="1" i="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в) глобальные проблемы современности;</a:t>
                      </a:r>
                    </a:p>
                    <a:p>
                      <a:r>
                        <a:rPr kumimoji="0" lang="ru-RU" sz="2400" b="1" i="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г)</a:t>
                      </a:r>
                      <a:r>
                        <a:rPr kumimoji="0" lang="ru-RU" sz="2400" b="1" i="0" kern="1200" dirty="0" err="1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международ</a:t>
                      </a:r>
                      <a:endParaRPr kumimoji="0" lang="ru-RU" sz="2400" b="1" i="0" kern="1200" dirty="0" smtClean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2400" b="1" i="0" kern="1200" dirty="0" err="1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ный</a:t>
                      </a:r>
                      <a:r>
                        <a:rPr kumimoji="0" lang="ru-RU" sz="2400" b="1" i="0" kern="1200" dirty="0" smtClean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политический порядок;</a:t>
                      </a:r>
                    </a:p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rgbClr val="C00000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</a:t>
                      </a: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     </a:t>
                      </a: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определенная структура, строй международных политических отношений, оформленный (или неоформленный) в системе соответствующих принципов и норм международного права, международных договоров и соглашений;</a:t>
                      </a:r>
                    </a:p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2)</a:t>
                      </a: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     </a:t>
                      </a: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переход к цивилизации нового типа, качественно отличающейся от современной цивилизации;</a:t>
                      </a:r>
                    </a:p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3)</a:t>
                      </a: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     </a:t>
                      </a: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одна из составляющих национальной безопасности;</a:t>
                      </a:r>
                    </a:p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7)</a:t>
                      </a: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     </a:t>
                      </a: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проблемы, затрагивающие в той или иной мере жизненные интересы всего человечества, всех государств и народов, каждого отдельного жителя нашей планеты;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92D050"/>
                        </a:gs>
                        <a:gs pos="50000">
                          <a:schemeClr val="accent1">
                            <a:tint val="4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tint val="4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857232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ru-RU" sz="2800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из приведённых ниже понятий  и определений соответствуют друг другу</a:t>
            </a:r>
            <a:endParaRPr lang="ru-RU" sz="2800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071522"/>
          <a:ext cx="7858180" cy="5429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9596"/>
                <a:gridCol w="4788584"/>
              </a:tblGrid>
              <a:tr h="70190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Понятия</a:t>
                      </a:r>
                      <a:endParaRPr lang="ru-RU" sz="2400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Определения</a:t>
                      </a:r>
                      <a:endParaRPr lang="ru-RU" sz="24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4727404">
                <a:tc>
                  <a:txBody>
                    <a:bodyPr/>
                    <a:lstStyle/>
                    <a:p>
                      <a:r>
                        <a:rPr kumimoji="0" lang="ru-RU" b="1" i="0" kern="1200" dirty="0" err="1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д</a:t>
                      </a:r>
                      <a:r>
                        <a:rPr kumimoji="0" lang="ru-RU" b="1" i="0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) политическая экология;</a:t>
                      </a:r>
                    </a:p>
                    <a:p>
                      <a:endParaRPr kumimoji="0" lang="ru-RU" b="1" i="0" kern="1200" dirty="0" smtClean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b="1" i="0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е) политическая </a:t>
                      </a:r>
                      <a:r>
                        <a:rPr kumimoji="0" lang="ru-RU" b="1" i="0" kern="1200" dirty="0" err="1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глобалистика</a:t>
                      </a:r>
                      <a:r>
                        <a:rPr kumimoji="0" lang="ru-RU" b="1" i="0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endParaRPr kumimoji="0" lang="ru-RU" b="1" i="0" kern="1200" dirty="0" smtClean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b="1" i="0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ж) политическая стратегия решения глобальных проблем;</a:t>
                      </a:r>
                    </a:p>
                    <a:p>
                      <a:endParaRPr kumimoji="0" lang="ru-RU" b="1" i="0" kern="1200" dirty="0" smtClean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b="1" i="0" kern="1200" dirty="0" err="1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</a:t>
                      </a:r>
                      <a:r>
                        <a:rPr kumimoji="0" lang="ru-RU" b="1" i="0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) пределы развития человечества.</a:t>
                      </a:r>
                    </a:p>
                    <a:p>
                      <a:r>
                        <a:rPr lang="ru-RU" b="1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ru-RU" b="1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    </a:t>
                      </a:r>
                      <a:endParaRPr kumimoji="0" lang="ru-RU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b="1" i="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1)</a:t>
                      </a:r>
                      <a:r>
                        <a:rPr kumimoji="0" lang="ru-RU" sz="1800" b="1" i="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      </a:t>
                      </a:r>
                      <a:r>
                        <a:rPr kumimoji="0" lang="ru-RU" b="1" i="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наука, объектом изучения которой выступают политические методы и способы разрешения планетарного противоречия между обществом и окружающей средой;</a:t>
                      </a:r>
                    </a:p>
                    <a:p>
                      <a:r>
                        <a:rPr kumimoji="0" lang="ru-RU" b="1" i="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2)</a:t>
                      </a:r>
                      <a:r>
                        <a:rPr kumimoji="0" lang="ru-RU" sz="1800" b="1" i="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      </a:t>
                      </a:r>
                      <a:r>
                        <a:rPr kumimoji="0" lang="ru-RU" b="1" i="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научное направление, изучающее глобальные проблемы современности под политологическим углом зрения;</a:t>
                      </a:r>
                    </a:p>
                    <a:p>
                      <a:r>
                        <a:rPr kumimoji="0" lang="ru-RU" b="1" i="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3)</a:t>
                      </a:r>
                      <a:r>
                        <a:rPr kumimoji="0" lang="ru-RU" sz="1800" b="1" i="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      </a:t>
                      </a:r>
                      <a:r>
                        <a:rPr kumimoji="0" lang="ru-RU" b="1" i="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ограничения (внутренние и внешние) развития человеческого сообщества;</a:t>
                      </a:r>
                    </a:p>
                    <a:p>
                      <a:r>
                        <a:rPr kumimoji="0" lang="ru-RU" b="1" i="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4)</a:t>
                      </a:r>
                      <a:r>
                        <a:rPr kumimoji="0" lang="ru-RU" sz="1800" b="1" i="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      </a:t>
                      </a:r>
                      <a:r>
                        <a:rPr kumimoji="0" lang="ru-RU" b="1" i="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система политических средств и методов решения глобальных проблем современности.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4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071546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Организация Объединённых Наций</a:t>
            </a:r>
            <a:endParaRPr lang="ru-RU" sz="31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1142984"/>
            <a:ext cx="7858180" cy="550072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q"/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Международная организация, созданная для поддержания и укрепления международного мира и безопасности, развития сотрудничества между государствами.</a:t>
            </a:r>
          </a:p>
          <a:p>
            <a:endParaRPr lang="ru-RU" sz="28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Вопросы: </a:t>
            </a:r>
          </a:p>
          <a:p>
            <a:pPr>
              <a:buFont typeface="Wingdings" pitchFamily="2" charset="2"/>
              <a:buChar char="q"/>
            </a:pPr>
            <a:endParaRPr lang="ru-RU" sz="28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была создана?</a:t>
            </a: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Структура.</a:t>
            </a: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и задачи.</a:t>
            </a:r>
          </a:p>
          <a:p>
            <a:pPr>
              <a:buFont typeface="Wingdings" pitchFamily="2" charset="2"/>
              <a:buChar char="§"/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ООН и Казахстан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5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tx2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Сущность и особенности современных международных отношений; 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Внешняя политика; 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Глобальные проблемы мирового сообщества; 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Интеграция РК в мировое сообщество.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0" y="0"/>
            <a:ext cx="7239000" cy="1143000"/>
          </a:xfrm>
        </p:spPr>
        <p:txBody>
          <a:bodyPr>
            <a:normAutofit/>
          </a:bodyPr>
          <a:lstStyle/>
          <a:p>
            <a:pPr algn="r" eaLnBrk="1" hangingPunct="1">
              <a:defRPr/>
            </a:pP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Организация по безопасности 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и</a:t>
            </a:r>
            <a:b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сотрудничеству в Европе</a:t>
            </a:r>
            <a:endParaRPr lang="ru-RU" sz="20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7411" name="Содержимое 3" descr="Osce-logo-_russian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" y="0"/>
            <a:ext cx="4143372" cy="1278380"/>
          </a:xfrm>
        </p:spPr>
      </p:pic>
      <p:sp>
        <p:nvSpPr>
          <p:cNvPr id="17412" name="Прямоугольник 4"/>
          <p:cNvSpPr>
            <a:spLocks noChangeArrowheads="1"/>
          </p:cNvSpPr>
          <p:nvPr/>
        </p:nvSpPr>
        <p:spPr bwMode="auto">
          <a:xfrm>
            <a:off x="357158" y="1357298"/>
            <a:ext cx="7572428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рупнейшая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мире региональная организация, занимающаяся вопросами безопасности. Она объединяет 56 стран, расположенных в Северной Америке, Европе и Центральной Азии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8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Составьте эссе:</a:t>
            </a: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ОБСЕ И Казахстан ( 2010)</a:t>
            </a:r>
            <a:endParaRPr lang="ru-RU" sz="36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142844" y="1357298"/>
            <a:ext cx="7715304" cy="7143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5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ЦЕЛЬ ПРАКТИЧЕСКОГО ЗАНЯТИЯ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Рассмотреть генезис геополитики, её предмет, структуру и категории, место и роль Казахстане в современной геополитической картине мира; проанализировать содержание политической 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глобалистики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как научной дисциплины, политические аспекты глобальных проблем современности и политические пути их решения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57158" y="285728"/>
            <a:ext cx="7239000" cy="1143000"/>
          </a:xfrm>
          <a:solidFill>
            <a:srgbClr val="7030A0"/>
          </a:solidFill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Дайте характеристику категориям политики, выходящей </a:t>
            </a:r>
            <a:r>
              <a:rPr lang="ru-RU" sz="2400" dirty="0"/>
              <a:t>за пределы национальных </a:t>
            </a:r>
            <a:r>
              <a:rPr lang="ru-RU" sz="2400" dirty="0" smtClean="0"/>
              <a:t>государств: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7239000" cy="484632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ru-RU" sz="1400" dirty="0" smtClean="0"/>
          </a:p>
          <a:p>
            <a:pPr>
              <a:lnSpc>
                <a:spcPct val="90000"/>
              </a:lnSpc>
            </a:pPr>
            <a:endParaRPr lang="ru-RU" sz="1400" dirty="0" smtClean="0"/>
          </a:p>
          <a:p>
            <a:pPr>
              <a:lnSpc>
                <a:spcPct val="90000"/>
              </a:lnSpc>
            </a:pPr>
            <a:endParaRPr lang="ru-RU" sz="1400" dirty="0" smtClean="0"/>
          </a:p>
          <a:p>
            <a:pPr>
              <a:lnSpc>
                <a:spcPct val="90000"/>
              </a:lnSpc>
            </a:pPr>
            <a:endParaRPr lang="ru-RU" sz="1400" dirty="0" smtClean="0"/>
          </a:p>
          <a:p>
            <a:pPr>
              <a:lnSpc>
                <a:spcPct val="90000"/>
              </a:lnSpc>
            </a:pPr>
            <a:endParaRPr lang="ru-RU" sz="1400" dirty="0" smtClean="0"/>
          </a:p>
          <a:p>
            <a:pPr>
              <a:lnSpc>
                <a:spcPct val="90000"/>
              </a:lnSpc>
            </a:pPr>
            <a:endParaRPr lang="ru-RU" sz="1400" dirty="0" smtClean="0"/>
          </a:p>
          <a:p>
            <a:pPr>
              <a:lnSpc>
                <a:spcPct val="90000"/>
              </a:lnSpc>
            </a:pPr>
            <a:endParaRPr lang="ru-RU" sz="1400" dirty="0" smtClean="0"/>
          </a:p>
          <a:p>
            <a:pPr>
              <a:lnSpc>
                <a:spcPct val="90000"/>
              </a:lnSpc>
            </a:pPr>
            <a:endParaRPr lang="ru-RU" sz="1400" dirty="0" smtClean="0"/>
          </a:p>
          <a:p>
            <a:pPr>
              <a:lnSpc>
                <a:spcPct val="90000"/>
              </a:lnSpc>
            </a:pPr>
            <a:endParaRPr lang="ru-RU" sz="1400" dirty="0" smtClean="0"/>
          </a:p>
          <a:p>
            <a:pPr>
              <a:lnSpc>
                <a:spcPct val="90000"/>
              </a:lnSpc>
            </a:pPr>
            <a:endParaRPr lang="ru-RU" sz="1400" dirty="0" smtClean="0"/>
          </a:p>
          <a:p>
            <a:pPr>
              <a:lnSpc>
                <a:spcPct val="90000"/>
              </a:lnSpc>
            </a:pPr>
            <a:endParaRPr lang="ru-RU" sz="1400" dirty="0" smtClean="0"/>
          </a:p>
          <a:p>
            <a:pPr>
              <a:lnSpc>
                <a:spcPct val="90000"/>
              </a:lnSpc>
            </a:pPr>
            <a:endParaRPr lang="ru-RU" sz="1400" dirty="0" smtClean="0"/>
          </a:p>
          <a:p>
            <a:endParaRPr lang="ru-RU" sz="1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1714488"/>
          <a:ext cx="7358114" cy="4417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5345"/>
                <a:gridCol w="2912769"/>
              </a:tblGrid>
              <a:tr h="571504"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Категории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Характеристика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Международная политика </a:t>
                      </a:r>
                    </a:p>
                    <a:p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4892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Межгосударственная политика </a:t>
                      </a:r>
                    </a:p>
                    <a:p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Наднациональная политика </a:t>
                      </a:r>
                    </a:p>
                    <a:p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5178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Мультинациональная</a:t>
                      </a:r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политика </a:t>
                      </a:r>
                    </a:p>
                    <a:p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532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Транснациональная политика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Трансправительственная</a:t>
                      </a:r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политика 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000108"/>
          </a:xfrm>
          <a:gradFill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Приведите в соответствие понятия и определения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000108"/>
          <a:ext cx="7239000" cy="615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6"/>
                <a:gridCol w="4952984"/>
              </a:tblGrid>
              <a:tr h="533393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Понятия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Определения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5374982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а)Внешняя политика;</a:t>
                      </a:r>
                    </a:p>
                    <a:p>
                      <a:endParaRPr lang="ru-RU" sz="2800" b="1" dirty="0" smtClean="0"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sz="2800" b="1" dirty="0" smtClean="0"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б) Мировая политика;</a:t>
                      </a:r>
                    </a:p>
                    <a:p>
                      <a:endParaRPr lang="ru-RU" sz="2800" b="1" dirty="0" smtClean="0"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sz="2800" b="1" dirty="0" smtClean="0"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в)</a:t>
                      </a:r>
                      <a:r>
                        <a:rPr lang="ru-RU" sz="2800" b="1" dirty="0" err="1" smtClean="0"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Междуна-родные</a:t>
                      </a:r>
                      <a:r>
                        <a:rPr lang="ru-RU" sz="2800" b="1" dirty="0" smtClean="0"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отношения</a:t>
                      </a:r>
                      <a:endParaRPr lang="ru-RU" sz="2800" b="1" dirty="0"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kumimoji="0"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r>
                        <a:rPr kumimoji="0" lang="ru-RU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Часть системы международных отношений, деятельность государств по властному обеспечению их интересов при решении проблем, возникающих в сфере международных отношений.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     2. Сфера межгосударственного, межнационального общения. В ходе взаимодействия государств и народов, реализующих в этой сфере свои интересы, формируются разнообразные отношения: дипломатические, экономические, социальные, культурные, информационные.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      3. Это деятельность государства</a:t>
                      </a:r>
                      <a:r>
                        <a:rPr kumimoji="0" lang="ru-RU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на международной арене, регулирующая отношения с другими субъектами внешнеполитической деятельности: государствами, зарубежными партиями и другими организациями и движениями.</a:t>
                      </a:r>
                      <a:endParaRPr kumimoji="0" lang="ru-RU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4">
            <a:lumMod val="75000"/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394448"/>
          </a:xfrm>
          <a:solidFill>
            <a:schemeClr val="tx2">
              <a:lumMod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Заполните таблицу «Характерные черты и формы осуществления внешней политики»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500034" y="1928802"/>
          <a:ext cx="7239000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9500"/>
                <a:gridCol w="3619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Характерные черты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Формы осуществления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 Взаимодействие ,как минимум</a:t>
                      </a:r>
                      <a:r>
                        <a:rPr lang="ru-RU" b="0" dirty="0" smtClean="0">
                          <a:effectLst/>
                        </a:rPr>
                        <a:t>, </a:t>
                      </a:r>
                      <a:r>
                        <a:rPr lang="ru-RU" sz="28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  …  </a:t>
                      </a:r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</a:t>
                      </a:r>
                    </a:p>
                    <a:p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 Деятельные субъекты –</a:t>
                      </a:r>
                      <a:r>
                        <a:rPr lang="ru-RU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800" b="0" baseline="0" dirty="0" smtClean="0">
                          <a:solidFill>
                            <a:srgbClr val="C00000"/>
                          </a:solidFill>
                          <a:effectLst/>
                        </a:rPr>
                        <a:t>…</a:t>
                      </a:r>
                      <a:r>
                        <a:rPr lang="ru-RU" sz="2800" b="1" baseline="0" dirty="0" smtClean="0">
                          <a:solidFill>
                            <a:srgbClr val="002060"/>
                          </a:solidFill>
                          <a:effectLst/>
                        </a:rPr>
                        <a:t>,</a:t>
                      </a:r>
                      <a:r>
                        <a:rPr lang="ru-RU" sz="2800" b="1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…   …  </a:t>
                      </a:r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</a:t>
                      </a:r>
                    </a:p>
                    <a:p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3. С</a:t>
                      </a:r>
                      <a:r>
                        <a:rPr lang="ru-RU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ru-RU" sz="2400" b="0" baseline="0" dirty="0" smtClean="0">
                          <a:solidFill>
                            <a:srgbClr val="C00000"/>
                          </a:solidFill>
                          <a:effectLst/>
                        </a:rPr>
                        <a:t>…</a:t>
                      </a:r>
                      <a:r>
                        <a:rPr lang="ru-RU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вязаны с широким спектром</a:t>
                      </a:r>
                      <a:r>
                        <a:rPr lang="ru-RU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800" b="1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 </a:t>
                      </a:r>
                      <a:r>
                        <a:rPr lang="ru-RU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1.Установление </a:t>
                      </a:r>
                      <a:r>
                        <a:rPr lang="ru-RU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80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   … </a:t>
                      </a:r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;</a:t>
                      </a:r>
                    </a:p>
                    <a:p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 Открыт</a:t>
                      </a:r>
                      <a:r>
                        <a:rPr lang="ru-RU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ие </a:t>
                      </a:r>
                      <a:r>
                        <a:rPr lang="ru-RU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80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…</a:t>
                      </a:r>
                      <a:r>
                        <a:rPr lang="ru-RU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</a:t>
                      </a:r>
                      <a:r>
                        <a:rPr lang="ru-RU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государства при международных организациях или членство в них;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Варианты ответов: </a:t>
                      </a:r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народы, </a:t>
                      </a:r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государства, общественные движения;</a:t>
                      </a:r>
                      <a:r>
                        <a:rPr lang="ru-RU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международные нормы и ценности; </a:t>
                      </a:r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две стороны.</a:t>
                      </a:r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Варианты ответов: </a:t>
                      </a:r>
                      <a:r>
                        <a:rPr lang="ru-RU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дипломатические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отношения;</a:t>
                      </a:r>
                    </a:p>
                    <a:p>
                      <a:r>
                        <a:rPr lang="ru-RU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представительство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5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Какова основная позитивная перспектива развития международных отношений?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Варианты ответов: 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Формирования центров военной силы;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Замена права силы силой права;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Замена международного права на силовые методы;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Хаос и анархия.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5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Дайте определение геополитике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Варианты ответов: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один из методов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политологического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исследования;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б) часть политической системы;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в) политическая концепция между­народных отношений государств или блоков государства;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г) политическая концепция,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использующая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экологический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императив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глобальных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международных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5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000108"/>
            <a:ext cx="7239000" cy="4643470"/>
          </a:xfrm>
          <a:solidFill>
            <a:srgbClr val="7030A0"/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000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Теория мировой политики основывается на понятии «национальный интерес», основой которого является «выживание».В чём заключается национальный интерес для </a:t>
            </a:r>
            <a:r>
              <a:rPr lang="ru-RU" sz="4000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азахстана? </a:t>
            </a:r>
            <a:endParaRPr lang="ru-RU" sz="4000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407</TotalTime>
  <Words>797</Words>
  <Application>Microsoft Office PowerPoint</Application>
  <PresentationFormat>Экран (4:3)</PresentationFormat>
  <Paragraphs>155</Paragraphs>
  <Slides>20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Изящная</vt:lpstr>
      <vt:lpstr>Мировая политика и международные отношения</vt:lpstr>
      <vt:lpstr>ПЛАН</vt:lpstr>
      <vt:lpstr>ЦЕЛЬ ПРАКТИЧЕСКОГО ЗАНЯТИЯ </vt:lpstr>
      <vt:lpstr>Дайте характеристику категориям политики, выходящей за пределы национальных государств:</vt:lpstr>
      <vt:lpstr>Приведите в соответствие понятия и определения</vt:lpstr>
      <vt:lpstr>Заполните таблицу «Характерные черты и формы осуществления внешней политики»</vt:lpstr>
      <vt:lpstr>Какова основная позитивная перспектива развития международных отношений?</vt:lpstr>
      <vt:lpstr>Дайте определение геополитике</vt:lpstr>
      <vt:lpstr>Теория мировой политики основывается на понятии «национальный интерес», основой которого является «выживание».В чём заключается национальный интерес для Казахстана? </vt:lpstr>
      <vt:lpstr> Вопрос для обсуждения.</vt:lpstr>
      <vt:lpstr>К чему сводится суть проблемы выживания человечества ?</vt:lpstr>
      <vt:lpstr>Ответьте на вопросы:</vt:lpstr>
      <vt:lpstr>Слайд 13</vt:lpstr>
      <vt:lpstr>Приведите в соответствие понятия и определения</vt:lpstr>
      <vt:lpstr>Плюсы и минусы глобализации</vt:lpstr>
      <vt:lpstr>Проблема сочетания глобализации и национального суверенитета: </vt:lpstr>
      <vt:lpstr>Какие из приведённых ниже понятий  и определений соответствуют друг другу</vt:lpstr>
      <vt:lpstr>Какие из приведённых ниже понятий  и определений соответствуют друг другу</vt:lpstr>
      <vt:lpstr>      Организация Объединённых Наций</vt:lpstr>
      <vt:lpstr>Организация по безопасности и  сотрудничеству в Европе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Мировая политика и международные отношения</dc:title>
  <dc:creator>пользователь</dc:creator>
  <cp:lastModifiedBy>пользователь</cp:lastModifiedBy>
  <cp:revision>3</cp:revision>
  <dcterms:created xsi:type="dcterms:W3CDTF">2012-06-03T21:00:20Z</dcterms:created>
  <dcterms:modified xsi:type="dcterms:W3CDTF">2012-06-05T03:08:25Z</dcterms:modified>
</cp:coreProperties>
</file>