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1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1AD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656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656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9DE60-FCB3-4E64-8011-CF5228DF81A9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3575E-3CED-4031-A4B5-336E921A1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DF8F2-1CBD-4570-A8A1-94662755D4FC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BAD8A-BC66-4BD3-8613-832C5F4EB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B07D9-8F58-4CE1-9552-82CA4AFA9FC6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82B3B-E2A5-499B-9F76-A90D3949F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8BA99-2B40-4A86-BCEC-90ADE93E6688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AF2EC-C49D-40B8-84D5-EE11B457F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4BD1D-5549-49BD-A2A5-8A9F8AB55EF9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56430-5B1C-4682-8F2E-D7FA2A86C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9939C-786C-4B0F-ACD7-EB2BC18774C5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B35DD-9CCE-4041-A0B8-FE41EC219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087AD-D53F-42D3-ABF1-D5AE6B22BEF3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370EA-1617-45A7-B47E-F81ECD0AE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4809E-BED0-4632-924E-C973E1FB3BC2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CAE1C-B6CD-471F-9291-9D28C95CB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0B875-7D3E-4322-BD3C-7AD3FBEB7635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D5EB2-5D9E-4024-8DD4-CC28BE73D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8DD26-38FE-4B62-A6D9-7853FA960CF2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92544A-DB72-4934-A94E-84F1EEA2B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D1041-ABF5-4800-9355-6904428A9D2D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ABF87-78EB-4843-A3A7-D7D9C01A2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65539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5540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6499" y="0"/>
                </a:cxn>
                <a:cxn ang="0">
                  <a:pos x="7000" y="500"/>
                </a:cxn>
                <a:cxn ang="0">
                  <a:pos x="6500" y="1000"/>
                </a:cxn>
                <a:cxn ang="0">
                  <a:pos x="0" y="1000"/>
                </a:cxn>
              </a:cxnLst>
              <a:rect l="T0" t="T1" r="T2" b="T3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5541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55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39CE7875-BC9A-4141-9902-842A4E2C65D9}" type="datetimeFigureOut">
              <a:rPr lang="ru-RU"/>
              <a:pPr>
                <a:defRPr/>
              </a:pPr>
              <a:t>12.05.2011</a:t>
            </a:fld>
            <a:endParaRPr lang="ru-RU"/>
          </a:p>
        </p:txBody>
      </p:sp>
      <p:sp>
        <p:nvSpPr>
          <p:cNvPr id="655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0DBA6BDC-2A94-4B8A-A1E8-62F6D00E6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78" r:id="rId3"/>
    <p:sldLayoutId id="2147483777" r:id="rId4"/>
    <p:sldLayoutId id="2147483776" r:id="rId5"/>
    <p:sldLayoutId id="2147483775" r:id="rId6"/>
    <p:sldLayoutId id="2147483774" r:id="rId7"/>
    <p:sldLayoutId id="2147483773" r:id="rId8"/>
    <p:sldLayoutId id="2147483772" r:id="rId9"/>
    <p:sldLayoutId id="2147483771" r:id="rId10"/>
    <p:sldLayoutId id="2147483770" r:id="rId11"/>
  </p:sldLayoutIdLst>
  <p:transition>
    <p:randomBar dir="vert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Al-Farabi_Kazakh_National_University" TargetMode="External"/><Relationship Id="rId2" Type="http://schemas.openxmlformats.org/officeDocument/2006/relationships/hyperlink" Target="http://en.wikipedia.org/wiki/Kazakhstan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n.wikipedia.org/wiki/Karaganda_State_University" TargetMode="External"/><Relationship Id="rId5" Type="http://schemas.openxmlformats.org/officeDocument/2006/relationships/hyperlink" Target="http://en.wikipedia.org/w/index.php?title=Eurasian_National_University&amp;action=edit&amp;redlink=1" TargetMode="External"/><Relationship Id="rId4" Type="http://schemas.openxmlformats.org/officeDocument/2006/relationships/hyperlink" Target="http://en.wikipedia.org/wiki/Almaty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Kazakhstan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Kazakhstan" TargetMode="External"/><Relationship Id="rId2" Type="http://schemas.openxmlformats.org/officeDocument/2006/relationships/hyperlink" Target="http://en.wikipedia.org/wiki/Constitution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hyperlink" Target="http://en.wikipedia.org/wiki/Kindergartens" TargetMode="External"/><Relationship Id="rId4" Type="http://schemas.openxmlformats.org/officeDocument/2006/relationships/hyperlink" Target="http://en.wikipedia.org/wiki/Kindergart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Kazakhstan" TargetMode="External"/><Relationship Id="rId2" Type="http://schemas.openxmlformats.org/officeDocument/2006/relationships/hyperlink" Target="http://en.wikipedia.org/wiki/Primary_schoo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hyperlink" Target="http://en.wikipedia.org/wiki/Secondary_school" TargetMode="External"/><Relationship Id="rId4" Type="http://schemas.openxmlformats.org/officeDocument/2006/relationships/hyperlink" Target="http://en.wikipedia.org/wiki/Primary_schools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econdary_school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D:\Документы-jokey\Мои рисунки\картины\разное\Флаг K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50"/>
            <a:ext cx="9144000" cy="805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85728"/>
            <a:ext cx="8643998" cy="1470025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 </a:t>
            </a:r>
            <a:r>
              <a:rPr lang="ru-RU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Kazakhstan</a:t>
            </a:r>
            <a:endParaRPr lang="ru-RU" sz="4400" b="1" kern="12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Colleges</a:t>
            </a:r>
            <a:r>
              <a:rPr lang="ru-RU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b="1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both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academic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advanced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vocational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licensed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also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vocational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 – 12, 13).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Accelerated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students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already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both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secondary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vocational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field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Graduates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begin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Tertiary</a:t>
            </a:r>
            <a:r>
              <a:rPr lang="ru-RU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Institutions</a:t>
            </a:r>
            <a:endParaRPr lang="ru-RU" sz="4400" b="1" kern="12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universities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following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Russian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focus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entirely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engage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Students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accepted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the curriculum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according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legislation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for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F:\ршзщэ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571500"/>
            <a:ext cx="4086225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428604"/>
            <a:ext cx="8229600" cy="5697559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government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pursuing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adopt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credit-system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would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allow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students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easily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possibility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curriculum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electives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student-chosen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four levels of tertiary education in Kazakhstan: Bachelors degree—typically a four-year degree Specialist degree—typically a five-year degree and more intensive than the bachelors Masters degree—typically a two year degree, roughly corresponding to the Western masters.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Doctoral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degree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typically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1142984"/>
            <a:ext cx="8229600" cy="3714776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universities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Kazakhstan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Al-Farabi Kazakh National University"/>
              </a:rPr>
              <a:t>al-Farabi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Al-Farabi Kazakh National University"/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Al-Farabi Kazakh National University"/>
              </a:rPr>
              <a:t>Kazakh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Al-Farabi Kazakh National University"/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Al-Farabi Kazakh National University"/>
              </a:rPr>
              <a:t>National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Al-Farabi Kazakh National University"/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Al-Farabi Kazakh National University"/>
              </a:rPr>
              <a:t>University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Almaty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Eurasian National University (page does not exist)"/>
              </a:rPr>
              <a:t>Eurasian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Eurasian National University (page does not exist)"/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Eurasian National University (page does not exist)"/>
              </a:rPr>
              <a:t>National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Eurasian National University (page does not exist)"/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Eurasian National University (page does not exist)"/>
              </a:rPr>
              <a:t>University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located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Astana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Karaganda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State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University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also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well-regarded</a:t>
            </a: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F:\4534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188" y="285750"/>
            <a:ext cx="1714500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285728"/>
            <a:ext cx="8229600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Bolashak</a:t>
            </a:r>
            <a:endParaRPr lang="ru-RU" sz="4400" b="1" kern="12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504351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Bolashak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Scholarship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President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Republic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Kazakhstan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1993 by 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decree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President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“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Kazakhstan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transition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toward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economy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expansion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workforce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advanced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western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necessary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qualified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youth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leading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educational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institutions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foreign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countries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”.The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Scholarship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merit-based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selection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includes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academic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credentials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also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competence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language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psychological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interview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Scholarship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requires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recipients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return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Kazakhstan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after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graduating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Kazakhstan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The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Scholarship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pays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related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including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tuition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travel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living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stipend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Scholars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expected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maintain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academic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excellence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US,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translates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sz="3800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sz="3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3.0 GPA.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 eaLnBrk="1" hangingPunct="1"/>
            <a:r>
              <a:rPr lang="ru-RU" sz="4400" b="1" smtClean="0">
                <a:solidFill>
                  <a:srgbClr val="271AD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Education in Kazakhstan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Kazakhstan's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1995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constitution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mandatory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socialized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secondary school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Citizens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compete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socialized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institutions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Private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increasing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country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85720" y="785794"/>
            <a:ext cx="8643998" cy="1470025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 eaLnBrk="1" hangingPunct="1"/>
            <a:r>
              <a:rPr lang="en-US" sz="4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Process of Education</a:t>
            </a:r>
            <a:endParaRPr lang="ru-RU" sz="4400" b="1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364" name="Picture 2" descr="F:\гъ.jpe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3995738" y="2663825"/>
            <a:ext cx="4176712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BD19827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3789363"/>
            <a:ext cx="2273300" cy="2009775"/>
          </a:xfrm>
          <a:prstGeom prst="rect">
            <a:avLst/>
          </a:prstGeom>
          <a:noFill/>
        </p:spPr>
      </p:pic>
      <p:pic>
        <p:nvPicPr>
          <p:cNvPr id="15367" name="Picture 7" descr="J019946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2060575"/>
            <a:ext cx="1844675" cy="1477963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214290"/>
            <a:ext cx="5114932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Kindergarten</a:t>
            </a:r>
            <a:endParaRPr lang="ru-RU" sz="4400" b="1" kern="12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2071678"/>
            <a:ext cx="8229600" cy="4525963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Constitution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Republic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Kazakhstan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protects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kindergarten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Children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typically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kindergarten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Kindergartens"/>
              </a:rPr>
              <a:t>kindergartens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both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Kazakh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Russian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emphasize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language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been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number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Kindergartens"/>
              </a:rPr>
              <a:t>kindergartens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lack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virtually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non-existence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private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also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reported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declines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Kindergartens"/>
              </a:rPr>
              <a:t>kindergartens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including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lack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repair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91" name="Picture 2" descr="F:\543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0" y="214313"/>
            <a:ext cx="28575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4543428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school</a:t>
            </a:r>
            <a:endParaRPr lang="ru-RU" sz="4400" b="1" kern="12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Primary school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Kazakhstan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starts at the age of 6 and runs from years 1 – 5. Classes typically run in two sessions, from 8 until 1 and from 1 until 5, with students either going to class in the morning or in the afternoon. All 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Primary schools"/>
              </a:rPr>
              <a:t>primary schools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state-owned and primary and secondary education are constitutionally protected rights.</a:t>
            </a: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curriculum for both primary and 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secondary school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established by the Ministry of Education,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little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choice left up to the individual schools. Textbooks are given by government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schools to the students.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Primary school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citizens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residents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Kazakhstan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parents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typically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extra-curricular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activities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sports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music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sometimes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equipment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equipment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5" name="Picture 2" descr="D:\Документы-jokey\Мои рисунки\rth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142875"/>
            <a:ext cx="2928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</a:t>
            </a:r>
            <a:r>
              <a:rPr lang="ru-RU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secondary school</a:t>
            </a:r>
          </a:p>
        </p:txBody>
      </p:sp>
      <p:pic>
        <p:nvPicPr>
          <p:cNvPr id="5123" name="Picture 3" descr="F:\шщхэ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2857500"/>
            <a:ext cx="2747962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secondary school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9.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roughly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corresponds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USA,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junior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school,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school.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Typically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8 is 14–15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The curriculum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curriculum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covering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literature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student's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language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Russian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Kazakh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language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language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school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physics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mathematics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biology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chemistry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foreign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language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Higher</a:t>
            </a:r>
            <a:r>
              <a:rPr lang="ru-RU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secondary school</a:t>
            </a:r>
          </a:p>
        </p:txBody>
      </p:sp>
      <p:pic>
        <p:nvPicPr>
          <p:cNvPr id="6147" name="Picture 3" descr="F:\гшзщ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2643188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29196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Once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leaving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secondary school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tracks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available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Students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choose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track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secondary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required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pursue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track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Graduates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tracks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eligible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track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secondary school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covers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10 -11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covering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variety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addition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curriculum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tracks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vocational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vocational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schools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lycees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secondary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vocational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schools.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Initial</a:t>
            </a:r>
            <a:r>
              <a:rPr lang="ru-RU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  <a:r>
              <a:rPr lang="ru-RU" sz="4400" b="1" kern="12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schools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ru-RU" b="1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Initial</a:t>
            </a:r>
            <a:r>
              <a:rPr lang="ru-RU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  <a:r>
              <a:rPr lang="ru-RU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schools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students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skilled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usually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(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typically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16 – 18),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required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Students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graduate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advanced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vocational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attend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budget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endParaRPr lang="ru-RU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b="1" kern="1200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Lycees</a:t>
            </a:r>
            <a:endParaRPr lang="ru-RU" sz="4400" b="1" kern="12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gradFill>
            <a:gsLst>
              <a:gs pos="1000">
                <a:schemeClr val="accent3">
                  <a:lumMod val="60000"/>
                  <a:lumOff val="40000"/>
                  <a:alpha val="50000"/>
                </a:schemeClr>
              </a:gs>
              <a:gs pos="69000">
                <a:schemeClr val="accent2">
                  <a:alpha val="37000"/>
                </a:schemeClr>
              </a:gs>
              <a:gs pos="100000">
                <a:schemeClr val="bg1">
                  <a:lumMod val="85000"/>
                  <a:alpha val="31000"/>
                </a:schemeClr>
              </a:gs>
            </a:gsLst>
            <a:lin ang="5400000" scaled="0"/>
          </a:gra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en-US" b="1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Lycees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also provide basic vocational education to prepare students for skilled professions, but also includes general academic education. 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costs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ru-RU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budget</a:t>
            </a:r>
            <a:r>
              <a:rPr lang="ru-RU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102</TotalTime>
  <Words>890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Wingdings</vt:lpstr>
      <vt:lpstr>Calibri</vt:lpstr>
      <vt:lpstr>Times New Roman</vt:lpstr>
      <vt:lpstr>Arial Black</vt:lpstr>
      <vt:lpstr>Скругленный</vt:lpstr>
      <vt:lpstr>Скругленный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Education in Kazakhstan</dc:title>
  <dc:creator>www.PHILka.RU</dc:creator>
  <cp:lastModifiedBy>Hoz</cp:lastModifiedBy>
  <cp:revision>12</cp:revision>
  <dcterms:created xsi:type="dcterms:W3CDTF">2011-04-25T15:49:48Z</dcterms:created>
  <dcterms:modified xsi:type="dcterms:W3CDTF">2011-05-12T12:26:25Z</dcterms:modified>
</cp:coreProperties>
</file>