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1" autoAdjust="0"/>
  </p:normalViewPr>
  <p:slideViewPr>
    <p:cSldViewPr>
      <p:cViewPr varScale="1">
        <p:scale>
          <a:sx n="77" d="100"/>
          <a:sy n="77" d="100"/>
        </p:scale>
        <p:origin x="-11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13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A78B27FF-D92D-4D4E-9307-A71BE752DB5E}" type="datetimeFigureOut">
              <a:rPr lang="ru-RU"/>
              <a:pPr/>
              <a:t>11.12.2011</a:t>
            </a:fld>
            <a:endParaRPr lang="ru-RU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2665CEA6-48BB-4BB8-BA78-5E59AFA9416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8F03F-D7AC-4B45-87FC-075931DFC772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57F0F-0AF7-4E42-B984-03043E364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1EF12-1A20-4320-8F34-9A1F323392B9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FE4CB-7878-408B-8BD3-AFD71EBD9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B1374-1759-4D11-8CA8-15DD42D19A3B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3AB37-5F7D-4834-8642-A6CBD6F0E8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8728A-4BDB-40C4-9975-5B3D205A8DBA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62867-B36F-4570-9395-E423F6D6B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7BEEE-4407-4C79-A226-8E5BD0841120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65BCD-B859-473D-B012-7EFCD0AA3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9DBA7-BD3E-4DFA-8518-6BC5D1C482AE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23392-CE53-46FF-93BA-55F92FF5A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7521B-3C01-4938-BD56-3E34934E8DE2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C8D4E-72F7-4A8F-9A32-77FD7D323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4B8AA-236B-4A83-96EB-4D2BBB3B2D53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E5D7D-4861-47C8-91AA-0D450D53D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AF4CD-2A8F-4E09-B917-4C8331041C4C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AC183-1BC9-4C16-A723-C9B066D98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B49E0-FCF5-4C43-B926-D75FCCEC0EEE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F1CD1-D36B-4EE3-9573-BF975B7BBA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C59A8-A761-4F41-AC93-A2217D251E48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7C81E-AFB0-4AA4-B40C-E299962AA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C34B51-5DFE-4CCB-AD9B-09C0B0367D09}" type="datetimeFigureOut">
              <a:rPr lang="ru-RU"/>
              <a:pPr>
                <a:defRPr/>
              </a:pPr>
              <a:t>11.12.2011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151E8A-1637-4272-A5CC-7B0FAFB008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E%D0%BB%D0%B8%D1%82%D0%B8%D0%BA%D0%B0" TargetMode="External"/><Relationship Id="rId2" Type="http://schemas.openxmlformats.org/officeDocument/2006/relationships/hyperlink" Target="http://ru.wikipedia.org/wiki/%D0%A4%D0%B8%D0%BB%D0%BE%D1%81%D0%BE%D1%84%D0%B8%D1%8F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ru.wikipedia.org/wiki/XIX_%D0%B2%D0%B5%D0%BA" TargetMode="External"/><Relationship Id="rId4" Type="http://schemas.openxmlformats.org/officeDocument/2006/relationships/hyperlink" Target="http://ru.wikipedia.org/wiki/%D0%9C%D0%B0%D1%80%D0%BA%D1%81,_%D0%9A%D0%B0%D1%80%D0%BB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smtClean="0"/>
              <a:t>Маркс и марксизм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Деньги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формула «товар – деньги </a:t>
            </a:r>
            <a:r>
              <a:rPr lang="ru-RU" dirty="0"/>
              <a:t>– </a:t>
            </a:r>
            <a:r>
              <a:rPr lang="ru-RU" dirty="0" smtClean="0"/>
              <a:t>товар» </a:t>
            </a:r>
            <a:r>
              <a:rPr lang="ru-RU" dirty="0"/>
              <a:t>(при обмене товар превращается в деньги, а они вновь превращаются в </a:t>
            </a:r>
            <a:r>
              <a:rPr lang="ru-RU" dirty="0" smtClean="0"/>
              <a:t>товар);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ф</a:t>
            </a:r>
            <a:r>
              <a:rPr lang="ru-RU" dirty="0" smtClean="0"/>
              <a:t>ормула </a:t>
            </a:r>
            <a:r>
              <a:rPr lang="ru-RU" dirty="0"/>
              <a:t>«деньги – товар – деньги» </a:t>
            </a:r>
            <a:r>
              <a:rPr lang="ru-RU"/>
              <a:t>позволяет </a:t>
            </a:r>
            <a:r>
              <a:rPr lang="ru-RU" smtClean="0"/>
              <a:t>получать </a:t>
            </a:r>
            <a:r>
              <a:rPr lang="ru-RU" dirty="0"/>
              <a:t>прибыль не на производстве, но на перепродаже </a:t>
            </a:r>
            <a:r>
              <a:rPr lang="ru-RU" dirty="0" smtClean="0"/>
              <a:t>товаров;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при </a:t>
            </a:r>
            <a:r>
              <a:rPr lang="ru-RU" dirty="0"/>
              <a:t>такой системе человек, обладающий деньгами, становится капиталистом, </a:t>
            </a:r>
            <a:r>
              <a:rPr lang="ru-RU" dirty="0" smtClean="0"/>
              <a:t>и </a:t>
            </a:r>
            <a:r>
              <a:rPr lang="ru-RU" dirty="0"/>
              <a:t>постоянно ищет способы увеличения своего капитала.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Рабочая сила как товар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человек, продающий капиталисту свою рабочую силу, превращает тем самым в товар самого </a:t>
            </a:r>
            <a:r>
              <a:rPr lang="ru-RU" dirty="0" smtClean="0"/>
              <a:t>себя;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рабочий вынужден продавать свою рабочую силу, так как у него нет капитала, достаточного для самостоятельного производства </a:t>
            </a:r>
            <a:r>
              <a:rPr lang="ru-RU" dirty="0" smtClean="0"/>
              <a:t>товаров;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=&gt;капитал </a:t>
            </a:r>
            <a:r>
              <a:rPr lang="ru-RU" dirty="0"/>
              <a:t>является частью устаревших и вредоносных норм – таких, как имущественное право других законоположений, сохраняющих капитал сконцентрированным в руках </a:t>
            </a:r>
            <a:r>
              <a:rPr lang="ru-RU" dirty="0" smtClean="0"/>
              <a:t>государства.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187"/>
          </a:xfrm>
        </p:spPr>
        <p:txBody>
          <a:bodyPr/>
          <a:lstStyle/>
          <a:p>
            <a:r>
              <a:rPr lang="ru-RU" smtClean="0"/>
              <a:t>Несть числа критикам марксизма, но Маркс и поныне остается самым цитируемым автором в области общественных наук. К его работам обращаются не только социалисты, но и апологеты капитализма.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Карл Маркс (1818-1883г.г.)</a:t>
            </a:r>
          </a:p>
        </p:txBody>
      </p:sp>
      <p:pic>
        <p:nvPicPr>
          <p:cNvPr id="14338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628775"/>
            <a:ext cx="3179762" cy="4525963"/>
          </a:xfrm>
        </p:spPr>
      </p:pic>
      <p:sp>
        <p:nvSpPr>
          <p:cNvPr id="14339" name="Прямоугольник 4"/>
          <p:cNvSpPr>
            <a:spLocks noChangeArrowheads="1"/>
          </p:cNvSpPr>
          <p:nvPr/>
        </p:nvSpPr>
        <p:spPr bwMode="auto">
          <a:xfrm>
            <a:off x="4572000" y="3244850"/>
            <a:ext cx="42481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«Философы лишь различным образом </a:t>
            </a:r>
            <a:r>
              <a:rPr lang="ru-RU" b="1" i="1">
                <a:latin typeface="Calibri" pitchFamily="34" charset="0"/>
              </a:rPr>
              <a:t>объяснили</a:t>
            </a:r>
            <a:r>
              <a:rPr lang="ru-RU">
                <a:latin typeface="Calibri" pitchFamily="34" charset="0"/>
              </a:rPr>
              <a:t> мир, но дело заключается в том, чтобы </a:t>
            </a:r>
            <a:r>
              <a:rPr lang="ru-RU" b="1" i="1">
                <a:latin typeface="Calibri" pitchFamily="34" charset="0"/>
              </a:rPr>
              <a:t>изменить</a:t>
            </a:r>
            <a:r>
              <a:rPr lang="ru-RU">
                <a:latin typeface="Calibri" pitchFamily="34" charset="0"/>
              </a:rPr>
              <a:t> его».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Заметное влияние на взгляды К. Маркса оказали: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314575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Георг Гегель (1770-1831)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/>
              <a:t>Великий философ-идеалист</a:t>
            </a:r>
            <a:endParaRPr lang="en-US" sz="1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48038" y="1628775"/>
            <a:ext cx="2376487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Людвиг Фейербах (1804-1872)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/>
              <a:t>Основоположник немецкой материалистической философии</a:t>
            </a:r>
            <a:endParaRPr lang="ru-RU" sz="1800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6372225" y="1628775"/>
            <a:ext cx="2303463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Адам    Смит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(1723-1790)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/>
              <a:t>Классик политической экономии</a:t>
            </a:r>
            <a:endParaRPr lang="ru-RU" sz="1800" dirty="0"/>
          </a:p>
        </p:txBody>
      </p:sp>
      <p:pic>
        <p:nvPicPr>
          <p:cNvPr id="15365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149725"/>
            <a:ext cx="2160588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2013" y="4075113"/>
            <a:ext cx="2135187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4040188"/>
            <a:ext cx="2106613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77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Париж, август 1844 года – историческая встреча с Фридрихом Энгельсом (1820-1895)</a:t>
            </a:r>
            <a:endParaRPr lang="ru-RU" dirty="0"/>
          </a:p>
        </p:txBody>
      </p:sp>
      <p:pic>
        <p:nvPicPr>
          <p:cNvPr id="16386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565400"/>
            <a:ext cx="3267075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4356100" y="3787775"/>
            <a:ext cx="4572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7030A0"/>
                </a:solidFill>
                <a:latin typeface="Calibri" pitchFamily="34" charset="0"/>
              </a:rPr>
              <a:t>Так началось их сотрудничество длиною в жизнь.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10125"/>
          </a:xfrm>
        </p:spPr>
        <p:txBody>
          <a:bodyPr/>
          <a:lstStyle/>
          <a:p>
            <a:r>
              <a:rPr lang="ru-RU" smtClean="0"/>
              <a:t>Марксизм –это </a:t>
            </a:r>
            <a:r>
              <a:rPr lang="ru-RU" smtClean="0">
                <a:hlinkClick r:id="rId2" tooltip="Философия"/>
              </a:rPr>
              <a:t>философское</a:t>
            </a:r>
            <a:r>
              <a:rPr lang="ru-RU" smtClean="0"/>
              <a:t>, </a:t>
            </a:r>
            <a:r>
              <a:rPr lang="ru-RU" smtClean="0">
                <a:hlinkClick r:id="rId3" tooltip="Политика"/>
              </a:rPr>
              <a:t>политическое</a:t>
            </a:r>
            <a:r>
              <a:rPr lang="ru-RU" smtClean="0"/>
              <a:t> и </a:t>
            </a:r>
            <a:r>
              <a:rPr lang="ru-RU" smtClean="0">
                <a:hlinkClick r:id="rId2" tooltip="Философия"/>
              </a:rPr>
              <a:t>экономическое</a:t>
            </a:r>
            <a:r>
              <a:rPr lang="ru-RU" smtClean="0"/>
              <a:t> учение и движение, основанное </a:t>
            </a:r>
            <a:r>
              <a:rPr lang="ru-RU" smtClean="0">
                <a:hlinkClick r:id="rId4" tooltip="Маркс, Карл"/>
              </a:rPr>
              <a:t>Карлом Марксом</a:t>
            </a:r>
            <a:r>
              <a:rPr lang="ru-RU" smtClean="0"/>
              <a:t> в середине </a:t>
            </a:r>
            <a:r>
              <a:rPr lang="ru-RU" smtClean="0">
                <a:hlinkClick r:id="rId5" tooltip="XIX век"/>
              </a:rPr>
              <a:t>XIX века</a:t>
            </a:r>
            <a:r>
              <a:rPr lang="ru-RU" smtClean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Марксизм пустил корни в двух основных сферах:</a:t>
            </a:r>
            <a:endParaRPr lang="ru-RU" dirty="0"/>
          </a:p>
        </p:txBody>
      </p:sp>
      <p:sp>
        <p:nvSpPr>
          <p:cNvPr id="18434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 политике</a:t>
            </a:r>
          </a:p>
        </p:txBody>
      </p:sp>
      <p:sp>
        <p:nvSpPr>
          <p:cNvPr id="18435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mtClean="0"/>
              <a:t>Ортодоксальное течение – стремилось сохранить в чистоте учение Маркса о мировой революции и диктатуре пролетариата;</a:t>
            </a:r>
          </a:p>
          <a:p>
            <a:r>
              <a:rPr lang="ru-RU" smtClean="0"/>
              <a:t>Реформистское течение – вело борьбу за улучшение положения рабочего класса, надеясь прийти к власти мирным путем.</a:t>
            </a:r>
          </a:p>
        </p:txBody>
      </p:sp>
      <p:sp>
        <p:nvSpPr>
          <p:cNvPr id="18436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mtClean="0"/>
              <a:t>В науке</a:t>
            </a:r>
          </a:p>
        </p:txBody>
      </p:sp>
      <p:sp>
        <p:nvSpPr>
          <p:cNvPr id="18437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mtClean="0"/>
              <a:t>«Капитал» является глубоким исследованием, точно описывающим функционирование капитализма как экономической системы;</a:t>
            </a:r>
          </a:p>
          <a:p>
            <a:r>
              <a:rPr lang="ru-RU" smtClean="0"/>
              <a:t>Глубокий анализ исторических явлений в трудах Маркса.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1200" cy="60340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«Капитал» вышел в свет 14 сентября 1867 года тиражом </a:t>
            </a:r>
            <a:br>
              <a:rPr lang="ru-RU" dirty="0" smtClean="0"/>
            </a:br>
            <a:r>
              <a:rPr lang="ru-RU" dirty="0" smtClean="0"/>
              <a:t>1 000 экземпляров.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196975"/>
            <a:ext cx="2843213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Товар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не имеет фиксированной цены;</a:t>
            </a:r>
          </a:p>
          <a:p>
            <a:r>
              <a:rPr lang="ru-RU" smtClean="0"/>
              <a:t>ценится в зависимости от спроса и потенциальной прибыли;</a:t>
            </a:r>
          </a:p>
          <a:p>
            <a:r>
              <a:rPr lang="ru-RU" smtClean="0"/>
              <a:t>вся разница между оплатой труда за произведенный товар и его потребительной стоимости оседает в кармане капиталиста.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Стоимость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обычный товар не может быть частью изначального товарного производства, но образуется из собственной потребительной стоимости;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производство </a:t>
            </a:r>
            <a:r>
              <a:rPr lang="ru-RU" dirty="0"/>
              <a:t>товара становится выгодным только в том случае, если </a:t>
            </a:r>
            <a:r>
              <a:rPr lang="ru-RU" dirty="0" smtClean="0"/>
              <a:t>потребительная стоимость </a:t>
            </a:r>
            <a:r>
              <a:rPr lang="ru-RU" dirty="0"/>
              <a:t>превышает затраты на производство этого </a:t>
            </a:r>
            <a:r>
              <a:rPr lang="ru-RU" dirty="0" smtClean="0"/>
              <a:t>товара;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=&gt;основным </a:t>
            </a:r>
            <a:r>
              <a:rPr lang="ru-RU" dirty="0"/>
              <a:t>элементом меновой стоимости товара является просто его «стоимость</a:t>
            </a:r>
            <a:r>
              <a:rPr lang="ru-RU" dirty="0" smtClean="0"/>
              <a:t>»;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=&gt;все </a:t>
            </a:r>
            <a:r>
              <a:rPr lang="ru-RU" dirty="0"/>
              <a:t>сводится к труду.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349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Calibri</vt:lpstr>
      <vt:lpstr>Arial</vt:lpstr>
      <vt:lpstr>Тема Office</vt:lpstr>
      <vt:lpstr>Маркс и марксизм</vt:lpstr>
      <vt:lpstr>Карл Маркс (1818-1883г.г.)</vt:lpstr>
      <vt:lpstr>Заметное влияние на взгляды К. Маркса оказали:</vt:lpstr>
      <vt:lpstr>Париж, август 1844 года – историческая встреча с Фридрихом Энгельсом (1820-1895)</vt:lpstr>
      <vt:lpstr>Марксизм –это философское, политическое и экономическое учение и движение, основанное Карлом Марксом в середине XIX века.</vt:lpstr>
      <vt:lpstr>Марксизм пустил корни в двух основных сферах:</vt:lpstr>
      <vt:lpstr>«Капитал» вышел в свет 14 сентября 1867 года тиражом  1 000 экземпляров.</vt:lpstr>
      <vt:lpstr>Товар</vt:lpstr>
      <vt:lpstr>Стоимость</vt:lpstr>
      <vt:lpstr>Деньги</vt:lpstr>
      <vt:lpstr>Рабочая сила как товар</vt:lpstr>
      <vt:lpstr>Несть числа критикам марксизма, но Маркс и поныне остается самым цитируемым автором в области общественных наук. К его работам обращаются не только социалисты, но и апологеты капитализма.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Маркс и марксимз</dc:title>
  <cp:lastModifiedBy>User</cp:lastModifiedBy>
  <cp:revision>27</cp:revision>
  <dcterms:modified xsi:type="dcterms:W3CDTF">2011-12-11T05:19:32Z</dcterms:modified>
</cp:coreProperties>
</file>