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Default Extension="png" ContentType="image/png"/>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 id="2147483720" r:id="rId6"/>
    <p:sldMasterId id="2147483732" r:id="rId7"/>
    <p:sldMasterId id="2147483744" r:id="rId8"/>
    <p:sldMasterId id="2147483756" r:id="rId9"/>
    <p:sldMasterId id="2147483768" r:id="rId10"/>
    <p:sldMasterId id="2147483780" r:id="rId11"/>
    <p:sldMasterId id="2147483792" r:id="rId12"/>
    <p:sldMasterId id="2147483804" r:id="rId13"/>
    <p:sldMasterId id="2147483816" r:id="rId14"/>
    <p:sldMasterId id="2147483828" r:id="rId15"/>
    <p:sldMasterId id="2147483840" r:id="rId16"/>
    <p:sldMasterId id="2147483852" r:id="rId17"/>
    <p:sldMasterId id="2147483864" r:id="rId18"/>
  </p:sldMasterIdLst>
  <p:sldIdLst>
    <p:sldId id="256" r:id="rId19"/>
    <p:sldId id="269" r:id="rId20"/>
    <p:sldId id="270" r:id="rId21"/>
    <p:sldId id="271" r:id="rId22"/>
    <p:sldId id="259" r:id="rId23"/>
    <p:sldId id="276" r:id="rId24"/>
    <p:sldId id="277" r:id="rId25"/>
    <p:sldId id="278" r:id="rId26"/>
    <p:sldId id="279" r:id="rId27"/>
    <p:sldId id="260" r:id="rId28"/>
    <p:sldId id="261" r:id="rId29"/>
    <p:sldId id="262" r:id="rId30"/>
    <p:sldId id="272" r:id="rId31"/>
    <p:sldId id="263" r:id="rId32"/>
    <p:sldId id="273" r:id="rId33"/>
    <p:sldId id="274" r:id="rId34"/>
    <p:sldId id="275" r:id="rId35"/>
    <p:sldId id="264" r:id="rId36"/>
    <p:sldId id="265" r:id="rId37"/>
    <p:sldId id="280" r:id="rId38"/>
    <p:sldId id="281" r:id="rId39"/>
    <p:sldId id="282" r:id="rId40"/>
    <p:sldId id="283" r:id="rId41"/>
    <p:sldId id="266" r:id="rId42"/>
    <p:sldId id="267" r:id="rId43"/>
    <p:sldId id="284" r:id="rId44"/>
    <p:sldId id="285" r:id="rId45"/>
    <p:sldId id="268" r:id="rId4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openxmlformats.org/officeDocument/2006/relationships/slide" Target="slides/slide11.xml"/><Relationship Id="rId41"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1.xml"/><Relationship Id="rId31" Type="http://schemas.openxmlformats.org/officeDocument/2006/relationships/slide" Target="slides/slide13.xml"/><Relationship Id="rId44"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viewProps" Target="viewProps.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1DCCD65E-429F-493A-B85D-90832690A9D6}"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омер слайда 7"/>
          <p:cNvSpPr>
            <a:spLocks noGrp="1"/>
          </p:cNvSpPr>
          <p:nvPr>
            <p:ph type="sldNum" sz="quarter" idx="11"/>
          </p:nvPr>
        </p:nvSpPr>
        <p:spPr/>
        <p:txBody>
          <a:bodyPr/>
          <a:lstStyle/>
          <a:p>
            <a:fld id="{1DCCD65E-429F-493A-B85D-90832690A9D6}"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DCCD65E-429F-493A-B85D-90832690A9D6}" type="slidenum">
              <a:rPr lang="ru-RU" smtClean="0"/>
              <a:pPr/>
              <a:t>‹#›</a:t>
            </a:fld>
            <a:endParaRPr lang="ru-R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0D4AB0-0FFD-4A27-9A8A-8D4AA19F8468}" type="datetimeFigureOut">
              <a:rPr lang="ru-RU" smtClean="0"/>
              <a:pPr/>
              <a:t>07.12.2011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0D4AB0-0FFD-4A27-9A8A-8D4AA19F8468}" type="datetimeFigureOut">
              <a:rPr lang="ru-RU" smtClean="0"/>
              <a:pPr/>
              <a:t>07.12.2011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DCCD65E-429F-493A-B85D-90832690A9D6}" type="slidenum">
              <a:rPr lang="ru-RU" smtClean="0"/>
              <a:pPr/>
              <a:t>‹#›</a:t>
            </a:fld>
            <a:endParaRPr lang="ru-R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160D4AB0-0FFD-4A27-9A8A-8D4AA19F8468}" type="datetimeFigureOut">
              <a:rPr lang="ru-RU" smtClean="0"/>
              <a:pPr/>
              <a:t>07.12.2011</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DCCD65E-429F-493A-B85D-90832690A9D6}" type="slidenum">
              <a:rPr lang="ru-RU" smtClean="0"/>
              <a:pPr/>
              <a:t>‹#›</a:t>
            </a:fld>
            <a:endParaRPr lang="ru-RU"/>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1DCCD65E-429F-493A-B85D-90832690A9D6}"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1DCCD65E-429F-493A-B85D-90832690A9D6}"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1DCCD65E-429F-493A-B85D-90832690A9D6}"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6" name="Номер слайда 15"/>
          <p:cNvSpPr>
            <a:spLocks noGrp="1"/>
          </p:cNvSpPr>
          <p:nvPr>
            <p:ph type="sldNum" sz="quarter" idx="11"/>
          </p:nvPr>
        </p:nvSpPr>
        <p:spPr/>
        <p:txBody>
          <a:bodyPr/>
          <a:lstStyle/>
          <a:p>
            <a:fld id="{1DCCD65E-429F-493A-B85D-90832690A9D6}"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60D4AB0-0FFD-4A27-9A8A-8D4AA19F8468}" type="datetimeFigureOut">
              <a:rPr lang="ru-RU" smtClean="0"/>
              <a:pPr/>
              <a:t>07.12.2011</a:t>
            </a:fld>
            <a:endParaRPr lang="ru-RU"/>
          </a:p>
        </p:txBody>
      </p:sp>
      <p:sp>
        <p:nvSpPr>
          <p:cNvPr id="15" name="Номер слайда 14"/>
          <p:cNvSpPr>
            <a:spLocks noGrp="1"/>
          </p:cNvSpPr>
          <p:nvPr>
            <p:ph type="sldNum" sz="quarter" idx="15"/>
          </p:nvPr>
        </p:nvSpPr>
        <p:spPr/>
        <p:txBody>
          <a:bodyPr/>
          <a:lstStyle>
            <a:lvl1pPr algn="ctr">
              <a:defRPr/>
            </a:lvl1pPr>
          </a:lstStyle>
          <a:p>
            <a:fld id="{1DCCD65E-429F-493A-B85D-90832690A9D6}"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CCD65E-429F-493A-B85D-90832690A9D6}"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60D4AB0-0FFD-4A27-9A8A-8D4AA19F8468}" type="datetimeFigureOut">
              <a:rPr lang="ru-RU" smtClean="0"/>
              <a:pPr/>
              <a:t>07.12.2011</a:t>
            </a:fld>
            <a:endParaRPr lang="ru-RU"/>
          </a:p>
        </p:txBody>
      </p:sp>
      <p:sp>
        <p:nvSpPr>
          <p:cNvPr id="9" name="Номер слайда 8"/>
          <p:cNvSpPr>
            <a:spLocks noGrp="1"/>
          </p:cNvSpPr>
          <p:nvPr>
            <p:ph type="sldNum" sz="quarter" idx="15"/>
          </p:nvPr>
        </p:nvSpPr>
        <p:spPr/>
        <p:txBody>
          <a:bodyPr/>
          <a:lstStyle/>
          <a:p>
            <a:fld id="{1DCCD65E-429F-493A-B85D-90832690A9D6}"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9" name="Номер слайда 8"/>
          <p:cNvSpPr>
            <a:spLocks noGrp="1"/>
          </p:cNvSpPr>
          <p:nvPr>
            <p:ph type="sldNum" sz="quarter" idx="11"/>
          </p:nvPr>
        </p:nvSpPr>
        <p:spPr/>
        <p:txBody>
          <a:bodyPr/>
          <a:lstStyle/>
          <a:p>
            <a:fld id="{1DCCD65E-429F-493A-B85D-90832690A9D6}"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DCCD65E-429F-493A-B85D-90832690A9D6}"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160D4AB0-0FFD-4A27-9A8A-8D4AA19F8468}" type="datetimeFigureOut">
              <a:rPr lang="ru-RU" smtClean="0"/>
              <a:pPr/>
              <a:t>07.12.2011</a:t>
            </a:fld>
            <a:endParaRPr lang="ru-RU"/>
          </a:p>
        </p:txBody>
      </p:sp>
      <p:sp>
        <p:nvSpPr>
          <p:cNvPr id="9" name="Номер слайда 8"/>
          <p:cNvSpPr>
            <a:spLocks noGrp="1"/>
          </p:cNvSpPr>
          <p:nvPr>
            <p:ph type="sldNum" sz="quarter" idx="15"/>
          </p:nvPr>
        </p:nvSpPr>
        <p:spPr/>
        <p:txBody>
          <a:bodyPr rtlCol="0"/>
          <a:lstStyle/>
          <a:p>
            <a:fld id="{1DCCD65E-429F-493A-B85D-90832690A9D6}"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1DCCD65E-429F-493A-B85D-90832690A9D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160D4AB0-0FFD-4A27-9A8A-8D4AA19F8468}" type="datetimeFigureOut">
              <a:rPr lang="ru-RU" smtClean="0"/>
              <a:pPr/>
              <a:t>07.12.2011</a:t>
            </a:fld>
            <a:endParaRPr lang="ru-RU"/>
          </a:p>
        </p:txBody>
      </p:sp>
      <p:sp>
        <p:nvSpPr>
          <p:cNvPr id="7" name="Номер слайда 6"/>
          <p:cNvSpPr>
            <a:spLocks noGrp="1"/>
          </p:cNvSpPr>
          <p:nvPr>
            <p:ph type="sldNum" sz="quarter" idx="11"/>
          </p:nvPr>
        </p:nvSpPr>
        <p:spPr/>
        <p:txBody>
          <a:bodyPr rtlCol="0"/>
          <a:lstStyle/>
          <a:p>
            <a:fld id="{1DCCD65E-429F-493A-B85D-90832690A9D6}"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160D4AB0-0FFD-4A27-9A8A-8D4AA19F8468}" type="datetimeFigureOut">
              <a:rPr lang="ru-RU" smtClean="0"/>
              <a:pPr/>
              <a:t>07.12.2011</a:t>
            </a:fld>
            <a:endParaRPr lang="ru-RU"/>
          </a:p>
        </p:txBody>
      </p:sp>
      <p:sp>
        <p:nvSpPr>
          <p:cNvPr id="22" name="Номер слайда 21"/>
          <p:cNvSpPr>
            <a:spLocks noGrp="1"/>
          </p:cNvSpPr>
          <p:nvPr>
            <p:ph type="sldNum" sz="quarter" idx="15"/>
          </p:nvPr>
        </p:nvSpPr>
        <p:spPr/>
        <p:txBody>
          <a:bodyPr rtlCol="0"/>
          <a:lstStyle/>
          <a:p>
            <a:fld id="{1DCCD65E-429F-493A-B85D-90832690A9D6}"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160D4AB0-0FFD-4A27-9A8A-8D4AA19F8468}" type="datetimeFigureOut">
              <a:rPr lang="ru-RU" smtClean="0"/>
              <a:pPr/>
              <a:t>07.12.2011</a:t>
            </a:fld>
            <a:endParaRPr lang="ru-RU"/>
          </a:p>
        </p:txBody>
      </p:sp>
      <p:sp>
        <p:nvSpPr>
          <p:cNvPr id="18" name="Номер слайда 17"/>
          <p:cNvSpPr>
            <a:spLocks noGrp="1"/>
          </p:cNvSpPr>
          <p:nvPr>
            <p:ph type="sldNum" sz="quarter" idx="11"/>
          </p:nvPr>
        </p:nvSpPr>
        <p:spPr/>
        <p:txBody>
          <a:bodyPr rtlCol="0"/>
          <a:lstStyle/>
          <a:p>
            <a:fld id="{1DCCD65E-429F-493A-B85D-90832690A9D6}"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DCCD65E-429F-493A-B85D-90832690A9D6}" type="slidenum">
              <a:rPr lang="ru-RU" smtClean="0"/>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160D4AB0-0FFD-4A27-9A8A-8D4AA19F8468}" type="datetimeFigureOut">
              <a:rPr lang="ru-RU" smtClean="0"/>
              <a:pPr/>
              <a:t>07.12.2011</a:t>
            </a:fld>
            <a:endParaRPr lang="ru-RU"/>
          </a:p>
        </p:txBody>
      </p:sp>
      <p:sp>
        <p:nvSpPr>
          <p:cNvPr id="27" name="Номер слайда 26"/>
          <p:cNvSpPr>
            <a:spLocks noGrp="1"/>
          </p:cNvSpPr>
          <p:nvPr>
            <p:ph type="sldNum" sz="quarter" idx="11"/>
          </p:nvPr>
        </p:nvSpPr>
        <p:spPr/>
        <p:txBody>
          <a:bodyPr rtlCol="0"/>
          <a:lstStyle/>
          <a:p>
            <a:fld id="{1DCCD65E-429F-493A-B85D-90832690A9D6}"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1DCCD65E-429F-493A-B85D-90832690A9D6}" type="slidenum">
              <a:rPr lang="ru-RU" smtClean="0"/>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1DCCD65E-429F-493A-B85D-90832690A9D6}" type="slidenum">
              <a:rPr lang="ru-RU" smtClean="0"/>
              <a:pPr/>
              <a:t>‹#›</a:t>
            </a:fld>
            <a:endParaRPr lang="ru-RU"/>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1DCCD65E-429F-493A-B85D-90832690A9D6}" type="slidenum">
              <a:rPr lang="ru-RU" smtClean="0"/>
              <a:pPr/>
              <a:t>‹#›</a:t>
            </a:fld>
            <a:endParaRPr lang="ru-RU"/>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1DCCD65E-429F-493A-B85D-90832690A9D6}"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1DCCD65E-429F-493A-B85D-90832690A9D6}"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1DCCD65E-429F-493A-B85D-90832690A9D6}"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160D4AB0-0FFD-4A27-9A8A-8D4AA19F8468}" type="datetimeFigureOut">
              <a:rPr lang="ru-RU" smtClean="0"/>
              <a:pPr/>
              <a:t>07.12.2011</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1DCCD65E-429F-493A-B85D-90832690A9D6}" type="slidenum">
              <a:rPr lang="ru-RU" smtClean="0"/>
              <a:pPr/>
              <a:t>‹#›</a:t>
            </a:fld>
            <a:endParaRPr lang="ru-R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1DCCD65E-429F-493A-B85D-90832690A9D6}"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1DCCD65E-429F-493A-B85D-90832690A9D6}"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1DCCD65E-429F-493A-B85D-90832690A9D6}" type="slidenum">
              <a:rPr lang="ru-RU" smtClean="0"/>
              <a:pPr/>
              <a:t>‹#›</a:t>
            </a:fld>
            <a:endParaRPr lang="ru-R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DCCD65E-429F-493A-B85D-90832690A9D6}"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1DCCD65E-429F-493A-B85D-90832690A9D6}"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DCCD65E-429F-493A-B85D-90832690A9D6}"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CCD65E-429F-493A-B85D-90832690A9D6}"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1DCCD65E-429F-493A-B85D-90832690A9D6}"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1DCCD65E-429F-493A-B85D-90832690A9D6}" type="slidenum">
              <a:rPr lang="ru-RU" smtClean="0"/>
              <a:pPr/>
              <a:t>‹#›</a:t>
            </a:fld>
            <a:endParaRPr lang="ru-R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DCCD65E-429F-493A-B85D-90832690A9D6}" type="slidenum">
              <a:rPr lang="ru-RU" smtClean="0"/>
              <a:pPr/>
              <a:t>‹#›</a:t>
            </a:fld>
            <a:endParaRPr lang="ru-R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DCCD65E-429F-493A-B85D-90832690A9D6}"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1DCCD65E-429F-493A-B85D-90832690A9D6}"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160D4AB0-0FFD-4A27-9A8A-8D4AA19F8468}" type="datetimeFigureOut">
              <a:rPr lang="ru-RU" smtClean="0"/>
              <a:pPr/>
              <a:t>07.12.2011</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CCD65E-429F-493A-B85D-90832690A9D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1DCCD65E-429F-493A-B85D-90832690A9D6}"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13" Type="http://schemas.openxmlformats.org/officeDocument/2006/relationships/image" Target="../media/image2.jpeg"/><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image" Target="../media/image2.jpeg"/><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image" Target="../media/image9.jpeg"/><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DCCD65E-429F-493A-B85D-90832690A9D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60D4AB0-0FFD-4A27-9A8A-8D4AA19F8468}" type="datetimeFigureOut">
              <a:rPr lang="ru-RU" smtClean="0"/>
              <a:pPr/>
              <a:t>07.12.2011</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DCCD65E-429F-493A-B85D-90832690A9D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0D4AB0-0FFD-4A27-9A8A-8D4AA19F8468}" type="datetimeFigureOut">
              <a:rPr lang="ru-RU" smtClean="0"/>
              <a:pPr/>
              <a:t>07.12.2011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60D4AB0-0FFD-4A27-9A8A-8D4AA19F8468}" type="datetimeFigureOut">
              <a:rPr lang="ru-RU" smtClean="0"/>
              <a:pPr/>
              <a:t>07.12.2011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DCCD65E-429F-493A-B85D-90832690A9D6}"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0D4AB0-0FFD-4A27-9A8A-8D4AA19F8468}" type="datetimeFigureOut">
              <a:rPr lang="ru-RU" smtClean="0"/>
              <a:pPr/>
              <a:t>07.12.2011</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DCCD65E-429F-493A-B85D-90832690A9D6}"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60D4AB0-0FFD-4A27-9A8A-8D4AA19F8468}" type="datetimeFigureOut">
              <a:rPr lang="ru-RU" smtClean="0"/>
              <a:pPr/>
              <a:t>07.12.2011</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DCCD65E-429F-493A-B85D-90832690A9D6}"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60D4AB0-0FFD-4A27-9A8A-8D4AA19F8468}" type="datetimeFigureOut">
              <a:rPr lang="ru-RU" smtClean="0"/>
              <a:pPr/>
              <a:t>07.12.2011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160D4AB0-0FFD-4A27-9A8A-8D4AA19F8468}" type="datetimeFigureOut">
              <a:rPr lang="ru-RU" smtClean="0"/>
              <a:pPr/>
              <a:t>07.12.2011</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DCCD65E-429F-493A-B85D-90832690A9D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60D4AB0-0FFD-4A27-9A8A-8D4AA19F8468}" type="datetimeFigureOut">
              <a:rPr lang="ru-RU" smtClean="0"/>
              <a:pPr/>
              <a:t>07.12.2011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60D4AB0-0FFD-4A27-9A8A-8D4AA19F8468}" type="datetimeFigureOut">
              <a:rPr lang="ru-RU" smtClean="0"/>
              <a:pPr/>
              <a:t>07.12.2011</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1DCCD65E-429F-493A-B85D-90832690A9D6}"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60D4AB0-0FFD-4A27-9A8A-8D4AA19F8468}" type="datetimeFigureOut">
              <a:rPr lang="ru-RU" smtClean="0"/>
              <a:pPr/>
              <a:t>07.12.2011</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DCCD65E-429F-493A-B85D-90832690A9D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60D4AB0-0FFD-4A27-9A8A-8D4AA19F8468}" type="datetimeFigureOut">
              <a:rPr lang="ru-RU" smtClean="0"/>
              <a:pPr/>
              <a:t>07.12.2011</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DCCD65E-429F-493A-B85D-90832690A9D6}"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95.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4.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150.xml"/></Relationships>
</file>

<file path=ppt/slides/_rels/slide1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8.xml"/></Relationships>
</file>

<file path=ppt/slides/_rels/slide28.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19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1000" y="1066800"/>
            <a:ext cx="8270630" cy="3505200"/>
          </a:xfrm>
        </p:spPr>
        <p:txBody>
          <a:bodyPr>
            <a:normAutofit/>
          </a:bodyPr>
          <a:lstStyle/>
          <a:p>
            <a:r>
              <a:rPr lang="ru-RU" dirty="0" smtClean="0"/>
              <a:t>Социалист- </a:t>
            </a:r>
            <a:r>
              <a:rPr lang="ru-RU" dirty="0" err="1" smtClean="0"/>
              <a:t>утопистердің экономикалық концепциясының мәні</a:t>
            </a:r>
            <a:endParaRPr lang="ru-RU" dirty="0"/>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UserLib\Рабочий стол\тарих\оуэн2.jpg"/>
          <p:cNvPicPr>
            <a:picLocks noChangeAspect="1" noChangeArrowheads="1"/>
          </p:cNvPicPr>
          <p:nvPr/>
        </p:nvPicPr>
        <p:blipFill>
          <a:blip r:embed="rId2" cstate="print"/>
          <a:srcRect/>
          <a:stretch>
            <a:fillRect/>
          </a:stretch>
        </p:blipFill>
        <p:spPr bwMode="auto">
          <a:xfrm>
            <a:off x="1295400" y="228600"/>
            <a:ext cx="6032500" cy="36957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2667000" y="4724400"/>
            <a:ext cx="184731" cy="369332"/>
          </a:xfrm>
          <a:prstGeom prst="rect">
            <a:avLst/>
          </a:prstGeom>
          <a:noFill/>
        </p:spPr>
        <p:txBody>
          <a:bodyPr wrap="none" rtlCol="0">
            <a:spAutoFit/>
          </a:bodyPr>
          <a:lstStyle/>
          <a:p>
            <a:endParaRPr lang="ru-RU" dirty="0"/>
          </a:p>
        </p:txBody>
      </p:sp>
      <p:sp>
        <p:nvSpPr>
          <p:cNvPr id="7" name="TextBox 6"/>
          <p:cNvSpPr txBox="1"/>
          <p:nvPr/>
        </p:nvSpPr>
        <p:spPr>
          <a:xfrm>
            <a:off x="1219201" y="4267201"/>
            <a:ext cx="6452134" cy="2246769"/>
          </a:xfrm>
          <a:prstGeom prst="rect">
            <a:avLst/>
          </a:prstGeom>
          <a:noFill/>
        </p:spPr>
        <p:txBody>
          <a:bodyPr wrap="square" rtlCol="0">
            <a:spAutoFit/>
          </a:bodyPr>
          <a:lstStyle/>
          <a:p>
            <a:pPr algn="ctr"/>
            <a:r>
              <a:rPr lang="kk-KZ" sz="2000" dirty="0" smtClean="0">
                <a:latin typeface="Times New Roman" pitchFamily="18" charset="0"/>
                <a:cs typeface="Times New Roman" pitchFamily="18" charset="0"/>
              </a:rPr>
              <a:t>Р.Оуэн кез келген күшпен болатын төңкерісті қолдамады,ол “жалғандықтан шындыққа сөзсіз өтуде”,яғни “адамның санасы мен әдетіндегі төңкерісте” сол кездегі үкіметтің тиімді басшылығына және “ өтпелі тәртібіне” сенеді.Әділетсіз қоғамдық құрылысты ауыстыру “бірте бірте бейбіт және ақылмен “, “ғылыми бастаманы” жүзеге асыру жолымен жүреді.</a:t>
            </a:r>
            <a:endParaRPr lang="ru-RU" sz="2000" dirty="0">
              <a:latin typeface="Times New Roman" pitchFamily="18" charset="0"/>
              <a:cs typeface="Times New Roman" pitchFamily="18" charset="0"/>
            </a:endParaRPr>
          </a:p>
        </p:txBody>
      </p:sp>
    </p:spTree>
  </p:cSld>
  <p:clrMapOvr>
    <a:masterClrMapping/>
  </p:clrMapOvr>
  <p:transition>
    <p:strips dir="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UserLib\Рабочий стол\тарих\сен симон.jpg"/>
          <p:cNvPicPr>
            <a:picLocks noChangeAspect="1" noChangeArrowheads="1"/>
          </p:cNvPicPr>
          <p:nvPr/>
        </p:nvPicPr>
        <p:blipFill>
          <a:blip r:embed="rId2" cstate="print"/>
          <a:srcRect/>
          <a:stretch>
            <a:fillRect/>
          </a:stretch>
        </p:blipFill>
        <p:spPr bwMode="auto">
          <a:xfrm>
            <a:off x="304800" y="533400"/>
            <a:ext cx="4019550" cy="5359400"/>
          </a:xfrm>
          <a:prstGeom prst="rect">
            <a:avLst/>
          </a:prstGeom>
          <a:ln>
            <a:noFill/>
          </a:ln>
          <a:effectLst>
            <a:softEdge rad="112500"/>
          </a:effectLst>
        </p:spPr>
      </p:pic>
      <p:sp>
        <p:nvSpPr>
          <p:cNvPr id="3" name="TextBox 2"/>
          <p:cNvSpPr txBox="1"/>
          <p:nvPr/>
        </p:nvSpPr>
        <p:spPr>
          <a:xfrm>
            <a:off x="4648200" y="685800"/>
            <a:ext cx="4191000" cy="5078313"/>
          </a:xfrm>
          <a:prstGeom prst="rect">
            <a:avLst/>
          </a:prstGeom>
          <a:noFill/>
        </p:spPr>
        <p:txBody>
          <a:bodyPr wrap="square" rtlCol="0">
            <a:spAutoFit/>
          </a:bodyPr>
          <a:lstStyle/>
          <a:p>
            <a:pPr algn="ctr"/>
            <a:r>
              <a:rPr lang="kk-KZ" b="1" dirty="0" smtClean="0">
                <a:solidFill>
                  <a:srgbClr val="FF0000"/>
                </a:solidFill>
              </a:rPr>
              <a:t>Клод Анри де Рубруа </a:t>
            </a:r>
            <a:r>
              <a:rPr lang="kk-KZ" b="1" dirty="0" smtClean="0">
                <a:solidFill>
                  <a:srgbClr val="FF0000"/>
                </a:solidFill>
              </a:rPr>
              <a:t>Сен-Симон</a:t>
            </a:r>
            <a:r>
              <a:rPr lang="en-US" b="1" dirty="0" smtClean="0">
                <a:solidFill>
                  <a:srgbClr val="FF0000"/>
                </a:solidFill>
              </a:rPr>
              <a:t> </a:t>
            </a:r>
            <a:r>
              <a:rPr lang="kk-KZ" dirty="0" smtClean="0"/>
              <a:t>(</a:t>
            </a:r>
            <a:r>
              <a:rPr lang="kk-KZ" dirty="0" smtClean="0"/>
              <a:t>1760-1825)</a:t>
            </a:r>
          </a:p>
          <a:p>
            <a:pPr algn="ctr"/>
            <a:r>
              <a:rPr lang="kk-KZ" dirty="0" smtClean="0"/>
              <a:t>Француздың социал-утописті.Социалистік идеялар бағытындағы көзқарастары үшін дворяндық дәрежеде мен графиктік титулдан бас тартқан,экономикалық ой-пікірдің жоғарыда аталған бағытының авторы.Оның айтарлықтай ғылыми шығармаларының ең бастылары: “Женева тұрғынының замандастарына хаты(,”Өнеркәсіп жүйесі туралы”,”Өнеркәсіпшілердің катехизисі”.Сен-симон үшін еркін бәсекелі экономикадағы әлеуметтік жүйе – тек өшіп бара жатқан феодолизм мен әлі қол жетпеген идеалды әлеуметтік ұйымның арасындағы  өтпелі кезең.</a:t>
            </a:r>
            <a:endParaRPr lang="ru-RU" dirty="0"/>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228600"/>
            <a:ext cx="8001000" cy="6370975"/>
          </a:xfrm>
          <a:prstGeom prst="rect">
            <a:avLst/>
          </a:prstGeom>
          <a:noFill/>
        </p:spPr>
        <p:txBody>
          <a:bodyPr wrap="square" rtlCol="0">
            <a:spAutoFit/>
          </a:bodyPr>
          <a:lstStyle/>
          <a:p>
            <a:pPr algn="ctr"/>
            <a:r>
              <a:rPr lang="kk-KZ" sz="2400" dirty="0" smtClean="0">
                <a:latin typeface="Times New Roman" pitchFamily="18" charset="0"/>
                <a:cs typeface="Times New Roman" pitchFamily="18" charset="0"/>
              </a:rPr>
              <a:t>Басқа да социалист-утопистер сияқты ол да индустриалды қоғамда топтар жойылады,үкімет саяси қызметтің орнына тек экономикалық жұмыспен айналысатындығын қалайды.Бірақ утопистосоциализмнің өкілдеріне қарағанда,Сен-Симон социализмдегі жеке меншікті жоққа шығармайды, “ тек осы институт қоғамдық үйдің негізін қалайды және оны орнататын,пайдалануды реттейтін заңдар керек”.Утопиялық социализмнен басқа өкілдерінен Сен-Симонның айырмашылығы – “меншік пен оны пайдалануды реттейтін заңның қажет екенін және тек осы институт қоғамның мекеменің негізі болып қызмет ететін” айта келіп,социализмде жеке меншікті жоққа шығармады.Қоғамда еңбектенуге бәрі міндетті,ал еңбек “әрқайсысының – икемдігі бойынша,әрқайсысыеа – оның ісі бойынша( деген қағидамен бағаланады.Мұндай әділ қоғамды құру үшін өмірдің тек материалдық шарттарын өзгерту жеткіліксіз,адамдардың рухани қайта тәрбиелеуде.</a:t>
            </a:r>
            <a:endParaRPr lang="ru-RU" sz="2400" dirty="0">
              <a:latin typeface="Times New Roman" pitchFamily="18" charset="0"/>
              <a:cs typeface="Times New Roman" pitchFamily="18" charset="0"/>
            </a:endParaRPr>
          </a:p>
        </p:txBody>
      </p:sp>
    </p:spTree>
  </p:cSld>
  <p:clrMapOvr>
    <a:masterClrMapping/>
  </p:clrMapOvr>
  <p:transition>
    <p:split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idx="1"/>
          </p:nvPr>
        </p:nvSpPr>
        <p:spPr>
          <a:xfrm>
            <a:off x="457200" y="228600"/>
            <a:ext cx="8229600" cy="6080760"/>
          </a:xfrm>
        </p:spPr>
        <p:txBody>
          <a:bodyPr/>
          <a:lstStyle/>
          <a:p>
            <a:pPr algn="ctr">
              <a:buNone/>
            </a:pPr>
            <a:r>
              <a:rPr lang="kk-KZ" dirty="0" smtClean="0"/>
              <a:t>Оның пікірі бойынша болашақ ірі өнеркәсіптік өндіріске және өнеркәсіптік топтарға (кәсіпкерлер, жұмысшылар мен ғалымдар одағына) жатады деді. Ірі өнеркәсіп бір орталықтан, бір жоспармен басқарылады, бәсекені ассоциация алмастырады деді. Қоғамда еңбектенуге бәрі міндетті, ал еңбек “әрқайсысының – икемділігі бойынша, әрқайсысына – оның ісі бойынша” деген қағидамен бағалады. Мұндай әділ қоғамды құру үшін өмірдің тек материалдық шарттарын өзгерту жеткіліксіз, адамдарды рухани қайта тәрбиелеу де.</a:t>
            </a:r>
            <a:endParaRPr lang="ru-RU" dirty="0" smtClean="0"/>
          </a:p>
          <a:p>
            <a:pPr algn="ctr">
              <a:buNone/>
            </a:pPr>
            <a:endParaRPr lang="ru-RU" dirty="0"/>
          </a:p>
        </p:txBody>
      </p:sp>
    </p:spTree>
  </p:cSld>
  <p:clrMapOvr>
    <a:masterClrMapping/>
  </p:clrMapOvr>
  <p:transition>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UserLib\Рабочий стол\тарих\шарль ф.jpg"/>
          <p:cNvPicPr>
            <a:picLocks noChangeAspect="1" noChangeArrowheads="1"/>
          </p:cNvPicPr>
          <p:nvPr/>
        </p:nvPicPr>
        <p:blipFill>
          <a:blip r:embed="rId2" cstate="print"/>
          <a:srcRect/>
          <a:stretch>
            <a:fillRect/>
          </a:stretch>
        </p:blipFill>
        <p:spPr bwMode="auto">
          <a:xfrm>
            <a:off x="304800" y="381000"/>
            <a:ext cx="3371850" cy="5410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TextBox 2"/>
          <p:cNvSpPr txBox="1"/>
          <p:nvPr/>
        </p:nvSpPr>
        <p:spPr>
          <a:xfrm>
            <a:off x="3886200" y="609600"/>
            <a:ext cx="4953000" cy="5355312"/>
          </a:xfrm>
          <a:prstGeom prst="rect">
            <a:avLst/>
          </a:prstGeom>
          <a:noFill/>
        </p:spPr>
        <p:txBody>
          <a:bodyPr wrap="square" rtlCol="0">
            <a:spAutoFit/>
          </a:bodyPr>
          <a:lstStyle/>
          <a:p>
            <a:pPr algn="ctr"/>
            <a:r>
              <a:rPr lang="kk-KZ" dirty="0" smtClean="0">
                <a:solidFill>
                  <a:srgbClr val="FF0000"/>
                </a:solidFill>
                <a:latin typeface="Times New Roman" pitchFamily="18" charset="0"/>
                <a:cs typeface="Times New Roman" pitchFamily="18" charset="0"/>
              </a:rPr>
              <a:t>Шарль </a:t>
            </a:r>
            <a:r>
              <a:rPr lang="kk-KZ" dirty="0" smtClean="0">
                <a:solidFill>
                  <a:srgbClr val="FF0000"/>
                </a:solidFill>
                <a:latin typeface="Times New Roman" pitchFamily="18" charset="0"/>
                <a:cs typeface="Times New Roman" pitchFamily="18" charset="0"/>
              </a:rPr>
              <a:t>Фурье</a:t>
            </a:r>
            <a:r>
              <a:rPr lang="en-US" dirty="0" smtClean="0">
                <a:solidFill>
                  <a:srgbClr val="FF0000"/>
                </a:solidFill>
                <a:latin typeface="Times New Roman" pitchFamily="18" charset="0"/>
                <a:cs typeface="Times New Roman" pitchFamily="18" charset="0"/>
              </a:rPr>
              <a:t> </a:t>
            </a:r>
            <a:r>
              <a:rPr lang="kk-KZ" dirty="0" smtClean="0">
                <a:latin typeface="Times New Roman" pitchFamily="18" charset="0"/>
                <a:cs typeface="Times New Roman" pitchFamily="18" charset="0"/>
              </a:rPr>
              <a:t>(</a:t>
            </a:r>
            <a:r>
              <a:rPr lang="kk-KZ" dirty="0" smtClean="0">
                <a:latin typeface="Times New Roman" pitchFamily="18" charset="0"/>
                <a:cs typeface="Times New Roman" pitchFamily="18" charset="0"/>
              </a:rPr>
              <a:t>1772-1832)</a:t>
            </a:r>
          </a:p>
          <a:p>
            <a:pPr algn="ctr"/>
            <a:r>
              <a:rPr lang="kk-KZ" dirty="0" smtClean="0">
                <a:latin typeface="Times New Roman" pitchFamily="18" charset="0"/>
                <a:cs typeface="Times New Roman" pitchFamily="18" charset="0"/>
              </a:rPr>
              <a:t>Француз социал-утописі.Ол замандастары Р.Оуэн мен Сен-Симондардан кем емес болашаққа әділетті әлеуметтік үлгіні ұсынды.Оның басты шығармалары: “Жалпы тағдыр және төрт қозғалыс теориясы”,”Жаңа шаруашылық және социетар әлемі немесе ескі серияда бөлінген қызғылықты және табиғатқа тән еңбектің тәсілінің ашылуы”,”Үш сыртқы бірлік туралы”.</a:t>
            </a:r>
          </a:p>
          <a:p>
            <a:pPr algn="ctr"/>
            <a:r>
              <a:rPr lang="kk-KZ" dirty="0" smtClean="0">
                <a:latin typeface="Times New Roman" pitchFamily="18" charset="0"/>
                <a:cs typeface="Times New Roman" pitchFamily="18" charset="0"/>
              </a:rPr>
              <a:t>Көпес жанұясынан шыққан,кәсібі – сауда агенті,ғылымның түрлі саласында өз бетімен оқыған Фурье өзінің еңбектерінде классикалық полиэкономияны,оның өкілдері жақтаған еркін бәсеке экономикасын қатты сынға салды.Еркін бәсеке идеясына берілуіне байланысты,оның себебі бойынша,Францияда бір миллион халық өнеркәсіп өндірісі мен ауыл шаруашылығы еңбегінен айырылған.</a:t>
            </a:r>
            <a:endParaRPr lang="ru-RU" dirty="0">
              <a:latin typeface="Times New Roman" pitchFamily="18" charset="0"/>
              <a:cs typeface="Times New Roman" pitchFamily="18" charset="0"/>
            </a:endParaRPr>
          </a:p>
        </p:txBody>
      </p:sp>
    </p:spTree>
  </p:cSld>
  <p:clrMapOvr>
    <a:masterClrMapping/>
  </p:clrMapOvr>
  <p:transition>
    <p:cover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685800"/>
            <a:ext cx="8229600" cy="4709160"/>
          </a:xfrm>
        </p:spPr>
        <p:txBody>
          <a:bodyPr/>
          <a:lstStyle/>
          <a:p>
            <a:pPr algn="ctr">
              <a:buNone/>
            </a:pPr>
            <a:r>
              <a:rPr lang="kk-KZ" dirty="0" smtClean="0">
                <a:latin typeface="Times New Roman" pitchFamily="18" charset="0"/>
                <a:cs typeface="Times New Roman" pitchFamily="18" charset="0"/>
              </a:rPr>
              <a:t>Оның ойынша жалдамалы еңбекке орын болмайды, ал жұмысшы акционер болып, кіріске қатыса алады және басқару қызметінің қалаулысы болады. Меншік ортақтастырылады, бірақ бүкіл қоғам аумағында емес, 1-2 мың адамнан тұратын еңбек ұжымдары бірге тұратын, жұмыс істейтін және демалатын еңбек серіктісстіктері аумағында болады. Түскен кіріс бірен-сарандап әрқайсысың еңбек акциясына бөлінеді және солай тұтынудың қоғамдық қорына түседі.</a:t>
            </a:r>
            <a:endParaRPr lang="ru-RU" dirty="0" smtClean="0">
              <a:latin typeface="Times New Roman" pitchFamily="18" charset="0"/>
              <a:cs typeface="Times New Roman" pitchFamily="18" charset="0"/>
            </a:endParaRPr>
          </a:p>
          <a:p>
            <a:pPr algn="ctr">
              <a:buNone/>
            </a:pPr>
            <a:endParaRPr lang="ru-RU"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762000"/>
            <a:ext cx="8229600" cy="4709160"/>
          </a:xfrm>
        </p:spPr>
        <p:txBody>
          <a:bodyPr>
            <a:normAutofit fontScale="85000" lnSpcReduction="20000"/>
          </a:bodyPr>
          <a:lstStyle/>
          <a:p>
            <a:pPr algn="ctr">
              <a:buNone/>
            </a:pPr>
            <a:r>
              <a:rPr lang="kk-KZ" dirty="0" smtClean="0"/>
              <a:t> Фалангтарда, жұмыскерлер жұмыс түрін күніне бірнеше рет ауыстыратындықтан адамға белгілі еңбек түрін бекіту жойылады. Бәсекеде біреу ұтып, қалғандар ұтылса оның орнына, бәрі ұтатын жарыс келеді. Дене және ой еңбегі арасындағы қайшылықтар біртіндеп жоғалады деді. Ш.Фурьенің ойынша фаланг ұйымы үшін керекті қажет жабдықтарды капиталистердің өздері беру керек. Фаланг мүшелері болып, олар оның акционері болады. Фалангте өндірілген өнім еңбек акционерлік капитал мен білім аралығында 5:4:3 қатысына қарай бөлінеді. Фурьеде мемлекеттің рөлі тіпті елеусіз қалады, сондықтан оны анархизмнің негізін салушы деп жиі атайды.</a:t>
            </a:r>
            <a:endParaRPr lang="ru-RU" dirty="0" smtClean="0"/>
          </a:p>
          <a:p>
            <a:pPr algn="ctr">
              <a:buNone/>
            </a:pPr>
            <a:endParaRPr lang="ru-RU" dirty="0"/>
          </a:p>
        </p:txBody>
      </p:sp>
    </p:spTree>
  </p:cSld>
  <p:clrMapOvr>
    <a:masterClrMapping/>
  </p:clrMapOvr>
  <p:transition>
    <p:cover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6172200"/>
          </a:xfrm>
        </p:spPr>
        <p:txBody>
          <a:bodyPr>
            <a:normAutofit/>
          </a:bodyPr>
          <a:lstStyle/>
          <a:p>
            <a:pPr algn="ctr">
              <a:buNone/>
            </a:pPr>
            <a:r>
              <a:rPr lang="kk-KZ" dirty="0" smtClean="0">
                <a:latin typeface="Times New Roman" pitchFamily="18" charset="0"/>
                <a:cs typeface="Times New Roman" pitchFamily="18" charset="0"/>
              </a:rPr>
              <a:t>Оның пікірінше, жеке меншік анархияны, бәсекені тудырады, байлықты бөлуде теңсіздікті және ресурстар ысырапшылдығын болдырады. Сауда бәсеке арқылы монополияға және “сауда феодализміне” апарады. Жұмысшыларды қанауды ол алдымен олардың тұтынушы болып алдануынан байқады. Қоғам экономикалық дағдарысқа шарасыздықтан баратын байлар мен кедейлерге бөлінеді. Фурье мен Сен-Симонның “утопиялар” тек қана таза ой жору болды, сондықтан ештеңе қабылдамай-ақ оны жүзеге асу деңгейі туралы шексіз дауласуға болатын. Дауды таза практикалық тұрғыда аударуға үшінші ұлы утопист Роберт Оуэн ұмтылты.</a:t>
            </a:r>
            <a:endParaRPr lang="ru-RU" dirty="0" smtClean="0">
              <a:latin typeface="Times New Roman" pitchFamily="18" charset="0"/>
              <a:cs typeface="Times New Roman" pitchFamily="18" charset="0"/>
            </a:endParaRPr>
          </a:p>
          <a:p>
            <a:pPr algn="ctr">
              <a:buNone/>
            </a:pPr>
            <a:endParaRPr lang="ru-RU" dirty="0"/>
          </a:p>
        </p:txBody>
      </p:sp>
    </p:spTree>
  </p:cSld>
  <p:clrMapOvr>
    <a:masterClrMapping/>
  </p:clrMapOvr>
  <p:transition>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572000"/>
            <a:ext cx="6934200" cy="2246769"/>
          </a:xfrm>
          <a:prstGeom prst="rect">
            <a:avLst/>
          </a:prstGeom>
          <a:noFill/>
        </p:spPr>
        <p:txBody>
          <a:bodyPr wrap="square" rtlCol="0">
            <a:spAutoFit/>
          </a:bodyPr>
          <a:lstStyle/>
          <a:p>
            <a:pPr algn="ctr"/>
            <a:r>
              <a:rPr lang="kk-KZ" sz="2000" dirty="0" smtClean="0"/>
              <a:t>Осындай ойлаудың нәтижесінде,Фурье мынадай қорытынды жасайды:еркін бәсеке экономикасы саудагерлер мен сауда агенттерін шамадан тыс көбейтіп жібереді.Олар-паразиттер және екінші сортты адамдар.Бірақ соңғылар барлық негізгі топтарды өздеріне бағындыратын ,тіпті үкіметті де өзіне қарататын,адам қорқатын тажал күшке айналып,үкіметтің араласуынан қашады.</a:t>
            </a:r>
            <a:endParaRPr lang="ru-RU" sz="2000" dirty="0"/>
          </a:p>
        </p:txBody>
      </p:sp>
      <p:pic>
        <p:nvPicPr>
          <p:cNvPr id="6146" name="Picture 2" descr="C:\Documents and Settings\UserLib\Рабочий стол\тарих\фурье.gif"/>
          <p:cNvPicPr>
            <a:picLocks noChangeAspect="1" noChangeArrowheads="1"/>
          </p:cNvPicPr>
          <p:nvPr/>
        </p:nvPicPr>
        <p:blipFill>
          <a:blip r:embed="rId2" cstate="print"/>
          <a:srcRect/>
          <a:stretch>
            <a:fillRect/>
          </a:stretch>
        </p:blipFill>
        <p:spPr bwMode="auto">
          <a:xfrm>
            <a:off x="228600" y="381000"/>
            <a:ext cx="3333750" cy="3448050"/>
          </a:xfrm>
          <a:prstGeom prst="rect">
            <a:avLst/>
          </a:prstGeom>
          <a:noFill/>
        </p:spPr>
      </p:pic>
      <p:pic>
        <p:nvPicPr>
          <p:cNvPr id="6147" name="Picture 3" descr="C:\Documents and Settings\UserLib\Рабочий стол\тарих\фурье книга.jpg"/>
          <p:cNvPicPr>
            <a:picLocks noChangeAspect="1" noChangeArrowheads="1"/>
          </p:cNvPicPr>
          <p:nvPr/>
        </p:nvPicPr>
        <p:blipFill>
          <a:blip r:embed="rId3" cstate="print"/>
          <a:srcRect/>
          <a:stretch>
            <a:fillRect/>
          </a:stretch>
        </p:blipFill>
        <p:spPr bwMode="auto">
          <a:xfrm>
            <a:off x="3733800" y="152400"/>
            <a:ext cx="5191125" cy="3893344"/>
          </a:xfrm>
          <a:prstGeom prst="rect">
            <a:avLst/>
          </a:prstGeom>
          <a:noFill/>
        </p:spPr>
      </p:pic>
    </p:spTree>
  </p:cSld>
  <p:clrMapOvr>
    <a:masterClrMapping/>
  </p:clrMapOvr>
  <p:transition>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UserLib\Рабочий стол\тарих\sismondi.gif"/>
          <p:cNvPicPr>
            <a:picLocks noChangeAspect="1" noChangeArrowheads="1"/>
          </p:cNvPicPr>
          <p:nvPr/>
        </p:nvPicPr>
        <p:blipFill>
          <a:blip r:embed="rId2" cstate="print"/>
          <a:srcRect/>
          <a:stretch>
            <a:fillRect/>
          </a:stretch>
        </p:blipFill>
        <p:spPr bwMode="auto">
          <a:xfrm>
            <a:off x="304800" y="838200"/>
            <a:ext cx="3276600" cy="4419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TextBox 2"/>
          <p:cNvSpPr txBox="1"/>
          <p:nvPr/>
        </p:nvSpPr>
        <p:spPr>
          <a:xfrm>
            <a:off x="3505200" y="1219200"/>
            <a:ext cx="5334000" cy="4524315"/>
          </a:xfrm>
          <a:prstGeom prst="rect">
            <a:avLst/>
          </a:prstGeom>
          <a:noFill/>
        </p:spPr>
        <p:txBody>
          <a:bodyPr wrap="square" rtlCol="0">
            <a:spAutoFit/>
          </a:bodyPr>
          <a:lstStyle/>
          <a:p>
            <a:pPr algn="ctr"/>
            <a:r>
              <a:rPr lang="kk-KZ" b="1" dirty="0" smtClean="0">
                <a:solidFill>
                  <a:srgbClr val="FF0000"/>
                </a:solidFill>
              </a:rPr>
              <a:t>Жан Шарль Леонар Симонд де </a:t>
            </a:r>
            <a:r>
              <a:rPr lang="kk-KZ" b="1" dirty="0" smtClean="0">
                <a:solidFill>
                  <a:srgbClr val="FF0000"/>
                </a:solidFill>
              </a:rPr>
              <a:t>Сисмонди</a:t>
            </a:r>
            <a:r>
              <a:rPr lang="en-US" b="1" dirty="0" smtClean="0">
                <a:solidFill>
                  <a:srgbClr val="FF0000"/>
                </a:solidFill>
              </a:rPr>
              <a:t> </a:t>
            </a:r>
            <a:r>
              <a:rPr lang="kk-KZ" dirty="0" smtClean="0"/>
              <a:t>(</a:t>
            </a:r>
            <a:r>
              <a:rPr lang="kk-KZ" dirty="0" smtClean="0"/>
              <a:t>1773-1842)</a:t>
            </a:r>
          </a:p>
          <a:p>
            <a:pPr algn="ctr"/>
            <a:r>
              <a:rPr lang="kk-KZ" dirty="0" smtClean="0"/>
              <a:t>Швейцарияның француз бөлігінде өмірге келген ол  француз экономистерінің қатарына жатады.Ол бір мезгілде Франциядағы классикалық мектепті аяқтаушы және экономикалық романтизм бағытын бастаушы болып есептеледі.Еңбектері:”Тоскания ауыл шаруашылығының көріністері”,”Пайдақорлық байлығы немесе саяси экономия принциптерінің сауда заңдылықтарында қолданылуы“,”Италия республикасының тарихы”,”Саяси экономияның жаңа бастаулары” және т.б.</a:t>
            </a:r>
          </a:p>
          <a:p>
            <a:pPr algn="ctr"/>
            <a:r>
              <a:rPr lang="kk-KZ" dirty="0" smtClean="0"/>
              <a:t>Экономикалық романтизм- бұл ұсақ буржуазияның идеологиясы.Сисмонди экономикалық романтизм тұрғысынан капитализмді қатты сынға алды,оның дамуын тежеді.</a:t>
            </a:r>
            <a:endParaRPr lang="ru-RU" dirty="0"/>
          </a:p>
        </p:txBody>
      </p:sp>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28600"/>
            <a:ext cx="8229600" cy="6080760"/>
          </a:xfrm>
        </p:spPr>
        <p:txBody>
          <a:bodyPr/>
          <a:lstStyle/>
          <a:p>
            <a:pPr algn="ctr">
              <a:buNone/>
            </a:pPr>
            <a:r>
              <a:rPr lang="kk-KZ" sz="3200" b="1" i="1" u="sng" dirty="0" smtClean="0">
                <a:solidFill>
                  <a:srgbClr val="FF0000"/>
                </a:solidFill>
              </a:rPr>
              <a:t>Утопиялық социализм </a:t>
            </a:r>
            <a:r>
              <a:rPr lang="kk-KZ" sz="3200" dirty="0" smtClean="0"/>
              <a:t>– ХІХ ғасырдың бірінші жартысында туған және қоғамдағы қанауға қарсы күреске арналған ағым. Утопиялық социализм еркін еңбекке негізделген және ғылым мен техниканың жетістігін жоспарлы түрде пайдаланатын, ірі қоғамдық өндірістер құрудағы қоғамдық өзгерістердің алғашқы міндетін байқады. Ол қоғамның болашағын адам қажеттілігін қанағатандыруды қамтамас ететін молшылық қоғамы ретінде бейнеледі.</a:t>
            </a:r>
            <a:endParaRPr lang="ru-RU" sz="3200" dirty="0" smtClean="0"/>
          </a:p>
          <a:p>
            <a:pPr>
              <a:buNone/>
            </a:pPr>
            <a:endParaRPr lang="ru-RU" dirty="0"/>
          </a:p>
        </p:txBody>
      </p:sp>
    </p:spTree>
  </p:cSld>
  <p:clrMapOvr>
    <a:masterClrMapping/>
  </p:clrMapOvr>
  <p:transition>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81000"/>
            <a:ext cx="8229600" cy="5928360"/>
          </a:xfrm>
        </p:spPr>
        <p:txBody>
          <a:bodyPr>
            <a:normAutofit fontScale="85000" lnSpcReduction="10000"/>
          </a:bodyPr>
          <a:lstStyle/>
          <a:p>
            <a:pPr algn="ctr">
              <a:buNone/>
            </a:pPr>
            <a:r>
              <a:rPr lang="kk-KZ" dirty="0" smtClean="0"/>
              <a:t>Сисмонди өзінің басты еңбегі «Саяси экономияның жаңа бастауында» классикалық мектептің экономикалық көзқарастарына сын тұрғыдан баға берді. Ол былай деп санады: саяси экономия – бұл адамгершілікті ғылым, адам  факторы (сезім, қажеттілік және т.б.) алынған  оның негізі етіп абстрактылы категориялар (еркіндік, теңдік, бақыт және т.б.) абстрактылы түсіндіктерінен тұрады, осыған сәйкес тарихты оқып-үйрену де адамдар тәжірибе  сабақтарын алуға тиіс. Ол байқағандай өмірде сұраныс ұсынысқа өздігінен бейімделуінен, артық өндіруден болатын дағдарысты  жоққа шығарды. Ол қоғамның барлық зұлымды, қас жауы деп еркін бәсекелестік тәртібін өткір айыптады. Экономикалық бостандық емес, мемлекеттің экономикаға араласуы Сисмондидің талабына айналды. Еркін бәсекелестік тәртібін айыптай отырып, ол фабрикалық өндіріс пен фермерлік шаруашылыққа қарсы қолөнер кәсіпшілерінің, цехтық құрылысы пен патриархалдық шаруа қожалықтарын қарама қарсы қойды.</a:t>
            </a:r>
            <a:endParaRPr lang="ru-RU" dirty="0" smtClean="0"/>
          </a:p>
          <a:p>
            <a:pPr algn="ctr">
              <a:buNone/>
            </a:pPr>
            <a:endParaRPr lang="ru-RU" dirty="0"/>
          </a:p>
        </p:txBody>
      </p:sp>
    </p:spTree>
  </p:cSld>
  <p:clrMapOvr>
    <a:masterClrMapping/>
  </p:clrMapOvr>
  <p:transition>
    <p:cover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8600"/>
            <a:ext cx="8229600" cy="6080760"/>
          </a:xfrm>
        </p:spPr>
        <p:txBody>
          <a:bodyPr>
            <a:normAutofit fontScale="92500"/>
          </a:bodyPr>
          <a:lstStyle/>
          <a:p>
            <a:pPr algn="ctr">
              <a:buNone/>
            </a:pPr>
            <a:r>
              <a:rPr lang="kk-KZ" dirty="0" smtClean="0"/>
              <a:t>Сисмонди былай деп тұжырым жасады: жұмысшылар жұмыстарынан айырылады, көшеге лақтырылып тасталады; жұмысшылардың еңбекақылары төмендейді; өндірілген өнімдерге деген олардың сұранысы мен  тұтыну  қажеттілігі төмендейді; экономикалық дағдарыстар болмай қоймайды. Дағдарыстардың себептері өткізілген өнімдер құнының қоғамның табысымен сәйкес келмеуінде,  жинақтау процесінің себебінен тауарлардың толық тұтынылмауында. Сисмондидің дағдарыстар теориясындағы қателігі, қоғамдағы өндірістік және жеке тұтынуды шектемеуінде болды, яғни ол станоктар мен машиналар нарығы тұтыну тауарлар нарығынан тәуелсіз, айырықша нарық  жасалатындығын түсінбеді.</a:t>
            </a:r>
            <a:endParaRPr lang="ru-RU" dirty="0" smtClean="0"/>
          </a:p>
          <a:p>
            <a:pPr algn="ctr">
              <a:buNone/>
            </a:pPr>
            <a:endParaRPr lang="ru-RU" dirty="0"/>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2400"/>
            <a:ext cx="8229600" cy="6156960"/>
          </a:xfrm>
        </p:spPr>
        <p:txBody>
          <a:bodyPr>
            <a:normAutofit fontScale="92500" lnSpcReduction="10000"/>
          </a:bodyPr>
          <a:lstStyle/>
          <a:p>
            <a:pPr algn="ctr">
              <a:buNone/>
            </a:pPr>
            <a:r>
              <a:rPr lang="kk-KZ" dirty="0" smtClean="0"/>
              <a:t>Сисмонди ең жақсы экономикалық жүйе деп ұсақ тауар өндірісін санады;  өндірістің цехтық жұмыс тәртібін қорғады, ал бәсекелестік пен жалдамалы еңбекті теңсіздіктің себептері деп қарады. Оның пікірі бойынша еркін бәсекелестік тауар өндірушілер мүдделерін қақтығыстырады, сондықтан да оны мемлекеттің араласпау қағидаларын заңды түрде жойып, байлықты шоғырландыру мөлшерін белгілеп, қалғанын ұсақ кәсіпкерлер арасында бөлінсін деді. Ол жұмысшы табының экономикалық жағдайын жақсарту реформасының әлеуметтік бағдарламасын жасады.</a:t>
            </a:r>
            <a:endParaRPr lang="ru-RU" dirty="0" smtClean="0"/>
          </a:p>
          <a:p>
            <a:pPr algn="ctr">
              <a:buNone/>
            </a:pPr>
            <a:endParaRPr lang="ru-RU" dirty="0"/>
          </a:p>
        </p:txBody>
      </p:sp>
    </p:spTree>
  </p:cSld>
  <p:clrMapOvr>
    <a:masterClrMapping/>
  </p:clrMapOvr>
  <p:transition>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2000"/>
            <a:ext cx="8229600" cy="5105400"/>
          </a:xfrm>
        </p:spPr>
        <p:txBody>
          <a:bodyPr>
            <a:normAutofit lnSpcReduction="10000"/>
          </a:bodyPr>
          <a:lstStyle/>
          <a:p>
            <a:pPr algn="ctr">
              <a:buNone/>
            </a:pPr>
            <a:r>
              <a:rPr lang="kk-KZ" dirty="0" smtClean="0"/>
              <a:t>Сисмондидің экономикалық көзқарастарын қорытындылай келіп, былай деп айтуға болады: ол өндіріс пен тұтыну арасындағы қарама қайшылықты тұтас түрде қарастырды, сонымен ол капитализмнің өзіндік қарама қайшылықтарының негізгі формаларының бірі болып саналатындығын көрмеді. Ол ірі машина өндірісінің прогрестік рөлін жете бағаламады, капиталистік мемлекет ірі өндірістің дамуын тежейді деп жалған болжам жасап, мемлекеттің таптық сипатын жоққа шығарды.</a:t>
            </a:r>
            <a:endParaRPr lang="ru-RU" dirty="0" smtClean="0"/>
          </a:p>
          <a:p>
            <a:pPr algn="ctr">
              <a:buNone/>
            </a:pPr>
            <a:endParaRPr lang="ru-RU" dirty="0"/>
          </a:p>
        </p:txBody>
      </p:sp>
    </p:spTree>
  </p:cSld>
  <p:clrMapOvr>
    <a:masterClrMapping/>
  </p:clrMapOvr>
  <p:transition>
    <p:checke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4343400"/>
            <a:ext cx="6781800" cy="2031325"/>
          </a:xfrm>
          <a:prstGeom prst="rect">
            <a:avLst/>
          </a:prstGeom>
          <a:noFill/>
        </p:spPr>
        <p:txBody>
          <a:bodyPr wrap="square" rtlCol="0">
            <a:spAutoFit/>
          </a:bodyPr>
          <a:lstStyle/>
          <a:p>
            <a:pPr algn="ctr"/>
            <a:r>
              <a:rPr lang="kk-KZ" dirty="0" smtClean="0"/>
              <a:t>Сисмондидің әлеуметтік-экономикалық көзқарастарын даму барысында екі кезеңге бөлуге болады.Алғашқысында ол “Пайдақорлық байлығы туралы” еңбегінде Смит идеяларын насихаттады,еркін бәсекелестікті ,еркін сауцданы жақтап шықты.Кейіннен “Саяси экономияның жаңа бастаулары” еңбегінде керісінше,еркін бәсекелестікті,еркін сауданы сынға алып,үкіметтің экономикаға араласуын талап етеді.</a:t>
            </a:r>
          </a:p>
        </p:txBody>
      </p:sp>
      <p:pic>
        <p:nvPicPr>
          <p:cNvPr id="8194" name="Picture 2" descr="C:\Documents and Settings\UserLib\Рабочий стол\тарих\Jean_Charles_de_Sismondi.png"/>
          <p:cNvPicPr>
            <a:picLocks noChangeAspect="1" noChangeArrowheads="1"/>
          </p:cNvPicPr>
          <p:nvPr/>
        </p:nvPicPr>
        <p:blipFill>
          <a:blip r:embed="rId2" cstate="print"/>
          <a:srcRect/>
          <a:stretch>
            <a:fillRect/>
          </a:stretch>
        </p:blipFill>
        <p:spPr bwMode="auto">
          <a:xfrm>
            <a:off x="2286000" y="152400"/>
            <a:ext cx="3957638" cy="419839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comb/>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UserLib\Рабочий стол\тарих\pierre-joseph_proudhon_400px.jpg"/>
          <p:cNvPicPr>
            <a:picLocks noChangeAspect="1" noChangeArrowheads="1"/>
          </p:cNvPicPr>
          <p:nvPr/>
        </p:nvPicPr>
        <p:blipFill>
          <a:blip r:embed="rId2" cstate="print"/>
          <a:srcRect/>
          <a:stretch>
            <a:fillRect/>
          </a:stretch>
        </p:blipFill>
        <p:spPr bwMode="auto">
          <a:xfrm>
            <a:off x="533400" y="457200"/>
            <a:ext cx="3810000" cy="501015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3" name="TextBox 2"/>
          <p:cNvSpPr txBox="1"/>
          <p:nvPr/>
        </p:nvSpPr>
        <p:spPr>
          <a:xfrm>
            <a:off x="4648200" y="533400"/>
            <a:ext cx="4114800" cy="5632311"/>
          </a:xfrm>
          <a:prstGeom prst="rect">
            <a:avLst/>
          </a:prstGeom>
          <a:noFill/>
        </p:spPr>
        <p:txBody>
          <a:bodyPr wrap="square" rtlCol="0">
            <a:spAutoFit/>
          </a:bodyPr>
          <a:lstStyle/>
          <a:p>
            <a:pPr algn="ctr"/>
            <a:r>
              <a:rPr lang="kk-KZ" b="1" dirty="0" smtClean="0">
                <a:solidFill>
                  <a:srgbClr val="FF0000"/>
                </a:solidFill>
              </a:rPr>
              <a:t>Пьер-Жозеф </a:t>
            </a:r>
            <a:r>
              <a:rPr lang="kk-KZ" b="1" dirty="0" smtClean="0">
                <a:solidFill>
                  <a:srgbClr val="FF0000"/>
                </a:solidFill>
              </a:rPr>
              <a:t>Прудон</a:t>
            </a:r>
            <a:r>
              <a:rPr lang="en-US" b="1" dirty="0" smtClean="0">
                <a:solidFill>
                  <a:srgbClr val="FF0000"/>
                </a:solidFill>
              </a:rPr>
              <a:t> </a:t>
            </a:r>
            <a:r>
              <a:rPr lang="kk-KZ" dirty="0" smtClean="0"/>
              <a:t>(</a:t>
            </a:r>
            <a:r>
              <a:rPr lang="kk-KZ" dirty="0" smtClean="0"/>
              <a:t>1809-1865)</a:t>
            </a:r>
          </a:p>
          <a:p>
            <a:pPr algn="ctr"/>
            <a:r>
              <a:rPr lang="kk-KZ" dirty="0" smtClean="0"/>
              <a:t>Француз публицисті,экономисті,социологы,бұл да Сисмонди секілді ұсақ буржуазия өкілдерінің қатарына жатады және анархизмнің алғашқы өкілдерінің бірі.Оның еңбектері:”Меншік дегеніміз не?”,”Экономикалық қайшылықтар жүйесі немесе қайыршылық философиясы”,</a:t>
            </a:r>
          </a:p>
          <a:p>
            <a:pPr algn="ctr"/>
            <a:r>
              <a:rPr lang="kk-KZ" dirty="0" smtClean="0"/>
              <a:t>Прудон объективті экономикалық заңдылықтарды елеген жоқ,экономикалық құбылыстарды әділеттік принципі негізінде түсіндіргісі келді.Осы әділеттілік принципі негізінде ол капиталистік қоғамды түрлендіру қажеттілігін алға тартты,қоғам мүшелерінің барлығын ұсақ буржуа мен ұсақ шаруа өкілдеріне айналдыруды көздеді.</a:t>
            </a:r>
            <a:endParaRPr lang="ru-RU" dirty="0"/>
          </a:p>
        </p:txBody>
      </p:sp>
    </p:spTree>
  </p:cSld>
  <p:clrMapOvr>
    <a:masterClrMapping/>
  </p:clrMapOvr>
  <p:transition>
    <p:strips/>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85800"/>
            <a:ext cx="8229600" cy="5181600"/>
          </a:xfrm>
        </p:spPr>
        <p:txBody>
          <a:bodyPr>
            <a:normAutofit lnSpcReduction="10000"/>
          </a:bodyPr>
          <a:lstStyle/>
          <a:p>
            <a:pPr algn="ctr">
              <a:buNone/>
            </a:pPr>
            <a:r>
              <a:rPr lang="kk-KZ" dirty="0" smtClean="0">
                <a:latin typeface="Times New Roman" pitchFamily="18" charset="0"/>
                <a:cs typeface="Times New Roman" pitchFamily="18" charset="0"/>
              </a:rPr>
              <a:t>Прудон, ұсақ меншік иелерінің акционерлік кәсіпорындарын құру мақсатымен тауар өндірушілерге  «жұмыс квитанцияларын» беретін халық  банкесін  құру жолымен айырбасты қайта құру жобасын алға жылжытты. Прудонның  жоспары бойынша «жұмыс ақшасын» енгізу арқылы нақты ақшаны жойып еңбексіз  табыстарды, капитал мен қанауды жою мүмкіндіктерін көрсетті. Прудоның мұндай қате пікірлері оның капиталдың негізі пайдамен  және пайызды түсінбеуінен болды.</a:t>
            </a:r>
            <a:endParaRPr lang="ru-RU" dirty="0" smtClean="0">
              <a:latin typeface="Times New Roman" pitchFamily="18" charset="0"/>
              <a:cs typeface="Times New Roman" pitchFamily="18" charset="0"/>
            </a:endParaRPr>
          </a:p>
          <a:p>
            <a:pPr algn="ctr">
              <a:buNone/>
            </a:pPr>
            <a:endParaRPr lang="ru-RU" dirty="0"/>
          </a:p>
        </p:txBody>
      </p:sp>
    </p:spTree>
  </p:cSld>
  <p:clrMapOvr>
    <a:masterClrMapping/>
  </p:clrMapOvr>
  <p:transition>
    <p:spli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09600" y="228600"/>
            <a:ext cx="8229600" cy="6385560"/>
          </a:xfrm>
        </p:spPr>
        <p:txBody>
          <a:bodyPr>
            <a:normAutofit fontScale="92500" lnSpcReduction="20000"/>
          </a:bodyPr>
          <a:lstStyle/>
          <a:p>
            <a:pPr algn="ctr">
              <a:lnSpc>
                <a:spcPct val="120000"/>
              </a:lnSpc>
              <a:buNone/>
            </a:pPr>
            <a:r>
              <a:rPr lang="kk-KZ" dirty="0" smtClean="0"/>
              <a:t>Прудон өнеркәсіп капиталистерінің пайдасын олардың еңбекақысының өзіндік түрі деп, ал капиталды ақшаның бір түр деп түсіндірді. Ол қосымша құнды сіңірудің бірден бір формасы пайыз деп санады, ал қанаудың экономикалық негізін пайыздың өмір сүруінен деп санады. Осы жерде оның идеясы – айырбас (халық)  банкесін  ұйымдастыру арқылы, ұсақ тауар өндірушілер мен жұмыскерлерге «несиені сыйға беру» деген ұсыныс шығарды. Осылай Прудон ақшасыз, капиталсыз және пайызсыз тауарлы-ақша шаруашылығын сақтауды ұсынды.</a:t>
            </a:r>
            <a:endParaRPr lang="ru-RU" dirty="0" smtClean="0"/>
          </a:p>
          <a:p>
            <a:pPr algn="ctr">
              <a:lnSpc>
                <a:spcPct val="120000"/>
              </a:lnSpc>
              <a:buNone/>
            </a:pPr>
            <a:r>
              <a:rPr lang="kk-KZ" dirty="0" smtClean="0"/>
              <a:t>Прудонның әдістерінің (методтарын) қателігі мынада: ол экономикалық құбылыстарды заңдық көзқарас тұрғымен түсіндірді, ал мемлекет заңдарынан туындайтын «бұйрықтарды» кез келген өзгерте алады деді. Прудон ұсақ жеке меншікті мәңгілік етуді армандады.</a:t>
            </a:r>
            <a:endParaRPr lang="ru-RU" dirty="0" smtClean="0"/>
          </a:p>
          <a:p>
            <a:pPr algn="ctr">
              <a:buNone/>
            </a:pPr>
            <a:endParaRPr lang="ru-RU" dirty="0"/>
          </a:p>
        </p:txBody>
      </p:sp>
    </p:spTree>
  </p:cSld>
  <p:clrMapOvr>
    <a:masterClrMapping/>
  </p:clrMapOvr>
  <p:transition>
    <p:blinds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91000" y="685800"/>
            <a:ext cx="4419600" cy="4801314"/>
          </a:xfrm>
          <a:prstGeom prst="rect">
            <a:avLst/>
          </a:prstGeom>
          <a:noFill/>
        </p:spPr>
        <p:txBody>
          <a:bodyPr wrap="square" rtlCol="0">
            <a:spAutoFit/>
          </a:bodyPr>
          <a:lstStyle/>
          <a:p>
            <a:pPr algn="ctr"/>
            <a:r>
              <a:rPr lang="kk-KZ" dirty="0" smtClean="0"/>
              <a:t>Прудонды қоғамда танымал қылған “Меншік дегеніміз ұрлық” деген қанатты сөзі.Бұл сөз мағынасы жағынан қоғам түсінігіне ие болмаса да,кейіннен меншік теориясына байланысты жаңа идеялардың түрткісіне айналды.</a:t>
            </a:r>
          </a:p>
          <a:p>
            <a:pPr algn="ctr"/>
            <a:r>
              <a:rPr lang="kk-KZ" dirty="0" smtClean="0"/>
              <a:t>Еңбексіз табыс пен қайыршылықты Прудон айырбастың  қалай ұйымдастырылуымен байланыстырады.Прудон үйлесімді(пропорционалды) құн түсінігін енгізуші.Ол әртүрлі өндіріс арасындағы еңбек шығындарын көрсетеді.Егер баға үйлесімді құнға тең болса ,сұраныс пен ұсыныс теңеседі.</a:t>
            </a:r>
          </a:p>
          <a:p>
            <a:pPr algn="ctr"/>
            <a:r>
              <a:rPr lang="kk-KZ" dirty="0" smtClean="0"/>
              <a:t>Прудон жүйесінің барлығында </a:t>
            </a:r>
            <a:r>
              <a:rPr lang="kk-KZ" dirty="0" smtClean="0"/>
              <a:t>реформизм</a:t>
            </a:r>
            <a:r>
              <a:rPr lang="en-US" dirty="0" smtClean="0"/>
              <a:t> </a:t>
            </a:r>
            <a:r>
              <a:rPr lang="kk-KZ" dirty="0" smtClean="0"/>
              <a:t>байқалады</a:t>
            </a:r>
            <a:r>
              <a:rPr lang="kk-KZ" dirty="0" smtClean="0"/>
              <a:t>.</a:t>
            </a:r>
            <a:endParaRPr lang="ru-RU" dirty="0"/>
          </a:p>
        </p:txBody>
      </p:sp>
      <p:pic>
        <p:nvPicPr>
          <p:cNvPr id="10242" name="Picture 2" descr="C:\Documents and Settings\UserLib\Рабочий стол\тарих\proudhon.gif"/>
          <p:cNvPicPr>
            <a:picLocks noChangeAspect="1" noChangeArrowheads="1"/>
          </p:cNvPicPr>
          <p:nvPr/>
        </p:nvPicPr>
        <p:blipFill>
          <a:blip r:embed="rId2" cstate="print"/>
          <a:srcRect/>
          <a:stretch>
            <a:fillRect/>
          </a:stretch>
        </p:blipFill>
        <p:spPr bwMode="auto">
          <a:xfrm>
            <a:off x="457200" y="228600"/>
            <a:ext cx="3733800" cy="605472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1066800"/>
            <a:ext cx="8229600" cy="4709160"/>
          </a:xfrm>
        </p:spPr>
        <p:txBody>
          <a:bodyPr>
            <a:normAutofit lnSpcReduction="10000"/>
          </a:bodyPr>
          <a:lstStyle/>
          <a:p>
            <a:pPr algn="ctr">
              <a:buNone/>
            </a:pPr>
            <a:r>
              <a:rPr lang="kk-KZ" dirty="0" smtClean="0"/>
              <a:t>Утопиялық социализмнің даму эволюциясы Платоннан бастап Т.Мордың, Т. Кампанельдің және басқалардың шығармаларында адамгершілік тұрғыда жеке меншікті сынау туралы болды. Олардың утопиялық тұжырымдамалары шындығынан тұтыну теңдігі мен қабілеттік теңдігі принциптерінде қоғамдық құрылымның қарапайым идеялары тартылу көрінді.</a:t>
            </a:r>
            <a:endParaRPr lang="ru-RU" dirty="0" smtClean="0"/>
          </a:p>
          <a:p>
            <a:pPr algn="ctr">
              <a:buNone/>
            </a:pPr>
            <a:endParaRPr lang="ru-RU" dirty="0"/>
          </a:p>
        </p:txBody>
      </p:sp>
    </p:spTree>
  </p:cSld>
  <p:clrMapOvr>
    <a:masterClrMapping/>
  </p:clrMapOvr>
  <p:transition>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81000" y="685800"/>
            <a:ext cx="8229600" cy="4709160"/>
          </a:xfrm>
        </p:spPr>
        <p:txBody>
          <a:bodyPr/>
          <a:lstStyle/>
          <a:p>
            <a:pPr algn="ctr">
              <a:buNone/>
            </a:pPr>
            <a:r>
              <a:rPr lang="kk-KZ" dirty="0" smtClean="0"/>
              <a:t>Алайда ХІХ ғасырдың бірінші жартысында классикалық саяси экономия өкілдерінің еңбегінің әсерімен социалист-утопистер доктриналары елеулі, сапалы өзгерістерге ұшырады. Утопиялық социализм үшін өнеркәсіп өзгерістерінің бітуімен байланысты, бұл кезен осы экономикалық идеялар мектептерінің Англиядағы Р.Оуэн, Франциядағы К. Сен-Симон мен Ш. Фурье сынды жаңа экономикалық шындықты ұғыну талдау мен  әйгілі.</a:t>
            </a:r>
            <a:endParaRPr lang="ru-RU" dirty="0" smtClean="0"/>
          </a:p>
          <a:p>
            <a:pPr algn="ctr">
              <a:buNone/>
            </a:pPr>
            <a:endParaRPr lang="ru-RU" dirty="0"/>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UserLib\Рабочий стол\тарих\оуэн 3.jpg"/>
          <p:cNvPicPr>
            <a:picLocks noChangeAspect="1" noChangeArrowheads="1"/>
          </p:cNvPicPr>
          <p:nvPr/>
        </p:nvPicPr>
        <p:blipFill>
          <a:blip r:embed="rId2" cstate="print"/>
          <a:srcRect/>
          <a:stretch>
            <a:fillRect/>
          </a:stretch>
        </p:blipFill>
        <p:spPr bwMode="auto">
          <a:xfrm>
            <a:off x="228600" y="838200"/>
            <a:ext cx="3581400" cy="51816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5" name="TextBox 4"/>
          <p:cNvSpPr txBox="1"/>
          <p:nvPr/>
        </p:nvSpPr>
        <p:spPr>
          <a:xfrm>
            <a:off x="3886200" y="457200"/>
            <a:ext cx="4724400" cy="5909310"/>
          </a:xfrm>
          <a:prstGeom prst="rect">
            <a:avLst/>
          </a:prstGeom>
          <a:noFill/>
        </p:spPr>
        <p:txBody>
          <a:bodyPr wrap="square" rtlCol="0">
            <a:spAutoFit/>
          </a:bodyPr>
          <a:lstStyle/>
          <a:p>
            <a:pPr algn="ctr"/>
            <a:r>
              <a:rPr lang="kk-KZ" dirty="0" smtClean="0">
                <a:solidFill>
                  <a:srgbClr val="FF0000"/>
                </a:solidFill>
              </a:rPr>
              <a:t>Роберт Оуэн </a:t>
            </a:r>
            <a:r>
              <a:rPr lang="kk-KZ" dirty="0" smtClean="0"/>
              <a:t>(1771 – 1858)</a:t>
            </a:r>
          </a:p>
          <a:p>
            <a:pPr algn="ctr"/>
            <a:r>
              <a:rPr lang="kk-KZ" dirty="0" smtClean="0"/>
              <a:t>Ағылшынның социал-утописі,социалистік жаңартудың жобаларын ұсынған еңбектердің авторы.Мұның ішінде “Адам мінездерінің қалыптасуы туралы”, “Нью Ланарк графствосына баяндама”, “Жаңа рухани әлем туралы” еңбектері бар.</a:t>
            </a:r>
          </a:p>
          <a:p>
            <a:pPr algn="ctr"/>
            <a:r>
              <a:rPr lang="kk-KZ" dirty="0" smtClean="0"/>
              <a:t>Өзінің көптеген шығармаларында  ол “қоғамның ақылға қонымды құрылысы” концепциясын негіздеуге тырысады.Оның ойынша, мұндай жаңа қоғамға өтудің негізгі шарты – ақылға сыйымды заңдар арқылы ештеңе өңдірмей тұтынудың себептерін жою.Сөйтіп барлық әлеуметтік жүйені” күшпен күйрететін апаттың алдын алу.Ғалымның пікірінше,адамдар көретін көптеген әділетсіздіктің,қылмыстың,кедейліктің басты күнәкері – жеке меншіктің үстемдігі,ал машиналар – “кереметигіліктің” көзінен “керемет қырысқа” айналды.</a:t>
            </a:r>
            <a:endParaRPr lang="ru-RU" dirty="0"/>
          </a:p>
        </p:txBody>
      </p:sp>
    </p:spTree>
  </p:cSld>
  <p:clrMapOvr>
    <a:masterClrMapping/>
  </p:clrMapOvr>
  <p:transition>
    <p:pull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81000"/>
            <a:ext cx="8229600" cy="5928360"/>
          </a:xfrm>
        </p:spPr>
        <p:txBody>
          <a:bodyPr>
            <a:normAutofit fontScale="92500" lnSpcReduction="20000"/>
          </a:bodyPr>
          <a:lstStyle/>
          <a:p>
            <a:pPr algn="ctr">
              <a:buNone/>
            </a:pPr>
            <a:r>
              <a:rPr lang="kk-KZ" dirty="0" smtClean="0"/>
              <a:t>Р.Оуэн мальтусовтық халық өсу теориясын қабыл дамиды бөлген жоқ. Ол “дене еңбегін дұрыс басқару елдің барлық тұрғындар үшін тиімді халық санының шексіз өсуіне болдыратын керекті тәсілдер, тиімді заттар  ұсына алады” деп ойлады. Болашақ социалист ретінде Оуэн барлығына зиянды, соның ішінде дүние құмарларға зиянды қоғамдағы жеке меншіктің негізін жатуды аңғарды. Жеке меншіктің және жеке қажетіліктің орнына қоғамдық меншік, жалпы еңбек, құқықтар мен міндеттемелердегі теңдігі керек деді. Ақшаны қанау құралы ретінде алып тастады. Олардың орнына жұмыскер тауарды дайындауға қандай мөлшерде еңбек жұмсағанын куәландаратын квитанциялар кіргізу керек деді. Қоғамдық қоймадан алынған квитанция бойынша олар еңбек мөлшеріне тең, өзіне қажетті тауарды ала алады деді.</a:t>
            </a:r>
            <a:endParaRPr lang="ru-RU" dirty="0" smtClean="0"/>
          </a:p>
          <a:p>
            <a:pPr algn="ctr">
              <a:buNone/>
            </a:pPr>
            <a:endParaRPr lang="ru-RU" dirty="0"/>
          </a:p>
        </p:txBody>
      </p:sp>
    </p:spTree>
  </p:cSld>
  <p:clrMapOvr>
    <a:masterClrMapping/>
  </p:clrMapOvr>
  <p:transition>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81000" y="304800"/>
            <a:ext cx="8229600" cy="6324600"/>
          </a:xfrm>
        </p:spPr>
        <p:txBody>
          <a:bodyPr>
            <a:normAutofit fontScale="92500" lnSpcReduction="20000"/>
          </a:bodyPr>
          <a:lstStyle/>
          <a:p>
            <a:pPr algn="ctr">
              <a:buNone/>
            </a:pPr>
            <a:r>
              <a:rPr lang="kk-KZ" dirty="0" smtClean="0"/>
              <a:t>Р. Оуэн өз идеяларын тәжиребеде жүзеге асыруға ұмтылды. Ол 1800 жылы Нью-Ленарктегі (Шотландия) шағын кәсіпорнының меңгеруішісі және менеджері болды.</a:t>
            </a:r>
            <a:endParaRPr lang="ru-RU" dirty="0" smtClean="0"/>
          </a:p>
          <a:p>
            <a:pPr algn="ctr">
              <a:buNone/>
            </a:pPr>
            <a:r>
              <a:rPr lang="kk-KZ" dirty="0" smtClean="0"/>
              <a:t>Екі жылдан соң кәсіпорын тұрақты кіріс әкелді, ал жұмысшылары тазалыққа, тәртіп пен ұйымшылдыққа кітапханасы мен мәдени орталық, санитарлық қадағалау, әлеуметтік қамсыздандыру және сақтандыру қызметтері, тұтыну кооперациясын құрды. </a:t>
            </a:r>
            <a:endParaRPr lang="ru-RU" dirty="0" smtClean="0"/>
          </a:p>
          <a:p>
            <a:pPr algn="ctr">
              <a:buNone/>
            </a:pPr>
            <a:r>
              <a:rPr lang="kk-KZ" dirty="0" smtClean="0"/>
              <a:t>Тәртіпті қолдау бойынша халықтық жасақ жұмыс істей бастады. Қылмыстық жаза қолданылмады.</a:t>
            </a:r>
            <a:endParaRPr lang="ru-RU" dirty="0" smtClean="0"/>
          </a:p>
          <a:p>
            <a:pPr algn="ctr">
              <a:buNone/>
            </a:pPr>
            <a:endParaRPr lang="ru-RU" dirty="0"/>
          </a:p>
        </p:txBody>
      </p:sp>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04800"/>
            <a:ext cx="8229600" cy="6004560"/>
          </a:xfrm>
        </p:spPr>
        <p:txBody>
          <a:bodyPr>
            <a:normAutofit/>
          </a:bodyPr>
          <a:lstStyle/>
          <a:p>
            <a:pPr algn="ctr">
              <a:buNone/>
            </a:pPr>
            <a:r>
              <a:rPr lang="kk-KZ" dirty="0" smtClean="0">
                <a:latin typeface="Times New Roman" pitchFamily="18" charset="0"/>
                <a:cs typeface="Times New Roman" pitchFamily="18" charset="0"/>
              </a:rPr>
              <a:t>Таза коммерциялық кәсіпорын жоспарда өркендеді және Оуэн мақта дағдарысынан тұрып қалған кезең де барлық жұмыскерлерге толық еңбекақы төлей алды. Жұмыскерлердің санасына өзгеріс енді, олардың еңбек және әлеуметтік белсенділіктері арта түсті. Ұрлық, ішкілікке салыну, төбелестер жойылды. Ауыл әдемі және күтілген болды. Басқа кәсіпорындарға қарағанда шынайы кіріс әлдеқайда жоғары болды. Жұмыс күні сол кезендегі 16 сағаттың орнына небәрі 10,5 сағатты құрады. Оуэн сол сияқты 10 жастан төмен балалардың еңбегін пайдаланудан бас тартты және сол кезде үйреншілікті болған айып-пұлдарды жойылды.</a:t>
            </a:r>
            <a:endParaRPr lang="ru-RU" dirty="0" smtClean="0">
              <a:latin typeface="Times New Roman" pitchFamily="18" charset="0"/>
              <a:cs typeface="Times New Roman" pitchFamily="18" charset="0"/>
            </a:endParaRPr>
          </a:p>
          <a:p>
            <a:pPr algn="ctr">
              <a:buNone/>
            </a:pPr>
            <a:endParaRPr lang="ru-RU" dirty="0"/>
          </a:p>
        </p:txBody>
      </p:sp>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81000" y="228600"/>
            <a:ext cx="8229600" cy="6248400"/>
          </a:xfrm>
        </p:spPr>
        <p:txBody>
          <a:bodyPr>
            <a:normAutofit/>
          </a:bodyPr>
          <a:lstStyle/>
          <a:p>
            <a:pPr algn="ctr">
              <a:buNone/>
            </a:pPr>
            <a:r>
              <a:rPr lang="kk-KZ" dirty="0" smtClean="0"/>
              <a:t>Алайда бұл бір поселкенің аясында шектелген мұндай жетістік басқарушының өзінің жекебасының кемшілігінен бүтіндей кіріптар болды. Басқалармен тартыстан соң Оуэн Нью-Ленаркты тастап кетуге мәжбүр болғанда бәрі құлдырады, Оуэннің тамаша эксперименті сәтсіз аяқталды.</a:t>
            </a:r>
            <a:endParaRPr lang="ru-RU" dirty="0" smtClean="0"/>
          </a:p>
          <a:p>
            <a:pPr algn="ctr">
              <a:buNone/>
            </a:pPr>
            <a:r>
              <a:rPr lang="kk-KZ" dirty="0" smtClean="0"/>
              <a:t>Р. Оуэн, классиктерге қарамастан қарапайым көптеген мәселерді болжай білді.</a:t>
            </a:r>
            <a:endParaRPr lang="ru-RU" dirty="0" smtClean="0"/>
          </a:p>
          <a:p>
            <a:pPr algn="ctr">
              <a:buNone/>
            </a:pPr>
            <a:r>
              <a:rPr lang="kk-KZ" dirty="0" smtClean="0"/>
              <a:t>“Әділетсіз қоғам құрылысының “ алмасу “ғылыми бастамаларды іске асыру жағдайында біртіндеп бейбіт және ақылмен” жүзеге асады деп ойлады ол. Мысал үшін, жерді біртіндеп “сатқысы келетіндерден нарықтық бағамен сатып алып, болашақта қоғамдық меншікті мемлекеттік кірістің қайнар көзіне айналдыру” және т.б. ұсынды.</a:t>
            </a:r>
            <a:endParaRPr lang="ru-RU" dirty="0" smtClean="0"/>
          </a:p>
          <a:p>
            <a:pPr algn="ctr">
              <a:buNone/>
            </a:pPr>
            <a:endParaRPr lang="ru-RU" dirty="0"/>
          </a:p>
        </p:txBody>
      </p:sp>
    </p:spTree>
  </p:cSld>
  <p:clrMapOvr>
    <a:masterClrMapping/>
  </p:clrMapOvr>
  <p:transition>
    <p:randomBa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2.jpeg"/></Relationships>
</file>

<file path=ppt/theme/_rels/theme13.xml.rels><?xml version="1.0" encoding="UTF-8" standalone="yes"?>
<Relationships xmlns="http://schemas.openxmlformats.org/package/2006/relationships"><Relationship Id="rId1" Type="http://schemas.openxmlformats.org/officeDocument/2006/relationships/image" Target="../media/image2.jpeg"/></Relationships>
</file>

<file path=ppt/theme/_rels/theme14.xml.rels><?xml version="1.0" encoding="UTF-8" standalone="yes"?>
<Relationships xmlns="http://schemas.openxmlformats.org/package/2006/relationships"><Relationship Id="rId1" Type="http://schemas.openxmlformats.org/officeDocument/2006/relationships/image" Target="../media/image12.jpeg"/></Relationships>
</file>

<file path=ppt/theme/_rels/theme15.xml.rels><?xml version="1.0" encoding="UTF-8" standalone="yes"?>
<Relationships xmlns="http://schemas.openxmlformats.org/package/2006/relationships"><Relationship Id="rId1" Type="http://schemas.openxmlformats.org/officeDocument/2006/relationships/image" Target="../media/image13.jpeg"/></Relationships>
</file>

<file path=ppt/theme/_rels/theme16.xml.rels><?xml version="1.0" encoding="UTF-8" standalone="yes"?>
<Relationships xmlns="http://schemas.openxmlformats.org/package/2006/relationships"><Relationship Id="rId1" Type="http://schemas.openxmlformats.org/officeDocument/2006/relationships/image" Target="../media/image14.jpeg"/></Relationships>
</file>

<file path=ppt/theme/_rels/them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image" Target="../media/image15.jpeg"/></Relationships>
</file>

<file path=ppt/theme/_rels/theme18.xml.rels><?xml version="1.0" encoding="UTF-8" standalone="yes"?>
<Relationships xmlns="http://schemas.openxmlformats.org/package/2006/relationships"><Relationship Id="rId1" Type="http://schemas.openxmlformats.org/officeDocument/2006/relationships/image" Target="../media/image4.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3.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image" Target="../media/image7.jpeg"/></Relationships>
</file>

<file path=ppt/theme/_rels/theme8.xml.rels><?xml version="1.0" encoding="UTF-8" standalone="yes"?>
<Relationships xmlns="http://schemas.openxmlformats.org/package/2006/relationships"><Relationship Id="rId1" Type="http://schemas.openxmlformats.org/officeDocument/2006/relationships/image" Target="../media/image9.jpeg"/></Relationships>
</file>

<file path=ppt/theme/_rels/them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image" Target="../media/image10.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10.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1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1_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2_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14.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15.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16.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17.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18.xml><?xml version="1.0" encoding="utf-8"?>
<a:theme xmlns:a="http://schemas.openxmlformats.org/drawingml/2006/main" name="1_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5.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6.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7.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8.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236</TotalTime>
  <Words>2061</Words>
  <Application>Microsoft Office PowerPoint</Application>
  <PresentationFormat>Экран (4:3)</PresentationFormat>
  <Paragraphs>44</Paragraphs>
  <Slides>28</Slides>
  <Notes>0</Notes>
  <HiddenSlides>0</HiddenSlides>
  <MMClips>0</MMClips>
  <ScaleCrop>false</ScaleCrop>
  <HeadingPairs>
    <vt:vector size="4" baseType="variant">
      <vt:variant>
        <vt:lpstr>Тема</vt:lpstr>
      </vt:variant>
      <vt:variant>
        <vt:i4>18</vt:i4>
      </vt:variant>
      <vt:variant>
        <vt:lpstr>Заголовки слайдов</vt:lpstr>
      </vt:variant>
      <vt:variant>
        <vt:i4>28</vt:i4>
      </vt:variant>
    </vt:vector>
  </HeadingPairs>
  <TitlesOfParts>
    <vt:vector size="46" baseType="lpstr">
      <vt:lpstr>Апекс</vt:lpstr>
      <vt:lpstr>Изящная</vt:lpstr>
      <vt:lpstr>Метро</vt:lpstr>
      <vt:lpstr>Аспект</vt:lpstr>
      <vt:lpstr>Эркер</vt:lpstr>
      <vt:lpstr>Городская</vt:lpstr>
      <vt:lpstr>Трек</vt:lpstr>
      <vt:lpstr>Открытая</vt:lpstr>
      <vt:lpstr>Официальная</vt:lpstr>
      <vt:lpstr>Техническая</vt:lpstr>
      <vt:lpstr>Тема Office</vt:lpstr>
      <vt:lpstr>1_Изящная</vt:lpstr>
      <vt:lpstr>2_Изящная</vt:lpstr>
      <vt:lpstr>Поток</vt:lpstr>
      <vt:lpstr>Справедливость</vt:lpstr>
      <vt:lpstr>Солнцестояние</vt:lpstr>
      <vt:lpstr>Бумажная</vt:lpstr>
      <vt:lpstr>1_Аспект</vt:lpstr>
      <vt:lpstr>Социалист- утопистердің экономикалық концепциясының мәні</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UserLib</dc:creator>
  <cp:lastModifiedBy>Admin</cp:lastModifiedBy>
  <cp:revision>19</cp:revision>
  <dcterms:created xsi:type="dcterms:W3CDTF">2011-10-06T09:40:23Z</dcterms:created>
  <dcterms:modified xsi:type="dcterms:W3CDTF">2011-12-07T15:31:36Z</dcterms:modified>
</cp:coreProperties>
</file>