
<file path=[Content_Types].xml><?xml version="1.0" encoding="utf-8"?>
<Types xmlns="http://schemas.openxmlformats.org/package/2006/content-types">
  <Override PartName="/ppt/diagrams/drawing2.xml" ContentType="application/vnd.ms-office.drawingml.diagramDrawing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diagrams/colors11.xml" ContentType="application/vnd.openxmlformats-officedocument.drawingml.diagramColors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diagrams/layout9.xml" ContentType="application/vnd.openxmlformats-officedocument.drawingml.diagramLayout+xml"/>
  <Override PartName="/ppt/diagrams/data13.xml" ContentType="application/vnd.openxmlformats-officedocument.drawingml.diagramData+xml"/>
  <Default Extension="xml" ContentType="application/xml"/>
  <Override PartName="/ppt/slides/slide14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quickStyle15.xml" ContentType="application/vnd.openxmlformats-officedocument.drawingml.diagramStyle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colors8.xml" ContentType="application/vnd.openxmlformats-officedocument.drawingml.diagramColors+xml"/>
  <Override PartName="/ppt/diagrams/drawing9.xml" ContentType="application/vnd.ms-office.drawingml.diagramDrawing+xml"/>
  <Override PartName="/ppt/diagrams/quickStyle13.xml" ContentType="application/vnd.openxmlformats-officedocument.drawingml.diagramStyle+xml"/>
  <Override PartName="/ppt/diagrams/drawing14.xml" ContentType="application/vnd.ms-office.drawingml.diagramDrawing+xml"/>
  <Override PartName="/ppt/diagrams/layout15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colors6.xml" ContentType="application/vnd.openxmlformats-officedocument.drawingml.diagramColors+xml"/>
  <Override PartName="/ppt/diagrams/drawing7.xml" ContentType="application/vnd.ms-office.drawingml.diagramDrawing+xml"/>
  <Override PartName="/ppt/diagrams/quickStyle9.xml" ContentType="application/vnd.openxmlformats-officedocument.drawingml.diagramStyle+xml"/>
  <Override PartName="/ppt/diagrams/quickStyle11.xml" ContentType="application/vnd.openxmlformats-officedocument.drawingml.diagramStyle+xml"/>
  <Override PartName="/ppt/diagrams/drawing12.xml" ContentType="application/vnd.ms-office.drawingml.diagramDrawing+xml"/>
  <Override PartName="/ppt/diagrams/layout13.xml" ContentType="application/vnd.openxmlformats-officedocument.drawingml.diagramLayou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colors4.xml" ContentType="application/vnd.openxmlformats-officedocument.drawingml.diagramColors+xml"/>
  <Override PartName="/ppt/diagrams/drawing5.xml" ContentType="application/vnd.ms-office.drawingml.diagramDrawing+xml"/>
  <Override PartName="/ppt/diagrams/quickStyle7.xml" ContentType="application/vnd.openxmlformats-officedocument.drawingml.diagramStyle+xml"/>
  <Override PartName="/ppt/diagrams/drawing10.xml" ContentType="application/vnd.ms-office.drawingml.diagramDrawing+xml"/>
  <Override PartName="/ppt/diagrams/layout11.xml" ContentType="application/vnd.openxmlformats-officedocument.drawingml.diagramLayout+xml"/>
  <Override PartName="/ppt/diagrams/colors14.xml" ContentType="application/vnd.openxmlformats-officedocument.drawingml.diagramColor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diagrams/quickStyle5.xml" ContentType="application/vnd.openxmlformats-officedocument.drawingml.diagramStyle+xml"/>
  <Override PartName="/ppt/diagrams/colors1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diagrams/colors10.xml" ContentType="application/vnd.openxmlformats-officedocument.drawingml.diagramColors+xml"/>
  <Override PartName="/ppt/diagrams/data14.xml" ContentType="application/vnd.openxmlformats-officedocument.drawingml.diagramData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diagrams/layout8.xml" ContentType="application/vnd.openxmlformats-officedocument.drawingml.diagramLayout+xml"/>
  <Override PartName="/ppt/diagrams/data12.xml" ContentType="application/vnd.openxmlformats-officedocument.drawingml.diagramData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ppt/diagrams/data9.xml" ContentType="application/vnd.openxmlformats-officedocument.drawingml.diagramData+xml"/>
  <Override PartName="/ppt/diagrams/data10.xml" ContentType="application/vnd.openxmlformats-officedocument.drawingml.diagramData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diagrams/colors9.xml" ContentType="application/vnd.openxmlformats-officedocument.drawingml.diagramColors+xml"/>
  <Override PartName="/ppt/diagrams/quickStyle14.xml" ContentType="application/vnd.openxmlformats-officedocument.drawingml.diagramStyle+xml"/>
  <Override PartName="/ppt/diagrams/drawing15.xml" ContentType="application/vnd.ms-office.drawingml.diagramDrawing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drawing8.xml" ContentType="application/vnd.ms-office.drawingml.diagramDrawing+xml"/>
  <Override PartName="/ppt/diagrams/quickStyle12.xml" ContentType="application/vnd.openxmlformats-officedocument.drawingml.diagramStyle+xml"/>
  <Override PartName="/ppt/diagrams/drawing13.xml" ContentType="application/vnd.ms-office.drawingml.diagramDrawing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drawing6.xml" ContentType="application/vnd.ms-office.drawingml.diagramDrawing+xml"/>
  <Override PartName="/ppt/diagrams/quickStyle8.xml" ContentType="application/vnd.openxmlformats-officedocument.drawingml.diagramStyle+xml"/>
  <Override PartName="/ppt/diagrams/quickStyle10.xml" ContentType="application/vnd.openxmlformats-officedocument.drawingml.diagramStyle+xml"/>
  <Override PartName="/ppt/diagrams/drawing11.xml" ContentType="application/vnd.ms-office.drawingml.diagramDrawing+xml"/>
  <Override PartName="/ppt/diagrams/layout14.xml" ContentType="application/vnd.openxmlformats-officedocument.drawingml.diagramLayout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drawing4.xml" ContentType="application/vnd.ms-office.drawingml.diagramDrawing+xml"/>
  <Override PartName="/ppt/diagrams/quickStyle6.xml" ContentType="application/vnd.openxmlformats-officedocument.drawingml.diagramStyle+xml"/>
  <Override PartName="/ppt/diagrams/layout12.xml" ContentType="application/vnd.openxmlformats-officedocument.drawingml.diagramLayout+xml"/>
  <Override PartName="/ppt/diagrams/colors15.xml" ContentType="application/vnd.openxmlformats-officedocument.drawingml.diagramColors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diagrams/layout10.xml" ContentType="application/vnd.openxmlformats-officedocument.drawingml.diagramLayout+xml"/>
  <Override PartName="/ppt/diagrams/colors13.xml" ContentType="application/vnd.openxmlformats-officedocument.drawingml.diagramColors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diagrams/data15.xml" ContentType="application/vnd.openxmlformats-officedocument.drawingml.diagramData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diagrams/data11.xml" ContentType="application/vnd.openxmlformats-officedocument.drawingml.diagramData+xml"/>
  <Default Extension="rels" ContentType="application/vnd.openxmlformats-package.relationships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6" r:id="rId3"/>
    <p:sldId id="267" r:id="rId4"/>
    <p:sldId id="257" r:id="rId5"/>
    <p:sldId id="265" r:id="rId6"/>
    <p:sldId id="264" r:id="rId7"/>
    <p:sldId id="263" r:id="rId8"/>
    <p:sldId id="262" r:id="rId9"/>
    <p:sldId id="268" r:id="rId10"/>
    <p:sldId id="261" r:id="rId11"/>
    <p:sldId id="260" r:id="rId12"/>
    <p:sldId id="274" r:id="rId13"/>
    <p:sldId id="275" r:id="rId14"/>
    <p:sldId id="270" r:id="rId15"/>
    <p:sldId id="259" r:id="rId16"/>
    <p:sldId id="271" r:id="rId17"/>
    <p:sldId id="272" r:id="rId18"/>
    <p:sldId id="273" r:id="rId19"/>
    <p:sldId id="269" r:id="rId20"/>
    <p:sldId id="258" r:id="rId21"/>
    <p:sldId id="276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A5B61EC-139D-4107-8FD2-A293F5A172FF}" type="doc">
      <dgm:prSet loTypeId="urn:microsoft.com/office/officeart/2005/8/layout/bList2" loCatId="list" qsTypeId="urn:microsoft.com/office/officeart/2005/8/quickstyle/simple1" qsCatId="simple" csTypeId="urn:microsoft.com/office/officeart/2005/8/colors/accent1_2" csCatId="accent1" phldr="1"/>
      <dgm:spPr/>
    </dgm:pt>
    <dgm:pt modelId="{B45B49F5-8628-4430-BC19-A8EB5FCDF8CB}">
      <dgm:prSet phldrT="[Текст]"/>
      <dgm:spPr/>
      <dgm:t>
        <a:bodyPr/>
        <a:lstStyle/>
        <a:p>
          <a:r>
            <a:rPr lang="kk-KZ" dirty="0" smtClean="0"/>
            <a:t>І</a:t>
          </a:r>
          <a:endParaRPr lang="ru-RU" dirty="0"/>
        </a:p>
      </dgm:t>
    </dgm:pt>
    <dgm:pt modelId="{BE0E1A21-B7E4-4114-8C18-FAB67255F536}" type="parTrans" cxnId="{2B394F0A-3C2B-4199-BB79-EDA3E634DD22}">
      <dgm:prSet/>
      <dgm:spPr/>
      <dgm:t>
        <a:bodyPr/>
        <a:lstStyle/>
        <a:p>
          <a:endParaRPr lang="ru-RU"/>
        </a:p>
      </dgm:t>
    </dgm:pt>
    <dgm:pt modelId="{05B8786C-682B-4D94-A49F-37E455B4001C}" type="sibTrans" cxnId="{2B394F0A-3C2B-4199-BB79-EDA3E634DD22}">
      <dgm:prSet/>
      <dgm:spPr/>
      <dgm:t>
        <a:bodyPr/>
        <a:lstStyle/>
        <a:p>
          <a:endParaRPr lang="ru-RU"/>
        </a:p>
      </dgm:t>
    </dgm:pt>
    <dgm:pt modelId="{BB8F4876-9BE5-4A3E-8609-323BFD663F98}">
      <dgm:prSet phldrT="[Текст]"/>
      <dgm:spPr/>
      <dgm:t>
        <a:bodyPr/>
        <a:lstStyle/>
        <a:p>
          <a:r>
            <a:rPr lang="kk-KZ" dirty="0" smtClean="0"/>
            <a:t>ІІ</a:t>
          </a:r>
          <a:endParaRPr lang="ru-RU" dirty="0"/>
        </a:p>
      </dgm:t>
    </dgm:pt>
    <dgm:pt modelId="{ED1A8E4B-7EA3-4385-AB45-1FABAE8EBDEA}" type="parTrans" cxnId="{515496FB-8BA4-42A7-A78F-E5B9B803CD35}">
      <dgm:prSet/>
      <dgm:spPr/>
      <dgm:t>
        <a:bodyPr/>
        <a:lstStyle/>
        <a:p>
          <a:endParaRPr lang="ru-RU"/>
        </a:p>
      </dgm:t>
    </dgm:pt>
    <dgm:pt modelId="{B48304D5-09CC-4BE8-9D83-32796B6C2CED}" type="sibTrans" cxnId="{515496FB-8BA4-42A7-A78F-E5B9B803CD35}">
      <dgm:prSet/>
      <dgm:spPr/>
      <dgm:t>
        <a:bodyPr/>
        <a:lstStyle/>
        <a:p>
          <a:endParaRPr lang="ru-RU"/>
        </a:p>
      </dgm:t>
    </dgm:pt>
    <dgm:pt modelId="{36E9CBD3-3C7B-48F9-848D-0E71BB798C7B}">
      <dgm:prSet/>
      <dgm:spPr/>
      <dgm:t>
        <a:bodyPr/>
        <a:lstStyle/>
        <a:p>
          <a:r>
            <a:rPr lang="ru-RU" b="1" i="1" dirty="0" smtClean="0">
              <a:solidFill>
                <a:srgbClr val="FF0000"/>
              </a:solidFill>
            </a:rPr>
            <a:t>монетаризм</a:t>
          </a:r>
          <a:endParaRPr lang="ru-RU" i="1" dirty="0">
            <a:solidFill>
              <a:srgbClr val="FF0000"/>
            </a:solidFill>
          </a:endParaRPr>
        </a:p>
      </dgm:t>
    </dgm:pt>
    <dgm:pt modelId="{6647A59E-29F3-4121-A281-B30296DB6E76}" type="parTrans" cxnId="{F6D398BE-C98C-4723-B949-20FD55B53509}">
      <dgm:prSet/>
      <dgm:spPr/>
    </dgm:pt>
    <dgm:pt modelId="{C217EB4B-8BA3-4519-BDF9-4AA665F2842C}" type="sibTrans" cxnId="{F6D398BE-C98C-4723-B949-20FD55B53509}">
      <dgm:prSet/>
      <dgm:spPr/>
    </dgm:pt>
    <dgm:pt modelId="{D51BE594-0C1B-4A28-BDAF-463212607DC5}">
      <dgm:prSet/>
      <dgm:spPr/>
      <dgm:t>
        <a:bodyPr/>
        <a:lstStyle/>
        <a:p>
          <a:r>
            <a:rPr lang="ru-RU" b="1" i="1" dirty="0" err="1" smtClean="0">
              <a:solidFill>
                <a:srgbClr val="FF0000"/>
              </a:solidFill>
            </a:rPr>
            <a:t>ұсыныс экономикасы</a:t>
          </a:r>
          <a:r>
            <a:rPr lang="ru-RU" b="1" i="1" dirty="0" smtClean="0">
              <a:solidFill>
                <a:srgbClr val="FF0000"/>
              </a:solidFill>
            </a:rPr>
            <a:t> </a:t>
          </a:r>
          <a:endParaRPr lang="ru-RU" i="1" dirty="0">
            <a:solidFill>
              <a:srgbClr val="FF0000"/>
            </a:solidFill>
          </a:endParaRPr>
        </a:p>
      </dgm:t>
    </dgm:pt>
    <dgm:pt modelId="{E71EE7C7-BF65-49FF-A699-EEF2020510DD}" type="parTrans" cxnId="{914A0263-85B6-4CF2-98C2-5ED6AD80729A}">
      <dgm:prSet/>
      <dgm:spPr/>
    </dgm:pt>
    <dgm:pt modelId="{FC27A48F-AA41-4174-BA66-FCB11F7646D2}" type="sibTrans" cxnId="{914A0263-85B6-4CF2-98C2-5ED6AD80729A}">
      <dgm:prSet/>
      <dgm:spPr/>
    </dgm:pt>
    <dgm:pt modelId="{29E84FCE-DC4C-4504-9A96-E3A0A8DAF058}">
      <dgm:prSet/>
      <dgm:spPr/>
      <dgm:t>
        <a:bodyPr/>
        <a:lstStyle/>
        <a:p>
          <a:endParaRPr lang="ru-RU" i="1" dirty="0">
            <a:solidFill>
              <a:srgbClr val="FF0000"/>
            </a:solidFill>
          </a:endParaRPr>
        </a:p>
      </dgm:t>
    </dgm:pt>
    <dgm:pt modelId="{D59D33F6-5254-4530-AE5E-C44A5F333040}" type="parTrans" cxnId="{9AC1A46F-E621-46CA-8678-7B7B03CC3201}">
      <dgm:prSet/>
      <dgm:spPr/>
    </dgm:pt>
    <dgm:pt modelId="{8211DF95-EBD4-4628-AA0E-1642BB77DA3D}" type="sibTrans" cxnId="{9AC1A46F-E621-46CA-8678-7B7B03CC3201}">
      <dgm:prSet/>
      <dgm:spPr/>
    </dgm:pt>
    <dgm:pt modelId="{1AD74B75-B1CE-464D-A685-7D1D90E8C8CD}">
      <dgm:prSet/>
      <dgm:spPr/>
      <dgm:t>
        <a:bodyPr/>
        <a:lstStyle/>
        <a:p>
          <a:endParaRPr lang="ru-RU" i="1" dirty="0">
            <a:solidFill>
              <a:srgbClr val="FF0000"/>
            </a:solidFill>
          </a:endParaRPr>
        </a:p>
      </dgm:t>
    </dgm:pt>
    <dgm:pt modelId="{9F99FC4B-5651-425C-91EB-65D8A68A4A3B}" type="parTrans" cxnId="{1B0FB490-C54B-46D3-A38A-4A038017F8EF}">
      <dgm:prSet/>
      <dgm:spPr/>
    </dgm:pt>
    <dgm:pt modelId="{1BC6E1CA-27D9-48C9-A02C-E58F5CA319B4}" type="sibTrans" cxnId="{1B0FB490-C54B-46D3-A38A-4A038017F8EF}">
      <dgm:prSet/>
      <dgm:spPr/>
    </dgm:pt>
    <dgm:pt modelId="{D6A21797-B6D8-4242-9466-251D894C82FA}" type="pres">
      <dgm:prSet presAssocID="{4A5B61EC-139D-4107-8FD2-A293F5A172FF}" presName="diagram" presStyleCnt="0">
        <dgm:presLayoutVars>
          <dgm:dir/>
          <dgm:animLvl val="lvl"/>
          <dgm:resizeHandles val="exact"/>
        </dgm:presLayoutVars>
      </dgm:prSet>
      <dgm:spPr/>
    </dgm:pt>
    <dgm:pt modelId="{0BCE15BA-37B7-40D6-8210-E908D30FD2F4}" type="pres">
      <dgm:prSet presAssocID="{B45B49F5-8628-4430-BC19-A8EB5FCDF8CB}" presName="compNode" presStyleCnt="0"/>
      <dgm:spPr/>
    </dgm:pt>
    <dgm:pt modelId="{90384DFD-82F8-475F-94A9-E2B43DC26725}" type="pres">
      <dgm:prSet presAssocID="{B45B49F5-8628-4430-BC19-A8EB5FCDF8CB}" presName="childRect" presStyleLbl="bgAcc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E530A94-6B53-4870-A9AA-6B7ECE5959E2}" type="pres">
      <dgm:prSet presAssocID="{B45B49F5-8628-4430-BC19-A8EB5FCDF8CB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FADC4D0-FAD8-4535-B219-B3CCDC7A3893}" type="pres">
      <dgm:prSet presAssocID="{B45B49F5-8628-4430-BC19-A8EB5FCDF8CB}" presName="parentRect" presStyleLbl="alignNode1" presStyleIdx="0" presStyleCnt="2"/>
      <dgm:spPr/>
      <dgm:t>
        <a:bodyPr/>
        <a:lstStyle/>
        <a:p>
          <a:endParaRPr lang="ru-RU"/>
        </a:p>
      </dgm:t>
    </dgm:pt>
    <dgm:pt modelId="{86E81AFE-D1A1-40FF-A584-FF69EF286A1D}" type="pres">
      <dgm:prSet presAssocID="{B45B49F5-8628-4430-BC19-A8EB5FCDF8CB}" presName="adorn" presStyleLbl="fgAccFollowNode1" presStyleIdx="0" presStyleCnt="2"/>
      <dgm:spPr/>
    </dgm:pt>
    <dgm:pt modelId="{5FF5D9F2-C17F-4D1A-8BD3-7D0DD8423D81}" type="pres">
      <dgm:prSet presAssocID="{05B8786C-682B-4D94-A49F-37E455B4001C}" presName="sibTrans" presStyleLbl="sibTrans2D1" presStyleIdx="0" presStyleCnt="0"/>
      <dgm:spPr/>
      <dgm:t>
        <a:bodyPr/>
        <a:lstStyle/>
        <a:p>
          <a:endParaRPr lang="ru-RU"/>
        </a:p>
      </dgm:t>
    </dgm:pt>
    <dgm:pt modelId="{D35360D8-AD91-48B5-ACEC-77A65EE5F800}" type="pres">
      <dgm:prSet presAssocID="{BB8F4876-9BE5-4A3E-8609-323BFD663F98}" presName="compNode" presStyleCnt="0"/>
      <dgm:spPr/>
    </dgm:pt>
    <dgm:pt modelId="{DEFF29AC-5B44-47B3-B89A-E595ACA64AB8}" type="pres">
      <dgm:prSet presAssocID="{BB8F4876-9BE5-4A3E-8609-323BFD663F98}" presName="childRect" presStyleLbl="bgAcc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7313CD5-CCAD-4AEC-BCB5-CFB6A28B4661}" type="pres">
      <dgm:prSet presAssocID="{BB8F4876-9BE5-4A3E-8609-323BFD663F98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8A9935C-C952-455F-BDC3-310D45CD0D5D}" type="pres">
      <dgm:prSet presAssocID="{BB8F4876-9BE5-4A3E-8609-323BFD663F98}" presName="parentRect" presStyleLbl="alignNode1" presStyleIdx="1" presStyleCnt="2"/>
      <dgm:spPr/>
      <dgm:t>
        <a:bodyPr/>
        <a:lstStyle/>
        <a:p>
          <a:endParaRPr lang="ru-RU"/>
        </a:p>
      </dgm:t>
    </dgm:pt>
    <dgm:pt modelId="{F2FCB76A-295F-4DF9-9460-43913A56DC5A}" type="pres">
      <dgm:prSet presAssocID="{BB8F4876-9BE5-4A3E-8609-323BFD663F98}" presName="adorn" presStyleLbl="fgAccFollowNode1" presStyleIdx="1" presStyleCnt="2"/>
      <dgm:spPr/>
    </dgm:pt>
  </dgm:ptLst>
  <dgm:cxnLst>
    <dgm:cxn modelId="{B66E69FE-D695-4882-8DC4-6AAAD4FCF383}" type="presOf" srcId="{BB8F4876-9BE5-4A3E-8609-323BFD663F98}" destId="{27313CD5-CCAD-4AEC-BCB5-CFB6A28B4661}" srcOrd="0" destOrd="0" presId="urn:microsoft.com/office/officeart/2005/8/layout/bList2"/>
    <dgm:cxn modelId="{515496FB-8BA4-42A7-A78F-E5B9B803CD35}" srcId="{4A5B61EC-139D-4107-8FD2-A293F5A172FF}" destId="{BB8F4876-9BE5-4A3E-8609-323BFD663F98}" srcOrd="1" destOrd="0" parTransId="{ED1A8E4B-7EA3-4385-AB45-1FABAE8EBDEA}" sibTransId="{B48304D5-09CC-4BE8-9D83-32796B6C2CED}"/>
    <dgm:cxn modelId="{E80FB712-33BC-4246-8502-A32146962F7B}" type="presOf" srcId="{29E84FCE-DC4C-4504-9A96-E3A0A8DAF058}" destId="{90384DFD-82F8-475F-94A9-E2B43DC26725}" srcOrd="0" destOrd="0" presId="urn:microsoft.com/office/officeart/2005/8/layout/bList2"/>
    <dgm:cxn modelId="{D9648FED-DC68-410F-8C75-F24B6EA50F59}" type="presOf" srcId="{D51BE594-0C1B-4A28-BDAF-463212607DC5}" destId="{DEFF29AC-5B44-47B3-B89A-E595ACA64AB8}" srcOrd="0" destOrd="1" presId="urn:microsoft.com/office/officeart/2005/8/layout/bList2"/>
    <dgm:cxn modelId="{2B394F0A-3C2B-4199-BB79-EDA3E634DD22}" srcId="{4A5B61EC-139D-4107-8FD2-A293F5A172FF}" destId="{B45B49F5-8628-4430-BC19-A8EB5FCDF8CB}" srcOrd="0" destOrd="0" parTransId="{BE0E1A21-B7E4-4114-8C18-FAB67255F536}" sibTransId="{05B8786C-682B-4D94-A49F-37E455B4001C}"/>
    <dgm:cxn modelId="{F6D398BE-C98C-4723-B949-20FD55B53509}" srcId="{B45B49F5-8628-4430-BC19-A8EB5FCDF8CB}" destId="{36E9CBD3-3C7B-48F9-848D-0E71BB798C7B}" srcOrd="1" destOrd="0" parTransId="{6647A59E-29F3-4121-A281-B30296DB6E76}" sibTransId="{C217EB4B-8BA3-4519-BDF9-4AA665F2842C}"/>
    <dgm:cxn modelId="{A52C4C07-75F7-45E5-AF00-4AD5F727D3C1}" type="presOf" srcId="{05B8786C-682B-4D94-A49F-37E455B4001C}" destId="{5FF5D9F2-C17F-4D1A-8BD3-7D0DD8423D81}" srcOrd="0" destOrd="0" presId="urn:microsoft.com/office/officeart/2005/8/layout/bList2"/>
    <dgm:cxn modelId="{13C4B669-1883-4EB4-B6A6-C6360F536D4D}" type="presOf" srcId="{BB8F4876-9BE5-4A3E-8609-323BFD663F98}" destId="{48A9935C-C952-455F-BDC3-310D45CD0D5D}" srcOrd="1" destOrd="0" presId="urn:microsoft.com/office/officeart/2005/8/layout/bList2"/>
    <dgm:cxn modelId="{AE761F59-8ED6-4DA3-89BA-564456EAF57F}" type="presOf" srcId="{4A5B61EC-139D-4107-8FD2-A293F5A172FF}" destId="{D6A21797-B6D8-4242-9466-251D894C82FA}" srcOrd="0" destOrd="0" presId="urn:microsoft.com/office/officeart/2005/8/layout/bList2"/>
    <dgm:cxn modelId="{327046EC-2C55-47B4-BF59-A7E078C3E4FE}" type="presOf" srcId="{36E9CBD3-3C7B-48F9-848D-0E71BB798C7B}" destId="{90384DFD-82F8-475F-94A9-E2B43DC26725}" srcOrd="0" destOrd="1" presId="urn:microsoft.com/office/officeart/2005/8/layout/bList2"/>
    <dgm:cxn modelId="{1B0FB490-C54B-46D3-A38A-4A038017F8EF}" srcId="{BB8F4876-9BE5-4A3E-8609-323BFD663F98}" destId="{1AD74B75-B1CE-464D-A685-7D1D90E8C8CD}" srcOrd="0" destOrd="0" parTransId="{9F99FC4B-5651-425C-91EB-65D8A68A4A3B}" sibTransId="{1BC6E1CA-27D9-48C9-A02C-E58F5CA319B4}"/>
    <dgm:cxn modelId="{9AC1A46F-E621-46CA-8678-7B7B03CC3201}" srcId="{B45B49F5-8628-4430-BC19-A8EB5FCDF8CB}" destId="{29E84FCE-DC4C-4504-9A96-E3A0A8DAF058}" srcOrd="0" destOrd="0" parTransId="{D59D33F6-5254-4530-AE5E-C44A5F333040}" sibTransId="{8211DF95-EBD4-4628-AA0E-1642BB77DA3D}"/>
    <dgm:cxn modelId="{D10793AA-F0B9-40E6-8BF8-AC30BAD356B5}" type="presOf" srcId="{B45B49F5-8628-4430-BC19-A8EB5FCDF8CB}" destId="{6E530A94-6B53-4870-A9AA-6B7ECE5959E2}" srcOrd="0" destOrd="0" presId="urn:microsoft.com/office/officeart/2005/8/layout/bList2"/>
    <dgm:cxn modelId="{C0FC0928-49C4-4831-ACBE-543FC48A0606}" type="presOf" srcId="{1AD74B75-B1CE-464D-A685-7D1D90E8C8CD}" destId="{DEFF29AC-5B44-47B3-B89A-E595ACA64AB8}" srcOrd="0" destOrd="0" presId="urn:microsoft.com/office/officeart/2005/8/layout/bList2"/>
    <dgm:cxn modelId="{5C232F2C-733D-4679-B376-8514B877E3D4}" type="presOf" srcId="{B45B49F5-8628-4430-BC19-A8EB5FCDF8CB}" destId="{BFADC4D0-FAD8-4535-B219-B3CCDC7A3893}" srcOrd="1" destOrd="0" presId="urn:microsoft.com/office/officeart/2005/8/layout/bList2"/>
    <dgm:cxn modelId="{914A0263-85B6-4CF2-98C2-5ED6AD80729A}" srcId="{BB8F4876-9BE5-4A3E-8609-323BFD663F98}" destId="{D51BE594-0C1B-4A28-BDAF-463212607DC5}" srcOrd="1" destOrd="0" parTransId="{E71EE7C7-BF65-49FF-A699-EEF2020510DD}" sibTransId="{FC27A48F-AA41-4174-BA66-FCB11F7646D2}"/>
    <dgm:cxn modelId="{8FCC4353-EEC7-484C-8135-678F1A2C9568}" type="presParOf" srcId="{D6A21797-B6D8-4242-9466-251D894C82FA}" destId="{0BCE15BA-37B7-40D6-8210-E908D30FD2F4}" srcOrd="0" destOrd="0" presId="urn:microsoft.com/office/officeart/2005/8/layout/bList2"/>
    <dgm:cxn modelId="{DEB5EEE2-10C6-47E3-AB01-33CAA7259941}" type="presParOf" srcId="{0BCE15BA-37B7-40D6-8210-E908D30FD2F4}" destId="{90384DFD-82F8-475F-94A9-E2B43DC26725}" srcOrd="0" destOrd="0" presId="urn:microsoft.com/office/officeart/2005/8/layout/bList2"/>
    <dgm:cxn modelId="{AF1E6CE3-16BD-4436-8D13-E47D6526F28A}" type="presParOf" srcId="{0BCE15BA-37B7-40D6-8210-E908D30FD2F4}" destId="{6E530A94-6B53-4870-A9AA-6B7ECE5959E2}" srcOrd="1" destOrd="0" presId="urn:microsoft.com/office/officeart/2005/8/layout/bList2"/>
    <dgm:cxn modelId="{31CE721D-EA46-45FB-A3C1-3D2F2F493932}" type="presParOf" srcId="{0BCE15BA-37B7-40D6-8210-E908D30FD2F4}" destId="{BFADC4D0-FAD8-4535-B219-B3CCDC7A3893}" srcOrd="2" destOrd="0" presId="urn:microsoft.com/office/officeart/2005/8/layout/bList2"/>
    <dgm:cxn modelId="{E4851F14-D5F9-4861-81E4-ABE369A4A6D2}" type="presParOf" srcId="{0BCE15BA-37B7-40D6-8210-E908D30FD2F4}" destId="{86E81AFE-D1A1-40FF-A584-FF69EF286A1D}" srcOrd="3" destOrd="0" presId="urn:microsoft.com/office/officeart/2005/8/layout/bList2"/>
    <dgm:cxn modelId="{B60C6585-D715-4BF7-9387-B2240F758BEE}" type="presParOf" srcId="{D6A21797-B6D8-4242-9466-251D894C82FA}" destId="{5FF5D9F2-C17F-4D1A-8BD3-7D0DD8423D81}" srcOrd="1" destOrd="0" presId="urn:microsoft.com/office/officeart/2005/8/layout/bList2"/>
    <dgm:cxn modelId="{C6B7B7E4-414E-4DEE-A6C8-6A36E56C0CC5}" type="presParOf" srcId="{D6A21797-B6D8-4242-9466-251D894C82FA}" destId="{D35360D8-AD91-48B5-ACEC-77A65EE5F800}" srcOrd="2" destOrd="0" presId="urn:microsoft.com/office/officeart/2005/8/layout/bList2"/>
    <dgm:cxn modelId="{D98DAA88-ED94-4658-897B-6F78BC15E89E}" type="presParOf" srcId="{D35360D8-AD91-48B5-ACEC-77A65EE5F800}" destId="{DEFF29AC-5B44-47B3-B89A-E595ACA64AB8}" srcOrd="0" destOrd="0" presId="urn:microsoft.com/office/officeart/2005/8/layout/bList2"/>
    <dgm:cxn modelId="{A9CCF4B7-C9E6-448D-B0E5-6CD46E71B785}" type="presParOf" srcId="{D35360D8-AD91-48B5-ACEC-77A65EE5F800}" destId="{27313CD5-CCAD-4AEC-BCB5-CFB6A28B4661}" srcOrd="1" destOrd="0" presId="urn:microsoft.com/office/officeart/2005/8/layout/bList2"/>
    <dgm:cxn modelId="{33290A0B-E94D-4871-B387-02662ED53648}" type="presParOf" srcId="{D35360D8-AD91-48B5-ACEC-77A65EE5F800}" destId="{48A9935C-C952-455F-BDC3-310D45CD0D5D}" srcOrd="2" destOrd="0" presId="urn:microsoft.com/office/officeart/2005/8/layout/bList2"/>
    <dgm:cxn modelId="{4970E107-50B0-4C8A-A0D1-8E8E637B21FA}" type="presParOf" srcId="{D35360D8-AD91-48B5-ACEC-77A65EE5F800}" destId="{F2FCB76A-295F-4DF9-9460-43913A56DC5A}" srcOrd="3" destOrd="0" presId="urn:microsoft.com/office/officeart/2005/8/layout/b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130DFE44-9863-4685-ABE6-355F32FD8D6F}" type="doc">
      <dgm:prSet loTypeId="urn:microsoft.com/office/officeart/2005/8/layout/pyramid3" loCatId="pyramid" qsTypeId="urn:microsoft.com/office/officeart/2005/8/quickstyle/simple1" qsCatId="simple" csTypeId="urn:microsoft.com/office/officeart/2005/8/colors/accent1_2" csCatId="accent1" phldr="1"/>
      <dgm:spPr/>
    </dgm:pt>
    <dgm:pt modelId="{8D733087-8DB0-4636-8362-C50B03128C53}" type="pres">
      <dgm:prSet presAssocID="{130DFE44-9863-4685-ABE6-355F32FD8D6F}" presName="Name0" presStyleCnt="0">
        <dgm:presLayoutVars>
          <dgm:dir/>
          <dgm:animLvl val="lvl"/>
          <dgm:resizeHandles val="exact"/>
        </dgm:presLayoutVars>
      </dgm:prSet>
      <dgm:spPr/>
    </dgm:pt>
  </dgm:ptLst>
  <dgm:cxnLst>
    <dgm:cxn modelId="{64E4C5FA-95BF-479C-849D-686F5084BCD7}" type="presOf" srcId="{130DFE44-9863-4685-ABE6-355F32FD8D6F}" destId="{8D733087-8DB0-4636-8362-C50B03128C53}" srcOrd="0" destOrd="0" presId="urn:microsoft.com/office/officeart/2005/8/layout/pyramid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7EDDD401-4DD1-4DEF-8399-68AB12727DBE}" type="doc">
      <dgm:prSet loTypeId="urn:microsoft.com/office/officeart/2005/8/layout/radial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2D67D7A-7C9D-4138-9CEF-B244BFD35520}">
      <dgm:prSet phldrT="[Текст]"/>
      <dgm:spPr/>
      <dgm:t>
        <a:bodyPr/>
        <a:lstStyle/>
        <a:p>
          <a:r>
            <a:rPr lang="ru-RU" b="1" dirty="0" err="1" smtClean="0"/>
            <a:t>Экономикалық ұсыныс теорияның авторлары</a:t>
          </a:r>
          <a:endParaRPr lang="ru-RU" dirty="0"/>
        </a:p>
      </dgm:t>
    </dgm:pt>
    <dgm:pt modelId="{6952EE74-E12D-4AC8-B0F0-8E0F112503EA}" type="parTrans" cxnId="{B5D10CAC-EF57-4594-A032-AF97AB4CAC47}">
      <dgm:prSet/>
      <dgm:spPr/>
      <dgm:t>
        <a:bodyPr/>
        <a:lstStyle/>
        <a:p>
          <a:endParaRPr lang="ru-RU"/>
        </a:p>
      </dgm:t>
    </dgm:pt>
    <dgm:pt modelId="{5EC89ACA-545F-4A73-B58C-202DBA8F9555}" type="sibTrans" cxnId="{B5D10CAC-EF57-4594-A032-AF97AB4CAC47}">
      <dgm:prSet/>
      <dgm:spPr/>
      <dgm:t>
        <a:bodyPr/>
        <a:lstStyle/>
        <a:p>
          <a:endParaRPr lang="ru-RU"/>
        </a:p>
      </dgm:t>
    </dgm:pt>
    <dgm:pt modelId="{4BE31375-0CD3-47CE-92C3-79EA776E7342}">
      <dgm:prSet phldrT="[Текст]"/>
      <dgm:spPr/>
      <dgm:t>
        <a:bodyPr/>
        <a:lstStyle/>
        <a:p>
          <a:r>
            <a:rPr lang="ru-RU" b="1" dirty="0" smtClean="0"/>
            <a:t>П. </a:t>
          </a:r>
          <a:r>
            <a:rPr lang="ru-RU" b="1" dirty="0" err="1" smtClean="0"/>
            <a:t>Эвнс</a:t>
          </a:r>
          <a:r>
            <a:rPr lang="ru-RU" b="1" dirty="0" smtClean="0"/>
            <a:t> </a:t>
          </a:r>
          <a:endParaRPr lang="ru-RU" dirty="0"/>
        </a:p>
      </dgm:t>
    </dgm:pt>
    <dgm:pt modelId="{EDB74813-9E93-494F-9435-FCAAEB76920C}" type="parTrans" cxnId="{F6A878AA-5CC0-450E-8951-2E99C562F7FF}">
      <dgm:prSet/>
      <dgm:spPr/>
      <dgm:t>
        <a:bodyPr/>
        <a:lstStyle/>
        <a:p>
          <a:endParaRPr lang="ru-RU"/>
        </a:p>
      </dgm:t>
    </dgm:pt>
    <dgm:pt modelId="{105E6CB2-B0EE-4843-8408-5D119E9BDB35}" type="sibTrans" cxnId="{F6A878AA-5CC0-450E-8951-2E99C562F7FF}">
      <dgm:prSet/>
      <dgm:spPr/>
      <dgm:t>
        <a:bodyPr/>
        <a:lstStyle/>
        <a:p>
          <a:endParaRPr lang="ru-RU"/>
        </a:p>
      </dgm:t>
    </dgm:pt>
    <dgm:pt modelId="{B259FC05-DF99-46C9-880F-49DAD247A0AD}">
      <dgm:prSet phldrT="[Текст]"/>
      <dgm:spPr/>
      <dgm:t>
        <a:bodyPr/>
        <a:lstStyle/>
        <a:p>
          <a:r>
            <a:rPr lang="ru-RU" b="1" dirty="0" smtClean="0"/>
            <a:t> Р. </a:t>
          </a:r>
          <a:r>
            <a:rPr lang="ru-RU" b="1" dirty="0" err="1" smtClean="0"/>
            <a:t>Барроу</a:t>
          </a:r>
          <a:endParaRPr lang="ru-RU" dirty="0"/>
        </a:p>
      </dgm:t>
    </dgm:pt>
    <dgm:pt modelId="{C5FBF6D8-9F90-4205-A422-A24AAB9EB6F1}" type="parTrans" cxnId="{8E780A54-8F62-41E4-98F5-8B9072EBE3A8}">
      <dgm:prSet/>
      <dgm:spPr/>
      <dgm:t>
        <a:bodyPr/>
        <a:lstStyle/>
        <a:p>
          <a:endParaRPr lang="ru-RU"/>
        </a:p>
      </dgm:t>
    </dgm:pt>
    <dgm:pt modelId="{0FB654BC-A1E8-4FD5-A376-F3E82C3314B9}" type="sibTrans" cxnId="{8E780A54-8F62-41E4-98F5-8B9072EBE3A8}">
      <dgm:prSet/>
      <dgm:spPr/>
      <dgm:t>
        <a:bodyPr/>
        <a:lstStyle/>
        <a:p>
          <a:endParaRPr lang="ru-RU"/>
        </a:p>
      </dgm:t>
    </dgm:pt>
    <dgm:pt modelId="{8146DE32-853F-4B1D-B746-FCF5F3EA0A84}">
      <dgm:prSet phldrT="[Текст]"/>
      <dgm:spPr/>
      <dgm:t>
        <a:bodyPr/>
        <a:lstStyle/>
        <a:p>
          <a:r>
            <a:rPr lang="ru-RU" b="1" dirty="0" smtClean="0"/>
            <a:t>А. </a:t>
          </a:r>
          <a:r>
            <a:rPr lang="ru-RU" b="1" dirty="0" err="1" smtClean="0"/>
            <a:t>Лаффер</a:t>
          </a:r>
          <a:endParaRPr lang="ru-RU" dirty="0"/>
        </a:p>
      </dgm:t>
    </dgm:pt>
    <dgm:pt modelId="{B05D1EF9-FF14-4F98-9A19-5DCE07E9E66B}" type="parTrans" cxnId="{EC8C1135-1524-4910-88BD-8139B05B04C1}">
      <dgm:prSet/>
      <dgm:spPr/>
      <dgm:t>
        <a:bodyPr/>
        <a:lstStyle/>
        <a:p>
          <a:endParaRPr lang="ru-RU"/>
        </a:p>
      </dgm:t>
    </dgm:pt>
    <dgm:pt modelId="{99537D23-9E5B-43C1-91DF-E7F6139EFFF2}" type="sibTrans" cxnId="{EC8C1135-1524-4910-88BD-8139B05B04C1}">
      <dgm:prSet/>
      <dgm:spPr/>
      <dgm:t>
        <a:bodyPr/>
        <a:lstStyle/>
        <a:p>
          <a:endParaRPr lang="ru-RU"/>
        </a:p>
      </dgm:t>
    </dgm:pt>
    <dgm:pt modelId="{EF15B829-28A1-4682-89D5-7BE864980C88}" type="pres">
      <dgm:prSet presAssocID="{7EDDD401-4DD1-4DEF-8399-68AB12727DBE}" presName="composite" presStyleCnt="0">
        <dgm:presLayoutVars>
          <dgm:chMax val="1"/>
          <dgm:dir/>
          <dgm:resizeHandles val="exact"/>
        </dgm:presLayoutVars>
      </dgm:prSet>
      <dgm:spPr/>
    </dgm:pt>
    <dgm:pt modelId="{8F7C7B2F-7D22-4113-88F7-0573477043CF}" type="pres">
      <dgm:prSet presAssocID="{7EDDD401-4DD1-4DEF-8399-68AB12727DBE}" presName="radial" presStyleCnt="0">
        <dgm:presLayoutVars>
          <dgm:animLvl val="ctr"/>
        </dgm:presLayoutVars>
      </dgm:prSet>
      <dgm:spPr/>
    </dgm:pt>
    <dgm:pt modelId="{7E9227CA-9EDE-459D-8FBC-023AD87AA01D}" type="pres">
      <dgm:prSet presAssocID="{02D67D7A-7C9D-4138-9CEF-B244BFD35520}" presName="centerShape" presStyleLbl="vennNode1" presStyleIdx="0" presStyleCnt="4"/>
      <dgm:spPr/>
      <dgm:t>
        <a:bodyPr/>
        <a:lstStyle/>
        <a:p>
          <a:endParaRPr lang="ru-RU"/>
        </a:p>
      </dgm:t>
    </dgm:pt>
    <dgm:pt modelId="{2B54CB2D-3372-4CAC-8C38-D82FAC98E74F}" type="pres">
      <dgm:prSet presAssocID="{4BE31375-0CD3-47CE-92C3-79EA776E7342}" presName="node" presStyleLbl="venn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591F694-BFB1-4A47-9D95-378B942064C2}" type="pres">
      <dgm:prSet presAssocID="{B259FC05-DF99-46C9-880F-49DAD247A0AD}" presName="node" presStyleLbl="venn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17D62E2-8D96-40F0-8A5A-E6C62D6D0802}" type="pres">
      <dgm:prSet presAssocID="{8146DE32-853F-4B1D-B746-FCF5F3EA0A84}" presName="node" presStyleLbl="vennNode1" presStyleIdx="3" presStyleCnt="4" custScaleX="9842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5D10CAC-EF57-4594-A032-AF97AB4CAC47}" srcId="{7EDDD401-4DD1-4DEF-8399-68AB12727DBE}" destId="{02D67D7A-7C9D-4138-9CEF-B244BFD35520}" srcOrd="0" destOrd="0" parTransId="{6952EE74-E12D-4AC8-B0F0-8E0F112503EA}" sibTransId="{5EC89ACA-545F-4A73-B58C-202DBA8F9555}"/>
    <dgm:cxn modelId="{EC8C1135-1524-4910-88BD-8139B05B04C1}" srcId="{02D67D7A-7C9D-4138-9CEF-B244BFD35520}" destId="{8146DE32-853F-4B1D-B746-FCF5F3EA0A84}" srcOrd="2" destOrd="0" parTransId="{B05D1EF9-FF14-4F98-9A19-5DCE07E9E66B}" sibTransId="{99537D23-9E5B-43C1-91DF-E7F6139EFFF2}"/>
    <dgm:cxn modelId="{13BE38EF-A9AB-4CB8-A780-29C5766CE106}" type="presOf" srcId="{8146DE32-853F-4B1D-B746-FCF5F3EA0A84}" destId="{917D62E2-8D96-40F0-8A5A-E6C62D6D0802}" srcOrd="0" destOrd="0" presId="urn:microsoft.com/office/officeart/2005/8/layout/radial3"/>
    <dgm:cxn modelId="{63632A46-0F91-4DF3-9535-015389730C0C}" type="presOf" srcId="{02D67D7A-7C9D-4138-9CEF-B244BFD35520}" destId="{7E9227CA-9EDE-459D-8FBC-023AD87AA01D}" srcOrd="0" destOrd="0" presId="urn:microsoft.com/office/officeart/2005/8/layout/radial3"/>
    <dgm:cxn modelId="{F6A878AA-5CC0-450E-8951-2E99C562F7FF}" srcId="{02D67D7A-7C9D-4138-9CEF-B244BFD35520}" destId="{4BE31375-0CD3-47CE-92C3-79EA776E7342}" srcOrd="0" destOrd="0" parTransId="{EDB74813-9E93-494F-9435-FCAAEB76920C}" sibTransId="{105E6CB2-B0EE-4843-8408-5D119E9BDB35}"/>
    <dgm:cxn modelId="{8E780A54-8F62-41E4-98F5-8B9072EBE3A8}" srcId="{02D67D7A-7C9D-4138-9CEF-B244BFD35520}" destId="{B259FC05-DF99-46C9-880F-49DAD247A0AD}" srcOrd="1" destOrd="0" parTransId="{C5FBF6D8-9F90-4205-A422-A24AAB9EB6F1}" sibTransId="{0FB654BC-A1E8-4FD5-A376-F3E82C3314B9}"/>
    <dgm:cxn modelId="{6D5638C9-E38D-4DB1-9691-385C7EED03B8}" type="presOf" srcId="{7EDDD401-4DD1-4DEF-8399-68AB12727DBE}" destId="{EF15B829-28A1-4682-89D5-7BE864980C88}" srcOrd="0" destOrd="0" presId="urn:microsoft.com/office/officeart/2005/8/layout/radial3"/>
    <dgm:cxn modelId="{F2A2D18A-F48E-49B8-84AA-810BC8A432BC}" type="presOf" srcId="{B259FC05-DF99-46C9-880F-49DAD247A0AD}" destId="{8591F694-BFB1-4A47-9D95-378B942064C2}" srcOrd="0" destOrd="0" presId="urn:microsoft.com/office/officeart/2005/8/layout/radial3"/>
    <dgm:cxn modelId="{ACDF792B-21DB-4CB2-AB4A-9F079E24C6F2}" type="presOf" srcId="{4BE31375-0CD3-47CE-92C3-79EA776E7342}" destId="{2B54CB2D-3372-4CAC-8C38-D82FAC98E74F}" srcOrd="0" destOrd="0" presId="urn:microsoft.com/office/officeart/2005/8/layout/radial3"/>
    <dgm:cxn modelId="{0CAB16BF-3432-4CC6-A8CD-91F50A663BC5}" type="presParOf" srcId="{EF15B829-28A1-4682-89D5-7BE864980C88}" destId="{8F7C7B2F-7D22-4113-88F7-0573477043CF}" srcOrd="0" destOrd="0" presId="urn:microsoft.com/office/officeart/2005/8/layout/radial3"/>
    <dgm:cxn modelId="{C1F312B1-397D-4D3D-A0DA-BC631486DD67}" type="presParOf" srcId="{8F7C7B2F-7D22-4113-88F7-0573477043CF}" destId="{7E9227CA-9EDE-459D-8FBC-023AD87AA01D}" srcOrd="0" destOrd="0" presId="urn:microsoft.com/office/officeart/2005/8/layout/radial3"/>
    <dgm:cxn modelId="{73D11049-213E-497A-B21B-927F054E2071}" type="presParOf" srcId="{8F7C7B2F-7D22-4113-88F7-0573477043CF}" destId="{2B54CB2D-3372-4CAC-8C38-D82FAC98E74F}" srcOrd="1" destOrd="0" presId="urn:microsoft.com/office/officeart/2005/8/layout/radial3"/>
    <dgm:cxn modelId="{845217AA-41DA-4021-922E-7C9592D29098}" type="presParOf" srcId="{8F7C7B2F-7D22-4113-88F7-0573477043CF}" destId="{8591F694-BFB1-4A47-9D95-378B942064C2}" srcOrd="2" destOrd="0" presId="urn:microsoft.com/office/officeart/2005/8/layout/radial3"/>
    <dgm:cxn modelId="{B5887826-962B-4FA9-86E4-ADF9D512591B}" type="presParOf" srcId="{8F7C7B2F-7D22-4113-88F7-0573477043CF}" destId="{917D62E2-8D96-40F0-8A5A-E6C62D6D0802}" srcOrd="3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01D5F1DB-0DB3-4360-9DAD-009ABC7D7483}" type="doc">
      <dgm:prSet loTypeId="urn:microsoft.com/office/officeart/2005/8/layout/process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DFA091F-8A62-4FD1-9BC9-168295B9287F}">
      <dgm:prSet phldrT="[Текст]"/>
      <dgm:spPr/>
      <dgm:t>
        <a:bodyPr/>
        <a:lstStyle/>
        <a:p>
          <a:r>
            <a:rPr lang="ru-RU" b="1" dirty="0" smtClean="0"/>
            <a:t>Бюджет </a:t>
          </a:r>
          <a:r>
            <a:rPr lang="ru-RU" b="1" dirty="0" err="1" smtClean="0"/>
            <a:t>дефицитінің қысқаруы жолдары</a:t>
          </a:r>
          <a:r>
            <a:rPr lang="ru-RU" b="1" dirty="0" smtClean="0"/>
            <a:t>:</a:t>
          </a:r>
          <a:endParaRPr lang="ru-RU" dirty="0"/>
        </a:p>
      </dgm:t>
    </dgm:pt>
    <dgm:pt modelId="{120BF991-BEB7-4F57-A878-EC6265066E8F}" type="parTrans" cxnId="{F4977DE0-876D-4510-AECD-4DD626E5FD52}">
      <dgm:prSet/>
      <dgm:spPr/>
      <dgm:t>
        <a:bodyPr/>
        <a:lstStyle/>
        <a:p>
          <a:endParaRPr lang="ru-RU"/>
        </a:p>
      </dgm:t>
    </dgm:pt>
    <dgm:pt modelId="{1B798831-3467-4C6C-9364-A5EE5A98EAAE}" type="sibTrans" cxnId="{F4977DE0-876D-4510-AECD-4DD626E5FD52}">
      <dgm:prSet/>
      <dgm:spPr/>
      <dgm:t>
        <a:bodyPr/>
        <a:lstStyle/>
        <a:p>
          <a:endParaRPr lang="ru-RU"/>
        </a:p>
      </dgm:t>
    </dgm:pt>
    <dgm:pt modelId="{F43A3673-9AA3-43B2-A093-09FBC3AABB5C}">
      <dgm:prSet phldrT="[Текст]"/>
      <dgm:spPr/>
      <dgm:t>
        <a:bodyPr/>
        <a:lstStyle/>
        <a:p>
          <a:r>
            <a:rPr lang="ru-RU" b="1" dirty="0" err="1" smtClean="0"/>
            <a:t>салықтарды жасыру</a:t>
          </a:r>
          <a:r>
            <a:rPr lang="ru-RU" b="1" dirty="0" smtClean="0"/>
            <a:t> </a:t>
          </a:r>
          <a:r>
            <a:rPr lang="ru-RU" b="1" dirty="0" err="1" smtClean="0"/>
            <a:t>және төлемеу мөлшері қысқарады</a:t>
          </a:r>
          <a:endParaRPr lang="ru-RU" dirty="0"/>
        </a:p>
      </dgm:t>
    </dgm:pt>
    <dgm:pt modelId="{FC43FE6D-53CD-4A17-9E30-0965C2A9320B}" type="parTrans" cxnId="{F95526D9-BCDD-4B25-AA02-6E8F65B1B9AF}">
      <dgm:prSet/>
      <dgm:spPr/>
      <dgm:t>
        <a:bodyPr/>
        <a:lstStyle/>
        <a:p>
          <a:endParaRPr lang="ru-RU"/>
        </a:p>
      </dgm:t>
    </dgm:pt>
    <dgm:pt modelId="{DBFA71DA-7480-4097-8899-251F386F1162}" type="sibTrans" cxnId="{F95526D9-BCDD-4B25-AA02-6E8F65B1B9AF}">
      <dgm:prSet/>
      <dgm:spPr/>
      <dgm:t>
        <a:bodyPr/>
        <a:lstStyle/>
        <a:p>
          <a:endParaRPr lang="ru-RU"/>
        </a:p>
      </dgm:t>
    </dgm:pt>
    <dgm:pt modelId="{B529ECB9-A584-4ACE-8B80-4797EBE156A9}">
      <dgm:prSet phldrT="[Текст]"/>
      <dgm:spPr/>
      <dgm:t>
        <a:bodyPr/>
        <a:lstStyle/>
        <a:p>
          <a:r>
            <a:rPr lang="ru-RU" b="1" dirty="0" err="1" smtClean="0"/>
            <a:t>салық </a:t>
          </a:r>
          <a:r>
            <a:rPr lang="ru-RU" b="1" dirty="0" smtClean="0"/>
            <a:t>салу </a:t>
          </a:r>
          <a:r>
            <a:rPr lang="ru-RU" b="1" dirty="0" err="1" smtClean="0"/>
            <a:t>деңгейінің төмендеуі өндірісті ынталандырып</a:t>
          </a:r>
          <a:endParaRPr lang="ru-RU" dirty="0"/>
        </a:p>
      </dgm:t>
    </dgm:pt>
    <dgm:pt modelId="{33E2CB9C-9A52-4AEE-86BA-94C079E08083}" type="parTrans" cxnId="{931B1ED9-2001-46A6-8E73-16ADF1F60813}">
      <dgm:prSet/>
      <dgm:spPr/>
      <dgm:t>
        <a:bodyPr/>
        <a:lstStyle/>
        <a:p>
          <a:endParaRPr lang="ru-RU"/>
        </a:p>
      </dgm:t>
    </dgm:pt>
    <dgm:pt modelId="{5721F622-C210-474D-A84D-97AB439B32CA}" type="sibTrans" cxnId="{931B1ED9-2001-46A6-8E73-16ADF1F60813}">
      <dgm:prSet/>
      <dgm:spPr/>
      <dgm:t>
        <a:bodyPr/>
        <a:lstStyle/>
        <a:p>
          <a:endParaRPr lang="ru-RU"/>
        </a:p>
      </dgm:t>
    </dgm:pt>
    <dgm:pt modelId="{C70F3AFF-C3C8-4FF3-BE95-0554F9FC3916}" type="pres">
      <dgm:prSet presAssocID="{01D5F1DB-0DB3-4360-9DAD-009ABC7D7483}" presName="Name0" presStyleCnt="0">
        <dgm:presLayoutVars>
          <dgm:dir/>
          <dgm:animLvl val="lvl"/>
          <dgm:resizeHandles val="exact"/>
        </dgm:presLayoutVars>
      </dgm:prSet>
      <dgm:spPr/>
    </dgm:pt>
    <dgm:pt modelId="{F8837DEB-5936-4FFD-8C2D-0899F0AB7A0D}" type="pres">
      <dgm:prSet presAssocID="{B529ECB9-A584-4ACE-8B80-4797EBE156A9}" presName="boxAndChildren" presStyleCnt="0"/>
      <dgm:spPr/>
    </dgm:pt>
    <dgm:pt modelId="{AB90F3F8-BDBD-4DAE-BDB1-E1EBB86F7789}" type="pres">
      <dgm:prSet presAssocID="{B529ECB9-A584-4ACE-8B80-4797EBE156A9}" presName="parentTextBox" presStyleLbl="node1" presStyleIdx="0" presStyleCnt="3"/>
      <dgm:spPr/>
      <dgm:t>
        <a:bodyPr/>
        <a:lstStyle/>
        <a:p>
          <a:endParaRPr lang="ru-RU"/>
        </a:p>
      </dgm:t>
    </dgm:pt>
    <dgm:pt modelId="{98EDB2D1-7F56-40E9-B221-113F60B64437}" type="pres">
      <dgm:prSet presAssocID="{DBFA71DA-7480-4097-8899-251F386F1162}" presName="sp" presStyleCnt="0"/>
      <dgm:spPr/>
    </dgm:pt>
    <dgm:pt modelId="{DFBFE628-6581-43D4-9F0C-9D013E846159}" type="pres">
      <dgm:prSet presAssocID="{F43A3673-9AA3-43B2-A093-09FBC3AABB5C}" presName="arrowAndChildren" presStyleCnt="0"/>
      <dgm:spPr/>
    </dgm:pt>
    <dgm:pt modelId="{287F2851-CAA6-431D-B8EA-8AC29A7067A4}" type="pres">
      <dgm:prSet presAssocID="{F43A3673-9AA3-43B2-A093-09FBC3AABB5C}" presName="parentTextArrow" presStyleLbl="node1" presStyleIdx="1" presStyleCnt="3"/>
      <dgm:spPr/>
      <dgm:t>
        <a:bodyPr/>
        <a:lstStyle/>
        <a:p>
          <a:endParaRPr lang="ru-RU"/>
        </a:p>
      </dgm:t>
    </dgm:pt>
    <dgm:pt modelId="{44F863D0-8916-4D49-B939-059D2204EB13}" type="pres">
      <dgm:prSet presAssocID="{1B798831-3467-4C6C-9364-A5EE5A98EAAE}" presName="sp" presStyleCnt="0"/>
      <dgm:spPr/>
    </dgm:pt>
    <dgm:pt modelId="{8756EA7C-1BD2-4E45-9631-73ADD461ACD4}" type="pres">
      <dgm:prSet presAssocID="{6DFA091F-8A62-4FD1-9BC9-168295B9287F}" presName="arrowAndChildren" presStyleCnt="0"/>
      <dgm:spPr/>
    </dgm:pt>
    <dgm:pt modelId="{06161C8B-2D40-4A18-A76E-388BD672704F}" type="pres">
      <dgm:prSet presAssocID="{6DFA091F-8A62-4FD1-9BC9-168295B9287F}" presName="parentTextArrow" presStyleLbl="node1" presStyleIdx="2" presStyleCnt="3"/>
      <dgm:spPr/>
      <dgm:t>
        <a:bodyPr/>
        <a:lstStyle/>
        <a:p>
          <a:endParaRPr lang="ru-RU"/>
        </a:p>
      </dgm:t>
    </dgm:pt>
  </dgm:ptLst>
  <dgm:cxnLst>
    <dgm:cxn modelId="{BA26D590-2155-468A-8D42-E5EB72737EBA}" type="presOf" srcId="{F43A3673-9AA3-43B2-A093-09FBC3AABB5C}" destId="{287F2851-CAA6-431D-B8EA-8AC29A7067A4}" srcOrd="0" destOrd="0" presId="urn:microsoft.com/office/officeart/2005/8/layout/process4"/>
    <dgm:cxn modelId="{C070DC08-4EBC-49C7-B650-952F0C340718}" type="presOf" srcId="{6DFA091F-8A62-4FD1-9BC9-168295B9287F}" destId="{06161C8B-2D40-4A18-A76E-388BD672704F}" srcOrd="0" destOrd="0" presId="urn:microsoft.com/office/officeart/2005/8/layout/process4"/>
    <dgm:cxn modelId="{C3A49C9C-27F5-4B0C-8986-8461120D855F}" type="presOf" srcId="{01D5F1DB-0DB3-4360-9DAD-009ABC7D7483}" destId="{C70F3AFF-C3C8-4FF3-BE95-0554F9FC3916}" srcOrd="0" destOrd="0" presId="urn:microsoft.com/office/officeart/2005/8/layout/process4"/>
    <dgm:cxn modelId="{F4977DE0-876D-4510-AECD-4DD626E5FD52}" srcId="{01D5F1DB-0DB3-4360-9DAD-009ABC7D7483}" destId="{6DFA091F-8A62-4FD1-9BC9-168295B9287F}" srcOrd="0" destOrd="0" parTransId="{120BF991-BEB7-4F57-A878-EC6265066E8F}" sibTransId="{1B798831-3467-4C6C-9364-A5EE5A98EAAE}"/>
    <dgm:cxn modelId="{68CB309E-31CD-480D-92AA-08B0C248C870}" type="presOf" srcId="{B529ECB9-A584-4ACE-8B80-4797EBE156A9}" destId="{AB90F3F8-BDBD-4DAE-BDB1-E1EBB86F7789}" srcOrd="0" destOrd="0" presId="urn:microsoft.com/office/officeart/2005/8/layout/process4"/>
    <dgm:cxn modelId="{F95526D9-BCDD-4B25-AA02-6E8F65B1B9AF}" srcId="{01D5F1DB-0DB3-4360-9DAD-009ABC7D7483}" destId="{F43A3673-9AA3-43B2-A093-09FBC3AABB5C}" srcOrd="1" destOrd="0" parTransId="{FC43FE6D-53CD-4A17-9E30-0965C2A9320B}" sibTransId="{DBFA71DA-7480-4097-8899-251F386F1162}"/>
    <dgm:cxn modelId="{931B1ED9-2001-46A6-8E73-16ADF1F60813}" srcId="{01D5F1DB-0DB3-4360-9DAD-009ABC7D7483}" destId="{B529ECB9-A584-4ACE-8B80-4797EBE156A9}" srcOrd="2" destOrd="0" parTransId="{33E2CB9C-9A52-4AEE-86BA-94C079E08083}" sibTransId="{5721F622-C210-474D-A84D-97AB439B32CA}"/>
    <dgm:cxn modelId="{95A3DE65-5EF0-416B-A243-8A85A861E08D}" type="presParOf" srcId="{C70F3AFF-C3C8-4FF3-BE95-0554F9FC3916}" destId="{F8837DEB-5936-4FFD-8C2D-0899F0AB7A0D}" srcOrd="0" destOrd="0" presId="urn:microsoft.com/office/officeart/2005/8/layout/process4"/>
    <dgm:cxn modelId="{6B8BE5C7-EE0A-43AC-9978-7B9C1952647C}" type="presParOf" srcId="{F8837DEB-5936-4FFD-8C2D-0899F0AB7A0D}" destId="{AB90F3F8-BDBD-4DAE-BDB1-E1EBB86F7789}" srcOrd="0" destOrd="0" presId="urn:microsoft.com/office/officeart/2005/8/layout/process4"/>
    <dgm:cxn modelId="{15BD9D64-9043-4C4F-9F55-9DAF8D9F7067}" type="presParOf" srcId="{C70F3AFF-C3C8-4FF3-BE95-0554F9FC3916}" destId="{98EDB2D1-7F56-40E9-B221-113F60B64437}" srcOrd="1" destOrd="0" presId="urn:microsoft.com/office/officeart/2005/8/layout/process4"/>
    <dgm:cxn modelId="{F13B99E9-BDE3-4E22-AF36-4219A531BF17}" type="presParOf" srcId="{C70F3AFF-C3C8-4FF3-BE95-0554F9FC3916}" destId="{DFBFE628-6581-43D4-9F0C-9D013E846159}" srcOrd="2" destOrd="0" presId="urn:microsoft.com/office/officeart/2005/8/layout/process4"/>
    <dgm:cxn modelId="{DC1CB59B-773B-44DA-A158-60FC20622026}" type="presParOf" srcId="{DFBFE628-6581-43D4-9F0C-9D013E846159}" destId="{287F2851-CAA6-431D-B8EA-8AC29A7067A4}" srcOrd="0" destOrd="0" presId="urn:microsoft.com/office/officeart/2005/8/layout/process4"/>
    <dgm:cxn modelId="{9C81E0F5-1F83-431D-8BBB-531704E2AB41}" type="presParOf" srcId="{C70F3AFF-C3C8-4FF3-BE95-0554F9FC3916}" destId="{44F863D0-8916-4D49-B939-059D2204EB13}" srcOrd="3" destOrd="0" presId="urn:microsoft.com/office/officeart/2005/8/layout/process4"/>
    <dgm:cxn modelId="{7D334023-C5B2-48C6-A68B-82211533730F}" type="presParOf" srcId="{C70F3AFF-C3C8-4FF3-BE95-0554F9FC3916}" destId="{8756EA7C-1BD2-4E45-9631-73ADD461ACD4}" srcOrd="4" destOrd="0" presId="urn:microsoft.com/office/officeart/2005/8/layout/process4"/>
    <dgm:cxn modelId="{9CF42761-EF71-469B-BF6C-9690D7D626E8}" type="presParOf" srcId="{8756EA7C-1BD2-4E45-9631-73ADD461ACD4}" destId="{06161C8B-2D40-4A18-A76E-388BD672704F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E30863F5-9000-47BB-A88C-D21F7D53418A}" type="doc">
      <dgm:prSet loTypeId="urn:microsoft.com/office/officeart/2005/8/layout/radial6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FC613C4-2A2B-4B99-B7A0-875AC4A9F071}">
      <dgm:prSet phldrT="[Текст]"/>
      <dgm:spPr/>
      <dgm:t>
        <a:bodyPr/>
        <a:lstStyle/>
        <a:p>
          <a:r>
            <a:rPr lang="ru-RU" b="1" dirty="0" err="1" smtClean="0"/>
            <a:t>М.Фридменның монетарлық коцепциясы</a:t>
          </a:r>
          <a:r>
            <a:rPr lang="ru-RU" b="1" dirty="0" smtClean="0"/>
            <a:t> </a:t>
          </a:r>
          <a:r>
            <a:rPr lang="ru-RU" b="1" dirty="0" err="1" smtClean="0"/>
            <a:t>бірнеше</a:t>
          </a:r>
          <a:r>
            <a:rPr lang="ru-RU" b="1" dirty="0" smtClean="0"/>
            <a:t> </a:t>
          </a:r>
          <a:r>
            <a:rPr lang="ru-RU" b="1" dirty="0" err="1" smtClean="0"/>
            <a:t>кезеңнен өтті:</a:t>
          </a:r>
          <a:endParaRPr lang="ru-RU" dirty="0"/>
        </a:p>
      </dgm:t>
    </dgm:pt>
    <dgm:pt modelId="{D65BD2C3-04C0-415B-BAFC-B205CC112AE3}" type="parTrans" cxnId="{2F0A4A65-9317-40DA-90E9-B3A9D8C22AC5}">
      <dgm:prSet/>
      <dgm:spPr/>
      <dgm:t>
        <a:bodyPr/>
        <a:lstStyle/>
        <a:p>
          <a:endParaRPr lang="ru-RU"/>
        </a:p>
      </dgm:t>
    </dgm:pt>
    <dgm:pt modelId="{F40A8D73-8BF1-4CC1-9281-AA31BD9FD7F7}" type="sibTrans" cxnId="{2F0A4A65-9317-40DA-90E9-B3A9D8C22AC5}">
      <dgm:prSet/>
      <dgm:spPr/>
      <dgm:t>
        <a:bodyPr/>
        <a:lstStyle/>
        <a:p>
          <a:endParaRPr lang="ru-RU"/>
        </a:p>
      </dgm:t>
    </dgm:pt>
    <dgm:pt modelId="{0BEE65D1-9400-4D57-9699-1C50277DE4DD}">
      <dgm:prSet phldrT="[Текст]"/>
      <dgm:spPr/>
      <dgm:t>
        <a:bodyPr/>
        <a:lstStyle/>
        <a:p>
          <a:r>
            <a:rPr lang="ru-RU" b="1" dirty="0" smtClean="0"/>
            <a:t>50-ші </a:t>
          </a:r>
          <a:r>
            <a:rPr lang="ru-RU" b="1" dirty="0" err="1" smtClean="0"/>
            <a:t>жылдар</a:t>
          </a:r>
          <a:r>
            <a:rPr lang="ru-RU" b="1" dirty="0" smtClean="0"/>
            <a:t> </a:t>
          </a:r>
          <a:endParaRPr lang="ru-RU" dirty="0"/>
        </a:p>
      </dgm:t>
    </dgm:pt>
    <dgm:pt modelId="{87115FB9-BD9B-4804-908F-F051592B48C9}" type="parTrans" cxnId="{B65FCB2C-2903-455F-99FF-EC80D5B0ED12}">
      <dgm:prSet/>
      <dgm:spPr/>
      <dgm:t>
        <a:bodyPr/>
        <a:lstStyle/>
        <a:p>
          <a:endParaRPr lang="ru-RU"/>
        </a:p>
      </dgm:t>
    </dgm:pt>
    <dgm:pt modelId="{AF24F49C-E429-4D00-BEC8-76EE1D4926D2}" type="sibTrans" cxnId="{B65FCB2C-2903-455F-99FF-EC80D5B0ED12}">
      <dgm:prSet/>
      <dgm:spPr/>
      <dgm:t>
        <a:bodyPr/>
        <a:lstStyle/>
        <a:p>
          <a:endParaRPr lang="ru-RU"/>
        </a:p>
      </dgm:t>
    </dgm:pt>
    <dgm:pt modelId="{6BDC0513-2E23-4E43-9433-0FA4D93BEFB1}">
      <dgm:prSet phldrT="[Текст]"/>
      <dgm:spPr/>
      <dgm:t>
        <a:bodyPr/>
        <a:lstStyle/>
        <a:p>
          <a:r>
            <a:rPr lang="ru-RU" b="1" dirty="0" smtClean="0"/>
            <a:t>60-шы </a:t>
          </a:r>
          <a:r>
            <a:rPr lang="ru-RU" b="1" dirty="0" err="1" smtClean="0"/>
            <a:t>жылдар</a:t>
          </a:r>
          <a:r>
            <a:rPr lang="ru-RU" b="1" dirty="0" smtClean="0"/>
            <a:t> </a:t>
          </a:r>
          <a:endParaRPr lang="ru-RU" dirty="0"/>
        </a:p>
      </dgm:t>
    </dgm:pt>
    <dgm:pt modelId="{C1369A5E-D50D-471D-BC33-98F0CF68557F}" type="parTrans" cxnId="{5E35C09E-10FB-4C95-A26A-90F056B6CB12}">
      <dgm:prSet/>
      <dgm:spPr/>
      <dgm:t>
        <a:bodyPr/>
        <a:lstStyle/>
        <a:p>
          <a:endParaRPr lang="ru-RU"/>
        </a:p>
      </dgm:t>
    </dgm:pt>
    <dgm:pt modelId="{ED927460-86BE-4546-8A05-947637CB6F5B}" type="sibTrans" cxnId="{5E35C09E-10FB-4C95-A26A-90F056B6CB12}">
      <dgm:prSet/>
      <dgm:spPr/>
      <dgm:t>
        <a:bodyPr/>
        <a:lstStyle/>
        <a:p>
          <a:endParaRPr lang="ru-RU"/>
        </a:p>
      </dgm:t>
    </dgm:pt>
    <dgm:pt modelId="{48F8705D-17C1-45B4-A894-40519574E434}">
      <dgm:prSet phldrT="[Текст]"/>
      <dgm:spPr/>
      <dgm:t>
        <a:bodyPr/>
        <a:lstStyle/>
        <a:p>
          <a:r>
            <a:rPr lang="ru-RU" b="1" dirty="0" smtClean="0"/>
            <a:t> 70-ші </a:t>
          </a:r>
          <a:r>
            <a:rPr lang="ru-RU" b="1" dirty="0" err="1" smtClean="0"/>
            <a:t>жылдар</a:t>
          </a:r>
          <a:endParaRPr lang="ru-RU" dirty="0"/>
        </a:p>
      </dgm:t>
    </dgm:pt>
    <dgm:pt modelId="{5AD50D32-69C0-4ADB-BE73-361E771A7D92}" type="parTrans" cxnId="{7B699A76-8376-444A-93EF-93A6137EC7E9}">
      <dgm:prSet/>
      <dgm:spPr/>
      <dgm:t>
        <a:bodyPr/>
        <a:lstStyle/>
        <a:p>
          <a:endParaRPr lang="ru-RU"/>
        </a:p>
      </dgm:t>
    </dgm:pt>
    <dgm:pt modelId="{4369D0B3-F975-485B-A042-D5D73EF6F1C7}" type="sibTrans" cxnId="{7B699A76-8376-444A-93EF-93A6137EC7E9}">
      <dgm:prSet/>
      <dgm:spPr/>
      <dgm:t>
        <a:bodyPr/>
        <a:lstStyle/>
        <a:p>
          <a:endParaRPr lang="ru-RU"/>
        </a:p>
      </dgm:t>
    </dgm:pt>
    <dgm:pt modelId="{05964721-2D48-4B78-86D7-79BD9B355715}" type="pres">
      <dgm:prSet presAssocID="{E30863F5-9000-47BB-A88C-D21F7D53418A}" presName="Name0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7480D619-A95B-46A0-980E-FE34862C4B63}" type="pres">
      <dgm:prSet presAssocID="{2FC613C4-2A2B-4B99-B7A0-875AC4A9F071}" presName="centerShape" presStyleLbl="node0" presStyleIdx="0" presStyleCnt="1"/>
      <dgm:spPr/>
      <dgm:t>
        <a:bodyPr/>
        <a:lstStyle/>
        <a:p>
          <a:endParaRPr lang="ru-RU"/>
        </a:p>
      </dgm:t>
    </dgm:pt>
    <dgm:pt modelId="{9F1CF7F2-BA66-4409-92BF-C62487A382A3}" type="pres">
      <dgm:prSet presAssocID="{0BEE65D1-9400-4D57-9699-1C50277DE4DD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0D1806B-98FE-4B88-8945-8CF1D0D1CC75}" type="pres">
      <dgm:prSet presAssocID="{0BEE65D1-9400-4D57-9699-1C50277DE4DD}" presName="dummy" presStyleCnt="0"/>
      <dgm:spPr/>
    </dgm:pt>
    <dgm:pt modelId="{B58FECDA-D645-4EB1-85CB-E739565C0A33}" type="pres">
      <dgm:prSet presAssocID="{AF24F49C-E429-4D00-BEC8-76EE1D4926D2}" presName="sibTrans" presStyleLbl="sibTrans2D1" presStyleIdx="0" presStyleCnt="3"/>
      <dgm:spPr/>
    </dgm:pt>
    <dgm:pt modelId="{6473EBDE-C605-4212-8776-4FE99B0F565E}" type="pres">
      <dgm:prSet presAssocID="{6BDC0513-2E23-4E43-9433-0FA4D93BEFB1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9106E6F-8454-4357-9E1E-8D8E118E6B54}" type="pres">
      <dgm:prSet presAssocID="{6BDC0513-2E23-4E43-9433-0FA4D93BEFB1}" presName="dummy" presStyleCnt="0"/>
      <dgm:spPr/>
    </dgm:pt>
    <dgm:pt modelId="{10A22DB4-30DE-4FDF-A0BF-B001393EC48A}" type="pres">
      <dgm:prSet presAssocID="{ED927460-86BE-4546-8A05-947637CB6F5B}" presName="sibTrans" presStyleLbl="sibTrans2D1" presStyleIdx="1" presStyleCnt="3"/>
      <dgm:spPr/>
    </dgm:pt>
    <dgm:pt modelId="{E587A82B-0F7D-4266-BB60-12E474DB25EF}" type="pres">
      <dgm:prSet presAssocID="{48F8705D-17C1-45B4-A894-40519574E434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23DD7B9-3D86-423D-AC4F-22B01FB74C15}" type="pres">
      <dgm:prSet presAssocID="{48F8705D-17C1-45B4-A894-40519574E434}" presName="dummy" presStyleCnt="0"/>
      <dgm:spPr/>
    </dgm:pt>
    <dgm:pt modelId="{C0F993FD-69ED-414A-85AA-1254AABF31A6}" type="pres">
      <dgm:prSet presAssocID="{4369D0B3-F975-485B-A042-D5D73EF6F1C7}" presName="sibTrans" presStyleLbl="sibTrans2D1" presStyleIdx="2" presStyleCnt="3"/>
      <dgm:spPr/>
    </dgm:pt>
  </dgm:ptLst>
  <dgm:cxnLst>
    <dgm:cxn modelId="{5E35C09E-10FB-4C95-A26A-90F056B6CB12}" srcId="{2FC613C4-2A2B-4B99-B7A0-875AC4A9F071}" destId="{6BDC0513-2E23-4E43-9433-0FA4D93BEFB1}" srcOrd="1" destOrd="0" parTransId="{C1369A5E-D50D-471D-BC33-98F0CF68557F}" sibTransId="{ED927460-86BE-4546-8A05-947637CB6F5B}"/>
    <dgm:cxn modelId="{6CC2D1BB-8932-40B3-8973-C8572248F088}" type="presOf" srcId="{E30863F5-9000-47BB-A88C-D21F7D53418A}" destId="{05964721-2D48-4B78-86D7-79BD9B355715}" srcOrd="0" destOrd="0" presId="urn:microsoft.com/office/officeart/2005/8/layout/radial6"/>
    <dgm:cxn modelId="{206CB8D5-EFDF-4451-AD43-379EA11CC8CB}" type="presOf" srcId="{4369D0B3-F975-485B-A042-D5D73EF6F1C7}" destId="{C0F993FD-69ED-414A-85AA-1254AABF31A6}" srcOrd="0" destOrd="0" presId="urn:microsoft.com/office/officeart/2005/8/layout/radial6"/>
    <dgm:cxn modelId="{2F0A4A65-9317-40DA-90E9-B3A9D8C22AC5}" srcId="{E30863F5-9000-47BB-A88C-D21F7D53418A}" destId="{2FC613C4-2A2B-4B99-B7A0-875AC4A9F071}" srcOrd="0" destOrd="0" parTransId="{D65BD2C3-04C0-415B-BAFC-B205CC112AE3}" sibTransId="{F40A8D73-8BF1-4CC1-9281-AA31BD9FD7F7}"/>
    <dgm:cxn modelId="{B65FCB2C-2903-455F-99FF-EC80D5B0ED12}" srcId="{2FC613C4-2A2B-4B99-B7A0-875AC4A9F071}" destId="{0BEE65D1-9400-4D57-9699-1C50277DE4DD}" srcOrd="0" destOrd="0" parTransId="{87115FB9-BD9B-4804-908F-F051592B48C9}" sibTransId="{AF24F49C-E429-4D00-BEC8-76EE1D4926D2}"/>
    <dgm:cxn modelId="{050E10D0-7CAA-4A7B-A879-FEA5A519952E}" type="presOf" srcId="{0BEE65D1-9400-4D57-9699-1C50277DE4DD}" destId="{9F1CF7F2-BA66-4409-92BF-C62487A382A3}" srcOrd="0" destOrd="0" presId="urn:microsoft.com/office/officeart/2005/8/layout/radial6"/>
    <dgm:cxn modelId="{F68562A1-36F7-4654-86E9-06F9DDB3AAE5}" type="presOf" srcId="{2FC613C4-2A2B-4B99-B7A0-875AC4A9F071}" destId="{7480D619-A95B-46A0-980E-FE34862C4B63}" srcOrd="0" destOrd="0" presId="urn:microsoft.com/office/officeart/2005/8/layout/radial6"/>
    <dgm:cxn modelId="{140C3ED7-BEF2-4AE4-A3DD-942DF801B67C}" type="presOf" srcId="{AF24F49C-E429-4D00-BEC8-76EE1D4926D2}" destId="{B58FECDA-D645-4EB1-85CB-E739565C0A33}" srcOrd="0" destOrd="0" presId="urn:microsoft.com/office/officeart/2005/8/layout/radial6"/>
    <dgm:cxn modelId="{7B699A76-8376-444A-93EF-93A6137EC7E9}" srcId="{2FC613C4-2A2B-4B99-B7A0-875AC4A9F071}" destId="{48F8705D-17C1-45B4-A894-40519574E434}" srcOrd="2" destOrd="0" parTransId="{5AD50D32-69C0-4ADB-BE73-361E771A7D92}" sibTransId="{4369D0B3-F975-485B-A042-D5D73EF6F1C7}"/>
    <dgm:cxn modelId="{33DE7D6E-AB29-4248-B165-31CEC2012EFA}" type="presOf" srcId="{48F8705D-17C1-45B4-A894-40519574E434}" destId="{E587A82B-0F7D-4266-BB60-12E474DB25EF}" srcOrd="0" destOrd="0" presId="urn:microsoft.com/office/officeart/2005/8/layout/radial6"/>
    <dgm:cxn modelId="{7ED58B21-2F3F-42D8-8337-124B65B0FF5B}" type="presOf" srcId="{ED927460-86BE-4546-8A05-947637CB6F5B}" destId="{10A22DB4-30DE-4FDF-A0BF-B001393EC48A}" srcOrd="0" destOrd="0" presId="urn:microsoft.com/office/officeart/2005/8/layout/radial6"/>
    <dgm:cxn modelId="{E0375D1D-27AC-4ACC-9385-6008CB250832}" type="presOf" srcId="{6BDC0513-2E23-4E43-9433-0FA4D93BEFB1}" destId="{6473EBDE-C605-4212-8776-4FE99B0F565E}" srcOrd="0" destOrd="0" presId="urn:microsoft.com/office/officeart/2005/8/layout/radial6"/>
    <dgm:cxn modelId="{FEAD10B8-8559-4B3F-969B-D105CAA526F8}" type="presParOf" srcId="{05964721-2D48-4B78-86D7-79BD9B355715}" destId="{7480D619-A95B-46A0-980E-FE34862C4B63}" srcOrd="0" destOrd="0" presId="urn:microsoft.com/office/officeart/2005/8/layout/radial6"/>
    <dgm:cxn modelId="{CEF678F4-CF67-4A1D-A592-ED1951A1F927}" type="presParOf" srcId="{05964721-2D48-4B78-86D7-79BD9B355715}" destId="{9F1CF7F2-BA66-4409-92BF-C62487A382A3}" srcOrd="1" destOrd="0" presId="urn:microsoft.com/office/officeart/2005/8/layout/radial6"/>
    <dgm:cxn modelId="{ECE4471D-1001-4313-A110-758A49ED83DD}" type="presParOf" srcId="{05964721-2D48-4B78-86D7-79BD9B355715}" destId="{90D1806B-98FE-4B88-8945-8CF1D0D1CC75}" srcOrd="2" destOrd="0" presId="urn:microsoft.com/office/officeart/2005/8/layout/radial6"/>
    <dgm:cxn modelId="{2DA52A16-9726-488E-A5CA-E8A128C64E38}" type="presParOf" srcId="{05964721-2D48-4B78-86D7-79BD9B355715}" destId="{B58FECDA-D645-4EB1-85CB-E739565C0A33}" srcOrd="3" destOrd="0" presId="urn:microsoft.com/office/officeart/2005/8/layout/radial6"/>
    <dgm:cxn modelId="{F94DDE6C-85D2-4B4A-BC75-7E3FAC983238}" type="presParOf" srcId="{05964721-2D48-4B78-86D7-79BD9B355715}" destId="{6473EBDE-C605-4212-8776-4FE99B0F565E}" srcOrd="4" destOrd="0" presId="urn:microsoft.com/office/officeart/2005/8/layout/radial6"/>
    <dgm:cxn modelId="{74032420-15A8-48EC-92F0-6106AFBC9FB7}" type="presParOf" srcId="{05964721-2D48-4B78-86D7-79BD9B355715}" destId="{69106E6F-8454-4357-9E1E-8D8E118E6B54}" srcOrd="5" destOrd="0" presId="urn:microsoft.com/office/officeart/2005/8/layout/radial6"/>
    <dgm:cxn modelId="{4C37933A-4BA7-4F1C-B7E8-E19D780B62D6}" type="presParOf" srcId="{05964721-2D48-4B78-86D7-79BD9B355715}" destId="{10A22DB4-30DE-4FDF-A0BF-B001393EC48A}" srcOrd="6" destOrd="0" presId="urn:microsoft.com/office/officeart/2005/8/layout/radial6"/>
    <dgm:cxn modelId="{AA0B2E19-77BC-4618-894A-04C4426DB7EE}" type="presParOf" srcId="{05964721-2D48-4B78-86D7-79BD9B355715}" destId="{E587A82B-0F7D-4266-BB60-12E474DB25EF}" srcOrd="7" destOrd="0" presId="urn:microsoft.com/office/officeart/2005/8/layout/radial6"/>
    <dgm:cxn modelId="{6D655324-7714-48B1-A8E6-036054D739F9}" type="presParOf" srcId="{05964721-2D48-4B78-86D7-79BD9B355715}" destId="{723DD7B9-3D86-423D-AC4F-22B01FB74C15}" srcOrd="8" destOrd="0" presId="urn:microsoft.com/office/officeart/2005/8/layout/radial6"/>
    <dgm:cxn modelId="{23C3D528-B312-4C1B-9ECF-42D867FF4320}" type="presParOf" srcId="{05964721-2D48-4B78-86D7-79BD9B355715}" destId="{C0F993FD-69ED-414A-85AA-1254AABF31A6}" srcOrd="9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2EEFA809-26B0-4D85-A03E-058D7CE25D1D}" type="doc">
      <dgm:prSet loTypeId="urn:microsoft.com/office/officeart/2005/8/layout/v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CB02D99-2AEF-4166-95E0-CFA15D9BF401}">
      <dgm:prSet phldrT="[Текст]" custT="1"/>
      <dgm:spPr/>
      <dgm:t>
        <a:bodyPr/>
        <a:lstStyle/>
        <a:p>
          <a:r>
            <a:rPr lang="ru-RU" sz="3600" dirty="0" err="1" smtClean="0"/>
            <a:t>Ұтымды күту теориясы</a:t>
          </a:r>
          <a:r>
            <a:rPr lang="ru-RU" sz="3600" b="1" dirty="0" smtClean="0"/>
            <a:t> </a:t>
          </a:r>
          <a:r>
            <a:rPr lang="en-US" sz="3600" b="1" dirty="0" smtClean="0"/>
            <a:t>:</a:t>
          </a:r>
          <a:endParaRPr lang="ru-RU" sz="3600" dirty="0"/>
        </a:p>
      </dgm:t>
    </dgm:pt>
    <dgm:pt modelId="{AD7B07CE-41EA-4D5A-B3B9-4177EC45EC1D}" type="parTrans" cxnId="{60736C50-99E8-47D1-A9F2-96F31FAB43B8}">
      <dgm:prSet/>
      <dgm:spPr/>
      <dgm:t>
        <a:bodyPr/>
        <a:lstStyle/>
        <a:p>
          <a:endParaRPr lang="ru-RU"/>
        </a:p>
      </dgm:t>
    </dgm:pt>
    <dgm:pt modelId="{9D66F36F-C4F1-4639-A2C4-29F0ED0507AA}" type="sibTrans" cxnId="{60736C50-99E8-47D1-A9F2-96F31FAB43B8}">
      <dgm:prSet/>
      <dgm:spPr/>
      <dgm:t>
        <a:bodyPr/>
        <a:lstStyle/>
        <a:p>
          <a:endParaRPr lang="ru-RU"/>
        </a:p>
      </dgm:t>
    </dgm:pt>
    <dgm:pt modelId="{02692B18-F13E-4A22-8B19-276EF40E04D7}">
      <dgm:prSet phldrT="[Текст]"/>
      <dgm:spPr/>
      <dgm:t>
        <a:bodyPr/>
        <a:lstStyle/>
        <a:p>
          <a:r>
            <a:rPr lang="ru-RU" b="1" dirty="0" err="1" smtClean="0"/>
            <a:t>бұл экономикаға қатысушылардын конъюктуралық өзгерісіне, экономикалық саясат</a:t>
          </a:r>
          <a:r>
            <a:rPr lang="ru-RU" b="1" dirty="0" smtClean="0"/>
            <a:t> </a:t>
          </a:r>
          <a:r>
            <a:rPr lang="ru-RU" b="1" dirty="0" err="1" smtClean="0"/>
            <a:t>тигізетін</a:t>
          </a:r>
          <a:r>
            <a:rPr lang="ru-RU" b="1" dirty="0" smtClean="0"/>
            <a:t> </a:t>
          </a:r>
          <a:r>
            <a:rPr lang="ru-RU" b="1" dirty="0" err="1" smtClean="0"/>
            <a:t>әсерілерін  қарастыратын </a:t>
          </a:r>
          <a:r>
            <a:rPr lang="ru-RU" b="1" dirty="0" smtClean="0"/>
            <a:t>теория. </a:t>
          </a:r>
          <a:endParaRPr lang="ru-RU" dirty="0"/>
        </a:p>
      </dgm:t>
    </dgm:pt>
    <dgm:pt modelId="{65D5B7F1-0A67-4038-81F4-25D50839A1F3}" type="parTrans" cxnId="{9680D47C-4F86-4FA4-8F21-1222AD3D29B7}">
      <dgm:prSet/>
      <dgm:spPr/>
      <dgm:t>
        <a:bodyPr/>
        <a:lstStyle/>
        <a:p>
          <a:endParaRPr lang="ru-RU"/>
        </a:p>
      </dgm:t>
    </dgm:pt>
    <dgm:pt modelId="{DEE53E87-AEE5-4323-BD6D-77BAAE61AF66}" type="sibTrans" cxnId="{9680D47C-4F86-4FA4-8F21-1222AD3D29B7}">
      <dgm:prSet/>
      <dgm:spPr/>
      <dgm:t>
        <a:bodyPr/>
        <a:lstStyle/>
        <a:p>
          <a:endParaRPr lang="ru-RU"/>
        </a:p>
      </dgm:t>
    </dgm:pt>
    <dgm:pt modelId="{B9449201-E962-4C43-8DD3-E5324996C607}" type="pres">
      <dgm:prSet presAssocID="{2EEFA809-26B0-4D85-A03E-058D7CE25D1D}" presName="Name0" presStyleCnt="0">
        <dgm:presLayoutVars>
          <dgm:dir/>
          <dgm:animLvl val="lvl"/>
          <dgm:resizeHandles/>
        </dgm:presLayoutVars>
      </dgm:prSet>
      <dgm:spPr/>
    </dgm:pt>
    <dgm:pt modelId="{A759314F-07FC-4147-B64B-47C880F5342E}" type="pres">
      <dgm:prSet presAssocID="{ACB02D99-2AEF-4166-95E0-CFA15D9BF401}" presName="linNode" presStyleCnt="0"/>
      <dgm:spPr/>
    </dgm:pt>
    <dgm:pt modelId="{E5AD677D-04F6-4DBC-83C1-11E6F1705BDD}" type="pres">
      <dgm:prSet presAssocID="{ACB02D99-2AEF-4166-95E0-CFA15D9BF401}" presName="parentShp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53A423F-2009-4B21-82DD-CB08C24B44CB}" type="pres">
      <dgm:prSet presAssocID="{ACB02D99-2AEF-4166-95E0-CFA15D9BF401}" presName="childShp" presStyleLbl="bgAccFollowNode1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4DF01A4-CAA0-4811-8EBF-F4448AF8E466}" type="presOf" srcId="{2EEFA809-26B0-4D85-A03E-058D7CE25D1D}" destId="{B9449201-E962-4C43-8DD3-E5324996C607}" srcOrd="0" destOrd="0" presId="urn:microsoft.com/office/officeart/2005/8/layout/vList6"/>
    <dgm:cxn modelId="{6A1108D0-3ADF-4983-BA58-F01B2A853877}" type="presOf" srcId="{02692B18-F13E-4A22-8B19-276EF40E04D7}" destId="{453A423F-2009-4B21-82DD-CB08C24B44CB}" srcOrd="0" destOrd="0" presId="urn:microsoft.com/office/officeart/2005/8/layout/vList6"/>
    <dgm:cxn modelId="{C13A5E27-DE14-45DE-8296-449B353A5D25}" type="presOf" srcId="{ACB02D99-2AEF-4166-95E0-CFA15D9BF401}" destId="{E5AD677D-04F6-4DBC-83C1-11E6F1705BDD}" srcOrd="0" destOrd="0" presId="urn:microsoft.com/office/officeart/2005/8/layout/vList6"/>
    <dgm:cxn modelId="{9680D47C-4F86-4FA4-8F21-1222AD3D29B7}" srcId="{ACB02D99-2AEF-4166-95E0-CFA15D9BF401}" destId="{02692B18-F13E-4A22-8B19-276EF40E04D7}" srcOrd="0" destOrd="0" parTransId="{65D5B7F1-0A67-4038-81F4-25D50839A1F3}" sibTransId="{DEE53E87-AEE5-4323-BD6D-77BAAE61AF66}"/>
    <dgm:cxn modelId="{60736C50-99E8-47D1-A9F2-96F31FAB43B8}" srcId="{2EEFA809-26B0-4D85-A03E-058D7CE25D1D}" destId="{ACB02D99-2AEF-4166-95E0-CFA15D9BF401}" srcOrd="0" destOrd="0" parTransId="{AD7B07CE-41EA-4D5A-B3B9-4177EC45EC1D}" sibTransId="{9D66F36F-C4F1-4639-A2C4-29F0ED0507AA}"/>
    <dgm:cxn modelId="{8C44A78E-747D-43CB-90B4-0B79AF690B39}" type="presParOf" srcId="{B9449201-E962-4C43-8DD3-E5324996C607}" destId="{A759314F-07FC-4147-B64B-47C880F5342E}" srcOrd="0" destOrd="0" presId="urn:microsoft.com/office/officeart/2005/8/layout/vList6"/>
    <dgm:cxn modelId="{D5CCE636-6713-48E6-90C5-D1C9A5C009CF}" type="presParOf" srcId="{A759314F-07FC-4147-B64B-47C880F5342E}" destId="{E5AD677D-04F6-4DBC-83C1-11E6F1705BDD}" srcOrd="0" destOrd="0" presId="urn:microsoft.com/office/officeart/2005/8/layout/vList6"/>
    <dgm:cxn modelId="{EBD1288C-C6E2-4697-BC69-812FF0638291}" type="presParOf" srcId="{A759314F-07FC-4147-B64B-47C880F5342E}" destId="{453A423F-2009-4B21-82DD-CB08C24B44CB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7DD31252-3A42-4C50-A998-B09C7CBFED1C}" type="doc">
      <dgm:prSet loTypeId="urn:microsoft.com/office/officeart/2005/8/layout/v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AEBDD43-C035-4CCE-BBAA-56C703F67682}">
      <dgm:prSet phldrT="[Текст]"/>
      <dgm:spPr/>
      <dgm:t>
        <a:bodyPr/>
        <a:lstStyle/>
        <a:p>
          <a:r>
            <a:rPr lang="kk-KZ" dirty="0" smtClean="0"/>
            <a:t>І</a:t>
          </a:r>
          <a:endParaRPr lang="ru-RU" dirty="0"/>
        </a:p>
      </dgm:t>
    </dgm:pt>
    <dgm:pt modelId="{994992CF-CB13-49C9-A455-2246887EE2B3}" type="parTrans" cxnId="{01EBF751-BDAE-4A5C-B76B-BD0788400DF0}">
      <dgm:prSet/>
      <dgm:spPr/>
      <dgm:t>
        <a:bodyPr/>
        <a:lstStyle/>
        <a:p>
          <a:endParaRPr lang="ru-RU"/>
        </a:p>
      </dgm:t>
    </dgm:pt>
    <dgm:pt modelId="{0FF2E7A1-6325-4414-BF85-05F817B28EA5}" type="sibTrans" cxnId="{01EBF751-BDAE-4A5C-B76B-BD0788400DF0}">
      <dgm:prSet/>
      <dgm:spPr/>
      <dgm:t>
        <a:bodyPr/>
        <a:lstStyle/>
        <a:p>
          <a:endParaRPr lang="ru-RU"/>
        </a:p>
      </dgm:t>
    </dgm:pt>
    <dgm:pt modelId="{9A3C4F88-B41D-4E6E-91D4-3D38DF2985AF}">
      <dgm:prSet phldrT="[Текст]" custT="1"/>
      <dgm:spPr/>
      <dgm:t>
        <a:bodyPr/>
        <a:lstStyle/>
        <a:p>
          <a:pPr algn="just"/>
          <a:r>
            <a:rPr lang="kk-KZ" sz="1900" b="0" i="1" dirty="0" smtClean="0">
              <a:latin typeface="Times New Roman" pitchFamily="18" charset="0"/>
              <a:cs typeface="Times New Roman" pitchFamily="18" charset="0"/>
            </a:rPr>
            <a:t>Экономикалық теория тарихында неоконсерватизмнің екі ең жарқын теориялық мектебі бар: монетаризм және ұсыныстар экономикасы. Монетаризм – кейнсиандыққа қарсы шыққан, «еркін нарық», «мемлекеттің араласпауы» идеяларын қолдайтын бағыт, ол ең бастсы деп ақша теориясы мәселесін қойды. </a:t>
          </a:r>
          <a:endParaRPr lang="ru-RU" sz="1900" i="1" dirty="0">
            <a:latin typeface="Times New Roman" pitchFamily="18" charset="0"/>
            <a:cs typeface="Times New Roman" pitchFamily="18" charset="0"/>
          </a:endParaRPr>
        </a:p>
      </dgm:t>
    </dgm:pt>
    <dgm:pt modelId="{B983DB19-E896-4E8E-BADF-F6A6442FE26D}" type="parTrans" cxnId="{AA39DABB-6B9F-440D-A917-EF8BD22BD422}">
      <dgm:prSet/>
      <dgm:spPr/>
      <dgm:t>
        <a:bodyPr/>
        <a:lstStyle/>
        <a:p>
          <a:endParaRPr lang="ru-RU"/>
        </a:p>
      </dgm:t>
    </dgm:pt>
    <dgm:pt modelId="{CD96A1FA-5983-4A1E-B620-4301A5FB3116}" type="sibTrans" cxnId="{AA39DABB-6B9F-440D-A917-EF8BD22BD422}">
      <dgm:prSet/>
      <dgm:spPr/>
      <dgm:t>
        <a:bodyPr/>
        <a:lstStyle/>
        <a:p>
          <a:endParaRPr lang="ru-RU"/>
        </a:p>
      </dgm:t>
    </dgm:pt>
    <dgm:pt modelId="{B8AE9DB0-DFD9-4B73-917E-19C3F3980CEE}">
      <dgm:prSet phldrT="[Текст]"/>
      <dgm:spPr/>
      <dgm:t>
        <a:bodyPr/>
        <a:lstStyle/>
        <a:p>
          <a:r>
            <a:rPr lang="kk-KZ" dirty="0" smtClean="0"/>
            <a:t>ІІ</a:t>
          </a:r>
          <a:endParaRPr lang="ru-RU" dirty="0"/>
        </a:p>
      </dgm:t>
    </dgm:pt>
    <dgm:pt modelId="{446A1364-064E-46B7-A767-ABE4CA864BB2}" type="parTrans" cxnId="{432F0EEA-7ECF-4CA2-8E15-AABA92D20CDF}">
      <dgm:prSet/>
      <dgm:spPr/>
      <dgm:t>
        <a:bodyPr/>
        <a:lstStyle/>
        <a:p>
          <a:endParaRPr lang="ru-RU"/>
        </a:p>
      </dgm:t>
    </dgm:pt>
    <dgm:pt modelId="{001F0612-F80E-4179-827B-3BEB477F391F}" type="sibTrans" cxnId="{432F0EEA-7ECF-4CA2-8E15-AABA92D20CDF}">
      <dgm:prSet/>
      <dgm:spPr/>
      <dgm:t>
        <a:bodyPr/>
        <a:lstStyle/>
        <a:p>
          <a:endParaRPr lang="ru-RU"/>
        </a:p>
      </dgm:t>
    </dgm:pt>
    <dgm:pt modelId="{F5626E50-B401-4BF4-B433-523D76CD6235}">
      <dgm:prSet phldrT="[Текст]"/>
      <dgm:spPr/>
      <dgm:t>
        <a:bodyPr/>
        <a:lstStyle/>
        <a:p>
          <a:pPr algn="just"/>
          <a:r>
            <a:rPr lang="kk-KZ" b="0" i="1" dirty="0" smtClean="0">
              <a:latin typeface="Times New Roman" pitchFamily="18" charset="0"/>
              <a:cs typeface="Times New Roman" pitchFamily="18" charset="0"/>
            </a:rPr>
            <a:t>Ұтымды күту теориясы – бұл экономикалық қызметке қатысушының конъюнктураның экономикалық саясат шараларының өзгерістеріне реагциясын қарайтын теория. Бейімделгенге қарағанда ұтымды ұсыныстар тең өткен тәжірибесіне ғана емес, алдынғы оқиғаларды болжауға, бағалауға сүйенеді. </a:t>
          </a:r>
          <a:endParaRPr lang="ru-RU" i="1" dirty="0">
            <a:latin typeface="Times New Roman" pitchFamily="18" charset="0"/>
            <a:cs typeface="Times New Roman" pitchFamily="18" charset="0"/>
          </a:endParaRPr>
        </a:p>
      </dgm:t>
    </dgm:pt>
    <dgm:pt modelId="{0279D201-25BC-41AB-90B5-5BB5A8363594}" type="parTrans" cxnId="{3A7DE346-1C6B-4925-BE3B-A84686E6AE79}">
      <dgm:prSet/>
      <dgm:spPr/>
      <dgm:t>
        <a:bodyPr/>
        <a:lstStyle/>
        <a:p>
          <a:endParaRPr lang="ru-RU"/>
        </a:p>
      </dgm:t>
    </dgm:pt>
    <dgm:pt modelId="{1333633A-1378-47FB-80F1-956715E5AA6A}" type="sibTrans" cxnId="{3A7DE346-1C6B-4925-BE3B-A84686E6AE79}">
      <dgm:prSet/>
      <dgm:spPr/>
      <dgm:t>
        <a:bodyPr/>
        <a:lstStyle/>
        <a:p>
          <a:endParaRPr lang="ru-RU"/>
        </a:p>
      </dgm:t>
    </dgm:pt>
    <dgm:pt modelId="{FF81BD2D-D967-4CBB-8863-A75DFD68E908}" type="pres">
      <dgm:prSet presAssocID="{7DD31252-3A42-4C50-A998-B09C7CBFED1C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9C3F6DB9-14E8-4E9E-8214-62CC4F4BA1FA}" type="pres">
      <dgm:prSet presAssocID="{EAEBDD43-C035-4CCE-BBAA-56C703F67682}" presName="linNode" presStyleCnt="0"/>
      <dgm:spPr/>
    </dgm:pt>
    <dgm:pt modelId="{48D69F9A-AA87-4C7E-A091-EE6A4AED59B7}" type="pres">
      <dgm:prSet presAssocID="{EAEBDD43-C035-4CCE-BBAA-56C703F67682}" presName="parentShp" presStyleLbl="node1" presStyleIdx="0" presStyleCnt="2" custScaleX="33333" custLinFactNeighborX="-20635" custLinFactNeighborY="128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050AFA1-3D1E-4DB8-86E0-9869A8982E4F}" type="pres">
      <dgm:prSet presAssocID="{EAEBDD43-C035-4CCE-BBAA-56C703F67682}" presName="childShp" presStyleLbl="bgAccFollowNode1" presStyleIdx="0" presStyleCnt="2" custScaleX="14127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2F49524-5A5F-4D27-A995-92C06F96E946}" type="pres">
      <dgm:prSet presAssocID="{0FF2E7A1-6325-4414-BF85-05F817B28EA5}" presName="spacing" presStyleCnt="0"/>
      <dgm:spPr/>
    </dgm:pt>
    <dgm:pt modelId="{8B5F430E-057A-45B5-87C3-966C16D1EFAC}" type="pres">
      <dgm:prSet presAssocID="{B8AE9DB0-DFD9-4B73-917E-19C3F3980CEE}" presName="linNode" presStyleCnt="0"/>
      <dgm:spPr/>
    </dgm:pt>
    <dgm:pt modelId="{6BDAB5DD-DBEE-42B9-B667-9A44A5B692D0}" type="pres">
      <dgm:prSet presAssocID="{B8AE9DB0-DFD9-4B73-917E-19C3F3980CEE}" presName="parentShp" presStyleLbl="node1" presStyleIdx="1" presStyleCnt="2" custScaleX="33333" custLinFactNeighborX="-23810" custLinFactNeighborY="-287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BFAF67B-93EE-4273-84B9-9CF85975D4D4}" type="pres">
      <dgm:prSet presAssocID="{B8AE9DB0-DFD9-4B73-917E-19C3F3980CEE}" presName="childShp" presStyleLbl="bgAccFollowNode1" presStyleIdx="1" presStyleCnt="2" custScaleX="14127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32F0EEA-7ECF-4CA2-8E15-AABA92D20CDF}" srcId="{7DD31252-3A42-4C50-A998-B09C7CBFED1C}" destId="{B8AE9DB0-DFD9-4B73-917E-19C3F3980CEE}" srcOrd="1" destOrd="0" parTransId="{446A1364-064E-46B7-A767-ABE4CA864BB2}" sibTransId="{001F0612-F80E-4179-827B-3BEB477F391F}"/>
    <dgm:cxn modelId="{E2B6D3FF-8C1D-4D34-A968-5F08594F1BE0}" type="presOf" srcId="{9A3C4F88-B41D-4E6E-91D4-3D38DF2985AF}" destId="{7050AFA1-3D1E-4DB8-86E0-9869A8982E4F}" srcOrd="0" destOrd="0" presId="urn:microsoft.com/office/officeart/2005/8/layout/vList6"/>
    <dgm:cxn modelId="{570BD574-BF85-4946-95BD-73D2A999FEAA}" type="presOf" srcId="{7DD31252-3A42-4C50-A998-B09C7CBFED1C}" destId="{FF81BD2D-D967-4CBB-8863-A75DFD68E908}" srcOrd="0" destOrd="0" presId="urn:microsoft.com/office/officeart/2005/8/layout/vList6"/>
    <dgm:cxn modelId="{AA39DABB-6B9F-440D-A917-EF8BD22BD422}" srcId="{EAEBDD43-C035-4CCE-BBAA-56C703F67682}" destId="{9A3C4F88-B41D-4E6E-91D4-3D38DF2985AF}" srcOrd="0" destOrd="0" parTransId="{B983DB19-E896-4E8E-BADF-F6A6442FE26D}" sibTransId="{CD96A1FA-5983-4A1E-B620-4301A5FB3116}"/>
    <dgm:cxn modelId="{3A7DE346-1C6B-4925-BE3B-A84686E6AE79}" srcId="{B8AE9DB0-DFD9-4B73-917E-19C3F3980CEE}" destId="{F5626E50-B401-4BF4-B433-523D76CD6235}" srcOrd="0" destOrd="0" parTransId="{0279D201-25BC-41AB-90B5-5BB5A8363594}" sibTransId="{1333633A-1378-47FB-80F1-956715E5AA6A}"/>
    <dgm:cxn modelId="{EE1B9EA7-A77B-491E-83C2-2B8F137126BB}" type="presOf" srcId="{EAEBDD43-C035-4CCE-BBAA-56C703F67682}" destId="{48D69F9A-AA87-4C7E-A091-EE6A4AED59B7}" srcOrd="0" destOrd="0" presId="urn:microsoft.com/office/officeart/2005/8/layout/vList6"/>
    <dgm:cxn modelId="{01EBF751-BDAE-4A5C-B76B-BD0788400DF0}" srcId="{7DD31252-3A42-4C50-A998-B09C7CBFED1C}" destId="{EAEBDD43-C035-4CCE-BBAA-56C703F67682}" srcOrd="0" destOrd="0" parTransId="{994992CF-CB13-49C9-A455-2246887EE2B3}" sibTransId="{0FF2E7A1-6325-4414-BF85-05F817B28EA5}"/>
    <dgm:cxn modelId="{594698A5-7CF0-4367-B3C4-BC7D438ADD6B}" type="presOf" srcId="{B8AE9DB0-DFD9-4B73-917E-19C3F3980CEE}" destId="{6BDAB5DD-DBEE-42B9-B667-9A44A5B692D0}" srcOrd="0" destOrd="0" presId="urn:microsoft.com/office/officeart/2005/8/layout/vList6"/>
    <dgm:cxn modelId="{B0CEF84E-2EE0-42E4-BA56-7916667A0704}" type="presOf" srcId="{F5626E50-B401-4BF4-B433-523D76CD6235}" destId="{8BFAF67B-93EE-4273-84B9-9CF85975D4D4}" srcOrd="0" destOrd="0" presId="urn:microsoft.com/office/officeart/2005/8/layout/vList6"/>
    <dgm:cxn modelId="{880BCB01-39FD-4461-B151-9FC04E6F0D9F}" type="presParOf" srcId="{FF81BD2D-D967-4CBB-8863-A75DFD68E908}" destId="{9C3F6DB9-14E8-4E9E-8214-62CC4F4BA1FA}" srcOrd="0" destOrd="0" presId="urn:microsoft.com/office/officeart/2005/8/layout/vList6"/>
    <dgm:cxn modelId="{B68FEF96-C533-4A31-8E7B-B11CFD22DDDA}" type="presParOf" srcId="{9C3F6DB9-14E8-4E9E-8214-62CC4F4BA1FA}" destId="{48D69F9A-AA87-4C7E-A091-EE6A4AED59B7}" srcOrd="0" destOrd="0" presId="urn:microsoft.com/office/officeart/2005/8/layout/vList6"/>
    <dgm:cxn modelId="{06517716-FB0A-4027-B267-F6DDE466CE1A}" type="presParOf" srcId="{9C3F6DB9-14E8-4E9E-8214-62CC4F4BA1FA}" destId="{7050AFA1-3D1E-4DB8-86E0-9869A8982E4F}" srcOrd="1" destOrd="0" presId="urn:microsoft.com/office/officeart/2005/8/layout/vList6"/>
    <dgm:cxn modelId="{52DC0AF7-F69F-404C-89EF-74C6D53F7C7C}" type="presParOf" srcId="{FF81BD2D-D967-4CBB-8863-A75DFD68E908}" destId="{B2F49524-5A5F-4D27-A995-92C06F96E946}" srcOrd="1" destOrd="0" presId="urn:microsoft.com/office/officeart/2005/8/layout/vList6"/>
    <dgm:cxn modelId="{CB671F71-F502-4C53-A7AD-CE94375B4D1E}" type="presParOf" srcId="{FF81BD2D-D967-4CBB-8863-A75DFD68E908}" destId="{8B5F430E-057A-45B5-87C3-966C16D1EFAC}" srcOrd="2" destOrd="0" presId="urn:microsoft.com/office/officeart/2005/8/layout/vList6"/>
    <dgm:cxn modelId="{D8311E68-32F8-41D3-A098-E9E5A6B3AF62}" type="presParOf" srcId="{8B5F430E-057A-45B5-87C3-966C16D1EFAC}" destId="{6BDAB5DD-DBEE-42B9-B667-9A44A5B692D0}" srcOrd="0" destOrd="0" presId="urn:microsoft.com/office/officeart/2005/8/layout/vList6"/>
    <dgm:cxn modelId="{C75CC2AF-45EF-40F1-8EB8-C33C5819340B}" type="presParOf" srcId="{8B5F430E-057A-45B5-87C3-966C16D1EFAC}" destId="{8BFAF67B-93EE-4273-84B9-9CF85975D4D4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99E951C-DAA8-413D-81CA-3AE91A0B1476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4DC5558-EEA4-41FE-AE6D-0C11B1A6E913}">
      <dgm:prSet phldrT="[Текст]" phldr="1"/>
      <dgm:spPr/>
      <dgm:t>
        <a:bodyPr/>
        <a:lstStyle/>
        <a:p>
          <a:endParaRPr lang="ru-RU" dirty="0"/>
        </a:p>
      </dgm:t>
    </dgm:pt>
    <dgm:pt modelId="{F50DD2B1-E304-4AD6-80F0-93F897794565}" type="parTrans" cxnId="{E674DE43-533E-4CC0-97A2-1856E1B101FE}">
      <dgm:prSet/>
      <dgm:spPr/>
      <dgm:t>
        <a:bodyPr/>
        <a:lstStyle/>
        <a:p>
          <a:endParaRPr lang="ru-RU"/>
        </a:p>
      </dgm:t>
    </dgm:pt>
    <dgm:pt modelId="{ABCBC30A-2EC6-48DF-8E32-A938F66D7DFF}" type="sibTrans" cxnId="{E674DE43-533E-4CC0-97A2-1856E1B101FE}">
      <dgm:prSet/>
      <dgm:spPr/>
      <dgm:t>
        <a:bodyPr/>
        <a:lstStyle/>
        <a:p>
          <a:endParaRPr lang="ru-RU"/>
        </a:p>
      </dgm:t>
    </dgm:pt>
    <dgm:pt modelId="{D444125E-9B81-4CE8-8746-AF0CBDA6FF1B}">
      <dgm:prSet phldrT="[Текст]" custT="1"/>
      <dgm:spPr/>
      <dgm:t>
        <a:bodyPr/>
        <a:lstStyle/>
        <a:p>
          <a:r>
            <a:rPr lang="ru-RU" sz="1600" b="1" dirty="0" smtClean="0">
              <a:latin typeface="Times New Roman" pitchFamily="18" charset="0"/>
              <a:cs typeface="Times New Roman" pitchFamily="18" charset="0"/>
            </a:rPr>
            <a:t>Монетаризм – </a:t>
          </a:r>
          <a:r>
            <a:rPr lang="ru-RU" sz="1600" b="1" dirty="0" err="1" smtClean="0">
              <a:latin typeface="Times New Roman" pitchFamily="18" charset="0"/>
              <a:cs typeface="Times New Roman" pitchFamily="18" charset="0"/>
            </a:rPr>
            <a:t>бұл кейнсиандыққа қарсы шыққан бағыт</a:t>
          </a:r>
          <a:r>
            <a:rPr lang="ru-RU" sz="1600" b="1" dirty="0" smtClean="0">
              <a:latin typeface="Times New Roman" pitchFamily="18" charset="0"/>
              <a:cs typeface="Times New Roman" pitchFamily="18" charset="0"/>
            </a:rPr>
            <a:t>, «</a:t>
          </a:r>
          <a:r>
            <a:rPr lang="ru-RU" sz="1600" b="1" dirty="0" err="1" smtClean="0">
              <a:latin typeface="Times New Roman" pitchFamily="18" charset="0"/>
              <a:cs typeface="Times New Roman" pitchFamily="18" charset="0"/>
            </a:rPr>
            <a:t>еркін</a:t>
          </a:r>
          <a:r>
            <a:rPr lang="ru-RU" sz="1600" b="1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600" b="1" dirty="0" err="1" smtClean="0">
              <a:latin typeface="Times New Roman" pitchFamily="18" charset="0"/>
              <a:cs typeface="Times New Roman" pitchFamily="18" charset="0"/>
            </a:rPr>
            <a:t>нарық</a:t>
          </a:r>
          <a:r>
            <a:rPr lang="ru-RU" sz="1600" b="1" dirty="0" smtClean="0">
              <a:latin typeface="Times New Roman" pitchFamily="18" charset="0"/>
              <a:cs typeface="Times New Roman" pitchFamily="18" charset="0"/>
            </a:rPr>
            <a:t>», «</a:t>
          </a:r>
          <a:r>
            <a:rPr lang="ru-RU" sz="1600" b="1" dirty="0" err="1" smtClean="0">
              <a:latin typeface="Times New Roman" pitchFamily="18" charset="0"/>
              <a:cs typeface="Times New Roman" pitchFamily="18" charset="0"/>
            </a:rPr>
            <a:t>мемлекеттің араласпау</a:t>
          </a:r>
          <a:r>
            <a:rPr lang="ru-RU" sz="1600" b="1" dirty="0" smtClean="0">
              <a:latin typeface="Times New Roman" pitchFamily="18" charset="0"/>
              <a:cs typeface="Times New Roman" pitchFamily="18" charset="0"/>
            </a:rPr>
            <a:t>» </a:t>
          </a:r>
          <a:r>
            <a:rPr lang="ru-RU" sz="1600" b="1" dirty="0" err="1" smtClean="0">
              <a:latin typeface="Times New Roman" pitchFamily="18" charset="0"/>
              <a:cs typeface="Times New Roman" pitchFamily="18" charset="0"/>
            </a:rPr>
            <a:t>идеяларын</a:t>
          </a:r>
          <a:r>
            <a:rPr lang="ru-RU" sz="1600" b="1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600" b="1" dirty="0" err="1" smtClean="0">
              <a:latin typeface="Times New Roman" pitchFamily="18" charset="0"/>
              <a:cs typeface="Times New Roman" pitchFamily="18" charset="0"/>
            </a:rPr>
            <a:t>қорғаушы</a:t>
          </a:r>
          <a:r>
            <a:rPr lang="ru-RU" sz="1600" b="1" dirty="0" smtClean="0">
              <a:latin typeface="Times New Roman" pitchFamily="18" charset="0"/>
              <a:cs typeface="Times New Roman" pitchFamily="18" charset="0"/>
            </a:rPr>
            <a:t>, </a:t>
          </a:r>
          <a:r>
            <a:rPr lang="ru-RU" sz="1600" b="1" dirty="0" err="1" smtClean="0">
              <a:latin typeface="Times New Roman" pitchFamily="18" charset="0"/>
              <a:cs typeface="Times New Roman" pitchFamily="18" charset="0"/>
            </a:rPr>
            <a:t>мұнда ақша теориясы</a:t>
          </a:r>
          <a:r>
            <a:rPr lang="ru-RU" sz="1600" b="1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600" b="1" dirty="0" err="1" smtClean="0">
              <a:latin typeface="Times New Roman" pitchFamily="18" charset="0"/>
              <a:cs typeface="Times New Roman" pitchFamily="18" charset="0"/>
            </a:rPr>
            <a:t>басты</a:t>
          </a:r>
          <a:r>
            <a:rPr lang="ru-RU" sz="1600" b="1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600" b="1" dirty="0" err="1" smtClean="0">
              <a:latin typeface="Times New Roman" pitchFamily="18" charset="0"/>
              <a:cs typeface="Times New Roman" pitchFamily="18" charset="0"/>
            </a:rPr>
            <a:t>мәселе ретінде</a:t>
          </a:r>
          <a:r>
            <a:rPr lang="ru-RU" sz="1600" b="1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600" b="1" dirty="0" err="1" smtClean="0">
              <a:latin typeface="Times New Roman" pitchFamily="18" charset="0"/>
              <a:cs typeface="Times New Roman" pitchFamily="18" charset="0"/>
            </a:rPr>
            <a:t>қарастырылады</a:t>
          </a:r>
          <a:r>
            <a:rPr lang="ru-RU" sz="1600" b="1" dirty="0" smtClean="0">
              <a:latin typeface="Times New Roman" pitchFamily="18" charset="0"/>
              <a:cs typeface="Times New Roman" pitchFamily="18" charset="0"/>
            </a:rPr>
            <a:t>. </a:t>
          </a:r>
          <a:endParaRPr lang="ru-RU" sz="1600" dirty="0">
            <a:latin typeface="Times New Roman" pitchFamily="18" charset="0"/>
            <a:cs typeface="Times New Roman" pitchFamily="18" charset="0"/>
          </a:endParaRPr>
        </a:p>
      </dgm:t>
    </dgm:pt>
    <dgm:pt modelId="{3978054E-7781-4137-B168-57080C8F16DE}" type="parTrans" cxnId="{8040804F-C094-4327-9021-2AF2A72687CA}">
      <dgm:prSet/>
      <dgm:spPr/>
      <dgm:t>
        <a:bodyPr/>
        <a:lstStyle/>
        <a:p>
          <a:endParaRPr lang="ru-RU"/>
        </a:p>
      </dgm:t>
    </dgm:pt>
    <dgm:pt modelId="{6ABB2262-1873-45E2-8531-5361733F6402}" type="sibTrans" cxnId="{8040804F-C094-4327-9021-2AF2A72687CA}">
      <dgm:prSet/>
      <dgm:spPr/>
      <dgm:t>
        <a:bodyPr/>
        <a:lstStyle/>
        <a:p>
          <a:endParaRPr lang="ru-RU"/>
        </a:p>
      </dgm:t>
    </dgm:pt>
    <dgm:pt modelId="{0B7E93E9-28A7-430B-94B7-4FF92691F320}">
      <dgm:prSet phldrT="[Текст]" phldr="1"/>
      <dgm:spPr/>
      <dgm:t>
        <a:bodyPr/>
        <a:lstStyle/>
        <a:p>
          <a:endParaRPr lang="ru-RU" dirty="0"/>
        </a:p>
      </dgm:t>
    </dgm:pt>
    <dgm:pt modelId="{41D22C11-3C22-4877-87BF-3B1CBA6B36FB}" type="parTrans" cxnId="{83E5A9BC-6356-466C-9CBB-FA7AF91486AF}">
      <dgm:prSet/>
      <dgm:spPr/>
      <dgm:t>
        <a:bodyPr/>
        <a:lstStyle/>
        <a:p>
          <a:endParaRPr lang="ru-RU"/>
        </a:p>
      </dgm:t>
    </dgm:pt>
    <dgm:pt modelId="{887909D6-770F-4555-946A-FCE7F66BC7BA}" type="sibTrans" cxnId="{83E5A9BC-6356-466C-9CBB-FA7AF91486AF}">
      <dgm:prSet/>
      <dgm:spPr/>
      <dgm:t>
        <a:bodyPr/>
        <a:lstStyle/>
        <a:p>
          <a:endParaRPr lang="ru-RU"/>
        </a:p>
      </dgm:t>
    </dgm:pt>
    <dgm:pt modelId="{A9C1DE91-BE6A-4097-91E7-F0E9800335D4}">
      <dgm:prSet phldrT="[Текст]" custT="1"/>
      <dgm:spPr/>
      <dgm:t>
        <a:bodyPr/>
        <a:lstStyle/>
        <a:p>
          <a:r>
            <a:rPr lang="ru-RU" sz="1400" b="1" dirty="0" err="1" smtClean="0">
              <a:latin typeface="Times New Roman" pitchFamily="18" charset="0"/>
              <a:cs typeface="Times New Roman" pitchFamily="18" charset="0"/>
            </a:rPr>
            <a:t>Монетарлық мектеп</a:t>
          </a:r>
          <a:r>
            <a:rPr lang="ru-RU" sz="1400" b="1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b="1" dirty="0" err="1" smtClean="0">
              <a:latin typeface="Times New Roman" pitchFamily="18" charset="0"/>
              <a:cs typeface="Times New Roman" pitchFamily="18" charset="0"/>
            </a:rPr>
            <a:t>шеңберінде ақша және ақша процестері</a:t>
          </a:r>
          <a:r>
            <a:rPr lang="ru-RU" sz="1400" b="1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b="1" dirty="0" err="1" smtClean="0">
              <a:latin typeface="Times New Roman" pitchFamily="18" charset="0"/>
              <a:cs typeface="Times New Roman" pitchFamily="18" charset="0"/>
            </a:rPr>
            <a:t>талданады</a:t>
          </a:r>
          <a:r>
            <a:rPr lang="ru-RU" sz="1400" b="1" dirty="0" smtClean="0">
              <a:latin typeface="Times New Roman" pitchFamily="18" charset="0"/>
              <a:cs typeface="Times New Roman" pitchFamily="18" charset="0"/>
            </a:rPr>
            <a:t>. Осы </a:t>
          </a:r>
          <a:r>
            <a:rPr lang="ru-RU" sz="1400" b="1" dirty="0" err="1" smtClean="0">
              <a:latin typeface="Times New Roman" pitchFamily="18" charset="0"/>
              <a:cs typeface="Times New Roman" pitchFamily="18" charset="0"/>
            </a:rPr>
            <a:t>заманғы </a:t>
          </a:r>
          <a:r>
            <a:rPr lang="ru-RU" sz="1400" b="1" dirty="0" smtClean="0">
              <a:latin typeface="Times New Roman" pitchFamily="18" charset="0"/>
              <a:cs typeface="Times New Roman" pitchFamily="18" charset="0"/>
            </a:rPr>
            <a:t>монетаризм </a:t>
          </a:r>
          <a:r>
            <a:rPr lang="ru-RU" sz="1400" b="1" dirty="0" err="1" smtClean="0">
              <a:latin typeface="Times New Roman" pitchFamily="18" charset="0"/>
              <a:cs typeface="Times New Roman" pitchFamily="18" charset="0"/>
            </a:rPr>
            <a:t>орталығы </a:t>
          </a:r>
          <a:r>
            <a:rPr lang="ru-RU" sz="1400" b="1" dirty="0" smtClean="0">
              <a:latin typeface="Times New Roman" pitchFamily="18" charset="0"/>
              <a:cs typeface="Times New Roman" pitchFamily="18" charset="0"/>
            </a:rPr>
            <a:t>Милтон </a:t>
          </a:r>
          <a:r>
            <a:rPr lang="ru-RU" sz="1400" b="1" dirty="0" err="1" smtClean="0">
              <a:latin typeface="Times New Roman" pitchFamily="18" charset="0"/>
              <a:cs typeface="Times New Roman" pitchFamily="18" charset="0"/>
            </a:rPr>
            <a:t>Фридмен</a:t>
          </a:r>
          <a:r>
            <a:rPr lang="ru-RU" sz="1400" b="1" dirty="0" smtClean="0">
              <a:latin typeface="Times New Roman" pitchFamily="18" charset="0"/>
              <a:cs typeface="Times New Roman" pitchFamily="18" charset="0"/>
            </a:rPr>
            <a:t> (1912 ж.т.) </a:t>
          </a:r>
          <a:r>
            <a:rPr lang="ru-RU" sz="1400" b="1" dirty="0" err="1" smtClean="0">
              <a:latin typeface="Times New Roman" pitchFamily="18" charset="0"/>
              <a:cs typeface="Times New Roman" pitchFamily="18" charset="0"/>
            </a:rPr>
            <a:t>бастаған АҚШ-тың </a:t>
          </a:r>
          <a:r>
            <a:rPr lang="ru-RU" sz="1400" b="1" dirty="0" smtClean="0">
              <a:latin typeface="Times New Roman" pitchFamily="18" charset="0"/>
              <a:cs typeface="Times New Roman" pitchFamily="18" charset="0"/>
            </a:rPr>
            <a:t>Чикаго </a:t>
          </a:r>
          <a:r>
            <a:rPr lang="ru-RU" sz="1400" b="1" dirty="0" err="1" smtClean="0">
              <a:latin typeface="Times New Roman" pitchFamily="18" charset="0"/>
              <a:cs typeface="Times New Roman" pitchFamily="18" charset="0"/>
            </a:rPr>
            <a:t>мектебі</a:t>
          </a:r>
          <a:r>
            <a:rPr lang="ru-RU" sz="1400" b="1" dirty="0" smtClean="0">
              <a:latin typeface="Times New Roman" pitchFamily="18" charset="0"/>
              <a:cs typeface="Times New Roman" pitchFamily="18" charset="0"/>
            </a:rPr>
            <a:t>. </a:t>
          </a:r>
          <a:endParaRPr lang="ru-RU" sz="1400" b="1" dirty="0">
            <a:latin typeface="Times New Roman" pitchFamily="18" charset="0"/>
            <a:cs typeface="Times New Roman" pitchFamily="18" charset="0"/>
          </a:endParaRPr>
        </a:p>
      </dgm:t>
    </dgm:pt>
    <dgm:pt modelId="{70D7C977-A116-4D36-95EF-8BC594D38959}" type="parTrans" cxnId="{6460F9FC-0DD1-4957-B665-CCDE7D96E123}">
      <dgm:prSet/>
      <dgm:spPr/>
      <dgm:t>
        <a:bodyPr/>
        <a:lstStyle/>
        <a:p>
          <a:endParaRPr lang="ru-RU"/>
        </a:p>
      </dgm:t>
    </dgm:pt>
    <dgm:pt modelId="{CE6DA558-FCA1-40CF-8EA5-DFF405133AC3}" type="sibTrans" cxnId="{6460F9FC-0DD1-4957-B665-CCDE7D96E123}">
      <dgm:prSet/>
      <dgm:spPr/>
      <dgm:t>
        <a:bodyPr/>
        <a:lstStyle/>
        <a:p>
          <a:endParaRPr lang="ru-RU"/>
        </a:p>
      </dgm:t>
    </dgm:pt>
    <dgm:pt modelId="{E750DC4B-D7E7-4D10-A018-161E6039428E}">
      <dgm:prSet phldrT="[Текст]" custT="1"/>
      <dgm:spPr/>
      <dgm:t>
        <a:bodyPr/>
        <a:lstStyle/>
        <a:p>
          <a:r>
            <a:rPr lang="ru-RU" sz="1400" b="1" dirty="0" err="1" smtClean="0">
              <a:latin typeface="Times New Roman" pitchFamily="18" charset="0"/>
              <a:cs typeface="Times New Roman" pitchFamily="18" charset="0"/>
            </a:rPr>
            <a:t>Оның ең бірінші</a:t>
          </a:r>
          <a:r>
            <a:rPr lang="ru-RU" sz="1400" b="1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b="1" dirty="0" err="1" smtClean="0">
              <a:latin typeface="Times New Roman" pitchFamily="18" charset="0"/>
              <a:cs typeface="Times New Roman" pitchFamily="18" charset="0"/>
            </a:rPr>
            <a:t>назар</a:t>
          </a:r>
          <a:r>
            <a:rPr lang="ru-RU" sz="1400" b="1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b="1" dirty="0" err="1" smtClean="0">
              <a:latin typeface="Times New Roman" pitchFamily="18" charset="0"/>
              <a:cs typeface="Times New Roman" pitchFamily="18" charset="0"/>
            </a:rPr>
            <a:t>аудартқан еңбегі </a:t>
          </a:r>
          <a:r>
            <a:rPr lang="ru-RU" sz="1400" b="1" dirty="0" smtClean="0">
              <a:latin typeface="Times New Roman" pitchFamily="18" charset="0"/>
              <a:cs typeface="Times New Roman" pitchFamily="18" charset="0"/>
            </a:rPr>
            <a:t>«</a:t>
          </a:r>
          <a:r>
            <a:rPr lang="ru-RU" sz="1400" b="1" dirty="0" err="1" smtClean="0">
              <a:latin typeface="Times New Roman" pitchFamily="18" charset="0"/>
              <a:cs typeface="Times New Roman" pitchFamily="18" charset="0"/>
            </a:rPr>
            <a:t>Позитивті</a:t>
          </a:r>
          <a:r>
            <a:rPr lang="ru-RU" sz="1400" b="1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b="1" dirty="0" err="1" smtClean="0">
              <a:latin typeface="Times New Roman" pitchFamily="18" charset="0"/>
              <a:cs typeface="Times New Roman" pitchFamily="18" charset="0"/>
            </a:rPr>
            <a:t>экономикалық ғылымның әдістемесі» </a:t>
          </a:r>
          <a:r>
            <a:rPr lang="ru-RU" sz="1400" b="1" dirty="0" smtClean="0">
              <a:latin typeface="Times New Roman" pitchFamily="18" charset="0"/>
              <a:cs typeface="Times New Roman" pitchFamily="18" charset="0"/>
            </a:rPr>
            <a:t>(1953ж.) </a:t>
          </a:r>
          <a:r>
            <a:rPr lang="ru-RU" sz="1400" b="1" dirty="0" err="1" smtClean="0">
              <a:latin typeface="Times New Roman" pitchFamily="18" charset="0"/>
              <a:cs typeface="Times New Roman" pitchFamily="18" charset="0"/>
            </a:rPr>
            <a:t>болды</a:t>
          </a:r>
          <a:r>
            <a:rPr lang="ru-RU" sz="1400" b="1" dirty="0" smtClean="0">
              <a:latin typeface="Times New Roman" pitchFamily="18" charset="0"/>
              <a:cs typeface="Times New Roman" pitchFamily="18" charset="0"/>
            </a:rPr>
            <a:t>. Фридман </a:t>
          </a:r>
          <a:r>
            <a:rPr lang="ru-RU" sz="1400" b="1" dirty="0" err="1" smtClean="0">
              <a:latin typeface="Times New Roman" pitchFamily="18" charset="0"/>
              <a:cs typeface="Times New Roman" pitchFamily="18" charset="0"/>
            </a:rPr>
            <a:t>позитивті</a:t>
          </a:r>
          <a:r>
            <a:rPr lang="ru-RU" sz="1400" b="1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b="1" dirty="0" err="1" smtClean="0">
              <a:latin typeface="Times New Roman" pitchFamily="18" charset="0"/>
              <a:cs typeface="Times New Roman" pitchFamily="18" charset="0"/>
            </a:rPr>
            <a:t>және нормативті</a:t>
          </a:r>
          <a:r>
            <a:rPr lang="ru-RU" sz="1400" b="1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b="1" dirty="0" err="1" smtClean="0">
              <a:latin typeface="Times New Roman" pitchFamily="18" charset="0"/>
              <a:cs typeface="Times New Roman" pitchFamily="18" charset="0"/>
            </a:rPr>
            <a:t>экономикалық </a:t>
          </a:r>
          <a:r>
            <a:rPr lang="ru-RU" sz="1400" b="1" dirty="0" smtClean="0">
              <a:latin typeface="Times New Roman" pitchFamily="18" charset="0"/>
              <a:cs typeface="Times New Roman" pitchFamily="18" charset="0"/>
            </a:rPr>
            <a:t>теория </a:t>
          </a:r>
          <a:r>
            <a:rPr lang="ru-RU" sz="1400" b="1" dirty="0" err="1" smtClean="0">
              <a:latin typeface="Times New Roman" pitchFamily="18" charset="0"/>
              <a:cs typeface="Times New Roman" pitchFamily="18" charset="0"/>
            </a:rPr>
            <a:t>арасын</a:t>
          </a:r>
          <a:r>
            <a:rPr lang="ru-RU" sz="1400" b="1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b="1" dirty="0" err="1" smtClean="0">
              <a:latin typeface="Times New Roman" pitchFamily="18" charset="0"/>
              <a:cs typeface="Times New Roman" pitchFamily="18" charset="0"/>
            </a:rPr>
            <a:t>батыл</a:t>
          </a:r>
          <a:r>
            <a:rPr lang="ru-RU" sz="1400" b="1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b="1" dirty="0" err="1" smtClean="0">
              <a:latin typeface="Times New Roman" pitchFamily="18" charset="0"/>
              <a:cs typeface="Times New Roman" pitchFamily="18" charset="0"/>
            </a:rPr>
            <a:t>түрде ашты</a:t>
          </a:r>
          <a:r>
            <a:rPr lang="ru-RU" sz="1400" b="1" dirty="0" smtClean="0">
              <a:latin typeface="Times New Roman" pitchFamily="18" charset="0"/>
              <a:cs typeface="Times New Roman" pitchFamily="18" charset="0"/>
            </a:rPr>
            <a:t> прогресс тек </a:t>
          </a:r>
          <a:r>
            <a:rPr lang="ru-RU" sz="1400" b="1" dirty="0" err="1" smtClean="0">
              <a:latin typeface="Times New Roman" pitchFamily="18" charset="0"/>
              <a:cs typeface="Times New Roman" pitchFamily="18" charset="0"/>
            </a:rPr>
            <a:t>позитивті</a:t>
          </a:r>
          <a:r>
            <a:rPr lang="ru-RU" sz="1400" b="1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b="1" dirty="0" err="1" smtClean="0">
              <a:latin typeface="Times New Roman" pitchFamily="18" charset="0"/>
              <a:cs typeface="Times New Roman" pitchFamily="18" charset="0"/>
            </a:rPr>
            <a:t>негізінде</a:t>
          </a:r>
          <a:r>
            <a:rPr lang="ru-RU" sz="1400" b="1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b="1" dirty="0" err="1" smtClean="0">
              <a:latin typeface="Times New Roman" pitchFamily="18" charset="0"/>
              <a:cs typeface="Times New Roman" pitchFamily="18" charset="0"/>
            </a:rPr>
            <a:t>ғана мүмкін деп</a:t>
          </a:r>
          <a:r>
            <a:rPr lang="ru-RU" sz="1400" b="1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b="1" dirty="0" err="1" smtClean="0">
              <a:latin typeface="Times New Roman" pitchFamily="18" charset="0"/>
              <a:cs typeface="Times New Roman" pitchFamily="18" charset="0"/>
            </a:rPr>
            <a:t>берік</a:t>
          </a:r>
          <a:r>
            <a:rPr lang="ru-RU" sz="1400" b="1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b="1" dirty="0" err="1" smtClean="0">
              <a:latin typeface="Times New Roman" pitchFamily="18" charset="0"/>
              <a:cs typeface="Times New Roman" pitchFamily="18" charset="0"/>
            </a:rPr>
            <a:t>мәлімдеді</a:t>
          </a:r>
          <a:r>
            <a:rPr lang="ru-RU" sz="1400" b="1" dirty="0" smtClean="0">
              <a:latin typeface="Times New Roman" pitchFamily="18" charset="0"/>
              <a:cs typeface="Times New Roman" pitchFamily="18" charset="0"/>
            </a:rPr>
            <a:t>. </a:t>
          </a:r>
          <a:endParaRPr lang="ru-RU" sz="1400" b="1" dirty="0">
            <a:latin typeface="Times New Roman" pitchFamily="18" charset="0"/>
            <a:cs typeface="Times New Roman" pitchFamily="18" charset="0"/>
          </a:endParaRPr>
        </a:p>
      </dgm:t>
    </dgm:pt>
    <dgm:pt modelId="{60DE070A-C0D2-4669-A614-ECB9CF3E80AB}" type="parTrans" cxnId="{1CD0DDAF-E9C0-4920-9DE0-783AE4F57D53}">
      <dgm:prSet/>
      <dgm:spPr/>
      <dgm:t>
        <a:bodyPr/>
        <a:lstStyle/>
        <a:p>
          <a:endParaRPr lang="ru-RU"/>
        </a:p>
      </dgm:t>
    </dgm:pt>
    <dgm:pt modelId="{FBBFEFBB-61B3-4F4A-A7D4-0D1794124AA4}" type="sibTrans" cxnId="{1CD0DDAF-E9C0-4920-9DE0-783AE4F57D53}">
      <dgm:prSet/>
      <dgm:spPr/>
      <dgm:t>
        <a:bodyPr/>
        <a:lstStyle/>
        <a:p>
          <a:endParaRPr lang="ru-RU"/>
        </a:p>
      </dgm:t>
    </dgm:pt>
    <dgm:pt modelId="{C4F5BDCB-ECBE-404E-996D-A93EAAF5C914}">
      <dgm:prSet phldrT="[Текст]" phldr="1"/>
      <dgm:spPr/>
      <dgm:t>
        <a:bodyPr/>
        <a:lstStyle/>
        <a:p>
          <a:endParaRPr lang="ru-RU" dirty="0"/>
        </a:p>
      </dgm:t>
    </dgm:pt>
    <dgm:pt modelId="{757BF8D1-EC86-404F-8B56-3613C3C73AC9}" type="parTrans" cxnId="{E524FA8E-36AE-4E71-BD2A-C3ED6677C4E9}">
      <dgm:prSet/>
      <dgm:spPr/>
      <dgm:t>
        <a:bodyPr/>
        <a:lstStyle/>
        <a:p>
          <a:endParaRPr lang="ru-RU"/>
        </a:p>
      </dgm:t>
    </dgm:pt>
    <dgm:pt modelId="{BB530FCF-81BF-4D21-BA29-404E42201FBB}" type="sibTrans" cxnId="{E524FA8E-36AE-4E71-BD2A-C3ED6677C4E9}">
      <dgm:prSet/>
      <dgm:spPr/>
      <dgm:t>
        <a:bodyPr/>
        <a:lstStyle/>
        <a:p>
          <a:endParaRPr lang="ru-RU"/>
        </a:p>
      </dgm:t>
    </dgm:pt>
    <dgm:pt modelId="{F3766C01-834C-43D3-B9FB-5154EF2F81BB}">
      <dgm:prSet phldrT="[Текст]" custT="1"/>
      <dgm:spPr/>
      <dgm:t>
        <a:bodyPr/>
        <a:lstStyle/>
        <a:p>
          <a:r>
            <a:rPr lang="kk-KZ" sz="1400" b="0" dirty="0" smtClean="0">
              <a:latin typeface="Times New Roman" pitchFamily="18" charset="0"/>
              <a:cs typeface="Times New Roman" pitchFamily="18" charset="0"/>
            </a:rPr>
            <a:t>Фридменның басты еңбектері мыналар: «Позитивті экономика очерктері» (1952 ж.), А.Шварицпен бірігіп шығарған кітап – «Құрама Штаттарының монетарлық тарихы, 1867-1960 жж.» (1968ж.)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11E7F5F2-371B-4A42-8407-19BCBFC994A0}" type="parTrans" cxnId="{2D489B5A-6455-4601-9C6C-6A6D33F4466B}">
      <dgm:prSet/>
      <dgm:spPr/>
      <dgm:t>
        <a:bodyPr/>
        <a:lstStyle/>
        <a:p>
          <a:endParaRPr lang="ru-RU"/>
        </a:p>
      </dgm:t>
    </dgm:pt>
    <dgm:pt modelId="{A45526FD-6DC8-4CAA-930E-A418DF971D9C}" type="sibTrans" cxnId="{2D489B5A-6455-4601-9C6C-6A6D33F4466B}">
      <dgm:prSet/>
      <dgm:spPr/>
      <dgm:t>
        <a:bodyPr/>
        <a:lstStyle/>
        <a:p>
          <a:endParaRPr lang="ru-RU"/>
        </a:p>
      </dgm:t>
    </dgm:pt>
    <dgm:pt modelId="{217290D0-8194-40FF-96F3-29C50CC9E062}">
      <dgm:prSet phldrT="[Текст]" custT="1"/>
      <dgm:spPr/>
      <dgm:t>
        <a:bodyPr/>
        <a:lstStyle/>
        <a:p>
          <a:r>
            <a:rPr lang="ru-RU" sz="1400" b="1" dirty="0" err="1" smtClean="0">
              <a:latin typeface="Times New Roman" pitchFamily="18" charset="0"/>
              <a:cs typeface="Times New Roman" pitchFamily="18" charset="0"/>
            </a:rPr>
            <a:t>Монетаризмнің басқа </a:t>
          </a:r>
          <a:r>
            <a:rPr lang="ru-RU" sz="1400" b="1" dirty="0" smtClean="0">
              <a:latin typeface="Times New Roman" pitchFamily="18" charset="0"/>
              <a:cs typeface="Times New Roman" pitchFamily="18" charset="0"/>
            </a:rPr>
            <a:t>да </a:t>
          </a:r>
          <a:r>
            <a:rPr lang="ru-RU" sz="1400" b="1" dirty="0" err="1" smtClean="0">
              <a:latin typeface="Times New Roman" pitchFamily="18" charset="0"/>
              <a:cs typeface="Times New Roman" pitchFamily="18" charset="0"/>
            </a:rPr>
            <a:t>ықпалды фигураларына</a:t>
          </a:r>
          <a:r>
            <a:rPr lang="ru-RU" sz="1400" b="1" dirty="0" smtClean="0">
              <a:latin typeface="Times New Roman" pitchFamily="18" charset="0"/>
              <a:cs typeface="Times New Roman" pitchFamily="18" charset="0"/>
            </a:rPr>
            <a:t>          Р. </a:t>
          </a:r>
          <a:r>
            <a:rPr lang="ru-RU" sz="1400" b="1" dirty="0" err="1" smtClean="0">
              <a:latin typeface="Times New Roman" pitchFamily="18" charset="0"/>
              <a:cs typeface="Times New Roman" pitchFamily="18" charset="0"/>
            </a:rPr>
            <a:t>Барро</a:t>
          </a:r>
          <a:r>
            <a:rPr lang="ru-RU" sz="1400" b="1" dirty="0" smtClean="0">
              <a:latin typeface="Times New Roman" pitchFamily="18" charset="0"/>
              <a:cs typeface="Times New Roman" pitchFamily="18" charset="0"/>
            </a:rPr>
            <a:t>, И. Фишер, К. </a:t>
          </a:r>
          <a:r>
            <a:rPr lang="ru-RU" sz="1400" b="1" dirty="0" err="1" smtClean="0">
              <a:latin typeface="Times New Roman" pitchFamily="18" charset="0"/>
              <a:cs typeface="Times New Roman" pitchFamily="18" charset="0"/>
            </a:rPr>
            <a:t>Брунер</a:t>
          </a:r>
          <a:r>
            <a:rPr lang="ru-RU" sz="1400" b="1" dirty="0" smtClean="0">
              <a:latin typeface="Times New Roman" pitchFamily="18" charset="0"/>
              <a:cs typeface="Times New Roman" pitchFamily="18" charset="0"/>
            </a:rPr>
            <a:t>, А. </a:t>
          </a:r>
          <a:r>
            <a:rPr lang="ru-RU" sz="1400" b="1" dirty="0" err="1" smtClean="0">
              <a:latin typeface="Times New Roman" pitchFamily="18" charset="0"/>
              <a:cs typeface="Times New Roman" pitchFamily="18" charset="0"/>
            </a:rPr>
            <a:t>Мельтцер</a:t>
          </a:r>
          <a:r>
            <a:rPr lang="ru-RU" sz="1400" b="1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b="1" dirty="0" err="1" smtClean="0">
              <a:latin typeface="Times New Roman" pitchFamily="18" charset="0"/>
              <a:cs typeface="Times New Roman" pitchFamily="18" charset="0"/>
            </a:rPr>
            <a:t>және </a:t>
          </a:r>
          <a:r>
            <a:rPr lang="ru-RU" sz="1400" b="1" dirty="0" smtClean="0">
              <a:latin typeface="Times New Roman" pitchFamily="18" charset="0"/>
              <a:cs typeface="Times New Roman" pitchFamily="18" charset="0"/>
            </a:rPr>
            <a:t>т.б. </a:t>
          </a:r>
          <a:r>
            <a:rPr lang="ru-RU" sz="1400" b="1" dirty="0" err="1" smtClean="0">
              <a:latin typeface="Times New Roman" pitchFamily="18" charset="0"/>
              <a:cs typeface="Times New Roman" pitchFamily="18" charset="0"/>
            </a:rPr>
            <a:t>жатқызуға болады</a:t>
          </a:r>
          <a:r>
            <a:rPr lang="ru-RU" sz="1400" b="1" dirty="0" smtClean="0">
              <a:latin typeface="Times New Roman" pitchFamily="18" charset="0"/>
              <a:cs typeface="Times New Roman" pitchFamily="18" charset="0"/>
            </a:rPr>
            <a:t>. </a:t>
          </a:r>
          <a:r>
            <a:rPr lang="ru-RU" sz="1400" b="1" dirty="0" err="1" smtClean="0">
              <a:latin typeface="Times New Roman" pitchFamily="18" charset="0"/>
              <a:cs typeface="Times New Roman" pitchFamily="18" charset="0"/>
            </a:rPr>
            <a:t>Олар</a:t>
          </a:r>
          <a:r>
            <a:rPr lang="ru-RU" sz="1400" b="1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b="1" dirty="0" err="1" smtClean="0">
              <a:latin typeface="Times New Roman" pitchFamily="18" charset="0"/>
              <a:cs typeface="Times New Roman" pitchFamily="18" charset="0"/>
            </a:rPr>
            <a:t>Фридменның көз қарастарын дамытып</a:t>
          </a:r>
          <a:r>
            <a:rPr lang="ru-RU" sz="1400" b="1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b="1" dirty="0" err="1" smtClean="0">
              <a:latin typeface="Times New Roman" pitchFamily="18" charset="0"/>
              <a:cs typeface="Times New Roman" pitchFamily="18" charset="0"/>
            </a:rPr>
            <a:t>түрлендірді.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87A48EA0-DD86-4FAA-9081-A550A6AEE0B8}" type="parTrans" cxnId="{1DCE114B-13B5-4E19-BBB8-9EB23F754261}">
      <dgm:prSet/>
      <dgm:spPr/>
      <dgm:t>
        <a:bodyPr/>
        <a:lstStyle/>
        <a:p>
          <a:endParaRPr lang="ru-RU"/>
        </a:p>
      </dgm:t>
    </dgm:pt>
    <dgm:pt modelId="{646118CA-0ADD-4A03-8820-031B2327202B}" type="sibTrans" cxnId="{1DCE114B-13B5-4E19-BBB8-9EB23F754261}">
      <dgm:prSet/>
      <dgm:spPr/>
      <dgm:t>
        <a:bodyPr/>
        <a:lstStyle/>
        <a:p>
          <a:endParaRPr lang="ru-RU"/>
        </a:p>
      </dgm:t>
    </dgm:pt>
    <dgm:pt modelId="{84FE9B77-91D7-4241-A7AF-AFC4F48BDBBE}" type="pres">
      <dgm:prSet presAssocID="{199E951C-DAA8-413D-81CA-3AE91A0B1476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398CB21-34A1-4A82-9A10-55FB2D155E4F}" type="pres">
      <dgm:prSet presAssocID="{24DC5558-EEA4-41FE-AE6D-0C11B1A6E913}" presName="composite" presStyleCnt="0"/>
      <dgm:spPr/>
    </dgm:pt>
    <dgm:pt modelId="{206485E0-C308-46D6-8E22-7F9EC0B9F4B1}" type="pres">
      <dgm:prSet presAssocID="{24DC5558-EEA4-41FE-AE6D-0C11B1A6E913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3164B79-D119-43F5-94E2-04C2CF6C9BBA}" type="pres">
      <dgm:prSet presAssocID="{24DC5558-EEA4-41FE-AE6D-0C11B1A6E913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A09F300-34B6-4C3B-8F57-02B022BB45F0}" type="pres">
      <dgm:prSet presAssocID="{ABCBC30A-2EC6-48DF-8E32-A938F66D7DFF}" presName="sp" presStyleCnt="0"/>
      <dgm:spPr/>
    </dgm:pt>
    <dgm:pt modelId="{DE15B51D-A467-435D-9CB9-3BC9A1F10403}" type="pres">
      <dgm:prSet presAssocID="{0B7E93E9-28A7-430B-94B7-4FF92691F320}" presName="composite" presStyleCnt="0"/>
      <dgm:spPr/>
    </dgm:pt>
    <dgm:pt modelId="{E959B31F-0DE8-4A27-910D-61E3E803B3AA}" type="pres">
      <dgm:prSet presAssocID="{0B7E93E9-28A7-430B-94B7-4FF92691F320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877F47C-133B-4D2C-B942-4F6DC0E9D54F}" type="pres">
      <dgm:prSet presAssocID="{0B7E93E9-28A7-430B-94B7-4FF92691F320}" presName="descendantText" presStyleLbl="alignAcc1" presStyleIdx="1" presStyleCnt="3" custScaleY="140588" custLinFactNeighborX="-410" custLinFactNeighborY="-1085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F3F15B4-1DCE-4545-968D-8E0F1820BD40}" type="pres">
      <dgm:prSet presAssocID="{887909D6-770F-4555-946A-FCE7F66BC7BA}" presName="sp" presStyleCnt="0"/>
      <dgm:spPr/>
    </dgm:pt>
    <dgm:pt modelId="{AC517131-29F4-414D-B476-1A39D5120FC7}" type="pres">
      <dgm:prSet presAssocID="{C4F5BDCB-ECBE-404E-996D-A93EAAF5C914}" presName="composite" presStyleCnt="0"/>
      <dgm:spPr/>
    </dgm:pt>
    <dgm:pt modelId="{DFCAD9B8-0FB8-4960-9AA8-EB902E94CCC4}" type="pres">
      <dgm:prSet presAssocID="{C4F5BDCB-ECBE-404E-996D-A93EAAF5C914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56598AF-EA77-4ACF-A418-B51E2CDD9D8A}" type="pres">
      <dgm:prSet presAssocID="{C4F5BDCB-ECBE-404E-996D-A93EAAF5C914}" presName="descendantText" presStyleLbl="alignAcc1" presStyleIdx="2" presStyleCnt="3" custScaleY="11061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460F9FC-0DD1-4957-B665-CCDE7D96E123}" srcId="{0B7E93E9-28A7-430B-94B7-4FF92691F320}" destId="{A9C1DE91-BE6A-4097-91E7-F0E9800335D4}" srcOrd="0" destOrd="0" parTransId="{70D7C977-A116-4D36-95EF-8BC594D38959}" sibTransId="{CE6DA558-FCA1-40CF-8EA5-DFF405133AC3}"/>
    <dgm:cxn modelId="{2D489B5A-6455-4601-9C6C-6A6D33F4466B}" srcId="{C4F5BDCB-ECBE-404E-996D-A93EAAF5C914}" destId="{F3766C01-834C-43D3-B9FB-5154EF2F81BB}" srcOrd="0" destOrd="0" parTransId="{11E7F5F2-371B-4A42-8407-19BCBFC994A0}" sibTransId="{A45526FD-6DC8-4CAA-930E-A418DF971D9C}"/>
    <dgm:cxn modelId="{8040804F-C094-4327-9021-2AF2A72687CA}" srcId="{24DC5558-EEA4-41FE-AE6D-0C11B1A6E913}" destId="{D444125E-9B81-4CE8-8746-AF0CBDA6FF1B}" srcOrd="0" destOrd="0" parTransId="{3978054E-7781-4137-B168-57080C8F16DE}" sibTransId="{6ABB2262-1873-45E2-8531-5361733F6402}"/>
    <dgm:cxn modelId="{2BDC2763-9C55-4570-8C88-A22A006AA267}" type="presOf" srcId="{C4F5BDCB-ECBE-404E-996D-A93EAAF5C914}" destId="{DFCAD9B8-0FB8-4960-9AA8-EB902E94CCC4}" srcOrd="0" destOrd="0" presId="urn:microsoft.com/office/officeart/2005/8/layout/chevron2"/>
    <dgm:cxn modelId="{742E3152-D7E5-4D03-9405-CD53487F9156}" type="presOf" srcId="{0B7E93E9-28A7-430B-94B7-4FF92691F320}" destId="{E959B31F-0DE8-4A27-910D-61E3E803B3AA}" srcOrd="0" destOrd="0" presId="urn:microsoft.com/office/officeart/2005/8/layout/chevron2"/>
    <dgm:cxn modelId="{1CD0DDAF-E9C0-4920-9DE0-783AE4F57D53}" srcId="{0B7E93E9-28A7-430B-94B7-4FF92691F320}" destId="{E750DC4B-D7E7-4D10-A018-161E6039428E}" srcOrd="1" destOrd="0" parTransId="{60DE070A-C0D2-4669-A614-ECB9CF3E80AB}" sibTransId="{FBBFEFBB-61B3-4F4A-A7D4-0D1794124AA4}"/>
    <dgm:cxn modelId="{813DC1D7-CDBA-4091-914C-85266D827DB2}" type="presOf" srcId="{E750DC4B-D7E7-4D10-A018-161E6039428E}" destId="{B877F47C-133B-4D2C-B942-4F6DC0E9D54F}" srcOrd="0" destOrd="1" presId="urn:microsoft.com/office/officeart/2005/8/layout/chevron2"/>
    <dgm:cxn modelId="{E674DE43-533E-4CC0-97A2-1856E1B101FE}" srcId="{199E951C-DAA8-413D-81CA-3AE91A0B1476}" destId="{24DC5558-EEA4-41FE-AE6D-0C11B1A6E913}" srcOrd="0" destOrd="0" parTransId="{F50DD2B1-E304-4AD6-80F0-93F897794565}" sibTransId="{ABCBC30A-2EC6-48DF-8E32-A938F66D7DFF}"/>
    <dgm:cxn modelId="{83E5A9BC-6356-466C-9CBB-FA7AF91486AF}" srcId="{199E951C-DAA8-413D-81CA-3AE91A0B1476}" destId="{0B7E93E9-28A7-430B-94B7-4FF92691F320}" srcOrd="1" destOrd="0" parTransId="{41D22C11-3C22-4877-87BF-3B1CBA6B36FB}" sibTransId="{887909D6-770F-4555-946A-FCE7F66BC7BA}"/>
    <dgm:cxn modelId="{67981282-AD1C-4AF2-8B49-AF1EB8064C90}" type="presOf" srcId="{199E951C-DAA8-413D-81CA-3AE91A0B1476}" destId="{84FE9B77-91D7-4241-A7AF-AFC4F48BDBBE}" srcOrd="0" destOrd="0" presId="urn:microsoft.com/office/officeart/2005/8/layout/chevron2"/>
    <dgm:cxn modelId="{19FC0DA1-CF39-49D6-B9DC-6BA8666262CE}" type="presOf" srcId="{F3766C01-834C-43D3-B9FB-5154EF2F81BB}" destId="{756598AF-EA77-4ACF-A418-B51E2CDD9D8A}" srcOrd="0" destOrd="0" presId="urn:microsoft.com/office/officeart/2005/8/layout/chevron2"/>
    <dgm:cxn modelId="{E524FA8E-36AE-4E71-BD2A-C3ED6677C4E9}" srcId="{199E951C-DAA8-413D-81CA-3AE91A0B1476}" destId="{C4F5BDCB-ECBE-404E-996D-A93EAAF5C914}" srcOrd="2" destOrd="0" parTransId="{757BF8D1-EC86-404F-8B56-3613C3C73AC9}" sibTransId="{BB530FCF-81BF-4D21-BA29-404E42201FBB}"/>
    <dgm:cxn modelId="{C9CC64FF-7F13-41A5-A4E7-B20B11EB1707}" type="presOf" srcId="{24DC5558-EEA4-41FE-AE6D-0C11B1A6E913}" destId="{206485E0-C308-46D6-8E22-7F9EC0B9F4B1}" srcOrd="0" destOrd="0" presId="urn:microsoft.com/office/officeart/2005/8/layout/chevron2"/>
    <dgm:cxn modelId="{916B06E6-89DB-4570-94D7-5A4261EE1174}" type="presOf" srcId="{A9C1DE91-BE6A-4097-91E7-F0E9800335D4}" destId="{B877F47C-133B-4D2C-B942-4F6DC0E9D54F}" srcOrd="0" destOrd="0" presId="urn:microsoft.com/office/officeart/2005/8/layout/chevron2"/>
    <dgm:cxn modelId="{25CC5E1F-EAF0-4CE6-B880-3EE28A33B497}" type="presOf" srcId="{217290D0-8194-40FF-96F3-29C50CC9E062}" destId="{756598AF-EA77-4ACF-A418-B51E2CDD9D8A}" srcOrd="0" destOrd="1" presId="urn:microsoft.com/office/officeart/2005/8/layout/chevron2"/>
    <dgm:cxn modelId="{1DCE114B-13B5-4E19-BBB8-9EB23F754261}" srcId="{C4F5BDCB-ECBE-404E-996D-A93EAAF5C914}" destId="{217290D0-8194-40FF-96F3-29C50CC9E062}" srcOrd="1" destOrd="0" parTransId="{87A48EA0-DD86-4FAA-9081-A550A6AEE0B8}" sibTransId="{646118CA-0ADD-4A03-8820-031B2327202B}"/>
    <dgm:cxn modelId="{B9B49BEB-0FB6-4106-BF71-C1A3A76F3B8C}" type="presOf" srcId="{D444125E-9B81-4CE8-8746-AF0CBDA6FF1B}" destId="{B3164B79-D119-43F5-94E2-04C2CF6C9BBA}" srcOrd="0" destOrd="0" presId="urn:microsoft.com/office/officeart/2005/8/layout/chevron2"/>
    <dgm:cxn modelId="{86E929D4-91AE-4E6A-B3B2-BD9EC050963C}" type="presParOf" srcId="{84FE9B77-91D7-4241-A7AF-AFC4F48BDBBE}" destId="{6398CB21-34A1-4A82-9A10-55FB2D155E4F}" srcOrd="0" destOrd="0" presId="urn:microsoft.com/office/officeart/2005/8/layout/chevron2"/>
    <dgm:cxn modelId="{C5D46A94-E609-475E-B8D7-694E134F2907}" type="presParOf" srcId="{6398CB21-34A1-4A82-9A10-55FB2D155E4F}" destId="{206485E0-C308-46D6-8E22-7F9EC0B9F4B1}" srcOrd="0" destOrd="0" presId="urn:microsoft.com/office/officeart/2005/8/layout/chevron2"/>
    <dgm:cxn modelId="{2418AB95-F6FB-4F29-A25B-A5B666BC366A}" type="presParOf" srcId="{6398CB21-34A1-4A82-9A10-55FB2D155E4F}" destId="{B3164B79-D119-43F5-94E2-04C2CF6C9BBA}" srcOrd="1" destOrd="0" presId="urn:microsoft.com/office/officeart/2005/8/layout/chevron2"/>
    <dgm:cxn modelId="{66D86A77-07D1-491F-B37B-73D59A75015D}" type="presParOf" srcId="{84FE9B77-91D7-4241-A7AF-AFC4F48BDBBE}" destId="{CA09F300-34B6-4C3B-8F57-02B022BB45F0}" srcOrd="1" destOrd="0" presId="urn:microsoft.com/office/officeart/2005/8/layout/chevron2"/>
    <dgm:cxn modelId="{21E13594-F3A2-48C9-98EA-D54FDCFDB676}" type="presParOf" srcId="{84FE9B77-91D7-4241-A7AF-AFC4F48BDBBE}" destId="{DE15B51D-A467-435D-9CB9-3BC9A1F10403}" srcOrd="2" destOrd="0" presId="urn:microsoft.com/office/officeart/2005/8/layout/chevron2"/>
    <dgm:cxn modelId="{4EF130D8-4F98-4F27-8231-327208A76B3C}" type="presParOf" srcId="{DE15B51D-A467-435D-9CB9-3BC9A1F10403}" destId="{E959B31F-0DE8-4A27-910D-61E3E803B3AA}" srcOrd="0" destOrd="0" presId="urn:microsoft.com/office/officeart/2005/8/layout/chevron2"/>
    <dgm:cxn modelId="{951AF488-928A-4C11-9643-FFC382991781}" type="presParOf" srcId="{DE15B51D-A467-435D-9CB9-3BC9A1F10403}" destId="{B877F47C-133B-4D2C-B942-4F6DC0E9D54F}" srcOrd="1" destOrd="0" presId="urn:microsoft.com/office/officeart/2005/8/layout/chevron2"/>
    <dgm:cxn modelId="{B348A6C7-2BA3-4C76-901B-87F34D2121C8}" type="presParOf" srcId="{84FE9B77-91D7-4241-A7AF-AFC4F48BDBBE}" destId="{9F3F15B4-1DCE-4545-968D-8E0F1820BD40}" srcOrd="3" destOrd="0" presId="urn:microsoft.com/office/officeart/2005/8/layout/chevron2"/>
    <dgm:cxn modelId="{B8AD60AB-FB21-451C-BF22-D05E04ACA089}" type="presParOf" srcId="{84FE9B77-91D7-4241-A7AF-AFC4F48BDBBE}" destId="{AC517131-29F4-414D-B476-1A39D5120FC7}" srcOrd="4" destOrd="0" presId="urn:microsoft.com/office/officeart/2005/8/layout/chevron2"/>
    <dgm:cxn modelId="{FE69331A-4315-48D5-920E-2D552E0AE011}" type="presParOf" srcId="{AC517131-29F4-414D-B476-1A39D5120FC7}" destId="{DFCAD9B8-0FB8-4960-9AA8-EB902E94CCC4}" srcOrd="0" destOrd="0" presId="urn:microsoft.com/office/officeart/2005/8/layout/chevron2"/>
    <dgm:cxn modelId="{71A45FEB-112E-4A14-9649-C9CD69801353}" type="presParOf" srcId="{AC517131-29F4-414D-B476-1A39D5120FC7}" destId="{756598AF-EA77-4ACF-A418-B51E2CDD9D8A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5755F68-314D-4F1F-AF9D-D6F5D9C4E6BF}" type="doc">
      <dgm:prSet loTypeId="urn:microsoft.com/office/officeart/2005/8/layout/process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811C0A4-8C2B-4A95-9514-17849706ACED}">
      <dgm:prSet phldrT="[Текст]" custT="1"/>
      <dgm:spPr/>
      <dgm:t>
        <a:bodyPr/>
        <a:lstStyle/>
        <a:p>
          <a:r>
            <a:rPr lang="ru-RU" sz="2400" b="1" i="1" dirty="0" smtClean="0">
              <a:latin typeface="Times New Roman" pitchFamily="18" charset="0"/>
              <a:cs typeface="Times New Roman" pitchFamily="18" charset="0"/>
            </a:rPr>
            <a:t>50-ші </a:t>
          </a:r>
          <a:r>
            <a:rPr lang="ru-RU" sz="2400" b="1" i="1" dirty="0" err="1" smtClean="0">
              <a:latin typeface="Times New Roman" pitchFamily="18" charset="0"/>
              <a:cs typeface="Times New Roman" pitchFamily="18" charset="0"/>
            </a:rPr>
            <a:t>жылдар</a:t>
          </a:r>
          <a:r>
            <a:rPr lang="ru-RU" sz="2400" b="1" i="1" dirty="0" smtClean="0">
              <a:latin typeface="Times New Roman" pitchFamily="18" charset="0"/>
              <a:cs typeface="Times New Roman" pitchFamily="18" charset="0"/>
            </a:rPr>
            <a:t> – </a:t>
          </a:r>
          <a:r>
            <a:rPr lang="ru-RU" sz="2400" b="1" i="1" dirty="0" err="1" smtClean="0">
              <a:latin typeface="Times New Roman" pitchFamily="18" charset="0"/>
              <a:cs typeface="Times New Roman" pitchFamily="18" charset="0"/>
            </a:rPr>
            <a:t>перманентті</a:t>
          </a:r>
          <a:r>
            <a:rPr lang="ru-RU" sz="2400" b="1" i="1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400" b="1" i="1" dirty="0" err="1" smtClean="0">
              <a:latin typeface="Times New Roman" pitchFamily="18" charset="0"/>
              <a:cs typeface="Times New Roman" pitchFamily="18" charset="0"/>
            </a:rPr>
            <a:t>табыс</a:t>
          </a:r>
          <a:r>
            <a:rPr lang="ru-RU" sz="2400" b="1" i="1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400" b="1" i="1" dirty="0" err="1" smtClean="0">
              <a:latin typeface="Times New Roman" pitchFamily="18" charset="0"/>
              <a:cs typeface="Times New Roman" pitchFamily="18" charset="0"/>
            </a:rPr>
            <a:t>теориясын</a:t>
          </a:r>
          <a:r>
            <a:rPr lang="ru-RU" sz="2400" b="1" i="1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400" b="1" i="1" dirty="0" err="1" smtClean="0">
              <a:latin typeface="Times New Roman" pitchFamily="18" charset="0"/>
              <a:cs typeface="Times New Roman" pitchFamily="18" charset="0"/>
            </a:rPr>
            <a:t>жасау</a:t>
          </a:r>
          <a:endParaRPr lang="ru-RU" sz="2400" i="1" dirty="0">
            <a:latin typeface="Times New Roman" pitchFamily="18" charset="0"/>
            <a:cs typeface="Times New Roman" pitchFamily="18" charset="0"/>
          </a:endParaRPr>
        </a:p>
      </dgm:t>
    </dgm:pt>
    <dgm:pt modelId="{806AD553-9C12-4D84-88E6-362CDBD1235D}" type="parTrans" cxnId="{6A547161-C3F9-4194-AE2D-6F5EC4062648}">
      <dgm:prSet/>
      <dgm:spPr/>
      <dgm:t>
        <a:bodyPr/>
        <a:lstStyle/>
        <a:p>
          <a:endParaRPr lang="ru-RU"/>
        </a:p>
      </dgm:t>
    </dgm:pt>
    <dgm:pt modelId="{D16D8F9A-8269-4CDC-9D0A-5F2972592FFA}" type="sibTrans" cxnId="{6A547161-C3F9-4194-AE2D-6F5EC4062648}">
      <dgm:prSet/>
      <dgm:spPr/>
      <dgm:t>
        <a:bodyPr/>
        <a:lstStyle/>
        <a:p>
          <a:endParaRPr lang="ru-RU"/>
        </a:p>
      </dgm:t>
    </dgm:pt>
    <dgm:pt modelId="{A9A41D82-82C3-4F8D-A2F4-76193449FCD8}">
      <dgm:prSet phldrT="[Текст]" phldr="1"/>
      <dgm:spPr/>
      <dgm:t>
        <a:bodyPr/>
        <a:lstStyle/>
        <a:p>
          <a:endParaRPr lang="ru-RU"/>
        </a:p>
      </dgm:t>
    </dgm:pt>
    <dgm:pt modelId="{22F4A810-C664-45BA-A82A-C2B2DD174C1D}" type="parTrans" cxnId="{8C5B5D6B-C708-483B-B8B7-8076CB391A07}">
      <dgm:prSet/>
      <dgm:spPr/>
      <dgm:t>
        <a:bodyPr/>
        <a:lstStyle/>
        <a:p>
          <a:endParaRPr lang="ru-RU"/>
        </a:p>
      </dgm:t>
    </dgm:pt>
    <dgm:pt modelId="{DCFA7E41-A92C-49C9-87D2-FA3B49A3339D}" type="sibTrans" cxnId="{8C5B5D6B-C708-483B-B8B7-8076CB391A07}">
      <dgm:prSet/>
      <dgm:spPr/>
      <dgm:t>
        <a:bodyPr/>
        <a:lstStyle/>
        <a:p>
          <a:endParaRPr lang="ru-RU"/>
        </a:p>
      </dgm:t>
    </dgm:pt>
    <dgm:pt modelId="{4F09D6E5-D27F-47CB-99FA-B4E1AF67ACCA}">
      <dgm:prSet phldrT="[Текст]" phldr="1"/>
      <dgm:spPr/>
      <dgm:t>
        <a:bodyPr/>
        <a:lstStyle/>
        <a:p>
          <a:endParaRPr lang="ru-RU" dirty="0"/>
        </a:p>
      </dgm:t>
    </dgm:pt>
    <dgm:pt modelId="{74BF96A3-5AF5-4708-8F1B-30449BCA2B56}" type="parTrans" cxnId="{1B349323-4865-4E68-8366-873DFF533669}">
      <dgm:prSet/>
      <dgm:spPr/>
      <dgm:t>
        <a:bodyPr/>
        <a:lstStyle/>
        <a:p>
          <a:endParaRPr lang="ru-RU"/>
        </a:p>
      </dgm:t>
    </dgm:pt>
    <dgm:pt modelId="{F1B0D719-0B7A-47B1-B196-046948F316E6}" type="sibTrans" cxnId="{1B349323-4865-4E68-8366-873DFF533669}">
      <dgm:prSet/>
      <dgm:spPr/>
      <dgm:t>
        <a:bodyPr/>
        <a:lstStyle/>
        <a:p>
          <a:endParaRPr lang="ru-RU"/>
        </a:p>
      </dgm:t>
    </dgm:pt>
    <dgm:pt modelId="{E2E1DBBF-7E85-45EC-A8D9-118C76744C72}">
      <dgm:prSet phldrT="[Текст]" custT="1"/>
      <dgm:spPr/>
      <dgm:t>
        <a:bodyPr/>
        <a:lstStyle/>
        <a:p>
          <a:r>
            <a:rPr lang="ru-RU" sz="2400" b="1" i="1" dirty="0" smtClean="0">
              <a:latin typeface="Times New Roman" pitchFamily="18" charset="0"/>
              <a:cs typeface="Times New Roman" pitchFamily="18" charset="0"/>
            </a:rPr>
            <a:t>60-шы </a:t>
          </a:r>
          <a:r>
            <a:rPr lang="ru-RU" sz="2400" b="1" i="1" dirty="0" err="1" smtClean="0">
              <a:latin typeface="Times New Roman" pitchFamily="18" charset="0"/>
              <a:cs typeface="Times New Roman" pitchFamily="18" charset="0"/>
            </a:rPr>
            <a:t>жылдар</a:t>
          </a:r>
          <a:r>
            <a:rPr lang="ru-RU" sz="2400" b="1" i="1" dirty="0" smtClean="0">
              <a:latin typeface="Times New Roman" pitchFamily="18" charset="0"/>
              <a:cs typeface="Times New Roman" pitchFamily="18" charset="0"/>
            </a:rPr>
            <a:t> – </a:t>
          </a:r>
          <a:r>
            <a:rPr lang="ru-RU" sz="2400" b="1" i="1" dirty="0" err="1" smtClean="0">
              <a:latin typeface="Times New Roman" pitchFamily="18" charset="0"/>
              <a:cs typeface="Times New Roman" pitchFamily="18" charset="0"/>
            </a:rPr>
            <a:t>шаруашылық циклдің монетарлық теориясын</a:t>
          </a:r>
          <a:r>
            <a:rPr lang="ru-RU" sz="2400" b="1" i="1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400" b="1" i="1" dirty="0" err="1" smtClean="0">
              <a:latin typeface="Times New Roman" pitchFamily="18" charset="0"/>
              <a:cs typeface="Times New Roman" pitchFamily="18" charset="0"/>
            </a:rPr>
            <a:t>жасау</a:t>
          </a:r>
          <a:endParaRPr lang="ru-RU" sz="2400" i="1" dirty="0">
            <a:latin typeface="Times New Roman" pitchFamily="18" charset="0"/>
            <a:cs typeface="Times New Roman" pitchFamily="18" charset="0"/>
          </a:endParaRPr>
        </a:p>
      </dgm:t>
    </dgm:pt>
    <dgm:pt modelId="{FE9BCA37-46B9-4855-B267-A7EB39174B6F}" type="parTrans" cxnId="{1024908F-F8CF-44EB-9E77-282B3EDC7498}">
      <dgm:prSet/>
      <dgm:spPr/>
      <dgm:t>
        <a:bodyPr/>
        <a:lstStyle/>
        <a:p>
          <a:endParaRPr lang="ru-RU"/>
        </a:p>
      </dgm:t>
    </dgm:pt>
    <dgm:pt modelId="{A1B362AA-F7D6-472E-85F0-C13853E2D585}" type="sibTrans" cxnId="{1024908F-F8CF-44EB-9E77-282B3EDC7498}">
      <dgm:prSet/>
      <dgm:spPr/>
      <dgm:t>
        <a:bodyPr/>
        <a:lstStyle/>
        <a:p>
          <a:endParaRPr lang="ru-RU"/>
        </a:p>
      </dgm:t>
    </dgm:pt>
    <dgm:pt modelId="{9F8C724C-CAA1-4F65-885E-EA5A01DD948F}">
      <dgm:prSet phldrT="[Текст]" phldr="1"/>
      <dgm:spPr/>
      <dgm:t>
        <a:bodyPr/>
        <a:lstStyle/>
        <a:p>
          <a:endParaRPr lang="ru-RU"/>
        </a:p>
      </dgm:t>
    </dgm:pt>
    <dgm:pt modelId="{F793B698-BB2F-45BB-B945-2201ABFF68CE}" type="parTrans" cxnId="{37D41EF4-BCC9-488F-8A09-F6DA0E663D35}">
      <dgm:prSet/>
      <dgm:spPr/>
      <dgm:t>
        <a:bodyPr/>
        <a:lstStyle/>
        <a:p>
          <a:endParaRPr lang="ru-RU"/>
        </a:p>
      </dgm:t>
    </dgm:pt>
    <dgm:pt modelId="{C29D2E65-B770-41E2-AFA8-A4E9DFD85A63}" type="sibTrans" cxnId="{37D41EF4-BCC9-488F-8A09-F6DA0E663D35}">
      <dgm:prSet/>
      <dgm:spPr/>
      <dgm:t>
        <a:bodyPr/>
        <a:lstStyle/>
        <a:p>
          <a:endParaRPr lang="ru-RU"/>
        </a:p>
      </dgm:t>
    </dgm:pt>
    <dgm:pt modelId="{CB2D2F77-0A74-486B-99C8-A3AD42C6BC8A}">
      <dgm:prSet phldrT="[Текст]" phldr="1"/>
      <dgm:spPr/>
      <dgm:t>
        <a:bodyPr/>
        <a:lstStyle/>
        <a:p>
          <a:endParaRPr lang="ru-RU"/>
        </a:p>
      </dgm:t>
    </dgm:pt>
    <dgm:pt modelId="{47DC2CAC-29F3-4886-AE7B-7614B3255486}" type="parTrans" cxnId="{3F9A5132-51B6-4126-9B4B-B63BC2402888}">
      <dgm:prSet/>
      <dgm:spPr/>
      <dgm:t>
        <a:bodyPr/>
        <a:lstStyle/>
        <a:p>
          <a:endParaRPr lang="ru-RU"/>
        </a:p>
      </dgm:t>
    </dgm:pt>
    <dgm:pt modelId="{B06918A0-7585-426A-BA8B-444ACFDD2C9E}" type="sibTrans" cxnId="{3F9A5132-51B6-4126-9B4B-B63BC2402888}">
      <dgm:prSet/>
      <dgm:spPr/>
      <dgm:t>
        <a:bodyPr/>
        <a:lstStyle/>
        <a:p>
          <a:endParaRPr lang="ru-RU"/>
        </a:p>
      </dgm:t>
    </dgm:pt>
    <dgm:pt modelId="{0097CFCE-E144-4C41-A631-CC23BAF0B8D9}">
      <dgm:prSet phldrT="[Текст]" custT="1"/>
      <dgm:spPr/>
      <dgm:t>
        <a:bodyPr/>
        <a:lstStyle/>
        <a:p>
          <a:endParaRPr lang="ru-RU" sz="2000" b="1" i="1" dirty="0" smtClean="0">
            <a:latin typeface="Times New Roman" pitchFamily="18" charset="0"/>
            <a:cs typeface="Times New Roman" pitchFamily="18" charset="0"/>
          </a:endParaRPr>
        </a:p>
        <a:p>
          <a:r>
            <a:rPr lang="ru-RU" sz="2000" b="1" i="1" dirty="0" smtClean="0">
              <a:latin typeface="Times New Roman" pitchFamily="18" charset="0"/>
              <a:cs typeface="Times New Roman" pitchFamily="18" charset="0"/>
            </a:rPr>
            <a:t>70-ші </a:t>
          </a:r>
          <a:r>
            <a:rPr lang="ru-RU" sz="2000" b="1" i="1" dirty="0" err="1" smtClean="0">
              <a:latin typeface="Times New Roman" pitchFamily="18" charset="0"/>
              <a:cs typeface="Times New Roman" pitchFamily="18" charset="0"/>
            </a:rPr>
            <a:t>жылдар</a:t>
          </a:r>
          <a:r>
            <a:rPr lang="ru-RU" sz="2000" b="1" i="1" dirty="0" smtClean="0">
              <a:latin typeface="Times New Roman" pitchFamily="18" charset="0"/>
              <a:cs typeface="Times New Roman" pitchFamily="18" charset="0"/>
            </a:rPr>
            <a:t> – </a:t>
          </a:r>
          <a:r>
            <a:rPr lang="ru-RU" sz="2000" b="1" i="1" dirty="0" err="1" smtClean="0">
              <a:latin typeface="Times New Roman" pitchFamily="18" charset="0"/>
              <a:cs typeface="Times New Roman" pitchFamily="18" charset="0"/>
            </a:rPr>
            <a:t>номиналды</a:t>
          </a:r>
          <a:r>
            <a:rPr lang="ru-RU" sz="2000" b="1" i="1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000" b="1" i="1" dirty="0" err="1" smtClean="0">
              <a:latin typeface="Times New Roman" pitchFamily="18" charset="0"/>
              <a:cs typeface="Times New Roman" pitchFamily="18" charset="0"/>
            </a:rPr>
            <a:t>табыстың монетарлық концепциясын</a:t>
          </a:r>
          <a:r>
            <a:rPr lang="ru-RU" sz="2000" b="1" i="1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000" b="1" i="1" dirty="0" err="1" smtClean="0">
              <a:latin typeface="Times New Roman" pitchFamily="18" charset="0"/>
              <a:cs typeface="Times New Roman" pitchFamily="18" charset="0"/>
            </a:rPr>
            <a:t>жасау</a:t>
          </a:r>
          <a:r>
            <a:rPr lang="ru-RU" sz="2000" b="1" i="1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000" b="1" i="1" dirty="0" err="1" smtClean="0">
              <a:latin typeface="Times New Roman" pitchFamily="18" charset="0"/>
              <a:cs typeface="Times New Roman" pitchFamily="18" charset="0"/>
            </a:rPr>
            <a:t>және ақшаның негізгі</a:t>
          </a:r>
          <a:r>
            <a:rPr lang="ru-RU" sz="2000" b="1" i="1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000" b="1" i="1" dirty="0" err="1" smtClean="0">
              <a:latin typeface="Times New Roman" pitchFamily="18" charset="0"/>
              <a:cs typeface="Times New Roman" pitchFamily="18" charset="0"/>
            </a:rPr>
            <a:t>экономикалық параметрлерге</a:t>
          </a:r>
          <a:r>
            <a:rPr lang="ru-RU" sz="2000" b="1" i="1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000" b="1" i="1" dirty="0" err="1" smtClean="0">
              <a:latin typeface="Times New Roman" pitchFamily="18" charset="0"/>
              <a:cs typeface="Times New Roman" pitchFamily="18" charset="0"/>
            </a:rPr>
            <a:t>әсерін түсіндіру</a:t>
          </a:r>
          <a:endParaRPr lang="ru-RU" sz="2000" i="1" dirty="0">
            <a:latin typeface="Times New Roman" pitchFamily="18" charset="0"/>
            <a:cs typeface="Times New Roman" pitchFamily="18" charset="0"/>
          </a:endParaRPr>
        </a:p>
      </dgm:t>
    </dgm:pt>
    <dgm:pt modelId="{7415369E-B417-4D1F-8D1B-D6096CABDD4D}" type="parTrans" cxnId="{4555DC0E-500B-4282-9E2D-9E011A44C0DA}">
      <dgm:prSet/>
      <dgm:spPr/>
      <dgm:t>
        <a:bodyPr/>
        <a:lstStyle/>
        <a:p>
          <a:endParaRPr lang="ru-RU"/>
        </a:p>
      </dgm:t>
    </dgm:pt>
    <dgm:pt modelId="{058CD918-449B-4D40-B31A-455DCCEF7E0D}" type="sibTrans" cxnId="{4555DC0E-500B-4282-9E2D-9E011A44C0DA}">
      <dgm:prSet/>
      <dgm:spPr/>
      <dgm:t>
        <a:bodyPr/>
        <a:lstStyle/>
        <a:p>
          <a:endParaRPr lang="ru-RU"/>
        </a:p>
      </dgm:t>
    </dgm:pt>
    <dgm:pt modelId="{B4C4C383-6703-43A2-BEF6-84668F5AF5C9}">
      <dgm:prSet phldrT="[Текст]" phldr="1"/>
      <dgm:spPr/>
      <dgm:t>
        <a:bodyPr/>
        <a:lstStyle/>
        <a:p>
          <a:endParaRPr lang="ru-RU" dirty="0"/>
        </a:p>
      </dgm:t>
    </dgm:pt>
    <dgm:pt modelId="{5E3F139E-FBAF-471F-8967-829D27FCD430}" type="parTrans" cxnId="{B10A6BF8-D066-446F-BC22-8152DF44C3A6}">
      <dgm:prSet/>
      <dgm:spPr/>
      <dgm:t>
        <a:bodyPr/>
        <a:lstStyle/>
        <a:p>
          <a:endParaRPr lang="ru-RU"/>
        </a:p>
      </dgm:t>
    </dgm:pt>
    <dgm:pt modelId="{2A17294C-1C29-4E81-9CA3-4499BD55774E}" type="sibTrans" cxnId="{B10A6BF8-D066-446F-BC22-8152DF44C3A6}">
      <dgm:prSet/>
      <dgm:spPr/>
      <dgm:t>
        <a:bodyPr/>
        <a:lstStyle/>
        <a:p>
          <a:endParaRPr lang="ru-RU"/>
        </a:p>
      </dgm:t>
    </dgm:pt>
    <dgm:pt modelId="{985DA36E-85B7-450D-AB70-0415EC905225}">
      <dgm:prSet phldrT="[Текст]" phldr="1"/>
      <dgm:spPr/>
      <dgm:t>
        <a:bodyPr/>
        <a:lstStyle/>
        <a:p>
          <a:endParaRPr lang="ru-RU" dirty="0"/>
        </a:p>
      </dgm:t>
    </dgm:pt>
    <dgm:pt modelId="{792C9260-43FA-4CBA-B234-8895B79DE6CB}" type="parTrans" cxnId="{800FA8B8-9D79-4B9E-9A4E-DDFAB8093D74}">
      <dgm:prSet/>
      <dgm:spPr/>
      <dgm:t>
        <a:bodyPr/>
        <a:lstStyle/>
        <a:p>
          <a:endParaRPr lang="ru-RU"/>
        </a:p>
      </dgm:t>
    </dgm:pt>
    <dgm:pt modelId="{EF5A8EFE-A9F8-41EF-A71A-4E7726DD5E77}" type="sibTrans" cxnId="{800FA8B8-9D79-4B9E-9A4E-DDFAB8093D74}">
      <dgm:prSet/>
      <dgm:spPr/>
      <dgm:t>
        <a:bodyPr/>
        <a:lstStyle/>
        <a:p>
          <a:endParaRPr lang="ru-RU"/>
        </a:p>
      </dgm:t>
    </dgm:pt>
    <dgm:pt modelId="{A426B19B-FEC5-46AC-AEDE-22A533CA693A}" type="pres">
      <dgm:prSet presAssocID="{95755F68-314D-4F1F-AF9D-D6F5D9C4E6BF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380DD71-BAC1-4546-85AE-5CE6053D6DC4}" type="pres">
      <dgm:prSet presAssocID="{0097CFCE-E144-4C41-A631-CC23BAF0B8D9}" presName="boxAndChildren" presStyleCnt="0"/>
      <dgm:spPr/>
    </dgm:pt>
    <dgm:pt modelId="{2B019799-FC8A-4027-8021-D69AB1DAD807}" type="pres">
      <dgm:prSet presAssocID="{0097CFCE-E144-4C41-A631-CC23BAF0B8D9}" presName="parentTextBox" presStyleLbl="node1" presStyleIdx="0" presStyleCnt="3"/>
      <dgm:spPr/>
      <dgm:t>
        <a:bodyPr/>
        <a:lstStyle/>
        <a:p>
          <a:endParaRPr lang="ru-RU"/>
        </a:p>
      </dgm:t>
    </dgm:pt>
    <dgm:pt modelId="{47D81EF7-4160-451B-B3BD-23A56506365C}" type="pres">
      <dgm:prSet presAssocID="{0097CFCE-E144-4C41-A631-CC23BAF0B8D9}" presName="entireBox" presStyleLbl="node1" presStyleIdx="0" presStyleCnt="3" custLinFactNeighborY="-494"/>
      <dgm:spPr/>
      <dgm:t>
        <a:bodyPr/>
        <a:lstStyle/>
        <a:p>
          <a:endParaRPr lang="ru-RU"/>
        </a:p>
      </dgm:t>
    </dgm:pt>
    <dgm:pt modelId="{9C6E452E-2F3A-4B40-8E97-D0ACEAD7A30C}" type="pres">
      <dgm:prSet presAssocID="{0097CFCE-E144-4C41-A631-CC23BAF0B8D9}" presName="descendantBox" presStyleCnt="0"/>
      <dgm:spPr/>
    </dgm:pt>
    <dgm:pt modelId="{67DC79BB-1FE1-493E-B841-ADF62FF582AF}" type="pres">
      <dgm:prSet presAssocID="{B4C4C383-6703-43A2-BEF6-84668F5AF5C9}" presName="childTextBox" presStyleLbl="fgAccFollowNode1" presStyleIdx="0" presStyleCnt="6" custScaleY="1184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B7A2728-09BF-45EA-900A-E7D2A25AC7E0}" type="pres">
      <dgm:prSet presAssocID="{985DA36E-85B7-450D-AB70-0415EC905225}" presName="childTextBox" presStyleLbl="fgAccFollowNode1" presStyleIdx="1" presStyleCnt="6" custScaleY="1184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1928375-F275-4BC4-9CA7-1A10F1EB7E42}" type="pres">
      <dgm:prSet presAssocID="{A1B362AA-F7D6-472E-85F0-C13853E2D585}" presName="sp" presStyleCnt="0"/>
      <dgm:spPr/>
    </dgm:pt>
    <dgm:pt modelId="{471880B2-1448-48DB-8272-E25A3D0A3C7A}" type="pres">
      <dgm:prSet presAssocID="{E2E1DBBF-7E85-45EC-A8D9-118C76744C72}" presName="arrowAndChildren" presStyleCnt="0"/>
      <dgm:spPr/>
    </dgm:pt>
    <dgm:pt modelId="{4EF124DA-57FF-4D29-A000-2DE95FDA4588}" type="pres">
      <dgm:prSet presAssocID="{E2E1DBBF-7E85-45EC-A8D9-118C76744C72}" presName="parentTextArrow" presStyleLbl="node1" presStyleIdx="0" presStyleCnt="3"/>
      <dgm:spPr/>
      <dgm:t>
        <a:bodyPr/>
        <a:lstStyle/>
        <a:p>
          <a:endParaRPr lang="ru-RU"/>
        </a:p>
      </dgm:t>
    </dgm:pt>
    <dgm:pt modelId="{581A72A1-C88A-4FAF-9A95-1FD075774057}" type="pres">
      <dgm:prSet presAssocID="{E2E1DBBF-7E85-45EC-A8D9-118C76744C72}" presName="arrow" presStyleLbl="node1" presStyleIdx="1" presStyleCnt="3"/>
      <dgm:spPr/>
      <dgm:t>
        <a:bodyPr/>
        <a:lstStyle/>
        <a:p>
          <a:endParaRPr lang="ru-RU"/>
        </a:p>
      </dgm:t>
    </dgm:pt>
    <dgm:pt modelId="{2BE052BB-CDCF-4BD9-A647-CFAAC81D340B}" type="pres">
      <dgm:prSet presAssocID="{E2E1DBBF-7E85-45EC-A8D9-118C76744C72}" presName="descendantArrow" presStyleCnt="0"/>
      <dgm:spPr/>
    </dgm:pt>
    <dgm:pt modelId="{35019C5F-2F4D-4DE6-BFF5-147BA20F9568}" type="pres">
      <dgm:prSet presAssocID="{9F8C724C-CAA1-4F65-885E-EA5A01DD948F}" presName="childTextArrow" presStyleLbl="fgAccFollowNode1" presStyleIdx="2" presStyleCnt="6" custScaleY="956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77B7C35-3C6B-4C0F-A01C-8263FE310F38}" type="pres">
      <dgm:prSet presAssocID="{CB2D2F77-0A74-486B-99C8-A3AD42C6BC8A}" presName="childTextArrow" presStyleLbl="fgAccFollowNode1" presStyleIdx="3" presStyleCnt="6" custScaleY="956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01E6D38-23BB-470B-B86C-29BED25E4419}" type="pres">
      <dgm:prSet presAssocID="{D16D8F9A-8269-4CDC-9D0A-5F2972592FFA}" presName="sp" presStyleCnt="0"/>
      <dgm:spPr/>
    </dgm:pt>
    <dgm:pt modelId="{682A3F15-699F-4667-807F-B245C6F2066A}" type="pres">
      <dgm:prSet presAssocID="{A811C0A4-8C2B-4A95-9514-17849706ACED}" presName="arrowAndChildren" presStyleCnt="0"/>
      <dgm:spPr/>
    </dgm:pt>
    <dgm:pt modelId="{7C462194-161B-4125-BDC9-2C0178BD5742}" type="pres">
      <dgm:prSet presAssocID="{A811C0A4-8C2B-4A95-9514-17849706ACED}" presName="parentTextArrow" presStyleLbl="node1" presStyleIdx="1" presStyleCnt="3"/>
      <dgm:spPr/>
      <dgm:t>
        <a:bodyPr/>
        <a:lstStyle/>
        <a:p>
          <a:endParaRPr lang="ru-RU"/>
        </a:p>
      </dgm:t>
    </dgm:pt>
    <dgm:pt modelId="{BFD0FFB8-09FF-4A8B-A743-77D40670906F}" type="pres">
      <dgm:prSet presAssocID="{A811C0A4-8C2B-4A95-9514-17849706ACED}" presName="arrow" presStyleLbl="node1" presStyleIdx="2" presStyleCnt="3"/>
      <dgm:spPr/>
      <dgm:t>
        <a:bodyPr/>
        <a:lstStyle/>
        <a:p>
          <a:endParaRPr lang="ru-RU"/>
        </a:p>
      </dgm:t>
    </dgm:pt>
    <dgm:pt modelId="{6AEC6D87-011F-4804-8AD6-91723C2EA4B1}" type="pres">
      <dgm:prSet presAssocID="{A811C0A4-8C2B-4A95-9514-17849706ACED}" presName="descendantArrow" presStyleCnt="0"/>
      <dgm:spPr/>
    </dgm:pt>
    <dgm:pt modelId="{5B01B17E-9C38-4147-B718-13F54530DAEE}" type="pres">
      <dgm:prSet presAssocID="{A9A41D82-82C3-4F8D-A2F4-76193449FCD8}" presName="childTextArrow" presStyleLbl="fgAccFollowNode1" presStyleIdx="4" presStyleCnt="6" custScaleY="1587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28847E0-3429-4DC9-8569-FDE1A973A10F}" type="pres">
      <dgm:prSet presAssocID="{4F09D6E5-D27F-47CB-99FA-B4E1AF67ACCA}" presName="childTextArrow" presStyleLbl="fgAccFollowNode1" presStyleIdx="5" presStyleCnt="6" custScaleY="1587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555DC0E-500B-4282-9E2D-9E011A44C0DA}" srcId="{95755F68-314D-4F1F-AF9D-D6F5D9C4E6BF}" destId="{0097CFCE-E144-4C41-A631-CC23BAF0B8D9}" srcOrd="2" destOrd="0" parTransId="{7415369E-B417-4D1F-8D1B-D6096CABDD4D}" sibTransId="{058CD918-449B-4D40-B31A-455DCCEF7E0D}"/>
    <dgm:cxn modelId="{9BCB9301-E324-487F-BD7C-F46268AEBE99}" type="presOf" srcId="{A9A41D82-82C3-4F8D-A2F4-76193449FCD8}" destId="{5B01B17E-9C38-4147-B718-13F54530DAEE}" srcOrd="0" destOrd="0" presId="urn:microsoft.com/office/officeart/2005/8/layout/process4"/>
    <dgm:cxn modelId="{5143A86F-5774-4D71-A686-E8EC0B021AB0}" type="presOf" srcId="{9F8C724C-CAA1-4F65-885E-EA5A01DD948F}" destId="{35019C5F-2F4D-4DE6-BFF5-147BA20F9568}" srcOrd="0" destOrd="0" presId="urn:microsoft.com/office/officeart/2005/8/layout/process4"/>
    <dgm:cxn modelId="{6CE5C656-AB85-4E9B-8883-2E95E6503F26}" type="presOf" srcId="{E2E1DBBF-7E85-45EC-A8D9-118C76744C72}" destId="{581A72A1-C88A-4FAF-9A95-1FD075774057}" srcOrd="1" destOrd="0" presId="urn:microsoft.com/office/officeart/2005/8/layout/process4"/>
    <dgm:cxn modelId="{37D41EF4-BCC9-488F-8A09-F6DA0E663D35}" srcId="{E2E1DBBF-7E85-45EC-A8D9-118C76744C72}" destId="{9F8C724C-CAA1-4F65-885E-EA5A01DD948F}" srcOrd="0" destOrd="0" parTransId="{F793B698-BB2F-45BB-B945-2201ABFF68CE}" sibTransId="{C29D2E65-B770-41E2-AFA8-A4E9DFD85A63}"/>
    <dgm:cxn modelId="{5AF8B87D-649E-44A3-8AEC-D3B8D17557EA}" type="presOf" srcId="{95755F68-314D-4F1F-AF9D-D6F5D9C4E6BF}" destId="{A426B19B-FEC5-46AC-AEDE-22A533CA693A}" srcOrd="0" destOrd="0" presId="urn:microsoft.com/office/officeart/2005/8/layout/process4"/>
    <dgm:cxn modelId="{22D514BF-EEF9-4AC5-9AD4-B0784753A22E}" type="presOf" srcId="{4F09D6E5-D27F-47CB-99FA-B4E1AF67ACCA}" destId="{A28847E0-3429-4DC9-8569-FDE1A973A10F}" srcOrd="0" destOrd="0" presId="urn:microsoft.com/office/officeart/2005/8/layout/process4"/>
    <dgm:cxn modelId="{B10A6BF8-D066-446F-BC22-8152DF44C3A6}" srcId="{0097CFCE-E144-4C41-A631-CC23BAF0B8D9}" destId="{B4C4C383-6703-43A2-BEF6-84668F5AF5C9}" srcOrd="0" destOrd="0" parTransId="{5E3F139E-FBAF-471F-8967-829D27FCD430}" sibTransId="{2A17294C-1C29-4E81-9CA3-4499BD55774E}"/>
    <dgm:cxn modelId="{6A547161-C3F9-4194-AE2D-6F5EC4062648}" srcId="{95755F68-314D-4F1F-AF9D-D6F5D9C4E6BF}" destId="{A811C0A4-8C2B-4A95-9514-17849706ACED}" srcOrd="0" destOrd="0" parTransId="{806AD553-9C12-4D84-88E6-362CDBD1235D}" sibTransId="{D16D8F9A-8269-4CDC-9D0A-5F2972592FFA}"/>
    <dgm:cxn modelId="{8C5B5D6B-C708-483B-B8B7-8076CB391A07}" srcId="{A811C0A4-8C2B-4A95-9514-17849706ACED}" destId="{A9A41D82-82C3-4F8D-A2F4-76193449FCD8}" srcOrd="0" destOrd="0" parTransId="{22F4A810-C664-45BA-A82A-C2B2DD174C1D}" sibTransId="{DCFA7E41-A92C-49C9-87D2-FA3B49A3339D}"/>
    <dgm:cxn modelId="{26CF7F8E-0EE5-4A0C-B307-162ADC82AE1F}" type="presOf" srcId="{B4C4C383-6703-43A2-BEF6-84668F5AF5C9}" destId="{67DC79BB-1FE1-493E-B841-ADF62FF582AF}" srcOrd="0" destOrd="0" presId="urn:microsoft.com/office/officeart/2005/8/layout/process4"/>
    <dgm:cxn modelId="{A09D7D2A-5E4C-4735-9596-C4A65A43BD13}" type="presOf" srcId="{0097CFCE-E144-4C41-A631-CC23BAF0B8D9}" destId="{2B019799-FC8A-4027-8021-D69AB1DAD807}" srcOrd="0" destOrd="0" presId="urn:microsoft.com/office/officeart/2005/8/layout/process4"/>
    <dgm:cxn modelId="{A6E3E8D3-1067-4AEF-B974-086C2862B4FD}" type="presOf" srcId="{A811C0A4-8C2B-4A95-9514-17849706ACED}" destId="{BFD0FFB8-09FF-4A8B-A743-77D40670906F}" srcOrd="1" destOrd="0" presId="urn:microsoft.com/office/officeart/2005/8/layout/process4"/>
    <dgm:cxn modelId="{800FA8B8-9D79-4B9E-9A4E-DDFAB8093D74}" srcId="{0097CFCE-E144-4C41-A631-CC23BAF0B8D9}" destId="{985DA36E-85B7-450D-AB70-0415EC905225}" srcOrd="1" destOrd="0" parTransId="{792C9260-43FA-4CBA-B234-8895B79DE6CB}" sibTransId="{EF5A8EFE-A9F8-41EF-A71A-4E7726DD5E77}"/>
    <dgm:cxn modelId="{861DEF23-424E-494D-B305-4D4C173B230F}" type="presOf" srcId="{985DA36E-85B7-450D-AB70-0415EC905225}" destId="{2B7A2728-09BF-45EA-900A-E7D2A25AC7E0}" srcOrd="0" destOrd="0" presId="urn:microsoft.com/office/officeart/2005/8/layout/process4"/>
    <dgm:cxn modelId="{3F9A5132-51B6-4126-9B4B-B63BC2402888}" srcId="{E2E1DBBF-7E85-45EC-A8D9-118C76744C72}" destId="{CB2D2F77-0A74-486B-99C8-A3AD42C6BC8A}" srcOrd="1" destOrd="0" parTransId="{47DC2CAC-29F3-4886-AE7B-7614B3255486}" sibTransId="{B06918A0-7585-426A-BA8B-444ACFDD2C9E}"/>
    <dgm:cxn modelId="{5E3F497F-83D1-4F9F-8E2A-1D728E4AD138}" type="presOf" srcId="{0097CFCE-E144-4C41-A631-CC23BAF0B8D9}" destId="{47D81EF7-4160-451B-B3BD-23A56506365C}" srcOrd="1" destOrd="0" presId="urn:microsoft.com/office/officeart/2005/8/layout/process4"/>
    <dgm:cxn modelId="{1024908F-F8CF-44EB-9E77-282B3EDC7498}" srcId="{95755F68-314D-4F1F-AF9D-D6F5D9C4E6BF}" destId="{E2E1DBBF-7E85-45EC-A8D9-118C76744C72}" srcOrd="1" destOrd="0" parTransId="{FE9BCA37-46B9-4855-B267-A7EB39174B6F}" sibTransId="{A1B362AA-F7D6-472E-85F0-C13853E2D585}"/>
    <dgm:cxn modelId="{4E9F8645-9683-4710-91EA-F92938FECC76}" type="presOf" srcId="{E2E1DBBF-7E85-45EC-A8D9-118C76744C72}" destId="{4EF124DA-57FF-4D29-A000-2DE95FDA4588}" srcOrd="0" destOrd="0" presId="urn:microsoft.com/office/officeart/2005/8/layout/process4"/>
    <dgm:cxn modelId="{9CE31212-88A8-491A-898C-49F9820EC258}" type="presOf" srcId="{A811C0A4-8C2B-4A95-9514-17849706ACED}" destId="{7C462194-161B-4125-BDC9-2C0178BD5742}" srcOrd="0" destOrd="0" presId="urn:microsoft.com/office/officeart/2005/8/layout/process4"/>
    <dgm:cxn modelId="{0AF531C9-8FC7-4721-A9B6-A542E294F049}" type="presOf" srcId="{CB2D2F77-0A74-486B-99C8-A3AD42C6BC8A}" destId="{D77B7C35-3C6B-4C0F-A01C-8263FE310F38}" srcOrd="0" destOrd="0" presId="urn:microsoft.com/office/officeart/2005/8/layout/process4"/>
    <dgm:cxn modelId="{1B349323-4865-4E68-8366-873DFF533669}" srcId="{A811C0A4-8C2B-4A95-9514-17849706ACED}" destId="{4F09D6E5-D27F-47CB-99FA-B4E1AF67ACCA}" srcOrd="1" destOrd="0" parTransId="{74BF96A3-5AF5-4708-8F1B-30449BCA2B56}" sibTransId="{F1B0D719-0B7A-47B1-B196-046948F316E6}"/>
    <dgm:cxn modelId="{927DECD3-39AB-4D01-AE05-02882BC913CD}" type="presParOf" srcId="{A426B19B-FEC5-46AC-AEDE-22A533CA693A}" destId="{2380DD71-BAC1-4546-85AE-5CE6053D6DC4}" srcOrd="0" destOrd="0" presId="urn:microsoft.com/office/officeart/2005/8/layout/process4"/>
    <dgm:cxn modelId="{C5BDF229-07B0-4B43-BE0B-75AE5D9EED1C}" type="presParOf" srcId="{2380DD71-BAC1-4546-85AE-5CE6053D6DC4}" destId="{2B019799-FC8A-4027-8021-D69AB1DAD807}" srcOrd="0" destOrd="0" presId="urn:microsoft.com/office/officeart/2005/8/layout/process4"/>
    <dgm:cxn modelId="{1698111D-BB3E-4F36-BB88-9ECE279DED30}" type="presParOf" srcId="{2380DD71-BAC1-4546-85AE-5CE6053D6DC4}" destId="{47D81EF7-4160-451B-B3BD-23A56506365C}" srcOrd="1" destOrd="0" presId="urn:microsoft.com/office/officeart/2005/8/layout/process4"/>
    <dgm:cxn modelId="{6232A9BF-1B32-4F7D-8666-F818B43F8C3A}" type="presParOf" srcId="{2380DD71-BAC1-4546-85AE-5CE6053D6DC4}" destId="{9C6E452E-2F3A-4B40-8E97-D0ACEAD7A30C}" srcOrd="2" destOrd="0" presId="urn:microsoft.com/office/officeart/2005/8/layout/process4"/>
    <dgm:cxn modelId="{C28E4079-84A0-44C6-8E54-D2EA7B311168}" type="presParOf" srcId="{9C6E452E-2F3A-4B40-8E97-D0ACEAD7A30C}" destId="{67DC79BB-1FE1-493E-B841-ADF62FF582AF}" srcOrd="0" destOrd="0" presId="urn:microsoft.com/office/officeart/2005/8/layout/process4"/>
    <dgm:cxn modelId="{B2B15514-EE0C-4F9A-A241-F9413ED6960D}" type="presParOf" srcId="{9C6E452E-2F3A-4B40-8E97-D0ACEAD7A30C}" destId="{2B7A2728-09BF-45EA-900A-E7D2A25AC7E0}" srcOrd="1" destOrd="0" presId="urn:microsoft.com/office/officeart/2005/8/layout/process4"/>
    <dgm:cxn modelId="{B9A7B144-9374-43DA-8DD1-73E6A1FE52BA}" type="presParOf" srcId="{A426B19B-FEC5-46AC-AEDE-22A533CA693A}" destId="{61928375-F275-4BC4-9CA7-1A10F1EB7E42}" srcOrd="1" destOrd="0" presId="urn:microsoft.com/office/officeart/2005/8/layout/process4"/>
    <dgm:cxn modelId="{B73864FF-FC56-46F5-8216-27F30F91DE68}" type="presParOf" srcId="{A426B19B-FEC5-46AC-AEDE-22A533CA693A}" destId="{471880B2-1448-48DB-8272-E25A3D0A3C7A}" srcOrd="2" destOrd="0" presId="urn:microsoft.com/office/officeart/2005/8/layout/process4"/>
    <dgm:cxn modelId="{E013B9A5-7A99-4E23-96F2-BBEB0D31C1DB}" type="presParOf" srcId="{471880B2-1448-48DB-8272-E25A3D0A3C7A}" destId="{4EF124DA-57FF-4D29-A000-2DE95FDA4588}" srcOrd="0" destOrd="0" presId="urn:microsoft.com/office/officeart/2005/8/layout/process4"/>
    <dgm:cxn modelId="{7136EF31-1F38-45F3-B6EE-28BF923B4E8E}" type="presParOf" srcId="{471880B2-1448-48DB-8272-E25A3D0A3C7A}" destId="{581A72A1-C88A-4FAF-9A95-1FD075774057}" srcOrd="1" destOrd="0" presId="urn:microsoft.com/office/officeart/2005/8/layout/process4"/>
    <dgm:cxn modelId="{1F2E4F13-1BAB-43D1-88BA-6071CDF667F5}" type="presParOf" srcId="{471880B2-1448-48DB-8272-E25A3D0A3C7A}" destId="{2BE052BB-CDCF-4BD9-A647-CFAAC81D340B}" srcOrd="2" destOrd="0" presId="urn:microsoft.com/office/officeart/2005/8/layout/process4"/>
    <dgm:cxn modelId="{CF74AD71-297E-4F2D-B372-2B27A77AD4D2}" type="presParOf" srcId="{2BE052BB-CDCF-4BD9-A647-CFAAC81D340B}" destId="{35019C5F-2F4D-4DE6-BFF5-147BA20F9568}" srcOrd="0" destOrd="0" presId="urn:microsoft.com/office/officeart/2005/8/layout/process4"/>
    <dgm:cxn modelId="{948B6CAE-4C67-43E1-A639-8C28DA61D006}" type="presParOf" srcId="{2BE052BB-CDCF-4BD9-A647-CFAAC81D340B}" destId="{D77B7C35-3C6B-4C0F-A01C-8263FE310F38}" srcOrd="1" destOrd="0" presId="urn:microsoft.com/office/officeart/2005/8/layout/process4"/>
    <dgm:cxn modelId="{3B224B78-BBF1-4878-B5B2-7AACB189B7E6}" type="presParOf" srcId="{A426B19B-FEC5-46AC-AEDE-22A533CA693A}" destId="{901E6D38-23BB-470B-B86C-29BED25E4419}" srcOrd="3" destOrd="0" presId="urn:microsoft.com/office/officeart/2005/8/layout/process4"/>
    <dgm:cxn modelId="{9642C61B-B65C-4910-90A3-57A6DD0F8693}" type="presParOf" srcId="{A426B19B-FEC5-46AC-AEDE-22A533CA693A}" destId="{682A3F15-699F-4667-807F-B245C6F2066A}" srcOrd="4" destOrd="0" presId="urn:microsoft.com/office/officeart/2005/8/layout/process4"/>
    <dgm:cxn modelId="{0B742CEB-5DAE-4553-90DD-0D696DC1CD5E}" type="presParOf" srcId="{682A3F15-699F-4667-807F-B245C6F2066A}" destId="{7C462194-161B-4125-BDC9-2C0178BD5742}" srcOrd="0" destOrd="0" presId="urn:microsoft.com/office/officeart/2005/8/layout/process4"/>
    <dgm:cxn modelId="{335124AF-1850-448F-9B05-D51F961834E2}" type="presParOf" srcId="{682A3F15-699F-4667-807F-B245C6F2066A}" destId="{BFD0FFB8-09FF-4A8B-A743-77D40670906F}" srcOrd="1" destOrd="0" presId="urn:microsoft.com/office/officeart/2005/8/layout/process4"/>
    <dgm:cxn modelId="{F2A6C913-FCF8-4800-AA62-0E9F7BFA080C}" type="presParOf" srcId="{682A3F15-699F-4667-807F-B245C6F2066A}" destId="{6AEC6D87-011F-4804-8AD6-91723C2EA4B1}" srcOrd="2" destOrd="0" presId="urn:microsoft.com/office/officeart/2005/8/layout/process4"/>
    <dgm:cxn modelId="{E6C27813-BBDF-4F78-8171-4A945AA51F9F}" type="presParOf" srcId="{6AEC6D87-011F-4804-8AD6-91723C2EA4B1}" destId="{5B01B17E-9C38-4147-B718-13F54530DAEE}" srcOrd="0" destOrd="0" presId="urn:microsoft.com/office/officeart/2005/8/layout/process4"/>
    <dgm:cxn modelId="{EB8278FB-17AA-4344-BB0E-F4DC29046AC6}" type="presParOf" srcId="{6AEC6D87-011F-4804-8AD6-91723C2EA4B1}" destId="{A28847E0-3429-4DC9-8569-FDE1A973A10F}" srcOrd="1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D93506E5-F53D-4858-9F0A-EC83DD629C60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4C2249C-E050-4181-AAEA-BA7E3044EC23}">
      <dgm:prSet phldrT="[Текст]" custT="1"/>
      <dgm:spPr/>
      <dgm:t>
        <a:bodyPr/>
        <a:lstStyle/>
        <a:p>
          <a:r>
            <a:rPr lang="ru-RU" sz="1400" b="0" dirty="0" err="1" smtClean="0">
              <a:latin typeface="Times New Roman" pitchFamily="18" charset="0"/>
              <a:cs typeface="Times New Roman" pitchFamily="18" charset="0"/>
            </a:rPr>
            <a:t>Ақша айналысы</a:t>
          </a:r>
          <a:r>
            <a:rPr lang="ru-RU" sz="1400" b="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b="0" dirty="0" err="1" smtClean="0">
              <a:latin typeface="Times New Roman" pitchFamily="18" charset="0"/>
              <a:cs typeface="Times New Roman" pitchFamily="18" charset="0"/>
            </a:rPr>
            <a:t>жылдамдығының тұрақты- тұрақсыздығы туралы</a:t>
          </a:r>
          <a:r>
            <a:rPr lang="ru-RU" sz="1400" b="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b="0" dirty="0" err="1" smtClean="0">
              <a:latin typeface="Times New Roman" pitchFamily="18" charset="0"/>
              <a:cs typeface="Times New Roman" pitchFamily="18" charset="0"/>
            </a:rPr>
            <a:t>мәселе «түйінді» болды</a:t>
          </a:r>
          <a:r>
            <a:rPr lang="ru-RU" sz="1400" b="0" dirty="0" smtClean="0">
              <a:latin typeface="Times New Roman" pitchFamily="18" charset="0"/>
              <a:cs typeface="Times New Roman" pitchFamily="18" charset="0"/>
            </a:rPr>
            <a:t>. </a:t>
          </a:r>
          <a:r>
            <a:rPr lang="ru-RU" sz="1400" b="0" dirty="0" err="1" smtClean="0">
              <a:latin typeface="Times New Roman" pitchFamily="18" charset="0"/>
              <a:cs typeface="Times New Roman" pitchFamily="18" charset="0"/>
            </a:rPr>
            <a:t>Монетаристік</a:t>
          </a:r>
          <a:r>
            <a:rPr lang="ru-RU" sz="1400" b="0" dirty="0" smtClean="0">
              <a:latin typeface="Times New Roman" pitchFamily="18" charset="0"/>
              <a:cs typeface="Times New Roman" pitchFamily="18" charset="0"/>
            </a:rPr>
            <a:t> концепция </a:t>
          </a:r>
          <a:r>
            <a:rPr lang="ru-RU" sz="1400" b="0" dirty="0" err="1" smtClean="0">
              <a:latin typeface="Times New Roman" pitchFamily="18" charset="0"/>
              <a:cs typeface="Times New Roman" pitchFamily="18" charset="0"/>
            </a:rPr>
            <a:t>ақшаның сандық теориясына</a:t>
          </a:r>
          <a:r>
            <a:rPr lang="ru-RU" sz="1400" b="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b="0" dirty="0" err="1" smtClean="0">
              <a:latin typeface="Times New Roman" pitchFamily="18" charset="0"/>
              <a:cs typeface="Times New Roman" pitchFamily="18" charset="0"/>
            </a:rPr>
            <a:t>сүйенеді</a:t>
          </a:r>
          <a:r>
            <a:rPr lang="ru-RU" sz="1400" b="0" dirty="0" smtClean="0">
              <a:latin typeface="Times New Roman" pitchFamily="18" charset="0"/>
              <a:cs typeface="Times New Roman" pitchFamily="18" charset="0"/>
            </a:rPr>
            <a:t>. </a:t>
          </a:r>
          <a:r>
            <a:rPr lang="ru-RU" sz="1400" b="0" dirty="0" err="1" smtClean="0">
              <a:latin typeface="Times New Roman" pitchFamily="18" charset="0"/>
              <a:cs typeface="Times New Roman" pitchFamily="18" charset="0"/>
            </a:rPr>
            <a:t>Оның мәні </a:t>
          </a:r>
          <a:r>
            <a:rPr lang="ru-RU" sz="1400" b="0" dirty="0" smtClean="0">
              <a:latin typeface="Times New Roman" pitchFamily="18" charset="0"/>
              <a:cs typeface="Times New Roman" pitchFamily="18" charset="0"/>
            </a:rPr>
            <a:t>: </a:t>
          </a:r>
          <a:r>
            <a:rPr lang="ru-RU" sz="1400" b="0" dirty="0" err="1" smtClean="0">
              <a:latin typeface="Times New Roman" pitchFamily="18" charset="0"/>
              <a:cs typeface="Times New Roman" pitchFamily="18" charset="0"/>
            </a:rPr>
            <a:t>тауардың бағалары ақша қаражатының мөлшерімен белгіленеді</a:t>
          </a:r>
          <a:r>
            <a:rPr lang="ru-RU" sz="1400" b="0" dirty="0" smtClean="0">
              <a:latin typeface="Times New Roman" pitchFamily="18" charset="0"/>
              <a:cs typeface="Times New Roman" pitchFamily="18" charset="0"/>
            </a:rPr>
            <a:t>. </a:t>
          </a:r>
          <a:r>
            <a:rPr lang="ru-RU" sz="1400" b="0" dirty="0" err="1" smtClean="0">
              <a:latin typeface="Times New Roman" pitchFamily="18" charset="0"/>
              <a:cs typeface="Times New Roman" pitchFamily="18" charset="0"/>
            </a:rPr>
            <a:t>Ақша көлемі артса</a:t>
          </a:r>
          <a:r>
            <a:rPr lang="ru-RU" sz="1400" b="0" dirty="0" smtClean="0">
              <a:latin typeface="Times New Roman" pitchFamily="18" charset="0"/>
              <a:cs typeface="Times New Roman" pitchFamily="18" charset="0"/>
            </a:rPr>
            <a:t>- </a:t>
          </a:r>
          <a:r>
            <a:rPr lang="ru-RU" sz="1400" b="0" dirty="0" err="1" smtClean="0">
              <a:latin typeface="Times New Roman" pitchFamily="18" charset="0"/>
              <a:cs typeface="Times New Roman" pitchFamily="18" charset="0"/>
            </a:rPr>
            <a:t>баға </a:t>
          </a:r>
          <a:r>
            <a:rPr lang="ru-RU" sz="1400" b="0" dirty="0" smtClean="0">
              <a:latin typeface="Times New Roman" pitchFamily="18" charset="0"/>
              <a:cs typeface="Times New Roman" pitchFamily="18" charset="0"/>
            </a:rPr>
            <a:t>да </a:t>
          </a:r>
          <a:r>
            <a:rPr lang="ru-RU" sz="1400" b="0" dirty="0" err="1" smtClean="0">
              <a:latin typeface="Times New Roman" pitchFamily="18" charset="0"/>
              <a:cs typeface="Times New Roman" pitchFamily="18" charset="0"/>
            </a:rPr>
            <a:t>өседі және керісінше</a:t>
          </a:r>
          <a:r>
            <a:rPr lang="ru-RU" sz="1400" b="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b="0" dirty="0" err="1" smtClean="0">
              <a:latin typeface="Times New Roman" pitchFamily="18" charset="0"/>
              <a:cs typeface="Times New Roman" pitchFamily="18" charset="0"/>
            </a:rPr>
            <a:t>ақша азайса</a:t>
          </a:r>
          <a:r>
            <a:rPr lang="ru-RU" sz="1400" b="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b="0" dirty="0" err="1" smtClean="0">
              <a:latin typeface="Times New Roman" pitchFamily="18" charset="0"/>
              <a:cs typeface="Times New Roman" pitchFamily="18" charset="0"/>
            </a:rPr>
            <a:t>баға да</a:t>
          </a:r>
          <a:r>
            <a:rPr lang="ru-RU" sz="1400" b="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b="0" dirty="0" err="1" smtClean="0">
              <a:latin typeface="Times New Roman" pitchFamily="18" charset="0"/>
              <a:cs typeface="Times New Roman" pitchFamily="18" charset="0"/>
            </a:rPr>
            <a:t>арзандайды</a:t>
          </a:r>
          <a:r>
            <a:rPr lang="ru-RU" sz="1400" b="0" dirty="0" smtClean="0">
              <a:latin typeface="Times New Roman" pitchFamily="18" charset="0"/>
              <a:cs typeface="Times New Roman" pitchFamily="18" charset="0"/>
            </a:rPr>
            <a:t>. </a:t>
          </a:r>
          <a:r>
            <a:rPr lang="ru-RU" sz="1400" b="0" dirty="0" err="1" smtClean="0">
              <a:latin typeface="Times New Roman" pitchFamily="18" charset="0"/>
              <a:cs typeface="Times New Roman" pitchFamily="18" charset="0"/>
            </a:rPr>
            <a:t>Ақшаның негізгі</a:t>
          </a:r>
          <a:r>
            <a:rPr lang="ru-RU" sz="1400" b="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b="0" dirty="0" err="1" smtClean="0">
              <a:latin typeface="Times New Roman" pitchFamily="18" charset="0"/>
              <a:cs typeface="Times New Roman" pitchFamily="18" charset="0"/>
            </a:rPr>
            <a:t>қасиеті өтімділігі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8DB7214E-115B-442F-A798-1E424C5C404E}" type="parTrans" cxnId="{F71F77FA-7A2F-485B-850F-390FE557E223}">
      <dgm:prSet/>
      <dgm:spPr/>
      <dgm:t>
        <a:bodyPr/>
        <a:lstStyle/>
        <a:p>
          <a:endParaRPr lang="ru-RU"/>
        </a:p>
      </dgm:t>
    </dgm:pt>
    <dgm:pt modelId="{80156FC4-81B4-487F-8CA8-0183A822D3FC}" type="sibTrans" cxnId="{F71F77FA-7A2F-485B-850F-390FE557E223}">
      <dgm:prSet/>
      <dgm:spPr/>
      <dgm:t>
        <a:bodyPr/>
        <a:lstStyle/>
        <a:p>
          <a:endParaRPr lang="ru-RU"/>
        </a:p>
      </dgm:t>
    </dgm:pt>
    <dgm:pt modelId="{BD2577F0-24C1-4DE4-9890-27F958B2BEAD}">
      <dgm:prSet custT="1"/>
      <dgm:spPr/>
      <dgm:t>
        <a:bodyPr/>
        <a:lstStyle/>
        <a:p>
          <a:r>
            <a:rPr lang="ru-RU" sz="1600" b="1" dirty="0" err="1" smtClean="0">
              <a:latin typeface="Times New Roman" pitchFamily="18" charset="0"/>
              <a:cs typeface="Times New Roman" pitchFamily="18" charset="0"/>
            </a:rPr>
            <a:t>Өзінің сандық теориясын</a:t>
          </a:r>
          <a:r>
            <a:rPr lang="ru-RU" sz="1600" b="1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600" b="1" dirty="0" err="1" smtClean="0">
              <a:latin typeface="Times New Roman" pitchFamily="18" charset="0"/>
              <a:cs typeface="Times New Roman" pitchFamily="18" charset="0"/>
            </a:rPr>
            <a:t>түсіндіруде Фридмен</a:t>
          </a:r>
          <a:r>
            <a:rPr lang="ru-RU" sz="1600" b="1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600" b="1" dirty="0" err="1" smtClean="0">
              <a:latin typeface="Times New Roman" pitchFamily="18" charset="0"/>
              <a:cs typeface="Times New Roman" pitchFamily="18" charset="0"/>
            </a:rPr>
            <a:t>әркімнің сұранысы байлықтың мөлшерімен, баламалы</a:t>
          </a:r>
          <a:r>
            <a:rPr lang="ru-RU" sz="1600" b="1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600" b="1" dirty="0" err="1" smtClean="0">
              <a:latin typeface="Times New Roman" pitchFamily="18" charset="0"/>
              <a:cs typeface="Times New Roman" pitchFamily="18" charset="0"/>
            </a:rPr>
            <a:t>активтерге</a:t>
          </a:r>
          <a:r>
            <a:rPr lang="ru-RU" sz="1600" b="1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600" b="1" dirty="0" err="1" smtClean="0">
              <a:latin typeface="Times New Roman" pitchFamily="18" charset="0"/>
              <a:cs typeface="Times New Roman" pitchFamily="18" charset="0"/>
            </a:rPr>
            <a:t>ие</a:t>
          </a:r>
          <a:r>
            <a:rPr lang="ru-RU" sz="1600" b="1" dirty="0" smtClean="0">
              <a:latin typeface="Times New Roman" pitchFamily="18" charset="0"/>
              <a:cs typeface="Times New Roman" pitchFamily="18" charset="0"/>
            </a:rPr>
            <a:t> болу, </a:t>
          </a:r>
          <a:r>
            <a:rPr lang="ru-RU" sz="1600" b="1" dirty="0" err="1" smtClean="0">
              <a:latin typeface="Times New Roman" pitchFamily="18" charset="0"/>
              <a:cs typeface="Times New Roman" pitchFamily="18" charset="0"/>
            </a:rPr>
            <a:t>пайданы</a:t>
          </a:r>
          <a:r>
            <a:rPr lang="ru-RU" sz="1600" b="1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600" b="1" dirty="0" err="1" smtClean="0">
              <a:latin typeface="Times New Roman" pitchFamily="18" charset="0"/>
              <a:cs typeface="Times New Roman" pitchFamily="18" charset="0"/>
            </a:rPr>
            <a:t>шығарып алуға ұмтылу </a:t>
          </a:r>
          <a:r>
            <a:rPr lang="ru-RU" sz="1600" b="1" dirty="0" smtClean="0">
              <a:latin typeface="Times New Roman" pitchFamily="18" charset="0"/>
              <a:cs typeface="Times New Roman" pitchFamily="18" charset="0"/>
            </a:rPr>
            <a:t>мен </a:t>
          </a:r>
          <a:r>
            <a:rPr lang="ru-RU" sz="1600" b="1" dirty="0" err="1" smtClean="0">
              <a:latin typeface="Times New Roman" pitchFamily="18" charset="0"/>
              <a:cs typeface="Times New Roman" pitchFamily="18" charset="0"/>
            </a:rPr>
            <a:t>шектелетіндігін</a:t>
          </a:r>
          <a:r>
            <a:rPr lang="ru-RU" sz="1600" b="1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600" b="1" dirty="0" err="1" smtClean="0">
              <a:latin typeface="Times New Roman" pitchFamily="18" charset="0"/>
              <a:cs typeface="Times New Roman" pitchFamily="18" charset="0"/>
            </a:rPr>
            <a:t>көрсетеді</a:t>
          </a:r>
          <a:r>
            <a:rPr lang="ru-RU" sz="1600" b="1" dirty="0" smtClean="0">
              <a:latin typeface="Times New Roman" pitchFamily="18" charset="0"/>
              <a:cs typeface="Times New Roman" pitchFamily="18" charset="0"/>
            </a:rPr>
            <a:t>.</a:t>
          </a:r>
          <a:endParaRPr lang="ru-RU" sz="1600" dirty="0">
            <a:latin typeface="Times New Roman" pitchFamily="18" charset="0"/>
            <a:cs typeface="Times New Roman" pitchFamily="18" charset="0"/>
          </a:endParaRPr>
        </a:p>
      </dgm:t>
    </dgm:pt>
    <dgm:pt modelId="{CE477462-CA9E-4E86-93C9-AF0E59C2C9D1}" type="parTrans" cxnId="{571DD93A-0C1F-4A17-BE30-F5FD88EFA613}">
      <dgm:prSet/>
      <dgm:spPr/>
      <dgm:t>
        <a:bodyPr/>
        <a:lstStyle/>
        <a:p>
          <a:endParaRPr lang="ru-RU"/>
        </a:p>
      </dgm:t>
    </dgm:pt>
    <dgm:pt modelId="{357D6116-CEBD-4382-9866-EEFCE93CB3FB}" type="sibTrans" cxnId="{571DD93A-0C1F-4A17-BE30-F5FD88EFA613}">
      <dgm:prSet/>
      <dgm:spPr/>
      <dgm:t>
        <a:bodyPr/>
        <a:lstStyle/>
        <a:p>
          <a:endParaRPr lang="ru-RU"/>
        </a:p>
      </dgm:t>
    </dgm:pt>
    <dgm:pt modelId="{CA5B6A10-73CB-4723-8072-0F04F99CF248}">
      <dgm:prSet custT="1"/>
      <dgm:spPr/>
      <dgm:t>
        <a:bodyPr/>
        <a:lstStyle/>
        <a:p>
          <a:r>
            <a:rPr lang="ru-RU" sz="1400" b="1" dirty="0" err="1" smtClean="0">
              <a:latin typeface="Times New Roman" pitchFamily="18" charset="0"/>
              <a:cs typeface="Times New Roman" pitchFamily="18" charset="0"/>
            </a:rPr>
            <a:t>Ақша көп болғанда </a:t>
          </a:r>
          <a:r>
            <a:rPr lang="ru-RU" sz="1400" b="1" dirty="0" smtClean="0">
              <a:latin typeface="Times New Roman" pitchFamily="18" charset="0"/>
              <a:cs typeface="Times New Roman" pitchFamily="18" charset="0"/>
            </a:rPr>
            <a:t>оны </a:t>
          </a:r>
          <a:r>
            <a:rPr lang="ru-RU" sz="1400" b="1" dirty="0" err="1" smtClean="0">
              <a:latin typeface="Times New Roman" pitchFamily="18" charset="0"/>
              <a:cs typeface="Times New Roman" pitchFamily="18" charset="0"/>
            </a:rPr>
            <a:t>бағалы қағаздар сатып</a:t>
          </a:r>
          <a:r>
            <a:rPr lang="ru-RU" sz="1400" b="1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b="1" dirty="0" err="1" smtClean="0">
              <a:latin typeface="Times New Roman" pitchFamily="18" charset="0"/>
              <a:cs typeface="Times New Roman" pitchFamily="18" charset="0"/>
            </a:rPr>
            <a:t>алуға</a:t>
          </a:r>
          <a:r>
            <a:rPr lang="ru-RU" sz="1400" b="1" dirty="0" smtClean="0">
              <a:latin typeface="Times New Roman" pitchFamily="18" charset="0"/>
              <a:cs typeface="Times New Roman" pitchFamily="18" charset="0"/>
            </a:rPr>
            <a:t>, </a:t>
          </a:r>
          <a:r>
            <a:rPr lang="ru-RU" sz="1400" b="1" dirty="0" err="1" smtClean="0">
              <a:latin typeface="Times New Roman" pitchFamily="18" charset="0"/>
              <a:cs typeface="Times New Roman" pitchFamily="18" charset="0"/>
            </a:rPr>
            <a:t>қосымша пайда</a:t>
          </a:r>
          <a:r>
            <a:rPr lang="ru-RU" sz="1400" b="1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b="1" dirty="0" err="1" smtClean="0">
              <a:latin typeface="Times New Roman" pitchFamily="18" charset="0"/>
              <a:cs typeface="Times New Roman" pitchFamily="18" charset="0"/>
            </a:rPr>
            <a:t>алуға </a:t>
          </a:r>
          <a:r>
            <a:rPr lang="ru-RU" sz="1400" b="1" dirty="0" smtClean="0">
              <a:latin typeface="Times New Roman" pitchFamily="18" charset="0"/>
              <a:cs typeface="Times New Roman" pitchFamily="18" charset="0"/>
            </a:rPr>
            <a:t>пайдаланады.</a:t>
          </a:r>
          <a:r>
            <a:rPr lang="ru-RU" sz="1400" b="1" dirty="0" err="1" smtClean="0">
              <a:latin typeface="Times New Roman" pitchFamily="18" charset="0"/>
              <a:cs typeface="Times New Roman" pitchFamily="18" charset="0"/>
            </a:rPr>
            <a:t>Ақша ұсынысынан ақшаға сұраныс салыстырмалы</a:t>
          </a:r>
          <a:r>
            <a:rPr lang="ru-RU" sz="1400" b="1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b="1" dirty="0" err="1" smtClean="0">
              <a:latin typeface="Times New Roman" pitchFamily="18" charset="0"/>
              <a:cs typeface="Times New Roman" pitchFamily="18" charset="0"/>
            </a:rPr>
            <a:t>түрде тұрақты</a:t>
          </a:r>
          <a:r>
            <a:rPr lang="ru-RU" sz="1400" b="1" dirty="0" smtClean="0">
              <a:latin typeface="Times New Roman" pitchFamily="18" charset="0"/>
              <a:cs typeface="Times New Roman" pitchFamily="18" charset="0"/>
            </a:rPr>
            <a:t>. </a:t>
          </a:r>
          <a:r>
            <a:rPr lang="ru-RU" sz="1400" b="1" dirty="0" err="1" smtClean="0">
              <a:latin typeface="Times New Roman" pitchFamily="18" charset="0"/>
              <a:cs typeface="Times New Roman" pitchFamily="18" charset="0"/>
            </a:rPr>
            <a:t>Ақшалай сұранысқа кірістерден</a:t>
          </a:r>
          <a:r>
            <a:rPr lang="ru-RU" sz="1400" b="1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b="1" dirty="0" err="1" smtClean="0">
              <a:latin typeface="Times New Roman" pitchFamily="18" charset="0"/>
              <a:cs typeface="Times New Roman" pitchFamily="18" charset="0"/>
            </a:rPr>
            <a:t>басқа әсер ететіндер</a:t>
          </a:r>
          <a:r>
            <a:rPr lang="ru-RU" sz="1400" b="1" dirty="0" smtClean="0">
              <a:latin typeface="Times New Roman" pitchFamily="18" charset="0"/>
              <a:cs typeface="Times New Roman" pitchFamily="18" charset="0"/>
            </a:rPr>
            <a:t>: </a:t>
          </a:r>
          <a:r>
            <a:rPr lang="ru-RU" sz="1400" b="1" dirty="0" err="1" smtClean="0">
              <a:latin typeface="Times New Roman" pitchFamily="18" charset="0"/>
              <a:cs typeface="Times New Roman" pitchFamily="18" charset="0"/>
            </a:rPr>
            <a:t>бағаның деңгейі, проценттік</a:t>
          </a:r>
          <a:r>
            <a:rPr lang="ru-RU" sz="1400" b="1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b="1" dirty="0" err="1" smtClean="0">
              <a:latin typeface="Times New Roman" pitchFamily="18" charset="0"/>
              <a:cs typeface="Times New Roman" pitchFamily="18" charset="0"/>
            </a:rPr>
            <a:t>ставканың мөлшері.</a:t>
          </a:r>
          <a:r>
            <a:rPr lang="ru-RU" sz="1400" b="1" dirty="0" smtClean="0">
              <a:latin typeface="Times New Roman" pitchFamily="18" charset="0"/>
              <a:cs typeface="Times New Roman" pitchFamily="18" charset="0"/>
            </a:rPr>
            <a:t> 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25133F48-3E10-4CB3-A373-E5DA50B292F2}" type="parTrans" cxnId="{AC8473A7-004B-4522-A495-BB6FABB00C17}">
      <dgm:prSet/>
      <dgm:spPr/>
      <dgm:t>
        <a:bodyPr/>
        <a:lstStyle/>
        <a:p>
          <a:endParaRPr lang="ru-RU"/>
        </a:p>
      </dgm:t>
    </dgm:pt>
    <dgm:pt modelId="{EA0CF6E5-D397-4272-9A8A-0F38312196C5}" type="sibTrans" cxnId="{AC8473A7-004B-4522-A495-BB6FABB00C17}">
      <dgm:prSet/>
      <dgm:spPr/>
      <dgm:t>
        <a:bodyPr/>
        <a:lstStyle/>
        <a:p>
          <a:endParaRPr lang="ru-RU"/>
        </a:p>
      </dgm:t>
    </dgm:pt>
    <dgm:pt modelId="{DDF71C2A-0AD2-4225-8264-E5B00541B643}" type="pres">
      <dgm:prSet presAssocID="{D93506E5-F53D-4858-9F0A-EC83DD629C60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27387CB-EC28-42AF-B051-52C1906AE654}" type="pres">
      <dgm:prSet presAssocID="{F4C2249C-E050-4181-AAEA-BA7E3044EC23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F926C08-D880-4C11-B2A7-3F7E2B9B2931}" type="pres">
      <dgm:prSet presAssocID="{80156FC4-81B4-487F-8CA8-0183A822D3FC}" presName="spacer" presStyleCnt="0"/>
      <dgm:spPr/>
    </dgm:pt>
    <dgm:pt modelId="{F0D26406-E864-454B-8E96-DD93056A3A1A}" type="pres">
      <dgm:prSet presAssocID="{BD2577F0-24C1-4DE4-9890-27F958B2BEAD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8E14C5D-654B-4972-9870-F3D187EF9A28}" type="pres">
      <dgm:prSet presAssocID="{357D6116-CEBD-4382-9866-EEFCE93CB3FB}" presName="spacer" presStyleCnt="0"/>
      <dgm:spPr/>
    </dgm:pt>
    <dgm:pt modelId="{E1196E68-A250-4545-AF41-C1B4AA4A6F68}" type="pres">
      <dgm:prSet presAssocID="{CA5B6A10-73CB-4723-8072-0F04F99CF248}" presName="parentText" presStyleLbl="node1" presStyleIdx="2" presStyleCnt="3" custLinFactY="3158" custLinFactNeighborY="1000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E0052BE-60DD-4433-8038-41CD9C3B3CCF}" type="presOf" srcId="{F4C2249C-E050-4181-AAEA-BA7E3044EC23}" destId="{A27387CB-EC28-42AF-B051-52C1906AE654}" srcOrd="0" destOrd="0" presId="urn:microsoft.com/office/officeart/2005/8/layout/vList2"/>
    <dgm:cxn modelId="{571DD93A-0C1F-4A17-BE30-F5FD88EFA613}" srcId="{D93506E5-F53D-4858-9F0A-EC83DD629C60}" destId="{BD2577F0-24C1-4DE4-9890-27F958B2BEAD}" srcOrd="1" destOrd="0" parTransId="{CE477462-CA9E-4E86-93C9-AF0E59C2C9D1}" sibTransId="{357D6116-CEBD-4382-9866-EEFCE93CB3FB}"/>
    <dgm:cxn modelId="{B58A44B9-B765-4DB5-8EF9-5FD3D1D3C1FF}" type="presOf" srcId="{CA5B6A10-73CB-4723-8072-0F04F99CF248}" destId="{E1196E68-A250-4545-AF41-C1B4AA4A6F68}" srcOrd="0" destOrd="0" presId="urn:microsoft.com/office/officeart/2005/8/layout/vList2"/>
    <dgm:cxn modelId="{F71F77FA-7A2F-485B-850F-390FE557E223}" srcId="{D93506E5-F53D-4858-9F0A-EC83DD629C60}" destId="{F4C2249C-E050-4181-AAEA-BA7E3044EC23}" srcOrd="0" destOrd="0" parTransId="{8DB7214E-115B-442F-A798-1E424C5C404E}" sibTransId="{80156FC4-81B4-487F-8CA8-0183A822D3FC}"/>
    <dgm:cxn modelId="{2C2D08EB-7BC3-4AC7-B9A6-A87B5196127D}" type="presOf" srcId="{D93506E5-F53D-4858-9F0A-EC83DD629C60}" destId="{DDF71C2A-0AD2-4225-8264-E5B00541B643}" srcOrd="0" destOrd="0" presId="urn:microsoft.com/office/officeart/2005/8/layout/vList2"/>
    <dgm:cxn modelId="{548D38C3-198E-4695-AFA6-A3571E6533B8}" type="presOf" srcId="{BD2577F0-24C1-4DE4-9890-27F958B2BEAD}" destId="{F0D26406-E864-454B-8E96-DD93056A3A1A}" srcOrd="0" destOrd="0" presId="urn:microsoft.com/office/officeart/2005/8/layout/vList2"/>
    <dgm:cxn modelId="{AC8473A7-004B-4522-A495-BB6FABB00C17}" srcId="{D93506E5-F53D-4858-9F0A-EC83DD629C60}" destId="{CA5B6A10-73CB-4723-8072-0F04F99CF248}" srcOrd="2" destOrd="0" parTransId="{25133F48-3E10-4CB3-A373-E5DA50B292F2}" sibTransId="{EA0CF6E5-D397-4272-9A8A-0F38312196C5}"/>
    <dgm:cxn modelId="{3A6CD613-CA90-4E20-9300-3A3068487EDE}" type="presParOf" srcId="{DDF71C2A-0AD2-4225-8264-E5B00541B643}" destId="{A27387CB-EC28-42AF-B051-52C1906AE654}" srcOrd="0" destOrd="0" presId="urn:microsoft.com/office/officeart/2005/8/layout/vList2"/>
    <dgm:cxn modelId="{6A4CED45-9705-4EA2-A1C2-A39767DE7A84}" type="presParOf" srcId="{DDF71C2A-0AD2-4225-8264-E5B00541B643}" destId="{AF926C08-D880-4C11-B2A7-3F7E2B9B2931}" srcOrd="1" destOrd="0" presId="urn:microsoft.com/office/officeart/2005/8/layout/vList2"/>
    <dgm:cxn modelId="{6C634AC5-2985-42DD-BBBB-D54388192015}" type="presParOf" srcId="{DDF71C2A-0AD2-4225-8264-E5B00541B643}" destId="{F0D26406-E864-454B-8E96-DD93056A3A1A}" srcOrd="2" destOrd="0" presId="urn:microsoft.com/office/officeart/2005/8/layout/vList2"/>
    <dgm:cxn modelId="{23DCBB3F-57A8-4519-A2A9-C9C769B1249A}" type="presParOf" srcId="{DDF71C2A-0AD2-4225-8264-E5B00541B643}" destId="{B8E14C5D-654B-4972-9870-F3D187EF9A28}" srcOrd="3" destOrd="0" presId="urn:microsoft.com/office/officeart/2005/8/layout/vList2"/>
    <dgm:cxn modelId="{27F99C32-E3E9-43A9-9207-23844C338BDE}" type="presParOf" srcId="{DDF71C2A-0AD2-4225-8264-E5B00541B643}" destId="{E1196E68-A250-4545-AF41-C1B4AA4A6F68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476695D6-35DE-4D47-8397-54C6195782CE}" type="doc">
      <dgm:prSet loTypeId="urn:microsoft.com/office/officeart/2005/8/layout/arrow3" loCatId="relationship" qsTypeId="urn:microsoft.com/office/officeart/2005/8/quickstyle/simple1" qsCatId="simple" csTypeId="urn:microsoft.com/office/officeart/2005/8/colors/accent1_2" csCatId="accent1" phldr="0"/>
      <dgm:spPr/>
      <dgm:t>
        <a:bodyPr/>
        <a:lstStyle/>
        <a:p>
          <a:endParaRPr lang="ru-RU"/>
        </a:p>
      </dgm:t>
    </dgm:pt>
    <dgm:pt modelId="{0A53D68E-2A87-44F1-BCFD-AB0A2100175B}">
      <dgm:prSet phldrT="[Текст]" phldr="1"/>
      <dgm:spPr/>
      <dgm:t>
        <a:bodyPr/>
        <a:lstStyle/>
        <a:p>
          <a:endParaRPr lang="ru-RU" dirty="0"/>
        </a:p>
      </dgm:t>
    </dgm:pt>
    <dgm:pt modelId="{169379F0-B4A6-408D-B303-DE83A4FC8848}" type="sibTrans" cxnId="{78C2DD5C-C700-48D4-B70E-A8E6A43CF90B}">
      <dgm:prSet/>
      <dgm:spPr/>
      <dgm:t>
        <a:bodyPr/>
        <a:lstStyle/>
        <a:p>
          <a:endParaRPr lang="ru-RU"/>
        </a:p>
      </dgm:t>
    </dgm:pt>
    <dgm:pt modelId="{70713F58-B28A-4DEA-946E-35551A2958B8}" type="parTrans" cxnId="{78C2DD5C-C700-48D4-B70E-A8E6A43CF90B}">
      <dgm:prSet/>
      <dgm:spPr/>
      <dgm:t>
        <a:bodyPr/>
        <a:lstStyle/>
        <a:p>
          <a:endParaRPr lang="ru-RU"/>
        </a:p>
      </dgm:t>
    </dgm:pt>
    <dgm:pt modelId="{5AEC3A5E-A587-49A7-884D-D7916261AAB7}">
      <dgm:prSet phldrT="[Текст]" phldr="1"/>
      <dgm:spPr/>
      <dgm:t>
        <a:bodyPr/>
        <a:lstStyle/>
        <a:p>
          <a:endParaRPr lang="ru-RU" dirty="0"/>
        </a:p>
      </dgm:t>
    </dgm:pt>
    <dgm:pt modelId="{BC82756F-EB79-4A66-9045-9082DD402997}" type="sibTrans" cxnId="{76214FDC-C663-49E9-85B7-6D9E919A458F}">
      <dgm:prSet/>
      <dgm:spPr/>
      <dgm:t>
        <a:bodyPr/>
        <a:lstStyle/>
        <a:p>
          <a:endParaRPr lang="ru-RU"/>
        </a:p>
      </dgm:t>
    </dgm:pt>
    <dgm:pt modelId="{04080B0B-F63D-41C4-A267-1A9DC446AA10}" type="parTrans" cxnId="{76214FDC-C663-49E9-85B7-6D9E919A458F}">
      <dgm:prSet/>
      <dgm:spPr/>
      <dgm:t>
        <a:bodyPr/>
        <a:lstStyle/>
        <a:p>
          <a:endParaRPr lang="ru-RU"/>
        </a:p>
      </dgm:t>
    </dgm:pt>
    <dgm:pt modelId="{E2796C20-944E-4C30-B728-F8E145F5A133}" type="pres">
      <dgm:prSet presAssocID="{476695D6-35DE-4D47-8397-54C6195782CE}" presName="compositeShape" presStyleCnt="0">
        <dgm:presLayoutVars>
          <dgm:chMax val="2"/>
          <dgm:dir/>
          <dgm:resizeHandles val="exact"/>
        </dgm:presLayoutVars>
      </dgm:prSet>
      <dgm:spPr/>
    </dgm:pt>
    <dgm:pt modelId="{50724358-9521-41AE-9FDC-6AEAB6585860}" type="pres">
      <dgm:prSet presAssocID="{476695D6-35DE-4D47-8397-54C6195782CE}" presName="divider" presStyleLbl="fgShp" presStyleIdx="0" presStyleCnt="1" custLinFactNeighborX="-391" custLinFactNeighborY="-2735"/>
      <dgm:spPr/>
    </dgm:pt>
    <dgm:pt modelId="{3A802A57-D1CE-40BD-A9A5-B2574E629A15}" type="pres">
      <dgm:prSet presAssocID="{5AEC3A5E-A587-49A7-884D-D7916261AAB7}" presName="downArrow" presStyleLbl="node1" presStyleIdx="0" presStyleCnt="2"/>
      <dgm:spPr/>
    </dgm:pt>
    <dgm:pt modelId="{90C02DFB-98A7-4E78-9E69-3753D7E7B96B}" type="pres">
      <dgm:prSet presAssocID="{5AEC3A5E-A587-49A7-884D-D7916261AAB7}" presName="downArrowText" presStyleLbl="revTx" presStyleIdx="0" presStyleCnt="2" custLinFactNeighborX="-82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01ABEF6-0355-4E65-BA80-14B9A9B52E11}" type="pres">
      <dgm:prSet presAssocID="{0A53D68E-2A87-44F1-BCFD-AB0A2100175B}" presName="upArrow" presStyleLbl="node1" presStyleIdx="1" presStyleCnt="2"/>
      <dgm:spPr/>
    </dgm:pt>
    <dgm:pt modelId="{56F35146-5925-49C0-B0B9-C667C73A9E99}" type="pres">
      <dgm:prSet presAssocID="{0A53D68E-2A87-44F1-BCFD-AB0A2100175B}" presName="upArrowText" presStyleLbl="revTx" presStyleIdx="1" presStyleCnt="2">
        <dgm:presLayoutVars>
          <dgm:bulletEnabled val="1"/>
        </dgm:presLayoutVars>
      </dgm:prSet>
      <dgm:spPr/>
    </dgm:pt>
  </dgm:ptLst>
  <dgm:cxnLst>
    <dgm:cxn modelId="{D9774C13-B4D2-420A-8E00-1FE9617843D1}" type="presOf" srcId="{0A53D68E-2A87-44F1-BCFD-AB0A2100175B}" destId="{56F35146-5925-49C0-B0B9-C667C73A9E99}" srcOrd="0" destOrd="0" presId="urn:microsoft.com/office/officeart/2005/8/layout/arrow3"/>
    <dgm:cxn modelId="{76214FDC-C663-49E9-85B7-6D9E919A458F}" srcId="{476695D6-35DE-4D47-8397-54C6195782CE}" destId="{5AEC3A5E-A587-49A7-884D-D7916261AAB7}" srcOrd="0" destOrd="0" parTransId="{04080B0B-F63D-41C4-A267-1A9DC446AA10}" sibTransId="{BC82756F-EB79-4A66-9045-9082DD402997}"/>
    <dgm:cxn modelId="{B91252D9-2FA8-405D-AB96-A58C86C4D1DB}" type="presOf" srcId="{5AEC3A5E-A587-49A7-884D-D7916261AAB7}" destId="{90C02DFB-98A7-4E78-9E69-3753D7E7B96B}" srcOrd="0" destOrd="0" presId="urn:microsoft.com/office/officeart/2005/8/layout/arrow3"/>
    <dgm:cxn modelId="{92439691-6070-43B6-9289-BDEC552A8605}" type="presOf" srcId="{476695D6-35DE-4D47-8397-54C6195782CE}" destId="{E2796C20-944E-4C30-B728-F8E145F5A133}" srcOrd="0" destOrd="0" presId="urn:microsoft.com/office/officeart/2005/8/layout/arrow3"/>
    <dgm:cxn modelId="{78C2DD5C-C700-48D4-B70E-A8E6A43CF90B}" srcId="{476695D6-35DE-4D47-8397-54C6195782CE}" destId="{0A53D68E-2A87-44F1-BCFD-AB0A2100175B}" srcOrd="1" destOrd="0" parTransId="{70713F58-B28A-4DEA-946E-35551A2958B8}" sibTransId="{169379F0-B4A6-408D-B303-DE83A4FC8848}"/>
    <dgm:cxn modelId="{BDCA6317-B9AC-429C-95A6-49E0681CA2F2}" type="presParOf" srcId="{E2796C20-944E-4C30-B728-F8E145F5A133}" destId="{50724358-9521-41AE-9FDC-6AEAB6585860}" srcOrd="0" destOrd="0" presId="urn:microsoft.com/office/officeart/2005/8/layout/arrow3"/>
    <dgm:cxn modelId="{AF9BF3BE-61AB-48EB-8298-5F274A206648}" type="presParOf" srcId="{E2796C20-944E-4C30-B728-F8E145F5A133}" destId="{3A802A57-D1CE-40BD-A9A5-B2574E629A15}" srcOrd="1" destOrd="0" presId="urn:microsoft.com/office/officeart/2005/8/layout/arrow3"/>
    <dgm:cxn modelId="{BEA53D9B-8D39-431C-B0B4-F862C9CD7281}" type="presParOf" srcId="{E2796C20-944E-4C30-B728-F8E145F5A133}" destId="{90C02DFB-98A7-4E78-9E69-3753D7E7B96B}" srcOrd="2" destOrd="0" presId="urn:microsoft.com/office/officeart/2005/8/layout/arrow3"/>
    <dgm:cxn modelId="{87C59908-FA05-47F8-9914-AFAF084148A5}" type="presParOf" srcId="{E2796C20-944E-4C30-B728-F8E145F5A133}" destId="{101ABEF6-0355-4E65-BA80-14B9A9B52E11}" srcOrd="3" destOrd="0" presId="urn:microsoft.com/office/officeart/2005/8/layout/arrow3"/>
    <dgm:cxn modelId="{484EDF4A-EF30-41B1-B8D4-5A3E3717F7F3}" type="presParOf" srcId="{E2796C20-944E-4C30-B728-F8E145F5A133}" destId="{56F35146-5925-49C0-B0B9-C667C73A9E99}" srcOrd="4" destOrd="0" presId="urn:microsoft.com/office/officeart/2005/8/layout/arrow3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4B65F211-F28B-4AE7-B2A6-7B70FD6FB582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EFA7FC8-15BC-4992-9611-2289D65AFEA7}">
      <dgm:prSet phldrT="[Текст]"/>
      <dgm:spPr/>
      <dgm:t>
        <a:bodyPr/>
        <a:lstStyle/>
        <a:p>
          <a:r>
            <a:rPr lang="ru-RU" b="1" dirty="0" err="1" smtClean="0">
              <a:latin typeface="Times New Roman" pitchFamily="18" charset="0"/>
              <a:cs typeface="Times New Roman" pitchFamily="18" charset="0"/>
            </a:rPr>
            <a:t>Ақша ұсынысы айналыстағы ақшаның санын</a:t>
          </a:r>
          <a:r>
            <a:rPr lang="ru-RU" b="1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b="1" dirty="0" err="1" smtClean="0">
              <a:latin typeface="Times New Roman" pitchFamily="18" charset="0"/>
              <a:cs typeface="Times New Roman" pitchFamily="18" charset="0"/>
            </a:rPr>
            <a:t>білдіреді</a:t>
          </a:r>
          <a:r>
            <a:rPr lang="ru-RU" b="1" dirty="0" smtClean="0">
              <a:latin typeface="Times New Roman" pitchFamily="18" charset="0"/>
              <a:cs typeface="Times New Roman" pitchFamily="18" charset="0"/>
            </a:rPr>
            <a:t>. </a:t>
          </a:r>
          <a:r>
            <a:rPr lang="ru-RU" b="1" dirty="0" err="1" smtClean="0">
              <a:latin typeface="Times New Roman" pitchFamily="18" charset="0"/>
              <a:cs typeface="Times New Roman" pitchFamily="18" charset="0"/>
            </a:rPr>
            <a:t>Ол</a:t>
          </a:r>
          <a:r>
            <a:rPr lang="ru-RU" b="1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b="1" dirty="0" err="1" smtClean="0">
              <a:latin typeface="Times New Roman" pitchFamily="18" charset="0"/>
              <a:cs typeface="Times New Roman" pitchFamily="18" charset="0"/>
            </a:rPr>
            <a:t>ақша эмиссиясының мөлшерімен, коммерциялық банктерін</a:t>
          </a:r>
          <a:r>
            <a:rPr lang="ru-RU" b="1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b="1" dirty="0" err="1" smtClean="0">
              <a:latin typeface="Times New Roman" pitchFamily="18" charset="0"/>
              <a:cs typeface="Times New Roman" pitchFamily="18" charset="0"/>
            </a:rPr>
            <a:t>несиелермен</a:t>
          </a:r>
          <a:r>
            <a:rPr lang="ru-RU" b="1" dirty="0" smtClean="0">
              <a:latin typeface="Times New Roman" pitchFamily="18" charset="0"/>
              <a:cs typeface="Times New Roman" pitchFamily="18" charset="0"/>
            </a:rPr>
            <a:t>, </a:t>
          </a:r>
          <a:r>
            <a:rPr lang="ru-RU" b="1" dirty="0" err="1" smtClean="0">
              <a:latin typeface="Times New Roman" pitchFamily="18" charset="0"/>
              <a:cs typeface="Times New Roman" pitchFamily="18" charset="0"/>
            </a:rPr>
            <a:t>бағалы қағаздардың сату-сатып</a:t>
          </a:r>
          <a:r>
            <a:rPr lang="ru-RU" b="1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b="1" dirty="0" err="1" smtClean="0">
              <a:latin typeface="Times New Roman" pitchFamily="18" charset="0"/>
              <a:cs typeface="Times New Roman" pitchFamily="18" charset="0"/>
            </a:rPr>
            <a:t>алумен</a:t>
          </a:r>
          <a:r>
            <a:rPr lang="ru-RU" b="1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b="1" dirty="0" err="1" smtClean="0">
              <a:latin typeface="Times New Roman" pitchFamily="18" charset="0"/>
              <a:cs typeface="Times New Roman" pitchFamily="18" charset="0"/>
            </a:rPr>
            <a:t>анықталады.</a:t>
          </a:r>
          <a:r>
            <a:rPr lang="ru-RU" b="1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b="1" dirty="0" err="1" smtClean="0">
              <a:latin typeface="Times New Roman" pitchFamily="18" charset="0"/>
              <a:cs typeface="Times New Roman" pitchFamily="18" charset="0"/>
            </a:rPr>
            <a:t>Ақшы массасының сұранысымен ақша ұсынысы арасындағы сәйкестік нарықтың өзін-өзі реттеу</a:t>
          </a:r>
          <a:r>
            <a:rPr lang="ru-RU" b="1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b="1" dirty="0" err="1" smtClean="0">
              <a:latin typeface="Times New Roman" pitchFamily="18" charset="0"/>
              <a:cs typeface="Times New Roman" pitchFamily="18" charset="0"/>
            </a:rPr>
            <a:t>механизмін</a:t>
          </a:r>
          <a:r>
            <a:rPr lang="ru-RU" b="1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b="1" dirty="0" err="1" smtClean="0">
              <a:latin typeface="Times New Roman" pitchFamily="18" charset="0"/>
              <a:cs typeface="Times New Roman" pitchFamily="18" charset="0"/>
            </a:rPr>
            <a:t>қамтамасыз етеді</a:t>
          </a:r>
          <a:r>
            <a:rPr lang="ru-RU" b="1" dirty="0" smtClean="0">
              <a:latin typeface="Times New Roman" pitchFamily="18" charset="0"/>
              <a:cs typeface="Times New Roman" pitchFamily="18" charset="0"/>
            </a:rPr>
            <a:t>. </a:t>
          </a:r>
          <a:endParaRPr lang="ru-RU" dirty="0"/>
        </a:p>
      </dgm:t>
    </dgm:pt>
    <dgm:pt modelId="{EAC39DBD-9E70-4C80-8C29-A903FB0E1BAC}" type="parTrans" cxnId="{24D13C77-5B30-4EA5-876B-E0E5A404621E}">
      <dgm:prSet/>
      <dgm:spPr/>
      <dgm:t>
        <a:bodyPr/>
        <a:lstStyle/>
        <a:p>
          <a:endParaRPr lang="ru-RU"/>
        </a:p>
      </dgm:t>
    </dgm:pt>
    <dgm:pt modelId="{26B2BD96-F604-475E-83E7-B4B9E1E449ED}" type="sibTrans" cxnId="{24D13C77-5B30-4EA5-876B-E0E5A404621E}">
      <dgm:prSet/>
      <dgm:spPr/>
      <dgm:t>
        <a:bodyPr/>
        <a:lstStyle/>
        <a:p>
          <a:endParaRPr lang="ru-RU"/>
        </a:p>
      </dgm:t>
    </dgm:pt>
    <dgm:pt modelId="{F69F26E5-91E6-4358-BC37-8C5529390134}">
      <dgm:prSet phldrT="[Текст]" phldr="1"/>
      <dgm:spPr/>
      <dgm:t>
        <a:bodyPr/>
        <a:lstStyle/>
        <a:p>
          <a:endParaRPr lang="ru-RU" dirty="0"/>
        </a:p>
      </dgm:t>
    </dgm:pt>
    <dgm:pt modelId="{2CB9D72E-03A5-47E1-8670-88EDE89D0303}" type="parTrans" cxnId="{D0E3D261-991D-4C29-8957-59EA1DAC1461}">
      <dgm:prSet/>
      <dgm:spPr/>
      <dgm:t>
        <a:bodyPr/>
        <a:lstStyle/>
        <a:p>
          <a:endParaRPr lang="ru-RU"/>
        </a:p>
      </dgm:t>
    </dgm:pt>
    <dgm:pt modelId="{69E6B615-4A15-49B4-BF53-83C79D614DC7}" type="sibTrans" cxnId="{D0E3D261-991D-4C29-8957-59EA1DAC1461}">
      <dgm:prSet/>
      <dgm:spPr/>
      <dgm:t>
        <a:bodyPr/>
        <a:lstStyle/>
        <a:p>
          <a:endParaRPr lang="ru-RU"/>
        </a:p>
      </dgm:t>
    </dgm:pt>
    <dgm:pt modelId="{E2550403-B6FF-442D-AA00-BD4368B5A56D}">
      <dgm:prSet phldrT="[Текст]"/>
      <dgm:spPr/>
      <dgm:t>
        <a:bodyPr/>
        <a:lstStyle/>
        <a:p>
          <a:r>
            <a:rPr lang="ru-RU" b="1" dirty="0" err="1" smtClean="0">
              <a:latin typeface="Times New Roman" pitchFamily="18" charset="0"/>
              <a:cs typeface="Times New Roman" pitchFamily="18" charset="0"/>
            </a:rPr>
            <a:t>Егер</a:t>
          </a:r>
          <a:r>
            <a:rPr lang="ru-RU" b="1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b="1" dirty="0" err="1" smtClean="0">
              <a:latin typeface="Times New Roman" pitchFamily="18" charset="0"/>
              <a:cs typeface="Times New Roman" pitchFamily="18" charset="0"/>
            </a:rPr>
            <a:t>ақша ұсыныс азайса</a:t>
          </a:r>
          <a:r>
            <a:rPr lang="ru-RU" b="1" dirty="0" smtClean="0">
              <a:latin typeface="Times New Roman" pitchFamily="18" charset="0"/>
              <a:cs typeface="Times New Roman" pitchFamily="18" charset="0"/>
            </a:rPr>
            <a:t>, </a:t>
          </a:r>
          <a:r>
            <a:rPr lang="ru-RU" b="1" dirty="0" err="1" smtClean="0">
              <a:latin typeface="Times New Roman" pitchFamily="18" charset="0"/>
              <a:cs typeface="Times New Roman" pitchFamily="18" charset="0"/>
            </a:rPr>
            <a:t>онда</a:t>
          </a:r>
          <a:r>
            <a:rPr lang="ru-RU" b="1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b="1" dirty="0" err="1" smtClean="0">
              <a:latin typeface="Times New Roman" pitchFamily="18" charset="0"/>
              <a:cs typeface="Times New Roman" pitchFamily="18" charset="0"/>
            </a:rPr>
            <a:t>несие</a:t>
          </a:r>
          <a:r>
            <a:rPr lang="ru-RU" b="1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b="1" dirty="0" err="1" smtClean="0">
              <a:latin typeface="Times New Roman" pitchFamily="18" charset="0"/>
              <a:cs typeface="Times New Roman" pitchFamily="18" charset="0"/>
            </a:rPr>
            <a:t>шарты</a:t>
          </a:r>
          <a:r>
            <a:rPr lang="ru-RU" b="1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b="1" dirty="0" err="1" smtClean="0">
              <a:latin typeface="Times New Roman" pitchFamily="18" charset="0"/>
              <a:cs typeface="Times New Roman" pitchFamily="18" charset="0"/>
            </a:rPr>
            <a:t>қатаяды, проценттік</a:t>
          </a:r>
          <a:r>
            <a:rPr lang="ru-RU" b="1" dirty="0" smtClean="0">
              <a:latin typeface="Times New Roman" pitchFamily="18" charset="0"/>
              <a:cs typeface="Times New Roman" pitchFamily="18" charset="0"/>
            </a:rPr>
            <a:t> ставка </a:t>
          </a:r>
          <a:r>
            <a:rPr lang="ru-RU" b="1" dirty="0" err="1" smtClean="0">
              <a:latin typeface="Times New Roman" pitchFamily="18" charset="0"/>
              <a:cs typeface="Times New Roman" pitchFamily="18" charset="0"/>
            </a:rPr>
            <a:t>көтеріледі</a:t>
          </a:r>
          <a:r>
            <a:rPr lang="ru-RU" b="1" dirty="0" smtClean="0">
              <a:latin typeface="Times New Roman" pitchFamily="18" charset="0"/>
              <a:cs typeface="Times New Roman" pitchFamily="18" charset="0"/>
            </a:rPr>
            <a:t>. </a:t>
          </a:r>
          <a:r>
            <a:rPr lang="ru-RU" b="1" dirty="0" err="1" smtClean="0">
              <a:latin typeface="Times New Roman" pitchFamily="18" charset="0"/>
              <a:cs typeface="Times New Roman" pitchFamily="18" charset="0"/>
            </a:rPr>
            <a:t>Осының нәтижесінде ақшаға сұраныс біраз</a:t>
          </a:r>
          <a:r>
            <a:rPr lang="ru-RU" b="1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b="1" dirty="0" err="1" smtClean="0">
              <a:latin typeface="Times New Roman" pitchFamily="18" charset="0"/>
              <a:cs typeface="Times New Roman" pitchFamily="18" charset="0"/>
            </a:rPr>
            <a:t>төмендейді, ақшаның бір</a:t>
          </a:r>
          <a:r>
            <a:rPr lang="ru-RU" b="1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b="1" dirty="0" err="1" smtClean="0">
              <a:latin typeface="Times New Roman" pitchFamily="18" charset="0"/>
              <a:cs typeface="Times New Roman" pitchFamily="18" charset="0"/>
            </a:rPr>
            <a:t>бөлігі пайдалы</a:t>
          </a:r>
          <a:r>
            <a:rPr lang="ru-RU" b="1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b="1" dirty="0" err="1" smtClean="0">
              <a:latin typeface="Times New Roman" pitchFamily="18" charset="0"/>
              <a:cs typeface="Times New Roman" pitchFamily="18" charset="0"/>
            </a:rPr>
            <a:t>активтерді</a:t>
          </a:r>
          <a:r>
            <a:rPr lang="ru-RU" b="1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b="1" dirty="0" err="1" smtClean="0">
              <a:latin typeface="Times New Roman" pitchFamily="18" charset="0"/>
              <a:cs typeface="Times New Roman" pitchFamily="18" charset="0"/>
            </a:rPr>
            <a:t>сатып</a:t>
          </a:r>
          <a:r>
            <a:rPr lang="ru-RU" b="1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b="1" dirty="0" err="1" smtClean="0">
              <a:latin typeface="Times New Roman" pitchFamily="18" charset="0"/>
              <a:cs typeface="Times New Roman" pitchFamily="18" charset="0"/>
            </a:rPr>
            <a:t>алуға пайдаланатын</a:t>
          </a:r>
          <a:r>
            <a:rPr lang="ru-RU" b="1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b="1" dirty="0" err="1" smtClean="0">
              <a:latin typeface="Times New Roman" pitchFamily="18" charset="0"/>
              <a:cs typeface="Times New Roman" pitchFamily="18" charset="0"/>
            </a:rPr>
            <a:t>болады</a:t>
          </a:r>
          <a:r>
            <a:rPr lang="ru-RU" b="1" dirty="0" smtClean="0">
              <a:latin typeface="Times New Roman" pitchFamily="18" charset="0"/>
              <a:cs typeface="Times New Roman" pitchFamily="18" charset="0"/>
            </a:rPr>
            <a:t>. </a:t>
          </a:r>
          <a:r>
            <a:rPr lang="ru-RU" b="1" dirty="0" err="1" smtClean="0">
              <a:latin typeface="Times New Roman" pitchFamily="18" charset="0"/>
              <a:cs typeface="Times New Roman" pitchFamily="18" charset="0"/>
            </a:rPr>
            <a:t>Ақшаға сұраныс </a:t>
          </a:r>
          <a:r>
            <a:rPr lang="ru-RU" b="1" dirty="0" smtClean="0">
              <a:latin typeface="Times New Roman" pitchFamily="18" charset="0"/>
              <a:cs typeface="Times New Roman" pitchFamily="18" charset="0"/>
            </a:rPr>
            <a:t>пен </a:t>
          </a:r>
          <a:r>
            <a:rPr lang="ru-RU" b="1" dirty="0" err="1" smtClean="0">
              <a:latin typeface="Times New Roman" pitchFamily="18" charset="0"/>
              <a:cs typeface="Times New Roman" pitchFamily="18" charset="0"/>
            </a:rPr>
            <a:t>ұсынысының тепе-теңдігі бұзылады</a:t>
          </a:r>
          <a:r>
            <a:rPr lang="ru-RU" b="1" dirty="0" smtClean="0">
              <a:latin typeface="Times New Roman" pitchFamily="18" charset="0"/>
              <a:cs typeface="Times New Roman" pitchFamily="18" charset="0"/>
            </a:rPr>
            <a:t>, </a:t>
          </a:r>
          <a:r>
            <a:rPr lang="ru-RU" b="1" dirty="0" err="1" smtClean="0">
              <a:latin typeface="Times New Roman" pitchFamily="18" charset="0"/>
              <a:cs typeface="Times New Roman" pitchFamily="18" charset="0"/>
            </a:rPr>
            <a:t>одан</a:t>
          </a:r>
          <a:r>
            <a:rPr lang="ru-RU" b="1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b="1" dirty="0" err="1" smtClean="0">
              <a:latin typeface="Times New Roman" pitchFamily="18" charset="0"/>
              <a:cs typeface="Times New Roman" pitchFamily="18" charset="0"/>
            </a:rPr>
            <a:t>кейін</a:t>
          </a:r>
          <a:r>
            <a:rPr lang="ru-RU" b="1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b="1" dirty="0" err="1" smtClean="0">
              <a:latin typeface="Times New Roman" pitchFamily="18" charset="0"/>
              <a:cs typeface="Times New Roman" pitchFamily="18" charset="0"/>
            </a:rPr>
            <a:t>ол</a:t>
          </a:r>
          <a:r>
            <a:rPr lang="ru-RU" b="1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b="1" dirty="0" err="1" smtClean="0">
              <a:latin typeface="Times New Roman" pitchFamily="18" charset="0"/>
              <a:cs typeface="Times New Roman" pitchFamily="18" charset="0"/>
            </a:rPr>
            <a:t>жаңа нүктеде тоқтайды</a:t>
          </a:r>
          <a:r>
            <a:rPr lang="ru-RU" b="1" dirty="0" smtClean="0">
              <a:latin typeface="Times New Roman" pitchFamily="18" charset="0"/>
              <a:cs typeface="Times New Roman" pitchFamily="18" charset="0"/>
            </a:rPr>
            <a:t>. Осы </a:t>
          </a:r>
          <a:r>
            <a:rPr lang="ru-RU" b="1" dirty="0" err="1" smtClean="0">
              <a:latin typeface="Times New Roman" pitchFamily="18" charset="0"/>
              <a:cs typeface="Times New Roman" pitchFamily="18" charset="0"/>
            </a:rPr>
            <a:t>жағдайда орталық </a:t>
          </a:r>
          <a:r>
            <a:rPr lang="ru-RU" b="1" dirty="0" smtClean="0">
              <a:latin typeface="Times New Roman" pitchFamily="18" charset="0"/>
              <a:cs typeface="Times New Roman" pitchFamily="18" charset="0"/>
            </a:rPr>
            <a:t>банк </a:t>
          </a:r>
          <a:r>
            <a:rPr lang="ru-RU" b="1" dirty="0" err="1" smtClean="0">
              <a:latin typeface="Times New Roman" pitchFamily="18" charset="0"/>
              <a:cs typeface="Times New Roman" pitchFamily="18" charset="0"/>
            </a:rPr>
            <a:t>өз саясатын</a:t>
          </a:r>
          <a:r>
            <a:rPr lang="ru-RU" b="1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b="1" dirty="0" err="1" smtClean="0">
              <a:latin typeface="Times New Roman" pitchFamily="18" charset="0"/>
              <a:cs typeface="Times New Roman" pitchFamily="18" charset="0"/>
            </a:rPr>
            <a:t>түзетеді </a:t>
          </a:r>
          <a:r>
            <a:rPr lang="ru-RU" b="1" dirty="0" smtClean="0">
              <a:latin typeface="Times New Roman" pitchFamily="18" charset="0"/>
              <a:cs typeface="Times New Roman" pitchFamily="18" charset="0"/>
            </a:rPr>
            <a:t>- </a:t>
          </a:r>
          <a:r>
            <a:rPr lang="ru-RU" b="1" dirty="0" err="1" smtClean="0">
              <a:latin typeface="Times New Roman" pitchFamily="18" charset="0"/>
              <a:cs typeface="Times New Roman" pitchFamily="18" charset="0"/>
            </a:rPr>
            <a:t>ақша ұсынысы артады</a:t>
          </a:r>
          <a:r>
            <a:rPr lang="ru-RU" b="1" dirty="0" smtClean="0">
              <a:latin typeface="Times New Roman" pitchFamily="18" charset="0"/>
              <a:cs typeface="Times New Roman" pitchFamily="18" charset="0"/>
            </a:rPr>
            <a:t>, ставка </a:t>
          </a:r>
          <a:r>
            <a:rPr lang="ru-RU" b="1" dirty="0" err="1" smtClean="0">
              <a:latin typeface="Times New Roman" pitchFamily="18" charset="0"/>
              <a:cs typeface="Times New Roman" pitchFamily="18" charset="0"/>
            </a:rPr>
            <a:t>төмендейді</a:t>
          </a:r>
          <a:r>
            <a:rPr lang="ru-RU" b="1" dirty="0" smtClean="0">
              <a:latin typeface="Times New Roman" pitchFamily="18" charset="0"/>
              <a:cs typeface="Times New Roman" pitchFamily="18" charset="0"/>
            </a:rPr>
            <a:t>. </a:t>
          </a:r>
          <a:endParaRPr lang="ru-RU" dirty="0"/>
        </a:p>
      </dgm:t>
    </dgm:pt>
    <dgm:pt modelId="{286613DE-F129-4F09-BA72-AC66579C9260}" type="parTrans" cxnId="{74B43CCB-3E98-42EC-B036-5486489BAA6D}">
      <dgm:prSet/>
      <dgm:spPr/>
      <dgm:t>
        <a:bodyPr/>
        <a:lstStyle/>
        <a:p>
          <a:endParaRPr lang="ru-RU"/>
        </a:p>
      </dgm:t>
    </dgm:pt>
    <dgm:pt modelId="{8ADC332E-AF40-405F-AE00-FD23E9D56345}" type="sibTrans" cxnId="{74B43CCB-3E98-42EC-B036-5486489BAA6D}">
      <dgm:prSet/>
      <dgm:spPr/>
      <dgm:t>
        <a:bodyPr/>
        <a:lstStyle/>
        <a:p>
          <a:endParaRPr lang="ru-RU"/>
        </a:p>
      </dgm:t>
    </dgm:pt>
    <dgm:pt modelId="{B5930067-FB4B-4FB6-9ED0-1D31253A0FD1}">
      <dgm:prSet phldrT="[Текст]" phldr="1"/>
      <dgm:spPr/>
      <dgm:t>
        <a:bodyPr/>
        <a:lstStyle/>
        <a:p>
          <a:endParaRPr lang="ru-RU"/>
        </a:p>
      </dgm:t>
    </dgm:pt>
    <dgm:pt modelId="{C60DA6DC-CD03-4535-93B6-A077D2C99838}" type="parTrans" cxnId="{B10748C5-1D7B-41D8-8970-B968734AFFDB}">
      <dgm:prSet/>
      <dgm:spPr/>
      <dgm:t>
        <a:bodyPr/>
        <a:lstStyle/>
        <a:p>
          <a:endParaRPr lang="ru-RU"/>
        </a:p>
      </dgm:t>
    </dgm:pt>
    <dgm:pt modelId="{C9E11980-81EF-427B-97ED-B0DC28E5C54E}" type="sibTrans" cxnId="{B10748C5-1D7B-41D8-8970-B968734AFFDB}">
      <dgm:prSet/>
      <dgm:spPr/>
      <dgm:t>
        <a:bodyPr/>
        <a:lstStyle/>
        <a:p>
          <a:endParaRPr lang="ru-RU"/>
        </a:p>
      </dgm:t>
    </dgm:pt>
    <dgm:pt modelId="{8AC1DCDE-FDE5-4DB2-A6B3-3D8A7EC004FF}" type="pres">
      <dgm:prSet presAssocID="{4B65F211-F28B-4AE7-B2A6-7B70FD6FB582}" presName="linear" presStyleCnt="0">
        <dgm:presLayoutVars>
          <dgm:animLvl val="lvl"/>
          <dgm:resizeHandles val="exact"/>
        </dgm:presLayoutVars>
      </dgm:prSet>
      <dgm:spPr/>
    </dgm:pt>
    <dgm:pt modelId="{7C8E640D-14C2-4610-BE11-2E1241E29FE5}" type="pres">
      <dgm:prSet presAssocID="{0EFA7FC8-15BC-4992-9611-2289D65AFEA7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248C060-DA94-4473-83CD-5482A8CC6094}" type="pres">
      <dgm:prSet presAssocID="{0EFA7FC8-15BC-4992-9611-2289D65AFEA7}" presName="childText" presStyleLbl="revTx" presStyleIdx="0" presStyleCnt="2">
        <dgm:presLayoutVars>
          <dgm:bulletEnabled val="1"/>
        </dgm:presLayoutVars>
      </dgm:prSet>
      <dgm:spPr/>
    </dgm:pt>
    <dgm:pt modelId="{2FEBDED8-F5DB-4B76-AF29-8CE37D2B4A1A}" type="pres">
      <dgm:prSet presAssocID="{E2550403-B6FF-442D-AA00-BD4368B5A56D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F724636-2774-4719-BFE3-F9A9F578FB0C}" type="pres">
      <dgm:prSet presAssocID="{E2550403-B6FF-442D-AA00-BD4368B5A56D}" presName="childText" presStyleLbl="revTx" presStyleIdx="1" presStyleCnt="2">
        <dgm:presLayoutVars>
          <dgm:bulletEnabled val="1"/>
        </dgm:presLayoutVars>
      </dgm:prSet>
      <dgm:spPr/>
    </dgm:pt>
  </dgm:ptLst>
  <dgm:cxnLst>
    <dgm:cxn modelId="{9F31437D-BF07-4559-BFE6-6229556C8C8B}" type="presOf" srcId="{0EFA7FC8-15BC-4992-9611-2289D65AFEA7}" destId="{7C8E640D-14C2-4610-BE11-2E1241E29FE5}" srcOrd="0" destOrd="0" presId="urn:microsoft.com/office/officeart/2005/8/layout/vList2"/>
    <dgm:cxn modelId="{24D13C77-5B30-4EA5-876B-E0E5A404621E}" srcId="{4B65F211-F28B-4AE7-B2A6-7B70FD6FB582}" destId="{0EFA7FC8-15BC-4992-9611-2289D65AFEA7}" srcOrd="0" destOrd="0" parTransId="{EAC39DBD-9E70-4C80-8C29-A903FB0E1BAC}" sibTransId="{26B2BD96-F604-475E-83E7-B4B9E1E449ED}"/>
    <dgm:cxn modelId="{74B43CCB-3E98-42EC-B036-5486489BAA6D}" srcId="{4B65F211-F28B-4AE7-B2A6-7B70FD6FB582}" destId="{E2550403-B6FF-442D-AA00-BD4368B5A56D}" srcOrd="1" destOrd="0" parTransId="{286613DE-F129-4F09-BA72-AC66579C9260}" sibTransId="{8ADC332E-AF40-405F-AE00-FD23E9D56345}"/>
    <dgm:cxn modelId="{7B638994-5972-448C-A5D9-3E3816F99D55}" type="presOf" srcId="{F69F26E5-91E6-4358-BC37-8C5529390134}" destId="{D248C060-DA94-4473-83CD-5482A8CC6094}" srcOrd="0" destOrd="0" presId="urn:microsoft.com/office/officeart/2005/8/layout/vList2"/>
    <dgm:cxn modelId="{870430D2-849E-4778-B41E-C075C0219A2F}" type="presOf" srcId="{4B65F211-F28B-4AE7-B2A6-7B70FD6FB582}" destId="{8AC1DCDE-FDE5-4DB2-A6B3-3D8A7EC004FF}" srcOrd="0" destOrd="0" presId="urn:microsoft.com/office/officeart/2005/8/layout/vList2"/>
    <dgm:cxn modelId="{B10748C5-1D7B-41D8-8970-B968734AFFDB}" srcId="{E2550403-B6FF-442D-AA00-BD4368B5A56D}" destId="{B5930067-FB4B-4FB6-9ED0-1D31253A0FD1}" srcOrd="0" destOrd="0" parTransId="{C60DA6DC-CD03-4535-93B6-A077D2C99838}" sibTransId="{C9E11980-81EF-427B-97ED-B0DC28E5C54E}"/>
    <dgm:cxn modelId="{D0E3D261-991D-4C29-8957-59EA1DAC1461}" srcId="{0EFA7FC8-15BC-4992-9611-2289D65AFEA7}" destId="{F69F26E5-91E6-4358-BC37-8C5529390134}" srcOrd="0" destOrd="0" parTransId="{2CB9D72E-03A5-47E1-8670-88EDE89D0303}" sibTransId="{69E6B615-4A15-49B4-BF53-83C79D614DC7}"/>
    <dgm:cxn modelId="{AD951638-C514-46F5-B6FD-F62C12686524}" type="presOf" srcId="{B5930067-FB4B-4FB6-9ED0-1D31253A0FD1}" destId="{9F724636-2774-4719-BFE3-F9A9F578FB0C}" srcOrd="0" destOrd="0" presId="urn:microsoft.com/office/officeart/2005/8/layout/vList2"/>
    <dgm:cxn modelId="{973BAF29-14BF-4EB5-801B-A3D1EF6D759D}" type="presOf" srcId="{E2550403-B6FF-442D-AA00-BD4368B5A56D}" destId="{2FEBDED8-F5DB-4B76-AF29-8CE37D2B4A1A}" srcOrd="0" destOrd="0" presId="urn:microsoft.com/office/officeart/2005/8/layout/vList2"/>
    <dgm:cxn modelId="{723F4868-D4DF-45D1-BF44-AEA84A341E90}" type="presParOf" srcId="{8AC1DCDE-FDE5-4DB2-A6B3-3D8A7EC004FF}" destId="{7C8E640D-14C2-4610-BE11-2E1241E29FE5}" srcOrd="0" destOrd="0" presId="urn:microsoft.com/office/officeart/2005/8/layout/vList2"/>
    <dgm:cxn modelId="{FD0DFE63-E46E-430E-A877-E346B352A668}" type="presParOf" srcId="{8AC1DCDE-FDE5-4DB2-A6B3-3D8A7EC004FF}" destId="{D248C060-DA94-4473-83CD-5482A8CC6094}" srcOrd="1" destOrd="0" presId="urn:microsoft.com/office/officeart/2005/8/layout/vList2"/>
    <dgm:cxn modelId="{907B289F-DBD2-4DB2-92B8-7059052427B8}" type="presParOf" srcId="{8AC1DCDE-FDE5-4DB2-A6B3-3D8A7EC004FF}" destId="{2FEBDED8-F5DB-4B76-AF29-8CE37D2B4A1A}" srcOrd="2" destOrd="0" presId="urn:microsoft.com/office/officeart/2005/8/layout/vList2"/>
    <dgm:cxn modelId="{CB23A45A-EA74-4607-B3B8-F94B06790D90}" type="presParOf" srcId="{8AC1DCDE-FDE5-4DB2-A6B3-3D8A7EC004FF}" destId="{9F724636-2774-4719-BFE3-F9A9F578FB0C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374CA1B2-0652-418E-8D51-C1FEF1DEF76F}" type="doc">
      <dgm:prSet loTypeId="urn:microsoft.com/office/officeart/2005/8/layout/hProcess3" loCatId="process" qsTypeId="urn:microsoft.com/office/officeart/2005/8/quickstyle/simple1" qsCatId="simple" csTypeId="urn:microsoft.com/office/officeart/2005/8/colors/accent1_2" csCatId="accent1" phldr="1"/>
      <dgm:spPr/>
    </dgm:pt>
    <dgm:pt modelId="{11980C05-8818-4A34-8322-EC7B4EB7D373}" type="pres">
      <dgm:prSet presAssocID="{374CA1B2-0652-418E-8D51-C1FEF1DEF76F}" presName="Name0" presStyleCnt="0">
        <dgm:presLayoutVars>
          <dgm:dir/>
          <dgm:animLvl val="lvl"/>
          <dgm:resizeHandles val="exact"/>
        </dgm:presLayoutVars>
      </dgm:prSet>
      <dgm:spPr/>
    </dgm:pt>
    <dgm:pt modelId="{74380AE6-109A-47BD-915B-78FCC6F0C2E2}" type="pres">
      <dgm:prSet presAssocID="{374CA1B2-0652-418E-8D51-C1FEF1DEF76F}" presName="dummy" presStyleCnt="0"/>
      <dgm:spPr/>
    </dgm:pt>
    <dgm:pt modelId="{5A51ECC5-9225-4929-9EA1-C7300ADF95C9}" type="pres">
      <dgm:prSet presAssocID="{374CA1B2-0652-418E-8D51-C1FEF1DEF76F}" presName="linH" presStyleCnt="0"/>
      <dgm:spPr/>
    </dgm:pt>
    <dgm:pt modelId="{496F146F-4423-4718-AB0A-01BB3A37BCC3}" type="pres">
      <dgm:prSet presAssocID="{374CA1B2-0652-418E-8D51-C1FEF1DEF76F}" presName="padding1" presStyleCnt="0"/>
      <dgm:spPr/>
    </dgm:pt>
    <dgm:pt modelId="{A9ABD974-B0EB-48AD-B936-6D325651A943}" type="pres">
      <dgm:prSet presAssocID="{374CA1B2-0652-418E-8D51-C1FEF1DEF76F}" presName="padding2" presStyleCnt="0"/>
      <dgm:spPr/>
    </dgm:pt>
    <dgm:pt modelId="{762C5502-1F0F-4E4D-9F96-7FE112CE3238}" type="pres">
      <dgm:prSet presAssocID="{374CA1B2-0652-418E-8D51-C1FEF1DEF76F}" presName="negArrow" presStyleCnt="0"/>
      <dgm:spPr/>
    </dgm:pt>
    <dgm:pt modelId="{220C270B-F44E-4E77-BD78-EAC282C564FF}" type="pres">
      <dgm:prSet presAssocID="{374CA1B2-0652-418E-8D51-C1FEF1DEF76F}" presName="backgroundArrow" presStyleLbl="node1" presStyleIdx="0" presStyleCnt="1" custScaleY="42815" custLinFactNeighborY="-15865"/>
      <dgm:spPr/>
    </dgm:pt>
  </dgm:ptLst>
  <dgm:cxnLst>
    <dgm:cxn modelId="{F9174992-D021-4D70-8543-39BDC44D0C5F}" type="presOf" srcId="{374CA1B2-0652-418E-8D51-C1FEF1DEF76F}" destId="{11980C05-8818-4A34-8322-EC7B4EB7D373}" srcOrd="0" destOrd="0" presId="urn:microsoft.com/office/officeart/2005/8/layout/hProcess3"/>
    <dgm:cxn modelId="{DBE0B02E-767B-4AEF-9A13-A229A897A718}" type="presParOf" srcId="{11980C05-8818-4A34-8322-EC7B4EB7D373}" destId="{74380AE6-109A-47BD-915B-78FCC6F0C2E2}" srcOrd="0" destOrd="0" presId="urn:microsoft.com/office/officeart/2005/8/layout/hProcess3"/>
    <dgm:cxn modelId="{46CE4B35-0A2B-47E7-A254-DE36E472FB2D}" type="presParOf" srcId="{11980C05-8818-4A34-8322-EC7B4EB7D373}" destId="{5A51ECC5-9225-4929-9EA1-C7300ADF95C9}" srcOrd="1" destOrd="0" presId="urn:microsoft.com/office/officeart/2005/8/layout/hProcess3"/>
    <dgm:cxn modelId="{77DFC698-0307-4F85-8567-69AAA400E676}" type="presParOf" srcId="{5A51ECC5-9225-4929-9EA1-C7300ADF95C9}" destId="{496F146F-4423-4718-AB0A-01BB3A37BCC3}" srcOrd="0" destOrd="0" presId="urn:microsoft.com/office/officeart/2005/8/layout/hProcess3"/>
    <dgm:cxn modelId="{89641DC3-2A1F-44EB-A0E9-09101F63E2FF}" type="presParOf" srcId="{5A51ECC5-9225-4929-9EA1-C7300ADF95C9}" destId="{A9ABD974-B0EB-48AD-B936-6D325651A943}" srcOrd="1" destOrd="0" presId="urn:microsoft.com/office/officeart/2005/8/layout/hProcess3"/>
    <dgm:cxn modelId="{62267CC6-BD66-4FB0-A18C-AC24C6A117E0}" type="presParOf" srcId="{5A51ECC5-9225-4929-9EA1-C7300ADF95C9}" destId="{762C5502-1F0F-4E4D-9F96-7FE112CE3238}" srcOrd="2" destOrd="0" presId="urn:microsoft.com/office/officeart/2005/8/layout/hProcess3"/>
    <dgm:cxn modelId="{20E1D573-44B3-4CBA-B1C1-270C520FDAE4}" type="presParOf" srcId="{5A51ECC5-9225-4929-9EA1-C7300ADF95C9}" destId="{220C270B-F44E-4E77-BD78-EAC282C564FF}" srcOrd="3" destOrd="0" presId="urn:microsoft.com/office/officeart/2005/8/layout/hProcess3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2A5D4C77-8DE4-46F2-9E99-A2F52FE542E9}" type="doc">
      <dgm:prSet loTypeId="urn:microsoft.com/office/officeart/2005/8/layout/vList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142CB56-5C1B-4763-86A9-BB823A603CE0}">
      <dgm:prSet phldrT="[Текст]" phldr="1"/>
      <dgm:spPr/>
      <dgm:t>
        <a:bodyPr/>
        <a:lstStyle/>
        <a:p>
          <a:endParaRPr lang="ru-RU" sz="1900" dirty="0"/>
        </a:p>
      </dgm:t>
    </dgm:pt>
    <dgm:pt modelId="{25843190-2A29-493E-B8F0-AB7FC9F1BD64}" type="parTrans" cxnId="{0F012DFA-AC06-4B3F-9B0A-E2B281F09B62}">
      <dgm:prSet/>
      <dgm:spPr/>
      <dgm:t>
        <a:bodyPr/>
        <a:lstStyle/>
        <a:p>
          <a:endParaRPr lang="ru-RU"/>
        </a:p>
      </dgm:t>
    </dgm:pt>
    <dgm:pt modelId="{232DCE9E-99D1-4255-91BD-A6E73E6B53A9}" type="sibTrans" cxnId="{0F012DFA-AC06-4B3F-9B0A-E2B281F09B62}">
      <dgm:prSet/>
      <dgm:spPr/>
      <dgm:t>
        <a:bodyPr/>
        <a:lstStyle/>
        <a:p>
          <a:endParaRPr lang="ru-RU"/>
        </a:p>
      </dgm:t>
    </dgm:pt>
    <dgm:pt modelId="{9450881C-017F-4E59-B077-A321EC04B7F2}">
      <dgm:prSet phldrT="[Текст]" phldr="1"/>
      <dgm:spPr/>
      <dgm:t>
        <a:bodyPr/>
        <a:lstStyle/>
        <a:p>
          <a:endParaRPr lang="ru-RU" sz="1900"/>
        </a:p>
      </dgm:t>
    </dgm:pt>
    <dgm:pt modelId="{2C931DD2-7E27-4969-9A71-C52BE8425092}" type="parTrans" cxnId="{747FA4AF-1285-4508-BF73-54608CAF00F4}">
      <dgm:prSet/>
      <dgm:spPr/>
      <dgm:t>
        <a:bodyPr/>
        <a:lstStyle/>
        <a:p>
          <a:endParaRPr lang="ru-RU"/>
        </a:p>
      </dgm:t>
    </dgm:pt>
    <dgm:pt modelId="{016E0650-1A43-46D9-BDE8-AFDBD874EA9C}" type="sibTrans" cxnId="{747FA4AF-1285-4508-BF73-54608CAF00F4}">
      <dgm:prSet/>
      <dgm:spPr/>
      <dgm:t>
        <a:bodyPr/>
        <a:lstStyle/>
        <a:p>
          <a:endParaRPr lang="ru-RU"/>
        </a:p>
      </dgm:t>
    </dgm:pt>
    <dgm:pt modelId="{CC9B0C6B-FB3E-4453-9C40-40E99B228BEF}">
      <dgm:prSet phldrT="[Текст]" custT="1"/>
      <dgm:spPr/>
      <dgm:t>
        <a:bodyPr/>
        <a:lstStyle/>
        <a:p>
          <a:r>
            <a:rPr lang="ru-RU" sz="1600" b="0" dirty="0" err="1" smtClean="0">
              <a:latin typeface="Times New Roman" pitchFamily="18" charset="0"/>
              <a:cs typeface="Times New Roman" pitchFamily="18" charset="0"/>
            </a:rPr>
            <a:t>Тұрақты фискалды</a:t>
          </a:r>
          <a:r>
            <a:rPr lang="ru-RU" sz="1600" b="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600" b="0" dirty="0" err="1" smtClean="0">
              <a:latin typeface="Times New Roman" pitchFamily="18" charset="0"/>
              <a:cs typeface="Times New Roman" pitchFamily="18" charset="0"/>
            </a:rPr>
            <a:t>саясат</a:t>
          </a:r>
          <a:r>
            <a:rPr lang="ru-RU" sz="1600" b="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600" b="0" dirty="0" err="1" smtClean="0">
              <a:latin typeface="Times New Roman" pitchFamily="18" charset="0"/>
              <a:cs typeface="Times New Roman" pitchFamily="18" charset="0"/>
            </a:rPr>
            <a:t>жүргізу;</a:t>
          </a:r>
          <a:endParaRPr lang="ru-RU" sz="1600" dirty="0">
            <a:latin typeface="Times New Roman" pitchFamily="18" charset="0"/>
            <a:cs typeface="Times New Roman" pitchFamily="18" charset="0"/>
          </a:endParaRPr>
        </a:p>
      </dgm:t>
    </dgm:pt>
    <dgm:pt modelId="{81F7015C-798D-4BC9-BC2A-8F3F1B15D6E3}" type="parTrans" cxnId="{8B9561ED-F6D5-4674-96C4-BB9D51421CEE}">
      <dgm:prSet/>
      <dgm:spPr/>
      <dgm:t>
        <a:bodyPr/>
        <a:lstStyle/>
        <a:p>
          <a:endParaRPr lang="ru-RU"/>
        </a:p>
      </dgm:t>
    </dgm:pt>
    <dgm:pt modelId="{66E363A5-312A-4370-BDF6-96A866ACDE88}" type="sibTrans" cxnId="{8B9561ED-F6D5-4674-96C4-BB9D51421CEE}">
      <dgm:prSet/>
      <dgm:spPr/>
      <dgm:t>
        <a:bodyPr/>
        <a:lstStyle/>
        <a:p>
          <a:endParaRPr lang="ru-RU"/>
        </a:p>
      </dgm:t>
    </dgm:pt>
    <dgm:pt modelId="{EAAF74D4-DAE9-4C96-802E-C5A3CE08ACF9}">
      <dgm:prSet phldrT="[Текст]" phldr="1"/>
      <dgm:spPr/>
      <dgm:t>
        <a:bodyPr/>
        <a:lstStyle/>
        <a:p>
          <a:endParaRPr lang="ru-RU" sz="2700"/>
        </a:p>
      </dgm:t>
    </dgm:pt>
    <dgm:pt modelId="{6BFC931D-DFCE-4C58-83ED-5B73683877AD}" type="parTrans" cxnId="{FBC05D17-6025-4F4D-83F5-50E80D093D5A}">
      <dgm:prSet/>
      <dgm:spPr/>
      <dgm:t>
        <a:bodyPr/>
        <a:lstStyle/>
        <a:p>
          <a:endParaRPr lang="ru-RU"/>
        </a:p>
      </dgm:t>
    </dgm:pt>
    <dgm:pt modelId="{CC1CC91B-F4AB-448A-AAC4-21D45A61CA17}" type="sibTrans" cxnId="{FBC05D17-6025-4F4D-83F5-50E80D093D5A}">
      <dgm:prSet/>
      <dgm:spPr/>
      <dgm:t>
        <a:bodyPr/>
        <a:lstStyle/>
        <a:p>
          <a:endParaRPr lang="ru-RU"/>
        </a:p>
      </dgm:t>
    </dgm:pt>
    <dgm:pt modelId="{58378F4F-C303-44DC-B2C0-9EB6709C2D11}">
      <dgm:prSet phldrT="[Текст]" custT="1"/>
      <dgm:spPr/>
      <dgm:t>
        <a:bodyPr/>
        <a:lstStyle/>
        <a:p>
          <a:r>
            <a:rPr lang="ru-RU" sz="2000" b="0" dirty="0" err="1" smtClean="0">
              <a:latin typeface="Times New Roman" pitchFamily="18" charset="0"/>
              <a:cs typeface="Times New Roman" pitchFamily="18" charset="0"/>
            </a:rPr>
            <a:t>Кейбір</a:t>
          </a:r>
          <a:r>
            <a:rPr lang="ru-RU" sz="2000" b="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000" b="0" dirty="0" err="1" smtClean="0">
              <a:latin typeface="Times New Roman" pitchFamily="18" charset="0"/>
              <a:cs typeface="Times New Roman" pitchFamily="18" charset="0"/>
            </a:rPr>
            <a:t>жағдайларда экономиканың  күтпеген әсер ету</a:t>
          </a:r>
          <a:r>
            <a:rPr lang="ru-RU" sz="2000" b="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000" b="0" dirty="0" err="1" smtClean="0">
              <a:latin typeface="Times New Roman" pitchFamily="18" charset="0"/>
              <a:cs typeface="Times New Roman" pitchFamily="18" charset="0"/>
            </a:rPr>
            <a:t>әдістерін пайдалану</a:t>
          </a:r>
          <a:r>
            <a:rPr lang="ru-RU" sz="2000" b="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000" b="0" dirty="0" err="1" smtClean="0">
              <a:latin typeface="Times New Roman" pitchFamily="18" charset="0"/>
              <a:cs typeface="Times New Roman" pitchFamily="18" charset="0"/>
            </a:rPr>
            <a:t>(мәселен </a:t>
          </a:r>
          <a:r>
            <a:rPr lang="ru-RU" sz="2000" b="0" dirty="0" smtClean="0">
              <a:latin typeface="Times New Roman" pitchFamily="18" charset="0"/>
              <a:cs typeface="Times New Roman" pitchFamily="18" charset="0"/>
            </a:rPr>
            <a:t>«</a:t>
          </a:r>
          <a:r>
            <a:rPr lang="ru-RU" sz="2000" b="0" dirty="0" err="1" smtClean="0">
              <a:latin typeface="Times New Roman" pitchFamily="18" charset="0"/>
              <a:cs typeface="Times New Roman" pitchFamily="18" charset="0"/>
            </a:rPr>
            <a:t>шок-терапиясы</a:t>
          </a:r>
          <a:r>
            <a:rPr lang="ru-RU" sz="2000" b="0" dirty="0" smtClean="0">
              <a:latin typeface="Times New Roman" pitchFamily="18" charset="0"/>
              <a:cs typeface="Times New Roman" pitchFamily="18" charset="0"/>
            </a:rPr>
            <a:t>» </a:t>
          </a:r>
          <a:r>
            <a:rPr lang="ru-RU" sz="2000" b="0" dirty="0" err="1" smtClean="0">
              <a:latin typeface="Times New Roman" pitchFamily="18" charset="0"/>
              <a:cs typeface="Times New Roman" pitchFamily="18" charset="0"/>
            </a:rPr>
            <a:t>әдісі</a:t>
          </a:r>
          <a:r>
            <a:rPr lang="ru-RU" sz="2000" b="0" dirty="0" smtClean="0">
              <a:latin typeface="Times New Roman" pitchFamily="18" charset="0"/>
              <a:cs typeface="Times New Roman" pitchFamily="18" charset="0"/>
            </a:rPr>
            <a:t>).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66A88D5C-388A-4478-A62F-494ABF31914C}" type="parTrans" cxnId="{93C8DB10-B9CB-465F-8CE5-5EA13D3D1F37}">
      <dgm:prSet/>
      <dgm:spPr/>
      <dgm:t>
        <a:bodyPr/>
        <a:lstStyle/>
        <a:p>
          <a:endParaRPr lang="ru-RU"/>
        </a:p>
      </dgm:t>
    </dgm:pt>
    <dgm:pt modelId="{CBD1E1CE-04E7-436A-B024-BFF19CB38BFF}" type="sibTrans" cxnId="{93C8DB10-B9CB-465F-8CE5-5EA13D3D1F37}">
      <dgm:prSet/>
      <dgm:spPr/>
      <dgm:t>
        <a:bodyPr/>
        <a:lstStyle/>
        <a:p>
          <a:endParaRPr lang="ru-RU"/>
        </a:p>
      </dgm:t>
    </dgm:pt>
    <dgm:pt modelId="{7AAC7A54-F307-4BDC-A969-B8D51F0E95AA}">
      <dgm:prSet custT="1"/>
      <dgm:spPr/>
      <dgm:t>
        <a:bodyPr/>
        <a:lstStyle/>
        <a:p>
          <a:r>
            <a:rPr lang="ru-RU" sz="1800" b="0" dirty="0" err="1" smtClean="0">
              <a:latin typeface="Times New Roman" pitchFamily="18" charset="0"/>
              <a:cs typeface="Times New Roman" pitchFamily="18" charset="0"/>
            </a:rPr>
            <a:t>Қатаң ақша </a:t>
          </a:r>
          <a:r>
            <a:rPr lang="ru-RU" sz="1800" b="0" dirty="0" smtClean="0">
              <a:latin typeface="Times New Roman" pitchFamily="18" charset="0"/>
              <a:cs typeface="Times New Roman" pitchFamily="18" charset="0"/>
            </a:rPr>
            <a:t>- </a:t>
          </a:r>
          <a:r>
            <a:rPr lang="ru-RU" sz="1800" b="0" dirty="0" err="1" smtClean="0">
              <a:latin typeface="Times New Roman" pitchFamily="18" charset="0"/>
              <a:cs typeface="Times New Roman" pitchFamily="18" charset="0"/>
            </a:rPr>
            <a:t>несие</a:t>
          </a:r>
          <a:r>
            <a:rPr lang="ru-RU" sz="1800" b="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b="0" dirty="0" err="1" smtClean="0">
              <a:latin typeface="Times New Roman" pitchFamily="18" charset="0"/>
              <a:cs typeface="Times New Roman" pitchFamily="18" charset="0"/>
            </a:rPr>
            <a:t>саясатын</a:t>
          </a:r>
          <a:r>
            <a:rPr lang="ru-RU" sz="1800" b="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b="0" dirty="0" err="1" smtClean="0">
              <a:latin typeface="Times New Roman" pitchFamily="18" charset="0"/>
              <a:cs typeface="Times New Roman" pitchFamily="18" charset="0"/>
            </a:rPr>
            <a:t>жүргізу, ақша массасының біртектілік</a:t>
          </a:r>
          <a:r>
            <a:rPr lang="ru-RU" sz="1800" b="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b="0" dirty="0" err="1" smtClean="0">
              <a:latin typeface="Times New Roman" pitchFamily="18" charset="0"/>
              <a:cs typeface="Times New Roman" pitchFamily="18" charset="0"/>
            </a:rPr>
            <a:t>өсу ережесін</a:t>
          </a:r>
          <a:r>
            <a:rPr lang="ru-RU" sz="1800" b="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b="0" dirty="0" err="1" smtClean="0">
              <a:latin typeface="Times New Roman" pitchFamily="18" charset="0"/>
              <a:cs typeface="Times New Roman" pitchFamily="18" charset="0"/>
            </a:rPr>
            <a:t>пайдалану</a:t>
          </a:r>
          <a:r>
            <a:rPr lang="ru-RU" sz="1800" b="0" dirty="0" smtClean="0">
              <a:latin typeface="Times New Roman" pitchFamily="18" charset="0"/>
              <a:cs typeface="Times New Roman" pitchFamily="18" charset="0"/>
            </a:rPr>
            <a:t>;</a:t>
          </a:r>
          <a:endParaRPr lang="ru-RU" sz="1800" b="1" dirty="0">
            <a:latin typeface="Times New Roman" pitchFamily="18" charset="0"/>
            <a:cs typeface="Times New Roman" pitchFamily="18" charset="0"/>
          </a:endParaRPr>
        </a:p>
      </dgm:t>
    </dgm:pt>
    <dgm:pt modelId="{9437CD4D-7A5C-473C-B78F-D8588332F180}" type="parTrans" cxnId="{BA04B2CC-64BB-4D66-AC99-217FBDA49829}">
      <dgm:prSet/>
      <dgm:spPr/>
      <dgm:t>
        <a:bodyPr/>
        <a:lstStyle/>
        <a:p>
          <a:endParaRPr lang="ru-RU"/>
        </a:p>
      </dgm:t>
    </dgm:pt>
    <dgm:pt modelId="{3B317351-B87C-4DDA-986C-E86CA40D81E8}" type="sibTrans" cxnId="{BA04B2CC-64BB-4D66-AC99-217FBDA49829}">
      <dgm:prSet/>
      <dgm:spPr/>
      <dgm:t>
        <a:bodyPr/>
        <a:lstStyle/>
        <a:p>
          <a:endParaRPr lang="ru-RU"/>
        </a:p>
      </dgm:t>
    </dgm:pt>
    <dgm:pt modelId="{6DED441D-0574-4580-86C2-303BF3C487EB}">
      <dgm:prSet phldrT="[Текст]" custT="1"/>
      <dgm:spPr/>
      <dgm:t>
        <a:bodyPr/>
        <a:lstStyle/>
        <a:p>
          <a:r>
            <a:rPr lang="ru-RU" sz="1800" b="0" dirty="0" err="1" smtClean="0">
              <a:latin typeface="Times New Roman" pitchFamily="18" charset="0"/>
              <a:cs typeface="Times New Roman" pitchFamily="18" charset="0"/>
            </a:rPr>
            <a:t>Ақша айналысының өсімін қатаң қадағалау;</a:t>
          </a:r>
          <a:endParaRPr lang="ru-RU" sz="1800" dirty="0">
            <a:latin typeface="Times New Roman" pitchFamily="18" charset="0"/>
            <a:cs typeface="Times New Roman" pitchFamily="18" charset="0"/>
          </a:endParaRPr>
        </a:p>
      </dgm:t>
    </dgm:pt>
    <dgm:pt modelId="{A7947DBD-7B67-4BDA-9FF6-E2E8703B7B74}" type="sibTrans" cxnId="{39D45E6A-1739-4B00-BFB1-DCFB0083099C}">
      <dgm:prSet/>
      <dgm:spPr/>
      <dgm:t>
        <a:bodyPr/>
        <a:lstStyle/>
        <a:p>
          <a:endParaRPr lang="ru-RU"/>
        </a:p>
      </dgm:t>
    </dgm:pt>
    <dgm:pt modelId="{61F465CB-C3DA-4725-AAFF-80CE99FC8578}" type="parTrans" cxnId="{39D45E6A-1739-4B00-BFB1-DCFB0083099C}">
      <dgm:prSet/>
      <dgm:spPr/>
      <dgm:t>
        <a:bodyPr/>
        <a:lstStyle/>
        <a:p>
          <a:endParaRPr lang="ru-RU"/>
        </a:p>
      </dgm:t>
    </dgm:pt>
    <dgm:pt modelId="{0719B8DA-2A7B-4FC2-983A-F1F296AF0AFF}">
      <dgm:prSet custT="1"/>
      <dgm:spPr/>
      <dgm:t>
        <a:bodyPr/>
        <a:lstStyle/>
        <a:p>
          <a:r>
            <a:rPr lang="ru-RU" sz="1600" b="0" dirty="0" err="1" smtClean="0">
              <a:latin typeface="Times New Roman" pitchFamily="18" charset="0"/>
              <a:cs typeface="Times New Roman" pitchFamily="18" charset="0"/>
            </a:rPr>
            <a:t>Бюджеттің тепе-теңдігін қамтамасыз ету</a:t>
          </a:r>
          <a:r>
            <a:rPr lang="ru-RU" sz="1600" b="0" dirty="0" smtClean="0">
              <a:latin typeface="Times New Roman" pitchFamily="18" charset="0"/>
              <a:cs typeface="Times New Roman" pitchFamily="18" charset="0"/>
            </a:rPr>
            <a:t>. </a:t>
          </a:r>
          <a:r>
            <a:rPr lang="ru-RU" sz="1600" b="0" dirty="0" err="1" smtClean="0">
              <a:latin typeface="Times New Roman" pitchFamily="18" charset="0"/>
              <a:cs typeface="Times New Roman" pitchFamily="18" charset="0"/>
            </a:rPr>
            <a:t>Мемлекеттік</a:t>
          </a:r>
          <a:r>
            <a:rPr lang="ru-RU" sz="1600" b="0" dirty="0" smtClean="0">
              <a:latin typeface="Times New Roman" pitchFamily="18" charset="0"/>
              <a:cs typeface="Times New Roman" pitchFamily="18" charset="0"/>
            </a:rPr>
            <a:t> бюджет </a:t>
          </a:r>
          <a:r>
            <a:rPr lang="ru-RU" sz="1600" b="0" dirty="0" err="1" smtClean="0">
              <a:latin typeface="Times New Roman" pitchFamily="18" charset="0"/>
              <a:cs typeface="Times New Roman" pitchFamily="18" charset="0"/>
            </a:rPr>
            <a:t>дефицтын</a:t>
          </a:r>
          <a:r>
            <a:rPr lang="ru-RU" sz="1600" b="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600" b="0" dirty="0" err="1" smtClean="0">
              <a:latin typeface="Times New Roman" pitchFamily="18" charset="0"/>
              <a:cs typeface="Times New Roman" pitchFamily="18" charset="0"/>
            </a:rPr>
            <a:t>жою</a:t>
          </a:r>
          <a:r>
            <a:rPr lang="ru-RU" sz="1600" b="0" dirty="0" smtClean="0">
              <a:latin typeface="Times New Roman" pitchFamily="18" charset="0"/>
              <a:cs typeface="Times New Roman" pitchFamily="18" charset="0"/>
            </a:rPr>
            <a:t>, </a:t>
          </a:r>
          <a:r>
            <a:rPr lang="ru-RU" sz="1600" b="0" dirty="0" err="1" smtClean="0">
              <a:latin typeface="Times New Roman" pitchFamily="18" charset="0"/>
              <a:cs typeface="Times New Roman" pitchFamily="18" charset="0"/>
            </a:rPr>
            <a:t>өйткені ол</a:t>
          </a:r>
          <a:r>
            <a:rPr lang="ru-RU" sz="1600" b="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600" b="0" dirty="0" err="1" smtClean="0">
              <a:latin typeface="Times New Roman" pitchFamily="18" charset="0"/>
              <a:cs typeface="Times New Roman" pitchFamily="18" charset="0"/>
            </a:rPr>
            <a:t>инфляцияның пайда</a:t>
          </a:r>
          <a:r>
            <a:rPr lang="ru-RU" sz="1600" b="0" dirty="0" smtClean="0">
              <a:latin typeface="Times New Roman" pitchFamily="18" charset="0"/>
              <a:cs typeface="Times New Roman" pitchFamily="18" charset="0"/>
            </a:rPr>
            <a:t> болу </a:t>
          </a:r>
          <a:r>
            <a:rPr lang="ru-RU" sz="1600" b="0" dirty="0" err="1" smtClean="0">
              <a:latin typeface="Times New Roman" pitchFamily="18" charset="0"/>
              <a:cs typeface="Times New Roman" pitchFamily="18" charset="0"/>
            </a:rPr>
            <a:t>көзі және мемлекеттің нарықтық мехнизмге</a:t>
          </a:r>
          <a:r>
            <a:rPr lang="ru-RU" sz="1600" b="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600" b="0" dirty="0" err="1" smtClean="0">
              <a:latin typeface="Times New Roman" pitchFamily="18" charset="0"/>
              <a:cs typeface="Times New Roman" pitchFamily="18" charset="0"/>
            </a:rPr>
            <a:t>ақталмайтындай араласуын</a:t>
          </a:r>
          <a:r>
            <a:rPr lang="ru-RU" sz="1600" b="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600" b="0" dirty="0" err="1" smtClean="0">
              <a:latin typeface="Times New Roman" pitchFamily="18" charset="0"/>
              <a:cs typeface="Times New Roman" pitchFamily="18" charset="0"/>
            </a:rPr>
            <a:t>көзі болып</a:t>
          </a:r>
          <a:r>
            <a:rPr lang="ru-RU" sz="1600" b="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600" b="0" dirty="0" err="1" smtClean="0">
              <a:latin typeface="Times New Roman" pitchFamily="18" charset="0"/>
              <a:cs typeface="Times New Roman" pitchFamily="18" charset="0"/>
            </a:rPr>
            <a:t>қызмет етеді</a:t>
          </a:r>
          <a:r>
            <a:rPr lang="ru-RU" sz="1600" b="0" dirty="0" smtClean="0">
              <a:latin typeface="Times New Roman" pitchFamily="18" charset="0"/>
              <a:cs typeface="Times New Roman" pitchFamily="18" charset="0"/>
            </a:rPr>
            <a:t>;</a:t>
          </a:r>
          <a:endParaRPr lang="ru-RU" sz="1600" b="1" dirty="0">
            <a:latin typeface="Times New Roman" pitchFamily="18" charset="0"/>
            <a:cs typeface="Times New Roman" pitchFamily="18" charset="0"/>
          </a:endParaRPr>
        </a:p>
      </dgm:t>
    </dgm:pt>
    <dgm:pt modelId="{3F81A106-B4D6-486A-B73A-D2C21B1AE7C2}" type="parTrans" cxnId="{508AC1FE-0D80-41C6-9843-E48F8402DBAE}">
      <dgm:prSet/>
      <dgm:spPr/>
      <dgm:t>
        <a:bodyPr/>
        <a:lstStyle/>
        <a:p>
          <a:endParaRPr lang="ru-RU"/>
        </a:p>
      </dgm:t>
    </dgm:pt>
    <dgm:pt modelId="{3B90A848-3C47-4D55-A5C8-36D94318F6A0}" type="sibTrans" cxnId="{508AC1FE-0D80-41C6-9843-E48F8402DBAE}">
      <dgm:prSet/>
      <dgm:spPr/>
      <dgm:t>
        <a:bodyPr/>
        <a:lstStyle/>
        <a:p>
          <a:endParaRPr lang="ru-RU"/>
        </a:p>
      </dgm:t>
    </dgm:pt>
    <dgm:pt modelId="{BFE2F39F-15DF-4508-B120-9D0F1A2E6541}" type="pres">
      <dgm:prSet presAssocID="{2A5D4C77-8DE4-46F2-9E99-A2F52FE542E9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46A63A1-8A96-4AD2-A027-4BE854BFDACD}" type="pres">
      <dgm:prSet presAssocID="{B142CB56-5C1B-4763-86A9-BB823A603CE0}" presName="comp" presStyleCnt="0"/>
      <dgm:spPr/>
    </dgm:pt>
    <dgm:pt modelId="{F26DA291-800E-4BB6-A29F-B737B9D1BE1F}" type="pres">
      <dgm:prSet presAssocID="{B142CB56-5C1B-4763-86A9-BB823A603CE0}" presName="box" presStyleLbl="node1" presStyleIdx="0" presStyleCnt="3"/>
      <dgm:spPr/>
      <dgm:t>
        <a:bodyPr/>
        <a:lstStyle/>
        <a:p>
          <a:endParaRPr lang="ru-RU"/>
        </a:p>
      </dgm:t>
    </dgm:pt>
    <dgm:pt modelId="{F29817B2-72B6-405D-8F29-842B9F86B8EC}" type="pres">
      <dgm:prSet presAssocID="{B142CB56-5C1B-4763-86A9-BB823A603CE0}" presName="img" presStyleLbl="fgImgPlace1" presStyleIdx="0" presStyleCnt="3" custLinFactNeighborX="-884" custLinFactNeighborY="-1071"/>
      <dgm:spPr/>
    </dgm:pt>
    <dgm:pt modelId="{F7B8B9AA-89EB-482B-A9A0-A24AEC0BE985}" type="pres">
      <dgm:prSet presAssocID="{B142CB56-5C1B-4763-86A9-BB823A603CE0}" presName="text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B0160FC-B524-4A08-9B51-9BA1BA0C08DE}" type="pres">
      <dgm:prSet presAssocID="{232DCE9E-99D1-4255-91BD-A6E73E6B53A9}" presName="spacer" presStyleCnt="0"/>
      <dgm:spPr/>
    </dgm:pt>
    <dgm:pt modelId="{D1DF747B-72D5-41BD-AEF2-B7B07262D498}" type="pres">
      <dgm:prSet presAssocID="{9450881C-017F-4E59-B077-A321EC04B7F2}" presName="comp" presStyleCnt="0"/>
      <dgm:spPr/>
    </dgm:pt>
    <dgm:pt modelId="{AD91D264-C727-4D16-A4CB-D750F5E1D7B8}" type="pres">
      <dgm:prSet presAssocID="{9450881C-017F-4E59-B077-A321EC04B7F2}" presName="box" presStyleLbl="node1" presStyleIdx="1" presStyleCnt="3"/>
      <dgm:spPr/>
      <dgm:t>
        <a:bodyPr/>
        <a:lstStyle/>
        <a:p>
          <a:endParaRPr lang="ru-RU"/>
        </a:p>
      </dgm:t>
    </dgm:pt>
    <dgm:pt modelId="{852D21D1-4A6E-40C5-B864-352F2E1C0421}" type="pres">
      <dgm:prSet presAssocID="{9450881C-017F-4E59-B077-A321EC04B7F2}" presName="img" presStyleLbl="fgImgPlace1" presStyleIdx="1" presStyleCnt="3"/>
      <dgm:spPr/>
    </dgm:pt>
    <dgm:pt modelId="{93B0D40F-40B5-4843-B7FC-19341A2DEA34}" type="pres">
      <dgm:prSet presAssocID="{9450881C-017F-4E59-B077-A321EC04B7F2}" presName="text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E117293-98C2-47F3-8BEE-3FC27D7F8F06}" type="pres">
      <dgm:prSet presAssocID="{016E0650-1A43-46D9-BDE8-AFDBD874EA9C}" presName="spacer" presStyleCnt="0"/>
      <dgm:spPr/>
    </dgm:pt>
    <dgm:pt modelId="{42FB8D6A-C0BF-41F4-A7E1-96D44EC31ED5}" type="pres">
      <dgm:prSet presAssocID="{EAAF74D4-DAE9-4C96-802E-C5A3CE08ACF9}" presName="comp" presStyleCnt="0"/>
      <dgm:spPr/>
    </dgm:pt>
    <dgm:pt modelId="{4BAA4262-3BAB-4C13-9D25-5683A4C344A5}" type="pres">
      <dgm:prSet presAssocID="{EAAF74D4-DAE9-4C96-802E-C5A3CE08ACF9}" presName="box" presStyleLbl="node1" presStyleIdx="2" presStyleCnt="3"/>
      <dgm:spPr/>
      <dgm:t>
        <a:bodyPr/>
        <a:lstStyle/>
        <a:p>
          <a:endParaRPr lang="ru-RU"/>
        </a:p>
      </dgm:t>
    </dgm:pt>
    <dgm:pt modelId="{DB5B04F6-9E0E-4858-B8D1-106496F7D652}" type="pres">
      <dgm:prSet presAssocID="{EAAF74D4-DAE9-4C96-802E-C5A3CE08ACF9}" presName="img" presStyleLbl="fgImgPlace1" presStyleIdx="2" presStyleCnt="3"/>
      <dgm:spPr/>
    </dgm:pt>
    <dgm:pt modelId="{9A127063-0203-4A6F-A06E-B5F93F14901F}" type="pres">
      <dgm:prSet presAssocID="{EAAF74D4-DAE9-4C96-802E-C5A3CE08ACF9}" presName="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4F07E2D-3C5A-4499-84C3-8BA50D3272A6}" type="presOf" srcId="{CC9B0C6B-FB3E-4453-9C40-40E99B228BEF}" destId="{93B0D40F-40B5-4843-B7FC-19341A2DEA34}" srcOrd="1" destOrd="1" presId="urn:microsoft.com/office/officeart/2005/8/layout/vList4"/>
    <dgm:cxn modelId="{508AC1FE-0D80-41C6-9843-E48F8402DBAE}" srcId="{9450881C-017F-4E59-B077-A321EC04B7F2}" destId="{0719B8DA-2A7B-4FC2-983A-F1F296AF0AFF}" srcOrd="1" destOrd="0" parTransId="{3F81A106-B4D6-486A-B73A-D2C21B1AE7C2}" sibTransId="{3B90A848-3C47-4D55-A5C8-36D94318F6A0}"/>
    <dgm:cxn modelId="{8B9561ED-F6D5-4674-96C4-BB9D51421CEE}" srcId="{9450881C-017F-4E59-B077-A321EC04B7F2}" destId="{CC9B0C6B-FB3E-4453-9C40-40E99B228BEF}" srcOrd="0" destOrd="0" parTransId="{81F7015C-798D-4BC9-BC2A-8F3F1B15D6E3}" sibTransId="{66E363A5-312A-4370-BDF6-96A866ACDE88}"/>
    <dgm:cxn modelId="{EBB18B24-7665-484B-B63B-A751DDF45812}" type="presOf" srcId="{0719B8DA-2A7B-4FC2-983A-F1F296AF0AFF}" destId="{93B0D40F-40B5-4843-B7FC-19341A2DEA34}" srcOrd="1" destOrd="2" presId="urn:microsoft.com/office/officeart/2005/8/layout/vList4"/>
    <dgm:cxn modelId="{B8EE24AB-E9D3-434F-ACB9-CE3E040F72C4}" type="presOf" srcId="{9450881C-017F-4E59-B077-A321EC04B7F2}" destId="{93B0D40F-40B5-4843-B7FC-19341A2DEA34}" srcOrd="1" destOrd="0" presId="urn:microsoft.com/office/officeart/2005/8/layout/vList4"/>
    <dgm:cxn modelId="{D2AD7174-40DF-45CB-9D97-C87B850B6C5D}" type="presOf" srcId="{6DED441D-0574-4580-86C2-303BF3C487EB}" destId="{F7B8B9AA-89EB-482B-A9A0-A24AEC0BE985}" srcOrd="1" destOrd="1" presId="urn:microsoft.com/office/officeart/2005/8/layout/vList4"/>
    <dgm:cxn modelId="{747FA4AF-1285-4508-BF73-54608CAF00F4}" srcId="{2A5D4C77-8DE4-46F2-9E99-A2F52FE542E9}" destId="{9450881C-017F-4E59-B077-A321EC04B7F2}" srcOrd="1" destOrd="0" parTransId="{2C931DD2-7E27-4969-9A71-C52BE8425092}" sibTransId="{016E0650-1A43-46D9-BDE8-AFDBD874EA9C}"/>
    <dgm:cxn modelId="{073B4C59-FD38-492F-8375-7FAA784E90FF}" type="presOf" srcId="{58378F4F-C303-44DC-B2C0-9EB6709C2D11}" destId="{4BAA4262-3BAB-4C13-9D25-5683A4C344A5}" srcOrd="0" destOrd="1" presId="urn:microsoft.com/office/officeart/2005/8/layout/vList4"/>
    <dgm:cxn modelId="{91E50DCF-69FC-4ED1-B76B-9D5504444AA1}" type="presOf" srcId="{58378F4F-C303-44DC-B2C0-9EB6709C2D11}" destId="{9A127063-0203-4A6F-A06E-B5F93F14901F}" srcOrd="1" destOrd="1" presId="urn:microsoft.com/office/officeart/2005/8/layout/vList4"/>
    <dgm:cxn modelId="{1CED131F-C472-48F8-A5AC-5DF1C3C3D797}" type="presOf" srcId="{EAAF74D4-DAE9-4C96-802E-C5A3CE08ACF9}" destId="{9A127063-0203-4A6F-A06E-B5F93F14901F}" srcOrd="1" destOrd="0" presId="urn:microsoft.com/office/officeart/2005/8/layout/vList4"/>
    <dgm:cxn modelId="{0F012DFA-AC06-4B3F-9B0A-E2B281F09B62}" srcId="{2A5D4C77-8DE4-46F2-9E99-A2F52FE542E9}" destId="{B142CB56-5C1B-4763-86A9-BB823A603CE0}" srcOrd="0" destOrd="0" parTransId="{25843190-2A29-493E-B8F0-AB7FC9F1BD64}" sibTransId="{232DCE9E-99D1-4255-91BD-A6E73E6B53A9}"/>
    <dgm:cxn modelId="{1468A547-5668-4AF2-B268-F359CDF3BBFD}" type="presOf" srcId="{EAAF74D4-DAE9-4C96-802E-C5A3CE08ACF9}" destId="{4BAA4262-3BAB-4C13-9D25-5683A4C344A5}" srcOrd="0" destOrd="0" presId="urn:microsoft.com/office/officeart/2005/8/layout/vList4"/>
    <dgm:cxn modelId="{FBC05D17-6025-4F4D-83F5-50E80D093D5A}" srcId="{2A5D4C77-8DE4-46F2-9E99-A2F52FE542E9}" destId="{EAAF74D4-DAE9-4C96-802E-C5A3CE08ACF9}" srcOrd="2" destOrd="0" parTransId="{6BFC931D-DFCE-4C58-83ED-5B73683877AD}" sibTransId="{CC1CC91B-F4AB-448A-AAC4-21D45A61CA17}"/>
    <dgm:cxn modelId="{31BCB801-AAE3-4CB2-AA8C-370A2ECC1553}" type="presOf" srcId="{CC9B0C6B-FB3E-4453-9C40-40E99B228BEF}" destId="{AD91D264-C727-4D16-A4CB-D750F5E1D7B8}" srcOrd="0" destOrd="1" presId="urn:microsoft.com/office/officeart/2005/8/layout/vList4"/>
    <dgm:cxn modelId="{CBC440C0-E83B-4F2D-B64B-73C2718253CC}" type="presOf" srcId="{B142CB56-5C1B-4763-86A9-BB823A603CE0}" destId="{F7B8B9AA-89EB-482B-A9A0-A24AEC0BE985}" srcOrd="1" destOrd="0" presId="urn:microsoft.com/office/officeart/2005/8/layout/vList4"/>
    <dgm:cxn modelId="{23952233-55E0-4633-8370-3A2449E2CFBA}" type="presOf" srcId="{7AAC7A54-F307-4BDC-A969-B8D51F0E95AA}" destId="{F7B8B9AA-89EB-482B-A9A0-A24AEC0BE985}" srcOrd="1" destOrd="2" presId="urn:microsoft.com/office/officeart/2005/8/layout/vList4"/>
    <dgm:cxn modelId="{592A1FF4-E9D5-4088-8FB9-3E61E759C49A}" type="presOf" srcId="{2A5D4C77-8DE4-46F2-9E99-A2F52FE542E9}" destId="{BFE2F39F-15DF-4508-B120-9D0F1A2E6541}" srcOrd="0" destOrd="0" presId="urn:microsoft.com/office/officeart/2005/8/layout/vList4"/>
    <dgm:cxn modelId="{3DCA7CF5-4443-4938-87B0-8F7C3EFEA9C4}" type="presOf" srcId="{0719B8DA-2A7B-4FC2-983A-F1F296AF0AFF}" destId="{AD91D264-C727-4D16-A4CB-D750F5E1D7B8}" srcOrd="0" destOrd="2" presId="urn:microsoft.com/office/officeart/2005/8/layout/vList4"/>
    <dgm:cxn modelId="{519023B2-3EDB-4911-8F0F-7E9A1CB4A2F6}" type="presOf" srcId="{9450881C-017F-4E59-B077-A321EC04B7F2}" destId="{AD91D264-C727-4D16-A4CB-D750F5E1D7B8}" srcOrd="0" destOrd="0" presId="urn:microsoft.com/office/officeart/2005/8/layout/vList4"/>
    <dgm:cxn modelId="{E706EA23-49C3-4935-ACCB-AC5E2D19EEFE}" type="presOf" srcId="{6DED441D-0574-4580-86C2-303BF3C487EB}" destId="{F26DA291-800E-4BB6-A29F-B737B9D1BE1F}" srcOrd="0" destOrd="1" presId="urn:microsoft.com/office/officeart/2005/8/layout/vList4"/>
    <dgm:cxn modelId="{BA04B2CC-64BB-4D66-AC99-217FBDA49829}" srcId="{B142CB56-5C1B-4763-86A9-BB823A603CE0}" destId="{7AAC7A54-F307-4BDC-A969-B8D51F0E95AA}" srcOrd="1" destOrd="0" parTransId="{9437CD4D-7A5C-473C-B78F-D8588332F180}" sibTransId="{3B317351-B87C-4DDA-986C-E86CA40D81E8}"/>
    <dgm:cxn modelId="{39D45E6A-1739-4B00-BFB1-DCFB0083099C}" srcId="{B142CB56-5C1B-4763-86A9-BB823A603CE0}" destId="{6DED441D-0574-4580-86C2-303BF3C487EB}" srcOrd="0" destOrd="0" parTransId="{61F465CB-C3DA-4725-AAFF-80CE99FC8578}" sibTransId="{A7947DBD-7B67-4BDA-9FF6-E2E8703B7B74}"/>
    <dgm:cxn modelId="{DE151B3E-72B4-4588-9937-1A0D271ECC18}" type="presOf" srcId="{7AAC7A54-F307-4BDC-A969-B8D51F0E95AA}" destId="{F26DA291-800E-4BB6-A29F-B737B9D1BE1F}" srcOrd="0" destOrd="2" presId="urn:microsoft.com/office/officeart/2005/8/layout/vList4"/>
    <dgm:cxn modelId="{93C8DB10-B9CB-465F-8CE5-5EA13D3D1F37}" srcId="{EAAF74D4-DAE9-4C96-802E-C5A3CE08ACF9}" destId="{58378F4F-C303-44DC-B2C0-9EB6709C2D11}" srcOrd="0" destOrd="0" parTransId="{66A88D5C-388A-4478-A62F-494ABF31914C}" sibTransId="{CBD1E1CE-04E7-436A-B024-BFF19CB38BFF}"/>
    <dgm:cxn modelId="{3DD4B550-8686-4A99-940C-1BF1090D2733}" type="presOf" srcId="{B142CB56-5C1B-4763-86A9-BB823A603CE0}" destId="{F26DA291-800E-4BB6-A29F-B737B9D1BE1F}" srcOrd="0" destOrd="0" presId="urn:microsoft.com/office/officeart/2005/8/layout/vList4"/>
    <dgm:cxn modelId="{927FAAD4-11A7-4778-B234-FA83DB2C6AA3}" type="presParOf" srcId="{BFE2F39F-15DF-4508-B120-9D0F1A2E6541}" destId="{246A63A1-8A96-4AD2-A027-4BE854BFDACD}" srcOrd="0" destOrd="0" presId="urn:microsoft.com/office/officeart/2005/8/layout/vList4"/>
    <dgm:cxn modelId="{DA786421-8861-4AFE-97CB-6BE016BF5EE9}" type="presParOf" srcId="{246A63A1-8A96-4AD2-A027-4BE854BFDACD}" destId="{F26DA291-800E-4BB6-A29F-B737B9D1BE1F}" srcOrd="0" destOrd="0" presId="urn:microsoft.com/office/officeart/2005/8/layout/vList4"/>
    <dgm:cxn modelId="{FCC51547-096D-4ED8-94EB-E018CBE59340}" type="presParOf" srcId="{246A63A1-8A96-4AD2-A027-4BE854BFDACD}" destId="{F29817B2-72B6-405D-8F29-842B9F86B8EC}" srcOrd="1" destOrd="0" presId="urn:microsoft.com/office/officeart/2005/8/layout/vList4"/>
    <dgm:cxn modelId="{11249FD9-C7D4-4E82-91B8-7005A7A34BA1}" type="presParOf" srcId="{246A63A1-8A96-4AD2-A027-4BE854BFDACD}" destId="{F7B8B9AA-89EB-482B-A9A0-A24AEC0BE985}" srcOrd="2" destOrd="0" presId="urn:microsoft.com/office/officeart/2005/8/layout/vList4"/>
    <dgm:cxn modelId="{D664090D-9341-4032-955C-7D9AB5B92FA0}" type="presParOf" srcId="{BFE2F39F-15DF-4508-B120-9D0F1A2E6541}" destId="{3B0160FC-B524-4A08-9B51-9BA1BA0C08DE}" srcOrd="1" destOrd="0" presId="urn:microsoft.com/office/officeart/2005/8/layout/vList4"/>
    <dgm:cxn modelId="{56297673-BB4F-4897-9D4A-DFC1C663EB71}" type="presParOf" srcId="{BFE2F39F-15DF-4508-B120-9D0F1A2E6541}" destId="{D1DF747B-72D5-41BD-AEF2-B7B07262D498}" srcOrd="2" destOrd="0" presId="urn:microsoft.com/office/officeart/2005/8/layout/vList4"/>
    <dgm:cxn modelId="{36AAF30E-E25C-4613-8AEF-B33D08BB66EC}" type="presParOf" srcId="{D1DF747B-72D5-41BD-AEF2-B7B07262D498}" destId="{AD91D264-C727-4D16-A4CB-D750F5E1D7B8}" srcOrd="0" destOrd="0" presId="urn:microsoft.com/office/officeart/2005/8/layout/vList4"/>
    <dgm:cxn modelId="{0EAB82D4-1CD1-4BA8-82F5-DA629A2D48A0}" type="presParOf" srcId="{D1DF747B-72D5-41BD-AEF2-B7B07262D498}" destId="{852D21D1-4A6E-40C5-B864-352F2E1C0421}" srcOrd="1" destOrd="0" presId="urn:microsoft.com/office/officeart/2005/8/layout/vList4"/>
    <dgm:cxn modelId="{49A7737D-CE8D-4F74-B309-1E627BAC5385}" type="presParOf" srcId="{D1DF747B-72D5-41BD-AEF2-B7B07262D498}" destId="{93B0D40F-40B5-4843-B7FC-19341A2DEA34}" srcOrd="2" destOrd="0" presId="urn:microsoft.com/office/officeart/2005/8/layout/vList4"/>
    <dgm:cxn modelId="{A180153B-88F8-4E05-9556-C870EEAA72E8}" type="presParOf" srcId="{BFE2F39F-15DF-4508-B120-9D0F1A2E6541}" destId="{8E117293-98C2-47F3-8BEE-3FC27D7F8F06}" srcOrd="3" destOrd="0" presId="urn:microsoft.com/office/officeart/2005/8/layout/vList4"/>
    <dgm:cxn modelId="{0D76C708-2021-4428-8817-EC5228389617}" type="presParOf" srcId="{BFE2F39F-15DF-4508-B120-9D0F1A2E6541}" destId="{42FB8D6A-C0BF-41F4-A7E1-96D44EC31ED5}" srcOrd="4" destOrd="0" presId="urn:microsoft.com/office/officeart/2005/8/layout/vList4"/>
    <dgm:cxn modelId="{9A4159D2-6A0D-46BE-8976-A61E8C733791}" type="presParOf" srcId="{42FB8D6A-C0BF-41F4-A7E1-96D44EC31ED5}" destId="{4BAA4262-3BAB-4C13-9D25-5683A4C344A5}" srcOrd="0" destOrd="0" presId="urn:microsoft.com/office/officeart/2005/8/layout/vList4"/>
    <dgm:cxn modelId="{DBD0921A-B51E-476D-9AE8-36E99271D770}" type="presParOf" srcId="{42FB8D6A-C0BF-41F4-A7E1-96D44EC31ED5}" destId="{DB5B04F6-9E0E-4858-B8D1-106496F7D652}" srcOrd="1" destOrd="0" presId="urn:microsoft.com/office/officeart/2005/8/layout/vList4"/>
    <dgm:cxn modelId="{868BEB98-F3FC-4073-A36E-6BF600928E1B}" type="presParOf" srcId="{42FB8D6A-C0BF-41F4-A7E1-96D44EC31ED5}" destId="{9A127063-0203-4A6F-A06E-B5F93F14901F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90067CE7-7F40-40A2-8795-590570E7A8B4}" type="doc">
      <dgm:prSet loTypeId="urn:microsoft.com/office/officeart/2005/8/layout/gear1" loCatId="cycle" qsTypeId="urn:microsoft.com/office/officeart/2005/8/quickstyle/simple1" qsCatId="simple" csTypeId="urn:microsoft.com/office/officeart/2005/8/colors/accent1_2" csCatId="accent1" phldr="1"/>
      <dgm:spPr/>
    </dgm:pt>
    <dgm:pt modelId="{B59C35EF-99C6-4731-9863-2ADE48AF4F96}">
      <dgm:prSet phldrT="[Текст]"/>
      <dgm:spPr/>
      <dgm:t>
        <a:bodyPr/>
        <a:lstStyle/>
        <a:p>
          <a:r>
            <a:rPr lang="ru-RU" b="1" dirty="0" err="1" smtClean="0"/>
            <a:t>Экономикалық </a:t>
          </a:r>
          <a:r>
            <a:rPr lang="ru-RU" b="1" dirty="0" smtClean="0"/>
            <a:t>теория </a:t>
          </a:r>
          <a:r>
            <a:rPr lang="ru-RU" b="1" dirty="0" err="1" smtClean="0"/>
            <a:t>тарихында</a:t>
          </a:r>
          <a:r>
            <a:rPr lang="ru-RU" b="1" dirty="0" smtClean="0"/>
            <a:t> </a:t>
          </a:r>
          <a:r>
            <a:rPr lang="ru-RU" b="1" dirty="0" err="1" smtClean="0"/>
            <a:t>неоконсерватизмнің екі</a:t>
          </a:r>
          <a:r>
            <a:rPr lang="ru-RU" b="1" dirty="0" smtClean="0"/>
            <a:t> </a:t>
          </a:r>
          <a:r>
            <a:rPr lang="ru-RU" b="1" dirty="0" err="1" smtClean="0"/>
            <a:t>ең жарқын теориялық мектебі</a:t>
          </a:r>
          <a:r>
            <a:rPr lang="ru-RU" b="1" dirty="0" smtClean="0"/>
            <a:t> бар: </a:t>
          </a:r>
          <a:endParaRPr lang="ru-RU" dirty="0"/>
        </a:p>
      </dgm:t>
    </dgm:pt>
    <dgm:pt modelId="{D73A8FE9-E655-44A7-8AF7-18FBF2EB95F2}" type="parTrans" cxnId="{A39415DE-9214-4F16-9157-7878B2EB5090}">
      <dgm:prSet/>
      <dgm:spPr/>
      <dgm:t>
        <a:bodyPr/>
        <a:lstStyle/>
        <a:p>
          <a:endParaRPr lang="ru-RU"/>
        </a:p>
      </dgm:t>
    </dgm:pt>
    <dgm:pt modelId="{9BBDD613-245D-46D3-A424-E03CB3841AC8}" type="sibTrans" cxnId="{A39415DE-9214-4F16-9157-7878B2EB5090}">
      <dgm:prSet/>
      <dgm:spPr/>
      <dgm:t>
        <a:bodyPr/>
        <a:lstStyle/>
        <a:p>
          <a:endParaRPr lang="ru-RU"/>
        </a:p>
      </dgm:t>
    </dgm:pt>
    <dgm:pt modelId="{74C3C49D-A412-4843-94F1-B6BFABD576D0}">
      <dgm:prSet phldrT="[Текст]"/>
      <dgm:spPr/>
      <dgm:t>
        <a:bodyPr/>
        <a:lstStyle/>
        <a:p>
          <a:r>
            <a:rPr lang="ru-RU" b="1" dirty="0" smtClean="0"/>
            <a:t>монетаризм</a:t>
          </a:r>
          <a:endParaRPr lang="ru-RU" dirty="0"/>
        </a:p>
      </dgm:t>
    </dgm:pt>
    <dgm:pt modelId="{D99CA82A-5C79-47D0-AB91-7BE1E908C3BD}" type="parTrans" cxnId="{D03A37FF-4558-41CE-993E-E3EFCE75FDB2}">
      <dgm:prSet/>
      <dgm:spPr/>
      <dgm:t>
        <a:bodyPr/>
        <a:lstStyle/>
        <a:p>
          <a:endParaRPr lang="ru-RU"/>
        </a:p>
      </dgm:t>
    </dgm:pt>
    <dgm:pt modelId="{E796E63A-7788-4252-B471-3BA4403C32BA}" type="sibTrans" cxnId="{D03A37FF-4558-41CE-993E-E3EFCE75FDB2}">
      <dgm:prSet/>
      <dgm:spPr/>
      <dgm:t>
        <a:bodyPr/>
        <a:lstStyle/>
        <a:p>
          <a:endParaRPr lang="ru-RU"/>
        </a:p>
      </dgm:t>
    </dgm:pt>
    <dgm:pt modelId="{24CA3454-D7A6-4971-9E2A-834EAFCA06D7}">
      <dgm:prSet phldrT="[Текст]"/>
      <dgm:spPr/>
      <dgm:t>
        <a:bodyPr/>
        <a:lstStyle/>
        <a:p>
          <a:r>
            <a:rPr lang="ru-RU" b="1" dirty="0" err="1" smtClean="0"/>
            <a:t>ұсыныстар экономикасы</a:t>
          </a:r>
          <a:endParaRPr lang="ru-RU" dirty="0"/>
        </a:p>
      </dgm:t>
    </dgm:pt>
    <dgm:pt modelId="{B57E0611-3A39-47E5-BD70-F01ADAB69665}" type="parTrans" cxnId="{49E300C3-0616-4374-A177-35C1B00612F8}">
      <dgm:prSet/>
      <dgm:spPr/>
      <dgm:t>
        <a:bodyPr/>
        <a:lstStyle/>
        <a:p>
          <a:endParaRPr lang="ru-RU"/>
        </a:p>
      </dgm:t>
    </dgm:pt>
    <dgm:pt modelId="{C91188F0-9F8B-4407-BF44-60661E8911FA}" type="sibTrans" cxnId="{49E300C3-0616-4374-A177-35C1B00612F8}">
      <dgm:prSet/>
      <dgm:spPr/>
      <dgm:t>
        <a:bodyPr/>
        <a:lstStyle/>
        <a:p>
          <a:endParaRPr lang="ru-RU"/>
        </a:p>
      </dgm:t>
    </dgm:pt>
    <dgm:pt modelId="{FE2E5EB8-717B-4599-9D2F-B383EC105BFE}" type="pres">
      <dgm:prSet presAssocID="{90067CE7-7F40-40A2-8795-590570E7A8B4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CACC9FF5-73E3-4324-98C5-C02996959242}" type="pres">
      <dgm:prSet presAssocID="{B59C35EF-99C6-4731-9863-2ADE48AF4F96}" presName="gear1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768B872-8B89-4B1D-92F0-459665A5BC57}" type="pres">
      <dgm:prSet presAssocID="{B59C35EF-99C6-4731-9863-2ADE48AF4F96}" presName="gear1srcNode" presStyleLbl="node1" presStyleIdx="0" presStyleCnt="3"/>
      <dgm:spPr/>
    </dgm:pt>
    <dgm:pt modelId="{4CC89C41-B954-4803-B3C1-A19911290F52}" type="pres">
      <dgm:prSet presAssocID="{B59C35EF-99C6-4731-9863-2ADE48AF4F96}" presName="gear1dstNode" presStyleLbl="node1" presStyleIdx="0" presStyleCnt="3"/>
      <dgm:spPr/>
    </dgm:pt>
    <dgm:pt modelId="{8D21A48E-6620-4D4E-9A2F-9C5259B4D646}" type="pres">
      <dgm:prSet presAssocID="{74C3C49D-A412-4843-94F1-B6BFABD576D0}" presName="gear2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EE1AA95-1893-4B44-B04B-32EF29D7B163}" type="pres">
      <dgm:prSet presAssocID="{74C3C49D-A412-4843-94F1-B6BFABD576D0}" presName="gear2srcNode" presStyleLbl="node1" presStyleIdx="1" presStyleCnt="3"/>
      <dgm:spPr/>
    </dgm:pt>
    <dgm:pt modelId="{E4044C15-0DFC-4096-BB0A-F7B740BCBE0D}" type="pres">
      <dgm:prSet presAssocID="{74C3C49D-A412-4843-94F1-B6BFABD576D0}" presName="gear2dstNode" presStyleLbl="node1" presStyleIdx="1" presStyleCnt="3"/>
      <dgm:spPr/>
    </dgm:pt>
    <dgm:pt modelId="{4DF2AD42-56CC-4692-BEF0-6896EAD37820}" type="pres">
      <dgm:prSet presAssocID="{24CA3454-D7A6-4971-9E2A-834EAFCA06D7}" presName="gear3" presStyleLbl="node1" presStyleIdx="2" presStyleCnt="3"/>
      <dgm:spPr/>
      <dgm:t>
        <a:bodyPr/>
        <a:lstStyle/>
        <a:p>
          <a:endParaRPr lang="ru-RU"/>
        </a:p>
      </dgm:t>
    </dgm:pt>
    <dgm:pt modelId="{C71F5D89-78E7-4BE8-9DD4-0F83C878BBCF}" type="pres">
      <dgm:prSet presAssocID="{24CA3454-D7A6-4971-9E2A-834EAFCA06D7}" presName="gear3tx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F89B3D9-22C0-4521-B58D-9AFF0569DAD9}" type="pres">
      <dgm:prSet presAssocID="{24CA3454-D7A6-4971-9E2A-834EAFCA06D7}" presName="gear3srcNode" presStyleLbl="node1" presStyleIdx="2" presStyleCnt="3"/>
      <dgm:spPr/>
    </dgm:pt>
    <dgm:pt modelId="{8C45031E-4EAE-4751-93C0-7D942114614D}" type="pres">
      <dgm:prSet presAssocID="{24CA3454-D7A6-4971-9E2A-834EAFCA06D7}" presName="gear3dstNode" presStyleLbl="node1" presStyleIdx="2" presStyleCnt="3"/>
      <dgm:spPr/>
    </dgm:pt>
    <dgm:pt modelId="{48F3B378-E806-45C9-A95C-46E1F477216C}" type="pres">
      <dgm:prSet presAssocID="{9BBDD613-245D-46D3-A424-E03CB3841AC8}" presName="connector1" presStyleLbl="sibTrans2D1" presStyleIdx="0" presStyleCnt="3"/>
      <dgm:spPr/>
    </dgm:pt>
    <dgm:pt modelId="{E9B9B370-4B92-4AE7-9A77-534879D81D6B}" type="pres">
      <dgm:prSet presAssocID="{E796E63A-7788-4252-B471-3BA4403C32BA}" presName="connector2" presStyleLbl="sibTrans2D1" presStyleIdx="1" presStyleCnt="3"/>
      <dgm:spPr/>
    </dgm:pt>
    <dgm:pt modelId="{3D00A94C-2921-4A87-8936-DFDEDCC0E00F}" type="pres">
      <dgm:prSet presAssocID="{C91188F0-9F8B-4407-BF44-60661E8911FA}" presName="connector3" presStyleLbl="sibTrans2D1" presStyleIdx="2" presStyleCnt="3"/>
      <dgm:spPr/>
    </dgm:pt>
  </dgm:ptLst>
  <dgm:cxnLst>
    <dgm:cxn modelId="{F71429CA-3C56-47A9-9E42-39BF647EB72A}" type="presOf" srcId="{24CA3454-D7A6-4971-9E2A-834EAFCA06D7}" destId="{4DF2AD42-56CC-4692-BEF0-6896EAD37820}" srcOrd="0" destOrd="0" presId="urn:microsoft.com/office/officeart/2005/8/layout/gear1"/>
    <dgm:cxn modelId="{0CDFC098-E6C5-4668-8B36-7D1875161964}" type="presOf" srcId="{B59C35EF-99C6-4731-9863-2ADE48AF4F96}" destId="{4CC89C41-B954-4803-B3C1-A19911290F52}" srcOrd="2" destOrd="0" presId="urn:microsoft.com/office/officeart/2005/8/layout/gear1"/>
    <dgm:cxn modelId="{7A3443DB-4732-4E86-A768-EDE81797E817}" type="presOf" srcId="{74C3C49D-A412-4843-94F1-B6BFABD576D0}" destId="{8D21A48E-6620-4D4E-9A2F-9C5259B4D646}" srcOrd="0" destOrd="0" presId="urn:microsoft.com/office/officeart/2005/8/layout/gear1"/>
    <dgm:cxn modelId="{A39415DE-9214-4F16-9157-7878B2EB5090}" srcId="{90067CE7-7F40-40A2-8795-590570E7A8B4}" destId="{B59C35EF-99C6-4731-9863-2ADE48AF4F96}" srcOrd="0" destOrd="0" parTransId="{D73A8FE9-E655-44A7-8AF7-18FBF2EB95F2}" sibTransId="{9BBDD613-245D-46D3-A424-E03CB3841AC8}"/>
    <dgm:cxn modelId="{CDCA50A5-E37F-451B-8C79-A8EAFB24D93E}" type="presOf" srcId="{9BBDD613-245D-46D3-A424-E03CB3841AC8}" destId="{48F3B378-E806-45C9-A95C-46E1F477216C}" srcOrd="0" destOrd="0" presId="urn:microsoft.com/office/officeart/2005/8/layout/gear1"/>
    <dgm:cxn modelId="{D03A37FF-4558-41CE-993E-E3EFCE75FDB2}" srcId="{90067CE7-7F40-40A2-8795-590570E7A8B4}" destId="{74C3C49D-A412-4843-94F1-B6BFABD576D0}" srcOrd="1" destOrd="0" parTransId="{D99CA82A-5C79-47D0-AB91-7BE1E908C3BD}" sibTransId="{E796E63A-7788-4252-B471-3BA4403C32BA}"/>
    <dgm:cxn modelId="{700B2EE2-32EF-48C4-8F84-89890DF5673B}" type="presOf" srcId="{74C3C49D-A412-4843-94F1-B6BFABD576D0}" destId="{2EE1AA95-1893-4B44-B04B-32EF29D7B163}" srcOrd="1" destOrd="0" presId="urn:microsoft.com/office/officeart/2005/8/layout/gear1"/>
    <dgm:cxn modelId="{32FC81E8-673E-439B-A8A1-D7C874A05082}" type="presOf" srcId="{74C3C49D-A412-4843-94F1-B6BFABD576D0}" destId="{E4044C15-0DFC-4096-BB0A-F7B740BCBE0D}" srcOrd="2" destOrd="0" presId="urn:microsoft.com/office/officeart/2005/8/layout/gear1"/>
    <dgm:cxn modelId="{27D9D7DC-193B-48AF-A054-25E959ED09A2}" type="presOf" srcId="{90067CE7-7F40-40A2-8795-590570E7A8B4}" destId="{FE2E5EB8-717B-4599-9D2F-B383EC105BFE}" srcOrd="0" destOrd="0" presId="urn:microsoft.com/office/officeart/2005/8/layout/gear1"/>
    <dgm:cxn modelId="{FA8C11FE-E90A-4B38-A066-7AC3A1B96E88}" type="presOf" srcId="{B59C35EF-99C6-4731-9863-2ADE48AF4F96}" destId="{CACC9FF5-73E3-4324-98C5-C02996959242}" srcOrd="0" destOrd="0" presId="urn:microsoft.com/office/officeart/2005/8/layout/gear1"/>
    <dgm:cxn modelId="{B8E55D8B-BC70-453E-95C0-86CCD9793A6D}" type="presOf" srcId="{24CA3454-D7A6-4971-9E2A-834EAFCA06D7}" destId="{C71F5D89-78E7-4BE8-9DD4-0F83C878BBCF}" srcOrd="1" destOrd="0" presId="urn:microsoft.com/office/officeart/2005/8/layout/gear1"/>
    <dgm:cxn modelId="{8C0C2EDD-191D-4A6E-8FF9-98FD0A327976}" type="presOf" srcId="{24CA3454-D7A6-4971-9E2A-834EAFCA06D7}" destId="{8C45031E-4EAE-4751-93C0-7D942114614D}" srcOrd="3" destOrd="0" presId="urn:microsoft.com/office/officeart/2005/8/layout/gear1"/>
    <dgm:cxn modelId="{9B69FE2A-DBE1-4BA9-BDEA-0A80E34AACA7}" type="presOf" srcId="{24CA3454-D7A6-4971-9E2A-834EAFCA06D7}" destId="{EF89B3D9-22C0-4521-B58D-9AFF0569DAD9}" srcOrd="2" destOrd="0" presId="urn:microsoft.com/office/officeart/2005/8/layout/gear1"/>
    <dgm:cxn modelId="{CBF1CED9-C080-497D-A063-1841449D3B7B}" type="presOf" srcId="{E796E63A-7788-4252-B471-3BA4403C32BA}" destId="{E9B9B370-4B92-4AE7-9A77-534879D81D6B}" srcOrd="0" destOrd="0" presId="urn:microsoft.com/office/officeart/2005/8/layout/gear1"/>
    <dgm:cxn modelId="{49E300C3-0616-4374-A177-35C1B00612F8}" srcId="{90067CE7-7F40-40A2-8795-590570E7A8B4}" destId="{24CA3454-D7A6-4971-9E2A-834EAFCA06D7}" srcOrd="2" destOrd="0" parTransId="{B57E0611-3A39-47E5-BD70-F01ADAB69665}" sibTransId="{C91188F0-9F8B-4407-BF44-60661E8911FA}"/>
    <dgm:cxn modelId="{312EC020-A980-4CC9-9216-2F5B31CB3AED}" type="presOf" srcId="{B59C35EF-99C6-4731-9863-2ADE48AF4F96}" destId="{5768B872-8B89-4B1D-92F0-459665A5BC57}" srcOrd="1" destOrd="0" presId="urn:microsoft.com/office/officeart/2005/8/layout/gear1"/>
    <dgm:cxn modelId="{B77CB0D3-0FEA-44CF-893A-00C2A417825F}" type="presOf" srcId="{C91188F0-9F8B-4407-BF44-60661E8911FA}" destId="{3D00A94C-2921-4A87-8936-DFDEDCC0E00F}" srcOrd="0" destOrd="0" presId="urn:microsoft.com/office/officeart/2005/8/layout/gear1"/>
    <dgm:cxn modelId="{B3DAF1DB-CE88-4B37-8C6E-0D141308E2BE}" type="presParOf" srcId="{FE2E5EB8-717B-4599-9D2F-B383EC105BFE}" destId="{CACC9FF5-73E3-4324-98C5-C02996959242}" srcOrd="0" destOrd="0" presId="urn:microsoft.com/office/officeart/2005/8/layout/gear1"/>
    <dgm:cxn modelId="{9726C244-E278-4819-89BF-F21BD033F92C}" type="presParOf" srcId="{FE2E5EB8-717B-4599-9D2F-B383EC105BFE}" destId="{5768B872-8B89-4B1D-92F0-459665A5BC57}" srcOrd="1" destOrd="0" presId="urn:microsoft.com/office/officeart/2005/8/layout/gear1"/>
    <dgm:cxn modelId="{F6360B56-5164-4384-99C5-4331236F313D}" type="presParOf" srcId="{FE2E5EB8-717B-4599-9D2F-B383EC105BFE}" destId="{4CC89C41-B954-4803-B3C1-A19911290F52}" srcOrd="2" destOrd="0" presId="urn:microsoft.com/office/officeart/2005/8/layout/gear1"/>
    <dgm:cxn modelId="{4DE8CB3F-CE5A-48A7-94F6-3CCF3118A03A}" type="presParOf" srcId="{FE2E5EB8-717B-4599-9D2F-B383EC105BFE}" destId="{8D21A48E-6620-4D4E-9A2F-9C5259B4D646}" srcOrd="3" destOrd="0" presId="urn:microsoft.com/office/officeart/2005/8/layout/gear1"/>
    <dgm:cxn modelId="{217F3D8B-3616-434C-902E-F6449F7FAFF4}" type="presParOf" srcId="{FE2E5EB8-717B-4599-9D2F-B383EC105BFE}" destId="{2EE1AA95-1893-4B44-B04B-32EF29D7B163}" srcOrd="4" destOrd="0" presId="urn:microsoft.com/office/officeart/2005/8/layout/gear1"/>
    <dgm:cxn modelId="{84C62AFE-C3FC-483D-A3A1-760805177E76}" type="presParOf" srcId="{FE2E5EB8-717B-4599-9D2F-B383EC105BFE}" destId="{E4044C15-0DFC-4096-BB0A-F7B740BCBE0D}" srcOrd="5" destOrd="0" presId="urn:microsoft.com/office/officeart/2005/8/layout/gear1"/>
    <dgm:cxn modelId="{69205D1E-35A3-4D68-89DC-24196E6E34E4}" type="presParOf" srcId="{FE2E5EB8-717B-4599-9D2F-B383EC105BFE}" destId="{4DF2AD42-56CC-4692-BEF0-6896EAD37820}" srcOrd="6" destOrd="0" presId="urn:microsoft.com/office/officeart/2005/8/layout/gear1"/>
    <dgm:cxn modelId="{DC9E40DA-CB7F-4AA9-B18C-0D87CADA4DB5}" type="presParOf" srcId="{FE2E5EB8-717B-4599-9D2F-B383EC105BFE}" destId="{C71F5D89-78E7-4BE8-9DD4-0F83C878BBCF}" srcOrd="7" destOrd="0" presId="urn:microsoft.com/office/officeart/2005/8/layout/gear1"/>
    <dgm:cxn modelId="{F674BCB9-0F16-4872-B4CB-886688B8AFD4}" type="presParOf" srcId="{FE2E5EB8-717B-4599-9D2F-B383EC105BFE}" destId="{EF89B3D9-22C0-4521-B58D-9AFF0569DAD9}" srcOrd="8" destOrd="0" presId="urn:microsoft.com/office/officeart/2005/8/layout/gear1"/>
    <dgm:cxn modelId="{5277253E-F610-4729-9BBF-071713B33D48}" type="presParOf" srcId="{FE2E5EB8-717B-4599-9D2F-B383EC105BFE}" destId="{8C45031E-4EAE-4751-93C0-7D942114614D}" srcOrd="9" destOrd="0" presId="urn:microsoft.com/office/officeart/2005/8/layout/gear1"/>
    <dgm:cxn modelId="{F7BC6DD4-483E-4608-8278-C7255724BC16}" type="presParOf" srcId="{FE2E5EB8-717B-4599-9D2F-B383EC105BFE}" destId="{48F3B378-E806-45C9-A95C-46E1F477216C}" srcOrd="10" destOrd="0" presId="urn:microsoft.com/office/officeart/2005/8/layout/gear1"/>
    <dgm:cxn modelId="{6065B02A-3CEC-47F2-965B-2359CCF98BF3}" type="presParOf" srcId="{FE2E5EB8-717B-4599-9D2F-B383EC105BFE}" destId="{E9B9B370-4B92-4AE7-9A77-534879D81D6B}" srcOrd="11" destOrd="0" presId="urn:microsoft.com/office/officeart/2005/8/layout/gear1"/>
    <dgm:cxn modelId="{B2C88480-D2EF-458F-9672-8FBF7185EB5D}" type="presParOf" srcId="{FE2E5EB8-717B-4599-9D2F-B383EC105BFE}" destId="{3D00A94C-2921-4A87-8936-DFDEDCC0E00F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0384DFD-82F8-475F-94A9-E2B43DC26725}">
      <dsp:nvSpPr>
        <dsp:cNvPr id="0" name=""/>
        <dsp:cNvSpPr/>
      </dsp:nvSpPr>
      <dsp:spPr>
        <a:xfrm>
          <a:off x="2502" y="480042"/>
          <a:ext cx="2705020" cy="2019240"/>
        </a:xfrm>
        <a:prstGeom prst="round2SameRect">
          <a:avLst>
            <a:gd name="adj1" fmla="val 8000"/>
            <a:gd name="adj2" fmla="val 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102870" rIns="34290" bIns="34290" numCol="1" spcCol="1270" anchor="t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2700" i="1" kern="1200" dirty="0">
            <a:solidFill>
              <a:srgbClr val="FF0000"/>
            </a:solidFill>
          </a:endParaRPr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700" b="1" i="1" kern="1200" dirty="0" smtClean="0">
              <a:solidFill>
                <a:srgbClr val="FF0000"/>
              </a:solidFill>
            </a:rPr>
            <a:t>монетаризм</a:t>
          </a:r>
          <a:endParaRPr lang="ru-RU" sz="2700" i="1" kern="1200" dirty="0">
            <a:solidFill>
              <a:srgbClr val="FF0000"/>
            </a:solidFill>
          </a:endParaRPr>
        </a:p>
      </dsp:txBody>
      <dsp:txXfrm>
        <a:off x="2502" y="480042"/>
        <a:ext cx="2705020" cy="2019240"/>
      </dsp:txXfrm>
    </dsp:sp>
    <dsp:sp modelId="{BFADC4D0-FAD8-4535-B219-B3CCDC7A3893}">
      <dsp:nvSpPr>
        <dsp:cNvPr id="0" name=""/>
        <dsp:cNvSpPr/>
      </dsp:nvSpPr>
      <dsp:spPr>
        <a:xfrm>
          <a:off x="2502" y="2499283"/>
          <a:ext cx="2705020" cy="86827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0" rIns="82550" bIns="0" numCol="1" spcCol="1270" anchor="ctr" anchorCtr="0">
          <a:noAutofit/>
        </a:bodyPr>
        <a:lstStyle/>
        <a:p>
          <a:pPr lvl="0" algn="l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k-KZ" sz="6500" kern="1200" dirty="0" smtClean="0"/>
            <a:t>І</a:t>
          </a:r>
          <a:endParaRPr lang="ru-RU" sz="6500" kern="1200" dirty="0"/>
        </a:p>
      </dsp:txBody>
      <dsp:txXfrm>
        <a:off x="2502" y="2499283"/>
        <a:ext cx="1904943" cy="868273"/>
      </dsp:txXfrm>
    </dsp:sp>
    <dsp:sp modelId="{86E81AFE-D1A1-40FF-A584-FF69EF286A1D}">
      <dsp:nvSpPr>
        <dsp:cNvPr id="0" name=""/>
        <dsp:cNvSpPr/>
      </dsp:nvSpPr>
      <dsp:spPr>
        <a:xfrm>
          <a:off x="1983966" y="2637200"/>
          <a:ext cx="946757" cy="946757"/>
        </a:xfrm>
        <a:prstGeom prst="ellipse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EFF29AC-5B44-47B3-B89A-E595ACA64AB8}">
      <dsp:nvSpPr>
        <dsp:cNvPr id="0" name=""/>
        <dsp:cNvSpPr/>
      </dsp:nvSpPr>
      <dsp:spPr>
        <a:xfrm>
          <a:off x="3165276" y="480042"/>
          <a:ext cx="2705020" cy="2019240"/>
        </a:xfrm>
        <a:prstGeom prst="round2SameRect">
          <a:avLst>
            <a:gd name="adj1" fmla="val 8000"/>
            <a:gd name="adj2" fmla="val 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102870" rIns="34290" bIns="34290" numCol="1" spcCol="1270" anchor="t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2700" i="1" kern="1200" dirty="0">
            <a:solidFill>
              <a:srgbClr val="FF0000"/>
            </a:solidFill>
          </a:endParaRPr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700" b="1" i="1" kern="1200" dirty="0" err="1" smtClean="0">
              <a:solidFill>
                <a:srgbClr val="FF0000"/>
              </a:solidFill>
            </a:rPr>
            <a:t>ұсыныс экономикасы</a:t>
          </a:r>
          <a:r>
            <a:rPr lang="ru-RU" sz="2700" b="1" i="1" kern="1200" dirty="0" smtClean="0">
              <a:solidFill>
                <a:srgbClr val="FF0000"/>
              </a:solidFill>
            </a:rPr>
            <a:t> </a:t>
          </a:r>
          <a:endParaRPr lang="ru-RU" sz="2700" i="1" kern="1200" dirty="0">
            <a:solidFill>
              <a:srgbClr val="FF0000"/>
            </a:solidFill>
          </a:endParaRPr>
        </a:p>
      </dsp:txBody>
      <dsp:txXfrm>
        <a:off x="3165276" y="480042"/>
        <a:ext cx="2705020" cy="2019240"/>
      </dsp:txXfrm>
    </dsp:sp>
    <dsp:sp modelId="{48A9935C-C952-455F-BDC3-310D45CD0D5D}">
      <dsp:nvSpPr>
        <dsp:cNvPr id="0" name=""/>
        <dsp:cNvSpPr/>
      </dsp:nvSpPr>
      <dsp:spPr>
        <a:xfrm>
          <a:off x="3165276" y="2499283"/>
          <a:ext cx="2705020" cy="86827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0" rIns="82550" bIns="0" numCol="1" spcCol="1270" anchor="ctr" anchorCtr="0">
          <a:noAutofit/>
        </a:bodyPr>
        <a:lstStyle/>
        <a:p>
          <a:pPr lvl="0" algn="l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k-KZ" sz="6500" kern="1200" dirty="0" smtClean="0"/>
            <a:t>ІІ</a:t>
          </a:r>
          <a:endParaRPr lang="ru-RU" sz="6500" kern="1200" dirty="0"/>
        </a:p>
      </dsp:txBody>
      <dsp:txXfrm>
        <a:off x="3165276" y="2499283"/>
        <a:ext cx="1904943" cy="868273"/>
      </dsp:txXfrm>
    </dsp:sp>
    <dsp:sp modelId="{F2FCB76A-295F-4DF9-9460-43913A56DC5A}">
      <dsp:nvSpPr>
        <dsp:cNvPr id="0" name=""/>
        <dsp:cNvSpPr/>
      </dsp:nvSpPr>
      <dsp:spPr>
        <a:xfrm>
          <a:off x="5146740" y="2637200"/>
          <a:ext cx="946757" cy="946757"/>
        </a:xfrm>
        <a:prstGeom prst="ellipse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0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1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E9227CA-9EDE-459D-8FBC-023AD87AA01D}">
      <dsp:nvSpPr>
        <dsp:cNvPr id="0" name=""/>
        <dsp:cNvSpPr/>
      </dsp:nvSpPr>
      <dsp:spPr>
        <a:xfrm>
          <a:off x="1263794" y="1694159"/>
          <a:ext cx="3554389" cy="3554389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b="1" kern="1200" dirty="0" err="1" smtClean="0"/>
            <a:t>Экономикалық ұсыныс теорияның авторлары</a:t>
          </a:r>
          <a:endParaRPr lang="ru-RU" sz="2600" kern="1200" dirty="0"/>
        </a:p>
      </dsp:txBody>
      <dsp:txXfrm>
        <a:off x="1263794" y="1694159"/>
        <a:ext cx="3554389" cy="3554389"/>
      </dsp:txXfrm>
    </dsp:sp>
    <dsp:sp modelId="{2B54CB2D-3372-4CAC-8C38-D82FAC98E74F}">
      <dsp:nvSpPr>
        <dsp:cNvPr id="0" name=""/>
        <dsp:cNvSpPr/>
      </dsp:nvSpPr>
      <dsp:spPr>
        <a:xfrm>
          <a:off x="2152391" y="270294"/>
          <a:ext cx="1777194" cy="1777194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b="1" kern="1200" dirty="0" smtClean="0"/>
            <a:t>П. </a:t>
          </a:r>
          <a:r>
            <a:rPr lang="ru-RU" sz="2300" b="1" kern="1200" dirty="0" err="1" smtClean="0"/>
            <a:t>Эвнс</a:t>
          </a:r>
          <a:r>
            <a:rPr lang="ru-RU" sz="2300" b="1" kern="1200" dirty="0" smtClean="0"/>
            <a:t> </a:t>
          </a:r>
          <a:endParaRPr lang="ru-RU" sz="2300" kern="1200" dirty="0"/>
        </a:p>
      </dsp:txBody>
      <dsp:txXfrm>
        <a:off x="2152391" y="270294"/>
        <a:ext cx="1777194" cy="1777194"/>
      </dsp:txXfrm>
    </dsp:sp>
    <dsp:sp modelId="{8591F694-BFB1-4A47-9D95-378B942064C2}">
      <dsp:nvSpPr>
        <dsp:cNvPr id="0" name=""/>
        <dsp:cNvSpPr/>
      </dsp:nvSpPr>
      <dsp:spPr>
        <a:xfrm>
          <a:off x="4155042" y="3738988"/>
          <a:ext cx="1777194" cy="1777194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b="1" kern="1200" dirty="0" smtClean="0"/>
            <a:t> Р. </a:t>
          </a:r>
          <a:r>
            <a:rPr lang="ru-RU" sz="2300" b="1" kern="1200" dirty="0" err="1" smtClean="0"/>
            <a:t>Барроу</a:t>
          </a:r>
          <a:endParaRPr lang="ru-RU" sz="2300" kern="1200" dirty="0"/>
        </a:p>
      </dsp:txBody>
      <dsp:txXfrm>
        <a:off x="4155042" y="3738988"/>
        <a:ext cx="1777194" cy="1777194"/>
      </dsp:txXfrm>
    </dsp:sp>
    <dsp:sp modelId="{917D62E2-8D96-40F0-8A5A-E6C62D6D0802}">
      <dsp:nvSpPr>
        <dsp:cNvPr id="0" name=""/>
        <dsp:cNvSpPr/>
      </dsp:nvSpPr>
      <dsp:spPr>
        <a:xfrm>
          <a:off x="163762" y="3738988"/>
          <a:ext cx="1749150" cy="1777194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b="1" kern="1200" dirty="0" smtClean="0"/>
            <a:t>А. </a:t>
          </a:r>
          <a:r>
            <a:rPr lang="ru-RU" sz="2300" b="1" kern="1200" dirty="0" err="1" smtClean="0"/>
            <a:t>Лаффер</a:t>
          </a:r>
          <a:endParaRPr lang="ru-RU" sz="2300" kern="1200" dirty="0"/>
        </a:p>
      </dsp:txBody>
      <dsp:txXfrm>
        <a:off x="163762" y="3738988"/>
        <a:ext cx="1749150" cy="1777194"/>
      </dsp:txXfrm>
    </dsp:sp>
  </dsp:spTree>
</dsp:drawing>
</file>

<file path=ppt/diagrams/drawing1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B90F3F8-BDBD-4DAE-BDB1-E1EBB86F7789}">
      <dsp:nvSpPr>
        <dsp:cNvPr id="0" name=""/>
        <dsp:cNvSpPr/>
      </dsp:nvSpPr>
      <dsp:spPr>
        <a:xfrm>
          <a:off x="0" y="4376087"/>
          <a:ext cx="7239000" cy="143632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7584" tIns="227584" rIns="227584" bIns="227584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err="1" smtClean="0"/>
            <a:t>салық </a:t>
          </a:r>
          <a:r>
            <a:rPr lang="ru-RU" sz="3200" b="1" kern="1200" dirty="0" smtClean="0"/>
            <a:t>салу </a:t>
          </a:r>
          <a:r>
            <a:rPr lang="ru-RU" sz="3200" b="1" kern="1200" dirty="0" err="1" smtClean="0"/>
            <a:t>деңгейінің төмендеуі өндірісті ынталандырып</a:t>
          </a:r>
          <a:endParaRPr lang="ru-RU" sz="3200" kern="1200" dirty="0"/>
        </a:p>
      </dsp:txBody>
      <dsp:txXfrm>
        <a:off x="0" y="4376087"/>
        <a:ext cx="7239000" cy="1436329"/>
      </dsp:txXfrm>
    </dsp:sp>
    <dsp:sp modelId="{287F2851-CAA6-431D-B8EA-8AC29A7067A4}">
      <dsp:nvSpPr>
        <dsp:cNvPr id="0" name=""/>
        <dsp:cNvSpPr/>
      </dsp:nvSpPr>
      <dsp:spPr>
        <a:xfrm rot="10800000">
          <a:off x="0" y="2188557"/>
          <a:ext cx="7239000" cy="2209075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7584" tIns="227584" rIns="227584" bIns="227584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err="1" smtClean="0"/>
            <a:t>салықтарды жасыру</a:t>
          </a:r>
          <a:r>
            <a:rPr lang="ru-RU" sz="3200" b="1" kern="1200" dirty="0" smtClean="0"/>
            <a:t> </a:t>
          </a:r>
          <a:r>
            <a:rPr lang="ru-RU" sz="3200" b="1" kern="1200" dirty="0" err="1" smtClean="0"/>
            <a:t>және төлемеу мөлшері қысқарады</a:t>
          </a:r>
          <a:endParaRPr lang="ru-RU" sz="3200" kern="1200" dirty="0"/>
        </a:p>
      </dsp:txBody>
      <dsp:txXfrm rot="10800000">
        <a:off x="0" y="2188557"/>
        <a:ext cx="7239000" cy="2209075"/>
      </dsp:txXfrm>
    </dsp:sp>
    <dsp:sp modelId="{06161C8B-2D40-4A18-A76E-388BD672704F}">
      <dsp:nvSpPr>
        <dsp:cNvPr id="0" name=""/>
        <dsp:cNvSpPr/>
      </dsp:nvSpPr>
      <dsp:spPr>
        <a:xfrm rot="10800000">
          <a:off x="0" y="1027"/>
          <a:ext cx="7239000" cy="2209075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7584" tIns="227584" rIns="227584" bIns="227584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/>
            <a:t>Бюджет </a:t>
          </a:r>
          <a:r>
            <a:rPr lang="ru-RU" sz="3200" b="1" kern="1200" dirty="0" err="1" smtClean="0"/>
            <a:t>дефицитінің қысқаруы жолдары</a:t>
          </a:r>
          <a:r>
            <a:rPr lang="ru-RU" sz="3200" b="1" kern="1200" dirty="0" smtClean="0"/>
            <a:t>:</a:t>
          </a:r>
          <a:endParaRPr lang="ru-RU" sz="3200" kern="1200" dirty="0"/>
        </a:p>
      </dsp:txBody>
      <dsp:txXfrm rot="10800000">
        <a:off x="0" y="1027"/>
        <a:ext cx="7239000" cy="2209075"/>
      </dsp:txXfrm>
    </dsp:sp>
  </dsp:spTree>
</dsp:drawing>
</file>

<file path=ppt/diagrams/drawing1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0F993FD-69ED-414A-85AA-1254AABF31A6}">
      <dsp:nvSpPr>
        <dsp:cNvPr id="0" name=""/>
        <dsp:cNvSpPr/>
      </dsp:nvSpPr>
      <dsp:spPr>
        <a:xfrm>
          <a:off x="1257106" y="709130"/>
          <a:ext cx="4724786" cy="4724786"/>
        </a:xfrm>
        <a:prstGeom prst="blockArc">
          <a:avLst>
            <a:gd name="adj1" fmla="val 9000000"/>
            <a:gd name="adj2" fmla="val 16200000"/>
            <a:gd name="adj3" fmla="val 4638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0A22DB4-30DE-4FDF-A0BF-B001393EC48A}">
      <dsp:nvSpPr>
        <dsp:cNvPr id="0" name=""/>
        <dsp:cNvSpPr/>
      </dsp:nvSpPr>
      <dsp:spPr>
        <a:xfrm>
          <a:off x="1257106" y="709130"/>
          <a:ext cx="4724786" cy="4724786"/>
        </a:xfrm>
        <a:prstGeom prst="blockArc">
          <a:avLst>
            <a:gd name="adj1" fmla="val 1800000"/>
            <a:gd name="adj2" fmla="val 9000000"/>
            <a:gd name="adj3" fmla="val 4638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58FECDA-D645-4EB1-85CB-E739565C0A33}">
      <dsp:nvSpPr>
        <dsp:cNvPr id="0" name=""/>
        <dsp:cNvSpPr/>
      </dsp:nvSpPr>
      <dsp:spPr>
        <a:xfrm>
          <a:off x="1257106" y="709130"/>
          <a:ext cx="4724786" cy="4724786"/>
        </a:xfrm>
        <a:prstGeom prst="blockArc">
          <a:avLst>
            <a:gd name="adj1" fmla="val 16200000"/>
            <a:gd name="adj2" fmla="val 1800000"/>
            <a:gd name="adj3" fmla="val 4638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480D619-A95B-46A0-980E-FE34862C4B63}">
      <dsp:nvSpPr>
        <dsp:cNvPr id="0" name=""/>
        <dsp:cNvSpPr/>
      </dsp:nvSpPr>
      <dsp:spPr>
        <a:xfrm>
          <a:off x="2532589" y="1984613"/>
          <a:ext cx="2173820" cy="217382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 err="1" smtClean="0"/>
            <a:t>М.Фридменның монетарлық коцепциясы</a:t>
          </a:r>
          <a:r>
            <a:rPr lang="ru-RU" sz="1500" b="1" kern="1200" dirty="0" smtClean="0"/>
            <a:t> </a:t>
          </a:r>
          <a:r>
            <a:rPr lang="ru-RU" sz="1500" b="1" kern="1200" dirty="0" err="1" smtClean="0"/>
            <a:t>бірнеше</a:t>
          </a:r>
          <a:r>
            <a:rPr lang="ru-RU" sz="1500" b="1" kern="1200" dirty="0" smtClean="0"/>
            <a:t> </a:t>
          </a:r>
          <a:r>
            <a:rPr lang="ru-RU" sz="1500" b="1" kern="1200" dirty="0" err="1" smtClean="0"/>
            <a:t>кезеңнен өтті:</a:t>
          </a:r>
          <a:endParaRPr lang="ru-RU" sz="1500" kern="1200" dirty="0"/>
        </a:p>
      </dsp:txBody>
      <dsp:txXfrm>
        <a:off x="2532589" y="1984613"/>
        <a:ext cx="2173820" cy="2173820"/>
      </dsp:txXfrm>
    </dsp:sp>
    <dsp:sp modelId="{9F1CF7F2-BA66-4409-92BF-C62487A382A3}">
      <dsp:nvSpPr>
        <dsp:cNvPr id="0" name=""/>
        <dsp:cNvSpPr/>
      </dsp:nvSpPr>
      <dsp:spPr>
        <a:xfrm>
          <a:off x="2858662" y="3073"/>
          <a:ext cx="1521674" cy="152167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50-ші </a:t>
          </a:r>
          <a:r>
            <a:rPr lang="ru-RU" sz="1400" b="1" kern="1200" dirty="0" err="1" smtClean="0"/>
            <a:t>жылдар</a:t>
          </a:r>
          <a:r>
            <a:rPr lang="ru-RU" sz="1400" b="1" kern="1200" dirty="0" smtClean="0"/>
            <a:t> </a:t>
          </a:r>
          <a:endParaRPr lang="ru-RU" sz="1400" kern="1200" dirty="0"/>
        </a:p>
      </dsp:txBody>
      <dsp:txXfrm>
        <a:off x="2858662" y="3073"/>
        <a:ext cx="1521674" cy="1521674"/>
      </dsp:txXfrm>
    </dsp:sp>
    <dsp:sp modelId="{6473EBDE-C605-4212-8776-4FE99B0F565E}">
      <dsp:nvSpPr>
        <dsp:cNvPr id="0" name=""/>
        <dsp:cNvSpPr/>
      </dsp:nvSpPr>
      <dsp:spPr>
        <a:xfrm>
          <a:off x="4857114" y="3464493"/>
          <a:ext cx="1521674" cy="152167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60-шы </a:t>
          </a:r>
          <a:r>
            <a:rPr lang="ru-RU" sz="1400" b="1" kern="1200" dirty="0" err="1" smtClean="0"/>
            <a:t>жылдар</a:t>
          </a:r>
          <a:r>
            <a:rPr lang="ru-RU" sz="1400" b="1" kern="1200" dirty="0" smtClean="0"/>
            <a:t> </a:t>
          </a:r>
          <a:endParaRPr lang="ru-RU" sz="1400" kern="1200" dirty="0"/>
        </a:p>
      </dsp:txBody>
      <dsp:txXfrm>
        <a:off x="4857114" y="3464493"/>
        <a:ext cx="1521674" cy="1521674"/>
      </dsp:txXfrm>
    </dsp:sp>
    <dsp:sp modelId="{E587A82B-0F7D-4266-BB60-12E474DB25EF}">
      <dsp:nvSpPr>
        <dsp:cNvPr id="0" name=""/>
        <dsp:cNvSpPr/>
      </dsp:nvSpPr>
      <dsp:spPr>
        <a:xfrm>
          <a:off x="860211" y="3464493"/>
          <a:ext cx="1521674" cy="152167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 70-ші </a:t>
          </a:r>
          <a:r>
            <a:rPr lang="ru-RU" sz="1400" b="1" kern="1200" dirty="0" err="1" smtClean="0"/>
            <a:t>жылдар</a:t>
          </a:r>
          <a:endParaRPr lang="ru-RU" sz="1400" kern="1200" dirty="0"/>
        </a:p>
      </dsp:txBody>
      <dsp:txXfrm>
        <a:off x="860211" y="3464493"/>
        <a:ext cx="1521674" cy="1521674"/>
      </dsp:txXfrm>
    </dsp:sp>
  </dsp:spTree>
</dsp:drawing>
</file>

<file path=ppt/diagrams/drawing1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53A423F-2009-4B21-82DD-CB08C24B44CB}">
      <dsp:nvSpPr>
        <dsp:cNvPr id="0" name=""/>
        <dsp:cNvSpPr/>
      </dsp:nvSpPr>
      <dsp:spPr>
        <a:xfrm>
          <a:off x="2895599" y="0"/>
          <a:ext cx="4343400" cy="4846638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970" tIns="13970" rIns="13970" bIns="13970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200" b="1" kern="1200" dirty="0" err="1" smtClean="0"/>
            <a:t>бұл экономикаға қатысушылардын конъюктуралық өзгерісіне, экономикалық саясат</a:t>
          </a:r>
          <a:r>
            <a:rPr lang="ru-RU" sz="2200" b="1" kern="1200" dirty="0" smtClean="0"/>
            <a:t> </a:t>
          </a:r>
          <a:r>
            <a:rPr lang="ru-RU" sz="2200" b="1" kern="1200" dirty="0" err="1" smtClean="0"/>
            <a:t>тигізетін</a:t>
          </a:r>
          <a:r>
            <a:rPr lang="ru-RU" sz="2200" b="1" kern="1200" dirty="0" smtClean="0"/>
            <a:t> </a:t>
          </a:r>
          <a:r>
            <a:rPr lang="ru-RU" sz="2200" b="1" kern="1200" dirty="0" err="1" smtClean="0"/>
            <a:t>әсерілерін  қарастыратын </a:t>
          </a:r>
          <a:r>
            <a:rPr lang="ru-RU" sz="2200" b="1" kern="1200" dirty="0" smtClean="0"/>
            <a:t>теория. </a:t>
          </a:r>
          <a:endParaRPr lang="ru-RU" sz="2200" kern="1200" dirty="0"/>
        </a:p>
      </dsp:txBody>
      <dsp:txXfrm>
        <a:off x="2895599" y="0"/>
        <a:ext cx="4343400" cy="4846638"/>
      </dsp:txXfrm>
    </dsp:sp>
    <dsp:sp modelId="{E5AD677D-04F6-4DBC-83C1-11E6F1705BDD}">
      <dsp:nvSpPr>
        <dsp:cNvPr id="0" name=""/>
        <dsp:cNvSpPr/>
      </dsp:nvSpPr>
      <dsp:spPr>
        <a:xfrm>
          <a:off x="0" y="0"/>
          <a:ext cx="2895600" cy="484663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68580" rIns="137160" bIns="6858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kern="1200" dirty="0" err="1" smtClean="0"/>
            <a:t>Ұтымды күту теориясы</a:t>
          </a:r>
          <a:r>
            <a:rPr lang="ru-RU" sz="3600" b="1" kern="1200" dirty="0" smtClean="0"/>
            <a:t> </a:t>
          </a:r>
          <a:r>
            <a:rPr lang="en-US" sz="3600" b="1" kern="1200" dirty="0" smtClean="0"/>
            <a:t>:</a:t>
          </a:r>
          <a:endParaRPr lang="ru-RU" sz="3600" kern="1200" dirty="0"/>
        </a:p>
      </dsp:txBody>
      <dsp:txXfrm>
        <a:off x="0" y="0"/>
        <a:ext cx="2895600" cy="4846638"/>
      </dsp:txXfrm>
    </dsp:sp>
  </dsp:spTree>
</dsp:drawing>
</file>

<file path=ppt/diagrams/drawing1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050AFA1-3D1E-4DB8-86E0-9869A8982E4F}">
      <dsp:nvSpPr>
        <dsp:cNvPr id="0" name=""/>
        <dsp:cNvSpPr/>
      </dsp:nvSpPr>
      <dsp:spPr>
        <a:xfrm>
          <a:off x="1071561" y="623"/>
          <a:ext cx="6357989" cy="2429803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65" tIns="12065" rIns="12065" bIns="12065" numCol="1" spcCol="1270" anchor="t" anchorCtr="0">
          <a:noAutofit/>
        </a:bodyPr>
        <a:lstStyle/>
        <a:p>
          <a:pPr marL="171450" lvl="1" indent="-171450" algn="just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kk-KZ" sz="1900" b="0" i="1" kern="1200" dirty="0" smtClean="0">
              <a:latin typeface="Times New Roman" pitchFamily="18" charset="0"/>
              <a:cs typeface="Times New Roman" pitchFamily="18" charset="0"/>
            </a:rPr>
            <a:t>Экономикалық теория тарихында неоконсерватизмнің екі ең жарқын теориялық мектебі бар: монетаризм және ұсыныстар экономикасы. Монетаризм – кейнсиандыққа қарсы шыққан, «еркін нарық», «мемлекеттің араласпауы» идеяларын қолдайтын бағыт, ол ең бастсы деп ақша теориясы мәселесін қойды. </a:t>
          </a:r>
          <a:endParaRPr lang="ru-RU" sz="1900" i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1071561" y="623"/>
        <a:ext cx="6357989" cy="2429803"/>
      </dsp:txXfrm>
    </dsp:sp>
    <dsp:sp modelId="{48D69F9A-AA87-4C7E-A091-EE6A4AED59B7}">
      <dsp:nvSpPr>
        <dsp:cNvPr id="0" name=""/>
        <dsp:cNvSpPr/>
      </dsp:nvSpPr>
      <dsp:spPr>
        <a:xfrm>
          <a:off x="0" y="31724"/>
          <a:ext cx="1000121" cy="242980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2410" tIns="116205" rIns="232410" bIns="116205" numCol="1" spcCol="1270" anchor="ctr" anchorCtr="0">
          <a:noAutofit/>
        </a:bodyPr>
        <a:lstStyle/>
        <a:p>
          <a:pPr lvl="0" algn="ctr" defTabSz="2711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k-KZ" sz="6100" kern="1200" dirty="0" smtClean="0"/>
            <a:t>І</a:t>
          </a:r>
          <a:endParaRPr lang="ru-RU" sz="6100" kern="1200" dirty="0"/>
        </a:p>
      </dsp:txBody>
      <dsp:txXfrm>
        <a:off x="0" y="31724"/>
        <a:ext cx="1000121" cy="2429803"/>
      </dsp:txXfrm>
    </dsp:sp>
    <dsp:sp modelId="{8BFAF67B-93EE-4273-84B9-9CF85975D4D4}">
      <dsp:nvSpPr>
        <dsp:cNvPr id="0" name=""/>
        <dsp:cNvSpPr/>
      </dsp:nvSpPr>
      <dsp:spPr>
        <a:xfrm>
          <a:off x="1071561" y="2673407"/>
          <a:ext cx="6357989" cy="2429803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65" tIns="12065" rIns="12065" bIns="12065" numCol="1" spcCol="1270" anchor="t" anchorCtr="0">
          <a:noAutofit/>
        </a:bodyPr>
        <a:lstStyle/>
        <a:p>
          <a:pPr marL="171450" lvl="1" indent="-171450" algn="just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kk-KZ" sz="1900" b="0" i="1" kern="1200" dirty="0" smtClean="0">
              <a:latin typeface="Times New Roman" pitchFamily="18" charset="0"/>
              <a:cs typeface="Times New Roman" pitchFamily="18" charset="0"/>
            </a:rPr>
            <a:t>Ұтымды күту теориясы – бұл экономикалық қызметке қатысушының конъюнктураның экономикалық саясат шараларының өзгерістеріне реагциясын қарайтын теория. Бейімделгенге қарағанда ұтымды ұсыныстар тең өткен тәжірибесіне ғана емес, алдынғы оқиғаларды болжауға, бағалауға сүйенеді. </a:t>
          </a:r>
          <a:endParaRPr lang="ru-RU" sz="1900" i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1071561" y="2673407"/>
        <a:ext cx="6357989" cy="2429803"/>
      </dsp:txXfrm>
    </dsp:sp>
    <dsp:sp modelId="{6BDAB5DD-DBEE-42B9-B667-9A44A5B692D0}">
      <dsp:nvSpPr>
        <dsp:cNvPr id="0" name=""/>
        <dsp:cNvSpPr/>
      </dsp:nvSpPr>
      <dsp:spPr>
        <a:xfrm>
          <a:off x="0" y="2603501"/>
          <a:ext cx="1000121" cy="242980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2410" tIns="116205" rIns="232410" bIns="116205" numCol="1" spcCol="1270" anchor="ctr" anchorCtr="0">
          <a:noAutofit/>
        </a:bodyPr>
        <a:lstStyle/>
        <a:p>
          <a:pPr lvl="0" algn="ctr" defTabSz="2711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k-KZ" sz="6100" kern="1200" dirty="0" smtClean="0"/>
            <a:t>ІІ</a:t>
          </a:r>
          <a:endParaRPr lang="ru-RU" sz="6100" kern="1200" dirty="0"/>
        </a:p>
      </dsp:txBody>
      <dsp:txXfrm>
        <a:off x="0" y="2603501"/>
        <a:ext cx="1000121" cy="2429803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06485E0-C308-46D6-8E22-7F9EC0B9F4B1}">
      <dsp:nvSpPr>
        <dsp:cNvPr id="0" name=""/>
        <dsp:cNvSpPr/>
      </dsp:nvSpPr>
      <dsp:spPr>
        <a:xfrm rot="5400000">
          <a:off x="-311413" y="344713"/>
          <a:ext cx="2076090" cy="1453263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955" tIns="20955" rIns="20955" bIns="20955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300" kern="1200"/>
        </a:p>
      </dsp:txBody>
      <dsp:txXfrm rot="5400000">
        <a:off x="-311413" y="344713"/>
        <a:ext cx="2076090" cy="1453263"/>
      </dsp:txXfrm>
    </dsp:sp>
    <dsp:sp modelId="{B3164B79-D119-43F5-94E2-04C2CF6C9BBA}">
      <dsp:nvSpPr>
        <dsp:cNvPr id="0" name=""/>
        <dsp:cNvSpPr/>
      </dsp:nvSpPr>
      <dsp:spPr>
        <a:xfrm rot="5400000">
          <a:off x="3766678" y="-2280114"/>
          <a:ext cx="1349459" cy="597628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b="1" kern="1200" dirty="0" smtClean="0">
              <a:latin typeface="Times New Roman" pitchFamily="18" charset="0"/>
              <a:cs typeface="Times New Roman" pitchFamily="18" charset="0"/>
            </a:rPr>
            <a:t>Монетаризм – </a:t>
          </a:r>
          <a:r>
            <a:rPr lang="ru-RU" sz="1600" b="1" kern="1200" dirty="0" err="1" smtClean="0">
              <a:latin typeface="Times New Roman" pitchFamily="18" charset="0"/>
              <a:cs typeface="Times New Roman" pitchFamily="18" charset="0"/>
            </a:rPr>
            <a:t>бұл кейнсиандыққа қарсы шыққан бағыт</a:t>
          </a:r>
          <a:r>
            <a:rPr lang="ru-RU" sz="1600" b="1" kern="1200" dirty="0" smtClean="0">
              <a:latin typeface="Times New Roman" pitchFamily="18" charset="0"/>
              <a:cs typeface="Times New Roman" pitchFamily="18" charset="0"/>
            </a:rPr>
            <a:t>, «</a:t>
          </a:r>
          <a:r>
            <a:rPr lang="ru-RU" sz="1600" b="1" kern="1200" dirty="0" err="1" smtClean="0">
              <a:latin typeface="Times New Roman" pitchFamily="18" charset="0"/>
              <a:cs typeface="Times New Roman" pitchFamily="18" charset="0"/>
            </a:rPr>
            <a:t>еркін</a:t>
          </a:r>
          <a:r>
            <a:rPr lang="ru-RU" sz="1600" b="1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600" b="1" kern="1200" dirty="0" err="1" smtClean="0">
              <a:latin typeface="Times New Roman" pitchFamily="18" charset="0"/>
              <a:cs typeface="Times New Roman" pitchFamily="18" charset="0"/>
            </a:rPr>
            <a:t>нарық</a:t>
          </a:r>
          <a:r>
            <a:rPr lang="ru-RU" sz="1600" b="1" kern="1200" dirty="0" smtClean="0">
              <a:latin typeface="Times New Roman" pitchFamily="18" charset="0"/>
              <a:cs typeface="Times New Roman" pitchFamily="18" charset="0"/>
            </a:rPr>
            <a:t>», «</a:t>
          </a:r>
          <a:r>
            <a:rPr lang="ru-RU" sz="1600" b="1" kern="1200" dirty="0" err="1" smtClean="0">
              <a:latin typeface="Times New Roman" pitchFamily="18" charset="0"/>
              <a:cs typeface="Times New Roman" pitchFamily="18" charset="0"/>
            </a:rPr>
            <a:t>мемлекеттің араласпау</a:t>
          </a:r>
          <a:r>
            <a:rPr lang="ru-RU" sz="1600" b="1" kern="1200" dirty="0" smtClean="0">
              <a:latin typeface="Times New Roman" pitchFamily="18" charset="0"/>
              <a:cs typeface="Times New Roman" pitchFamily="18" charset="0"/>
            </a:rPr>
            <a:t>» </a:t>
          </a:r>
          <a:r>
            <a:rPr lang="ru-RU" sz="1600" b="1" kern="1200" dirty="0" err="1" smtClean="0">
              <a:latin typeface="Times New Roman" pitchFamily="18" charset="0"/>
              <a:cs typeface="Times New Roman" pitchFamily="18" charset="0"/>
            </a:rPr>
            <a:t>идеяларын</a:t>
          </a:r>
          <a:r>
            <a:rPr lang="ru-RU" sz="1600" b="1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600" b="1" kern="1200" dirty="0" err="1" smtClean="0">
              <a:latin typeface="Times New Roman" pitchFamily="18" charset="0"/>
              <a:cs typeface="Times New Roman" pitchFamily="18" charset="0"/>
            </a:rPr>
            <a:t>қорғаушы</a:t>
          </a:r>
          <a:r>
            <a:rPr lang="ru-RU" sz="1600" b="1" kern="1200" dirty="0" smtClean="0">
              <a:latin typeface="Times New Roman" pitchFamily="18" charset="0"/>
              <a:cs typeface="Times New Roman" pitchFamily="18" charset="0"/>
            </a:rPr>
            <a:t>, </a:t>
          </a:r>
          <a:r>
            <a:rPr lang="ru-RU" sz="1600" b="1" kern="1200" dirty="0" err="1" smtClean="0">
              <a:latin typeface="Times New Roman" pitchFamily="18" charset="0"/>
              <a:cs typeface="Times New Roman" pitchFamily="18" charset="0"/>
            </a:rPr>
            <a:t>мұнда ақша теориясы</a:t>
          </a:r>
          <a:r>
            <a:rPr lang="ru-RU" sz="1600" b="1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600" b="1" kern="1200" dirty="0" err="1" smtClean="0">
              <a:latin typeface="Times New Roman" pitchFamily="18" charset="0"/>
              <a:cs typeface="Times New Roman" pitchFamily="18" charset="0"/>
            </a:rPr>
            <a:t>басты</a:t>
          </a:r>
          <a:r>
            <a:rPr lang="ru-RU" sz="1600" b="1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600" b="1" kern="1200" dirty="0" err="1" smtClean="0">
              <a:latin typeface="Times New Roman" pitchFamily="18" charset="0"/>
              <a:cs typeface="Times New Roman" pitchFamily="18" charset="0"/>
            </a:rPr>
            <a:t>мәселе ретінде</a:t>
          </a:r>
          <a:r>
            <a:rPr lang="ru-RU" sz="1600" b="1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600" b="1" kern="1200" dirty="0" err="1" smtClean="0">
              <a:latin typeface="Times New Roman" pitchFamily="18" charset="0"/>
              <a:cs typeface="Times New Roman" pitchFamily="18" charset="0"/>
            </a:rPr>
            <a:t>қарастырылады</a:t>
          </a:r>
          <a:r>
            <a:rPr lang="ru-RU" sz="1600" b="1" kern="1200" dirty="0" smtClean="0">
              <a:latin typeface="Times New Roman" pitchFamily="18" charset="0"/>
              <a:cs typeface="Times New Roman" pitchFamily="18" charset="0"/>
            </a:rPr>
            <a:t>. </a:t>
          </a:r>
          <a:endParaRPr lang="ru-RU" sz="1600" kern="1200" dirty="0">
            <a:latin typeface="Times New Roman" pitchFamily="18" charset="0"/>
            <a:cs typeface="Times New Roman" pitchFamily="18" charset="0"/>
          </a:endParaRPr>
        </a:p>
      </dsp:txBody>
      <dsp:txXfrm rot="5400000">
        <a:off x="3766678" y="-2280114"/>
        <a:ext cx="1349459" cy="5976288"/>
      </dsp:txXfrm>
    </dsp:sp>
    <dsp:sp modelId="{E959B31F-0DE8-4A27-910D-61E3E803B3AA}">
      <dsp:nvSpPr>
        <dsp:cNvPr id="0" name=""/>
        <dsp:cNvSpPr/>
      </dsp:nvSpPr>
      <dsp:spPr>
        <a:xfrm rot="5400000">
          <a:off x="-311413" y="2517758"/>
          <a:ext cx="2076090" cy="1453263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955" tIns="20955" rIns="20955" bIns="20955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300" kern="1200"/>
        </a:p>
      </dsp:txBody>
      <dsp:txXfrm rot="5400000">
        <a:off x="-311413" y="2517758"/>
        <a:ext cx="2076090" cy="1453263"/>
      </dsp:txXfrm>
    </dsp:sp>
    <dsp:sp modelId="{B877F47C-133B-4D2C-B942-4F6DC0E9D54F}">
      <dsp:nvSpPr>
        <dsp:cNvPr id="0" name=""/>
        <dsp:cNvSpPr/>
      </dsp:nvSpPr>
      <dsp:spPr>
        <a:xfrm rot="5400000">
          <a:off x="3468316" y="-253607"/>
          <a:ext cx="1897177" cy="597628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b="1" kern="1200" dirty="0" err="1" smtClean="0">
              <a:latin typeface="Times New Roman" pitchFamily="18" charset="0"/>
              <a:cs typeface="Times New Roman" pitchFamily="18" charset="0"/>
            </a:rPr>
            <a:t>Монетарлық мектеп</a:t>
          </a:r>
          <a:r>
            <a:rPr lang="ru-RU" sz="1400" b="1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b="1" kern="1200" dirty="0" err="1" smtClean="0">
              <a:latin typeface="Times New Roman" pitchFamily="18" charset="0"/>
              <a:cs typeface="Times New Roman" pitchFamily="18" charset="0"/>
            </a:rPr>
            <a:t>шеңберінде ақша және ақша процестері</a:t>
          </a:r>
          <a:r>
            <a:rPr lang="ru-RU" sz="1400" b="1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b="1" kern="1200" dirty="0" err="1" smtClean="0">
              <a:latin typeface="Times New Roman" pitchFamily="18" charset="0"/>
              <a:cs typeface="Times New Roman" pitchFamily="18" charset="0"/>
            </a:rPr>
            <a:t>талданады</a:t>
          </a:r>
          <a:r>
            <a:rPr lang="ru-RU" sz="1400" b="1" kern="1200" dirty="0" smtClean="0">
              <a:latin typeface="Times New Roman" pitchFamily="18" charset="0"/>
              <a:cs typeface="Times New Roman" pitchFamily="18" charset="0"/>
            </a:rPr>
            <a:t>. Осы </a:t>
          </a:r>
          <a:r>
            <a:rPr lang="ru-RU" sz="1400" b="1" kern="1200" dirty="0" err="1" smtClean="0">
              <a:latin typeface="Times New Roman" pitchFamily="18" charset="0"/>
              <a:cs typeface="Times New Roman" pitchFamily="18" charset="0"/>
            </a:rPr>
            <a:t>заманғы </a:t>
          </a:r>
          <a:r>
            <a:rPr lang="ru-RU" sz="1400" b="1" kern="1200" dirty="0" smtClean="0">
              <a:latin typeface="Times New Roman" pitchFamily="18" charset="0"/>
              <a:cs typeface="Times New Roman" pitchFamily="18" charset="0"/>
            </a:rPr>
            <a:t>монетаризм </a:t>
          </a:r>
          <a:r>
            <a:rPr lang="ru-RU" sz="1400" b="1" kern="1200" dirty="0" err="1" smtClean="0">
              <a:latin typeface="Times New Roman" pitchFamily="18" charset="0"/>
              <a:cs typeface="Times New Roman" pitchFamily="18" charset="0"/>
            </a:rPr>
            <a:t>орталығы </a:t>
          </a:r>
          <a:r>
            <a:rPr lang="ru-RU" sz="1400" b="1" kern="1200" dirty="0" smtClean="0">
              <a:latin typeface="Times New Roman" pitchFamily="18" charset="0"/>
              <a:cs typeface="Times New Roman" pitchFamily="18" charset="0"/>
            </a:rPr>
            <a:t>Милтон </a:t>
          </a:r>
          <a:r>
            <a:rPr lang="ru-RU" sz="1400" b="1" kern="1200" dirty="0" err="1" smtClean="0">
              <a:latin typeface="Times New Roman" pitchFamily="18" charset="0"/>
              <a:cs typeface="Times New Roman" pitchFamily="18" charset="0"/>
            </a:rPr>
            <a:t>Фридмен</a:t>
          </a:r>
          <a:r>
            <a:rPr lang="ru-RU" sz="1400" b="1" kern="1200" dirty="0" smtClean="0">
              <a:latin typeface="Times New Roman" pitchFamily="18" charset="0"/>
              <a:cs typeface="Times New Roman" pitchFamily="18" charset="0"/>
            </a:rPr>
            <a:t> (1912 ж.т.) </a:t>
          </a:r>
          <a:r>
            <a:rPr lang="ru-RU" sz="1400" b="1" kern="1200" dirty="0" err="1" smtClean="0">
              <a:latin typeface="Times New Roman" pitchFamily="18" charset="0"/>
              <a:cs typeface="Times New Roman" pitchFamily="18" charset="0"/>
            </a:rPr>
            <a:t>бастаған АҚШ-тың </a:t>
          </a:r>
          <a:r>
            <a:rPr lang="ru-RU" sz="1400" b="1" kern="1200" dirty="0" smtClean="0">
              <a:latin typeface="Times New Roman" pitchFamily="18" charset="0"/>
              <a:cs typeface="Times New Roman" pitchFamily="18" charset="0"/>
            </a:rPr>
            <a:t>Чикаго </a:t>
          </a:r>
          <a:r>
            <a:rPr lang="ru-RU" sz="1400" b="1" kern="1200" dirty="0" err="1" smtClean="0">
              <a:latin typeface="Times New Roman" pitchFamily="18" charset="0"/>
              <a:cs typeface="Times New Roman" pitchFamily="18" charset="0"/>
            </a:rPr>
            <a:t>мектебі</a:t>
          </a:r>
          <a:r>
            <a:rPr lang="ru-RU" sz="1400" b="1" kern="1200" dirty="0" smtClean="0">
              <a:latin typeface="Times New Roman" pitchFamily="18" charset="0"/>
              <a:cs typeface="Times New Roman" pitchFamily="18" charset="0"/>
            </a:rPr>
            <a:t>. </a:t>
          </a:r>
          <a:endParaRPr lang="ru-RU" sz="1400" b="1" kern="1200" dirty="0">
            <a:latin typeface="Times New Roman" pitchFamily="18" charset="0"/>
            <a:cs typeface="Times New Roman" pitchFamily="18" charset="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b="1" kern="1200" dirty="0" err="1" smtClean="0">
              <a:latin typeface="Times New Roman" pitchFamily="18" charset="0"/>
              <a:cs typeface="Times New Roman" pitchFamily="18" charset="0"/>
            </a:rPr>
            <a:t>Оның ең бірінші</a:t>
          </a:r>
          <a:r>
            <a:rPr lang="ru-RU" sz="1400" b="1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b="1" kern="1200" dirty="0" err="1" smtClean="0">
              <a:latin typeface="Times New Roman" pitchFamily="18" charset="0"/>
              <a:cs typeface="Times New Roman" pitchFamily="18" charset="0"/>
            </a:rPr>
            <a:t>назар</a:t>
          </a:r>
          <a:r>
            <a:rPr lang="ru-RU" sz="1400" b="1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b="1" kern="1200" dirty="0" err="1" smtClean="0">
              <a:latin typeface="Times New Roman" pitchFamily="18" charset="0"/>
              <a:cs typeface="Times New Roman" pitchFamily="18" charset="0"/>
            </a:rPr>
            <a:t>аудартқан еңбегі </a:t>
          </a:r>
          <a:r>
            <a:rPr lang="ru-RU" sz="1400" b="1" kern="1200" dirty="0" smtClean="0">
              <a:latin typeface="Times New Roman" pitchFamily="18" charset="0"/>
              <a:cs typeface="Times New Roman" pitchFamily="18" charset="0"/>
            </a:rPr>
            <a:t>«</a:t>
          </a:r>
          <a:r>
            <a:rPr lang="ru-RU" sz="1400" b="1" kern="1200" dirty="0" err="1" smtClean="0">
              <a:latin typeface="Times New Roman" pitchFamily="18" charset="0"/>
              <a:cs typeface="Times New Roman" pitchFamily="18" charset="0"/>
            </a:rPr>
            <a:t>Позитивті</a:t>
          </a:r>
          <a:r>
            <a:rPr lang="ru-RU" sz="1400" b="1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b="1" kern="1200" dirty="0" err="1" smtClean="0">
              <a:latin typeface="Times New Roman" pitchFamily="18" charset="0"/>
              <a:cs typeface="Times New Roman" pitchFamily="18" charset="0"/>
            </a:rPr>
            <a:t>экономикалық ғылымның әдістемесі» </a:t>
          </a:r>
          <a:r>
            <a:rPr lang="ru-RU" sz="1400" b="1" kern="1200" dirty="0" smtClean="0">
              <a:latin typeface="Times New Roman" pitchFamily="18" charset="0"/>
              <a:cs typeface="Times New Roman" pitchFamily="18" charset="0"/>
            </a:rPr>
            <a:t>(1953ж.) </a:t>
          </a:r>
          <a:r>
            <a:rPr lang="ru-RU" sz="1400" b="1" kern="1200" dirty="0" err="1" smtClean="0">
              <a:latin typeface="Times New Roman" pitchFamily="18" charset="0"/>
              <a:cs typeface="Times New Roman" pitchFamily="18" charset="0"/>
            </a:rPr>
            <a:t>болды</a:t>
          </a:r>
          <a:r>
            <a:rPr lang="ru-RU" sz="1400" b="1" kern="1200" dirty="0" smtClean="0">
              <a:latin typeface="Times New Roman" pitchFamily="18" charset="0"/>
              <a:cs typeface="Times New Roman" pitchFamily="18" charset="0"/>
            </a:rPr>
            <a:t>. Фридман </a:t>
          </a:r>
          <a:r>
            <a:rPr lang="ru-RU" sz="1400" b="1" kern="1200" dirty="0" err="1" smtClean="0">
              <a:latin typeface="Times New Roman" pitchFamily="18" charset="0"/>
              <a:cs typeface="Times New Roman" pitchFamily="18" charset="0"/>
            </a:rPr>
            <a:t>позитивті</a:t>
          </a:r>
          <a:r>
            <a:rPr lang="ru-RU" sz="1400" b="1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b="1" kern="1200" dirty="0" err="1" smtClean="0">
              <a:latin typeface="Times New Roman" pitchFamily="18" charset="0"/>
              <a:cs typeface="Times New Roman" pitchFamily="18" charset="0"/>
            </a:rPr>
            <a:t>және нормативті</a:t>
          </a:r>
          <a:r>
            <a:rPr lang="ru-RU" sz="1400" b="1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b="1" kern="1200" dirty="0" err="1" smtClean="0">
              <a:latin typeface="Times New Roman" pitchFamily="18" charset="0"/>
              <a:cs typeface="Times New Roman" pitchFamily="18" charset="0"/>
            </a:rPr>
            <a:t>экономикалық </a:t>
          </a:r>
          <a:r>
            <a:rPr lang="ru-RU" sz="1400" b="1" kern="1200" dirty="0" smtClean="0">
              <a:latin typeface="Times New Roman" pitchFamily="18" charset="0"/>
              <a:cs typeface="Times New Roman" pitchFamily="18" charset="0"/>
            </a:rPr>
            <a:t>теория </a:t>
          </a:r>
          <a:r>
            <a:rPr lang="ru-RU" sz="1400" b="1" kern="1200" dirty="0" err="1" smtClean="0">
              <a:latin typeface="Times New Roman" pitchFamily="18" charset="0"/>
              <a:cs typeface="Times New Roman" pitchFamily="18" charset="0"/>
            </a:rPr>
            <a:t>арасын</a:t>
          </a:r>
          <a:r>
            <a:rPr lang="ru-RU" sz="1400" b="1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b="1" kern="1200" dirty="0" err="1" smtClean="0">
              <a:latin typeface="Times New Roman" pitchFamily="18" charset="0"/>
              <a:cs typeface="Times New Roman" pitchFamily="18" charset="0"/>
            </a:rPr>
            <a:t>батыл</a:t>
          </a:r>
          <a:r>
            <a:rPr lang="ru-RU" sz="1400" b="1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b="1" kern="1200" dirty="0" err="1" smtClean="0">
              <a:latin typeface="Times New Roman" pitchFamily="18" charset="0"/>
              <a:cs typeface="Times New Roman" pitchFamily="18" charset="0"/>
            </a:rPr>
            <a:t>түрде ашты</a:t>
          </a:r>
          <a:r>
            <a:rPr lang="ru-RU" sz="1400" b="1" kern="1200" dirty="0" smtClean="0">
              <a:latin typeface="Times New Roman" pitchFamily="18" charset="0"/>
              <a:cs typeface="Times New Roman" pitchFamily="18" charset="0"/>
            </a:rPr>
            <a:t> прогресс тек </a:t>
          </a:r>
          <a:r>
            <a:rPr lang="ru-RU" sz="1400" b="1" kern="1200" dirty="0" err="1" smtClean="0">
              <a:latin typeface="Times New Roman" pitchFamily="18" charset="0"/>
              <a:cs typeface="Times New Roman" pitchFamily="18" charset="0"/>
            </a:rPr>
            <a:t>позитивті</a:t>
          </a:r>
          <a:r>
            <a:rPr lang="ru-RU" sz="1400" b="1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b="1" kern="1200" dirty="0" err="1" smtClean="0">
              <a:latin typeface="Times New Roman" pitchFamily="18" charset="0"/>
              <a:cs typeface="Times New Roman" pitchFamily="18" charset="0"/>
            </a:rPr>
            <a:t>негізінде</a:t>
          </a:r>
          <a:r>
            <a:rPr lang="ru-RU" sz="1400" b="1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b="1" kern="1200" dirty="0" err="1" smtClean="0">
              <a:latin typeface="Times New Roman" pitchFamily="18" charset="0"/>
              <a:cs typeface="Times New Roman" pitchFamily="18" charset="0"/>
            </a:rPr>
            <a:t>ғана мүмкін деп</a:t>
          </a:r>
          <a:r>
            <a:rPr lang="ru-RU" sz="1400" b="1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b="1" kern="1200" dirty="0" err="1" smtClean="0">
              <a:latin typeface="Times New Roman" pitchFamily="18" charset="0"/>
              <a:cs typeface="Times New Roman" pitchFamily="18" charset="0"/>
            </a:rPr>
            <a:t>берік</a:t>
          </a:r>
          <a:r>
            <a:rPr lang="ru-RU" sz="1400" b="1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b="1" kern="1200" dirty="0" err="1" smtClean="0">
              <a:latin typeface="Times New Roman" pitchFamily="18" charset="0"/>
              <a:cs typeface="Times New Roman" pitchFamily="18" charset="0"/>
            </a:rPr>
            <a:t>мәлімдеді</a:t>
          </a:r>
          <a:r>
            <a:rPr lang="ru-RU" sz="1400" b="1" kern="1200" dirty="0" smtClean="0">
              <a:latin typeface="Times New Roman" pitchFamily="18" charset="0"/>
              <a:cs typeface="Times New Roman" pitchFamily="18" charset="0"/>
            </a:rPr>
            <a:t>. </a:t>
          </a:r>
          <a:endParaRPr lang="ru-RU" sz="1400" b="1" kern="1200" dirty="0">
            <a:latin typeface="Times New Roman" pitchFamily="18" charset="0"/>
            <a:cs typeface="Times New Roman" pitchFamily="18" charset="0"/>
          </a:endParaRPr>
        </a:p>
      </dsp:txBody>
      <dsp:txXfrm rot="5400000">
        <a:off x="3468316" y="-253607"/>
        <a:ext cx="1897177" cy="5976288"/>
      </dsp:txXfrm>
    </dsp:sp>
    <dsp:sp modelId="{DFCAD9B8-0FB8-4960-9AA8-EB902E94CCC4}">
      <dsp:nvSpPr>
        <dsp:cNvPr id="0" name=""/>
        <dsp:cNvSpPr/>
      </dsp:nvSpPr>
      <dsp:spPr>
        <a:xfrm rot="5400000">
          <a:off x="-311413" y="4488567"/>
          <a:ext cx="2076090" cy="1453263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955" tIns="20955" rIns="20955" bIns="20955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300" kern="1200"/>
        </a:p>
      </dsp:txBody>
      <dsp:txXfrm rot="5400000">
        <a:off x="-311413" y="4488567"/>
        <a:ext cx="2076090" cy="1453263"/>
      </dsp:txXfrm>
    </dsp:sp>
    <dsp:sp modelId="{756598AF-EA77-4ACF-A418-B51E2CDD9D8A}">
      <dsp:nvSpPr>
        <dsp:cNvPr id="0" name=""/>
        <dsp:cNvSpPr/>
      </dsp:nvSpPr>
      <dsp:spPr>
        <a:xfrm rot="5400000">
          <a:off x="3695055" y="1863738"/>
          <a:ext cx="1492704" cy="597628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kk-KZ" sz="1400" b="0" kern="1200" dirty="0" smtClean="0">
              <a:latin typeface="Times New Roman" pitchFamily="18" charset="0"/>
              <a:cs typeface="Times New Roman" pitchFamily="18" charset="0"/>
            </a:rPr>
            <a:t>Фридменның басты еңбектері мыналар: «Позитивті экономика очерктері» (1952 ж.), А.Шварицпен бірігіп шығарған кітап – «Құрама Штаттарының монетарлық тарихы, 1867-1960 жж.» (1968ж.)</a:t>
          </a:r>
          <a:endParaRPr lang="ru-RU" sz="1400" kern="1200" dirty="0">
            <a:latin typeface="Times New Roman" pitchFamily="18" charset="0"/>
            <a:cs typeface="Times New Roman" pitchFamily="18" charset="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b="1" kern="1200" dirty="0" err="1" smtClean="0">
              <a:latin typeface="Times New Roman" pitchFamily="18" charset="0"/>
              <a:cs typeface="Times New Roman" pitchFamily="18" charset="0"/>
            </a:rPr>
            <a:t>Монетаризмнің басқа </a:t>
          </a:r>
          <a:r>
            <a:rPr lang="ru-RU" sz="1400" b="1" kern="1200" dirty="0" smtClean="0">
              <a:latin typeface="Times New Roman" pitchFamily="18" charset="0"/>
              <a:cs typeface="Times New Roman" pitchFamily="18" charset="0"/>
            </a:rPr>
            <a:t>да </a:t>
          </a:r>
          <a:r>
            <a:rPr lang="ru-RU" sz="1400" b="1" kern="1200" dirty="0" err="1" smtClean="0">
              <a:latin typeface="Times New Roman" pitchFamily="18" charset="0"/>
              <a:cs typeface="Times New Roman" pitchFamily="18" charset="0"/>
            </a:rPr>
            <a:t>ықпалды фигураларына</a:t>
          </a:r>
          <a:r>
            <a:rPr lang="ru-RU" sz="1400" b="1" kern="1200" dirty="0" smtClean="0">
              <a:latin typeface="Times New Roman" pitchFamily="18" charset="0"/>
              <a:cs typeface="Times New Roman" pitchFamily="18" charset="0"/>
            </a:rPr>
            <a:t>          Р. </a:t>
          </a:r>
          <a:r>
            <a:rPr lang="ru-RU" sz="1400" b="1" kern="1200" dirty="0" err="1" smtClean="0">
              <a:latin typeface="Times New Roman" pitchFamily="18" charset="0"/>
              <a:cs typeface="Times New Roman" pitchFamily="18" charset="0"/>
            </a:rPr>
            <a:t>Барро</a:t>
          </a:r>
          <a:r>
            <a:rPr lang="ru-RU" sz="1400" b="1" kern="1200" dirty="0" smtClean="0">
              <a:latin typeface="Times New Roman" pitchFamily="18" charset="0"/>
              <a:cs typeface="Times New Roman" pitchFamily="18" charset="0"/>
            </a:rPr>
            <a:t>, И. Фишер, К. </a:t>
          </a:r>
          <a:r>
            <a:rPr lang="ru-RU" sz="1400" b="1" kern="1200" dirty="0" err="1" smtClean="0">
              <a:latin typeface="Times New Roman" pitchFamily="18" charset="0"/>
              <a:cs typeface="Times New Roman" pitchFamily="18" charset="0"/>
            </a:rPr>
            <a:t>Брунер</a:t>
          </a:r>
          <a:r>
            <a:rPr lang="ru-RU" sz="1400" b="1" kern="1200" dirty="0" smtClean="0">
              <a:latin typeface="Times New Roman" pitchFamily="18" charset="0"/>
              <a:cs typeface="Times New Roman" pitchFamily="18" charset="0"/>
            </a:rPr>
            <a:t>, А. </a:t>
          </a:r>
          <a:r>
            <a:rPr lang="ru-RU" sz="1400" b="1" kern="1200" dirty="0" err="1" smtClean="0">
              <a:latin typeface="Times New Roman" pitchFamily="18" charset="0"/>
              <a:cs typeface="Times New Roman" pitchFamily="18" charset="0"/>
            </a:rPr>
            <a:t>Мельтцер</a:t>
          </a:r>
          <a:r>
            <a:rPr lang="ru-RU" sz="1400" b="1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b="1" kern="1200" dirty="0" err="1" smtClean="0">
              <a:latin typeface="Times New Roman" pitchFamily="18" charset="0"/>
              <a:cs typeface="Times New Roman" pitchFamily="18" charset="0"/>
            </a:rPr>
            <a:t>және </a:t>
          </a:r>
          <a:r>
            <a:rPr lang="ru-RU" sz="1400" b="1" kern="1200" dirty="0" smtClean="0">
              <a:latin typeface="Times New Roman" pitchFamily="18" charset="0"/>
              <a:cs typeface="Times New Roman" pitchFamily="18" charset="0"/>
            </a:rPr>
            <a:t>т.б. </a:t>
          </a:r>
          <a:r>
            <a:rPr lang="ru-RU" sz="1400" b="1" kern="1200" dirty="0" err="1" smtClean="0">
              <a:latin typeface="Times New Roman" pitchFamily="18" charset="0"/>
              <a:cs typeface="Times New Roman" pitchFamily="18" charset="0"/>
            </a:rPr>
            <a:t>жатқызуға болады</a:t>
          </a:r>
          <a:r>
            <a:rPr lang="ru-RU" sz="1400" b="1" kern="1200" dirty="0" smtClean="0">
              <a:latin typeface="Times New Roman" pitchFamily="18" charset="0"/>
              <a:cs typeface="Times New Roman" pitchFamily="18" charset="0"/>
            </a:rPr>
            <a:t>. </a:t>
          </a:r>
          <a:r>
            <a:rPr lang="ru-RU" sz="1400" b="1" kern="1200" dirty="0" err="1" smtClean="0">
              <a:latin typeface="Times New Roman" pitchFamily="18" charset="0"/>
              <a:cs typeface="Times New Roman" pitchFamily="18" charset="0"/>
            </a:rPr>
            <a:t>Олар</a:t>
          </a:r>
          <a:r>
            <a:rPr lang="ru-RU" sz="1400" b="1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b="1" kern="1200" dirty="0" err="1" smtClean="0">
              <a:latin typeface="Times New Roman" pitchFamily="18" charset="0"/>
              <a:cs typeface="Times New Roman" pitchFamily="18" charset="0"/>
            </a:rPr>
            <a:t>Фридменның көз қарастарын дамытып</a:t>
          </a:r>
          <a:r>
            <a:rPr lang="ru-RU" sz="1400" b="1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b="1" kern="1200" dirty="0" err="1" smtClean="0">
              <a:latin typeface="Times New Roman" pitchFamily="18" charset="0"/>
              <a:cs typeface="Times New Roman" pitchFamily="18" charset="0"/>
            </a:rPr>
            <a:t>түрлендірді.</a:t>
          </a:r>
          <a:endParaRPr lang="ru-RU" sz="1400" kern="1200" dirty="0">
            <a:latin typeface="Times New Roman" pitchFamily="18" charset="0"/>
            <a:cs typeface="Times New Roman" pitchFamily="18" charset="0"/>
          </a:endParaRPr>
        </a:p>
      </dsp:txBody>
      <dsp:txXfrm rot="5400000">
        <a:off x="3695055" y="1863738"/>
        <a:ext cx="1492704" cy="5976288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7D81EF7-4160-451B-B3BD-23A56506365C}">
      <dsp:nvSpPr>
        <dsp:cNvPr id="0" name=""/>
        <dsp:cNvSpPr/>
      </dsp:nvSpPr>
      <dsp:spPr>
        <a:xfrm>
          <a:off x="0" y="3889384"/>
          <a:ext cx="7572428" cy="127865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b="1" i="1" kern="1200" dirty="0" smtClean="0">
            <a:latin typeface="Times New Roman" pitchFamily="18" charset="0"/>
            <a:cs typeface="Times New Roman" pitchFamily="18" charset="0"/>
          </a:endParaRP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i="1" kern="1200" dirty="0" smtClean="0">
              <a:latin typeface="Times New Roman" pitchFamily="18" charset="0"/>
              <a:cs typeface="Times New Roman" pitchFamily="18" charset="0"/>
            </a:rPr>
            <a:t>70-ші </a:t>
          </a:r>
          <a:r>
            <a:rPr lang="ru-RU" sz="2000" b="1" i="1" kern="1200" dirty="0" err="1" smtClean="0">
              <a:latin typeface="Times New Roman" pitchFamily="18" charset="0"/>
              <a:cs typeface="Times New Roman" pitchFamily="18" charset="0"/>
            </a:rPr>
            <a:t>жылдар</a:t>
          </a:r>
          <a:r>
            <a:rPr lang="ru-RU" sz="2000" b="1" i="1" kern="1200" dirty="0" smtClean="0">
              <a:latin typeface="Times New Roman" pitchFamily="18" charset="0"/>
              <a:cs typeface="Times New Roman" pitchFamily="18" charset="0"/>
            </a:rPr>
            <a:t> – </a:t>
          </a:r>
          <a:r>
            <a:rPr lang="ru-RU" sz="2000" b="1" i="1" kern="1200" dirty="0" err="1" smtClean="0">
              <a:latin typeface="Times New Roman" pitchFamily="18" charset="0"/>
              <a:cs typeface="Times New Roman" pitchFamily="18" charset="0"/>
            </a:rPr>
            <a:t>номиналды</a:t>
          </a:r>
          <a:r>
            <a:rPr lang="ru-RU" sz="2000" b="1" i="1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000" b="1" i="1" kern="1200" dirty="0" err="1" smtClean="0">
              <a:latin typeface="Times New Roman" pitchFamily="18" charset="0"/>
              <a:cs typeface="Times New Roman" pitchFamily="18" charset="0"/>
            </a:rPr>
            <a:t>табыстың монетарлық концепциясын</a:t>
          </a:r>
          <a:r>
            <a:rPr lang="ru-RU" sz="2000" b="1" i="1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000" b="1" i="1" kern="1200" dirty="0" err="1" smtClean="0">
              <a:latin typeface="Times New Roman" pitchFamily="18" charset="0"/>
              <a:cs typeface="Times New Roman" pitchFamily="18" charset="0"/>
            </a:rPr>
            <a:t>жасау</a:t>
          </a:r>
          <a:r>
            <a:rPr lang="ru-RU" sz="2000" b="1" i="1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000" b="1" i="1" kern="1200" dirty="0" err="1" smtClean="0">
              <a:latin typeface="Times New Roman" pitchFamily="18" charset="0"/>
              <a:cs typeface="Times New Roman" pitchFamily="18" charset="0"/>
            </a:rPr>
            <a:t>және ақшаның негізгі</a:t>
          </a:r>
          <a:r>
            <a:rPr lang="ru-RU" sz="2000" b="1" i="1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000" b="1" i="1" kern="1200" dirty="0" err="1" smtClean="0">
              <a:latin typeface="Times New Roman" pitchFamily="18" charset="0"/>
              <a:cs typeface="Times New Roman" pitchFamily="18" charset="0"/>
            </a:rPr>
            <a:t>экономикалық параметрлерге</a:t>
          </a:r>
          <a:r>
            <a:rPr lang="ru-RU" sz="2000" b="1" i="1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000" b="1" i="1" kern="1200" dirty="0" err="1" smtClean="0">
              <a:latin typeface="Times New Roman" pitchFamily="18" charset="0"/>
              <a:cs typeface="Times New Roman" pitchFamily="18" charset="0"/>
            </a:rPr>
            <a:t>әсерін түсіндіру</a:t>
          </a:r>
          <a:endParaRPr lang="ru-RU" sz="2000" i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0" y="3889384"/>
        <a:ext cx="7572428" cy="690474"/>
      </dsp:txXfrm>
    </dsp:sp>
    <dsp:sp modelId="{67DC79BB-1FE1-493E-B841-ADF62FF582AF}">
      <dsp:nvSpPr>
        <dsp:cNvPr id="0" name=""/>
        <dsp:cNvSpPr/>
      </dsp:nvSpPr>
      <dsp:spPr>
        <a:xfrm>
          <a:off x="0" y="4819864"/>
          <a:ext cx="3786214" cy="69658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6350" rIns="35560" bIns="635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 dirty="0"/>
        </a:p>
      </dsp:txBody>
      <dsp:txXfrm>
        <a:off x="0" y="4819864"/>
        <a:ext cx="3786214" cy="69658"/>
      </dsp:txXfrm>
    </dsp:sp>
    <dsp:sp modelId="{2B7A2728-09BF-45EA-900A-E7D2A25AC7E0}">
      <dsp:nvSpPr>
        <dsp:cNvPr id="0" name=""/>
        <dsp:cNvSpPr/>
      </dsp:nvSpPr>
      <dsp:spPr>
        <a:xfrm>
          <a:off x="3786214" y="4819864"/>
          <a:ext cx="3786214" cy="69658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6350" rIns="35560" bIns="635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 dirty="0"/>
        </a:p>
      </dsp:txBody>
      <dsp:txXfrm>
        <a:off x="3786214" y="4819864"/>
        <a:ext cx="3786214" cy="69658"/>
      </dsp:txXfrm>
    </dsp:sp>
    <dsp:sp modelId="{581A72A1-C88A-4FAF-9A95-1FD075774057}">
      <dsp:nvSpPr>
        <dsp:cNvPr id="0" name=""/>
        <dsp:cNvSpPr/>
      </dsp:nvSpPr>
      <dsp:spPr>
        <a:xfrm rot="10800000">
          <a:off x="0" y="1948307"/>
          <a:ext cx="7572428" cy="1966573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i="1" kern="1200" dirty="0" smtClean="0">
              <a:latin typeface="Times New Roman" pitchFamily="18" charset="0"/>
              <a:cs typeface="Times New Roman" pitchFamily="18" charset="0"/>
            </a:rPr>
            <a:t>60-шы </a:t>
          </a:r>
          <a:r>
            <a:rPr lang="ru-RU" sz="2400" b="1" i="1" kern="1200" dirty="0" err="1" smtClean="0">
              <a:latin typeface="Times New Roman" pitchFamily="18" charset="0"/>
              <a:cs typeface="Times New Roman" pitchFamily="18" charset="0"/>
            </a:rPr>
            <a:t>жылдар</a:t>
          </a:r>
          <a:r>
            <a:rPr lang="ru-RU" sz="2400" b="1" i="1" kern="1200" dirty="0" smtClean="0">
              <a:latin typeface="Times New Roman" pitchFamily="18" charset="0"/>
              <a:cs typeface="Times New Roman" pitchFamily="18" charset="0"/>
            </a:rPr>
            <a:t> – </a:t>
          </a:r>
          <a:r>
            <a:rPr lang="ru-RU" sz="2400" b="1" i="1" kern="1200" dirty="0" err="1" smtClean="0">
              <a:latin typeface="Times New Roman" pitchFamily="18" charset="0"/>
              <a:cs typeface="Times New Roman" pitchFamily="18" charset="0"/>
            </a:rPr>
            <a:t>шаруашылық циклдің монетарлық теориясын</a:t>
          </a:r>
          <a:r>
            <a:rPr lang="ru-RU" sz="2400" b="1" i="1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400" b="1" i="1" kern="1200" dirty="0" err="1" smtClean="0">
              <a:latin typeface="Times New Roman" pitchFamily="18" charset="0"/>
              <a:cs typeface="Times New Roman" pitchFamily="18" charset="0"/>
            </a:rPr>
            <a:t>жасау</a:t>
          </a:r>
          <a:endParaRPr lang="ru-RU" sz="2400" i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0" y="1948307"/>
        <a:ext cx="7572428" cy="690267"/>
      </dsp:txXfrm>
    </dsp:sp>
    <dsp:sp modelId="{35019C5F-2F4D-4DE6-BFF5-147BA20F9568}">
      <dsp:nvSpPr>
        <dsp:cNvPr id="0" name=""/>
        <dsp:cNvSpPr/>
      </dsp:nvSpPr>
      <dsp:spPr>
        <a:xfrm>
          <a:off x="0" y="2904459"/>
          <a:ext cx="3786214" cy="56236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6350" rIns="35560" bIns="635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0" y="2904459"/>
        <a:ext cx="3786214" cy="56236"/>
      </dsp:txXfrm>
    </dsp:sp>
    <dsp:sp modelId="{D77B7C35-3C6B-4C0F-A01C-8263FE310F38}">
      <dsp:nvSpPr>
        <dsp:cNvPr id="0" name=""/>
        <dsp:cNvSpPr/>
      </dsp:nvSpPr>
      <dsp:spPr>
        <a:xfrm>
          <a:off x="3786214" y="2904459"/>
          <a:ext cx="3786214" cy="56236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6350" rIns="35560" bIns="635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3786214" y="2904459"/>
        <a:ext cx="3786214" cy="56236"/>
      </dsp:txXfrm>
    </dsp:sp>
    <dsp:sp modelId="{BFD0FFB8-09FF-4A8B-A743-77D40670906F}">
      <dsp:nvSpPr>
        <dsp:cNvPr id="0" name=""/>
        <dsp:cNvSpPr/>
      </dsp:nvSpPr>
      <dsp:spPr>
        <a:xfrm rot="10800000">
          <a:off x="0" y="914"/>
          <a:ext cx="7572428" cy="1966573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i="1" kern="1200" dirty="0" smtClean="0">
              <a:latin typeface="Times New Roman" pitchFamily="18" charset="0"/>
              <a:cs typeface="Times New Roman" pitchFamily="18" charset="0"/>
            </a:rPr>
            <a:t>50-ші </a:t>
          </a:r>
          <a:r>
            <a:rPr lang="ru-RU" sz="2400" b="1" i="1" kern="1200" dirty="0" err="1" smtClean="0">
              <a:latin typeface="Times New Roman" pitchFamily="18" charset="0"/>
              <a:cs typeface="Times New Roman" pitchFamily="18" charset="0"/>
            </a:rPr>
            <a:t>жылдар</a:t>
          </a:r>
          <a:r>
            <a:rPr lang="ru-RU" sz="2400" b="1" i="1" kern="1200" dirty="0" smtClean="0">
              <a:latin typeface="Times New Roman" pitchFamily="18" charset="0"/>
              <a:cs typeface="Times New Roman" pitchFamily="18" charset="0"/>
            </a:rPr>
            <a:t> – </a:t>
          </a:r>
          <a:r>
            <a:rPr lang="ru-RU" sz="2400" b="1" i="1" kern="1200" dirty="0" err="1" smtClean="0">
              <a:latin typeface="Times New Roman" pitchFamily="18" charset="0"/>
              <a:cs typeface="Times New Roman" pitchFamily="18" charset="0"/>
            </a:rPr>
            <a:t>перманентті</a:t>
          </a:r>
          <a:r>
            <a:rPr lang="ru-RU" sz="2400" b="1" i="1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400" b="1" i="1" kern="1200" dirty="0" err="1" smtClean="0">
              <a:latin typeface="Times New Roman" pitchFamily="18" charset="0"/>
              <a:cs typeface="Times New Roman" pitchFamily="18" charset="0"/>
            </a:rPr>
            <a:t>табыс</a:t>
          </a:r>
          <a:r>
            <a:rPr lang="ru-RU" sz="2400" b="1" i="1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400" b="1" i="1" kern="1200" dirty="0" err="1" smtClean="0">
              <a:latin typeface="Times New Roman" pitchFamily="18" charset="0"/>
              <a:cs typeface="Times New Roman" pitchFamily="18" charset="0"/>
            </a:rPr>
            <a:t>теориясын</a:t>
          </a:r>
          <a:r>
            <a:rPr lang="ru-RU" sz="2400" b="1" i="1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400" b="1" i="1" kern="1200" dirty="0" err="1" smtClean="0">
              <a:latin typeface="Times New Roman" pitchFamily="18" charset="0"/>
              <a:cs typeface="Times New Roman" pitchFamily="18" charset="0"/>
            </a:rPr>
            <a:t>жасау</a:t>
          </a:r>
          <a:endParaRPr lang="ru-RU" sz="2400" i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0" y="914"/>
        <a:ext cx="7572428" cy="690267"/>
      </dsp:txXfrm>
    </dsp:sp>
    <dsp:sp modelId="{5B01B17E-9C38-4147-B718-13F54530DAEE}">
      <dsp:nvSpPr>
        <dsp:cNvPr id="0" name=""/>
        <dsp:cNvSpPr/>
      </dsp:nvSpPr>
      <dsp:spPr>
        <a:xfrm>
          <a:off x="0" y="938499"/>
          <a:ext cx="3786214" cy="9336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6350" rIns="35560" bIns="635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0" y="938499"/>
        <a:ext cx="3786214" cy="93369"/>
      </dsp:txXfrm>
    </dsp:sp>
    <dsp:sp modelId="{A28847E0-3429-4DC9-8569-FDE1A973A10F}">
      <dsp:nvSpPr>
        <dsp:cNvPr id="0" name=""/>
        <dsp:cNvSpPr/>
      </dsp:nvSpPr>
      <dsp:spPr>
        <a:xfrm>
          <a:off x="3786214" y="938499"/>
          <a:ext cx="3786214" cy="9336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6350" rIns="35560" bIns="635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 dirty="0"/>
        </a:p>
      </dsp:txBody>
      <dsp:txXfrm>
        <a:off x="3786214" y="938499"/>
        <a:ext cx="3786214" cy="93369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27387CB-EC28-42AF-B051-52C1906AE654}">
      <dsp:nvSpPr>
        <dsp:cNvPr id="0" name=""/>
        <dsp:cNvSpPr/>
      </dsp:nvSpPr>
      <dsp:spPr>
        <a:xfrm>
          <a:off x="0" y="130739"/>
          <a:ext cx="6977090" cy="12168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0" kern="1200" dirty="0" err="1" smtClean="0">
              <a:latin typeface="Times New Roman" pitchFamily="18" charset="0"/>
              <a:cs typeface="Times New Roman" pitchFamily="18" charset="0"/>
            </a:rPr>
            <a:t>Ақша айналысы</a:t>
          </a:r>
          <a:r>
            <a:rPr lang="ru-RU" sz="1400" b="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b="0" kern="1200" dirty="0" err="1" smtClean="0">
              <a:latin typeface="Times New Roman" pitchFamily="18" charset="0"/>
              <a:cs typeface="Times New Roman" pitchFamily="18" charset="0"/>
            </a:rPr>
            <a:t>жылдамдығының тұрақты- тұрақсыздығы туралы</a:t>
          </a:r>
          <a:r>
            <a:rPr lang="ru-RU" sz="1400" b="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b="0" kern="1200" dirty="0" err="1" smtClean="0">
              <a:latin typeface="Times New Roman" pitchFamily="18" charset="0"/>
              <a:cs typeface="Times New Roman" pitchFamily="18" charset="0"/>
            </a:rPr>
            <a:t>мәселе «түйінді» болды</a:t>
          </a:r>
          <a:r>
            <a:rPr lang="ru-RU" sz="1400" b="0" kern="1200" dirty="0" smtClean="0">
              <a:latin typeface="Times New Roman" pitchFamily="18" charset="0"/>
              <a:cs typeface="Times New Roman" pitchFamily="18" charset="0"/>
            </a:rPr>
            <a:t>. </a:t>
          </a:r>
          <a:r>
            <a:rPr lang="ru-RU" sz="1400" b="0" kern="1200" dirty="0" err="1" smtClean="0">
              <a:latin typeface="Times New Roman" pitchFamily="18" charset="0"/>
              <a:cs typeface="Times New Roman" pitchFamily="18" charset="0"/>
            </a:rPr>
            <a:t>Монетаристік</a:t>
          </a:r>
          <a:r>
            <a:rPr lang="ru-RU" sz="1400" b="0" kern="1200" dirty="0" smtClean="0">
              <a:latin typeface="Times New Roman" pitchFamily="18" charset="0"/>
              <a:cs typeface="Times New Roman" pitchFamily="18" charset="0"/>
            </a:rPr>
            <a:t> концепция </a:t>
          </a:r>
          <a:r>
            <a:rPr lang="ru-RU" sz="1400" b="0" kern="1200" dirty="0" err="1" smtClean="0">
              <a:latin typeface="Times New Roman" pitchFamily="18" charset="0"/>
              <a:cs typeface="Times New Roman" pitchFamily="18" charset="0"/>
            </a:rPr>
            <a:t>ақшаның сандық теориясына</a:t>
          </a:r>
          <a:r>
            <a:rPr lang="ru-RU" sz="1400" b="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b="0" kern="1200" dirty="0" err="1" smtClean="0">
              <a:latin typeface="Times New Roman" pitchFamily="18" charset="0"/>
              <a:cs typeface="Times New Roman" pitchFamily="18" charset="0"/>
            </a:rPr>
            <a:t>сүйенеді</a:t>
          </a:r>
          <a:r>
            <a:rPr lang="ru-RU" sz="1400" b="0" kern="1200" dirty="0" smtClean="0">
              <a:latin typeface="Times New Roman" pitchFamily="18" charset="0"/>
              <a:cs typeface="Times New Roman" pitchFamily="18" charset="0"/>
            </a:rPr>
            <a:t>. </a:t>
          </a:r>
          <a:r>
            <a:rPr lang="ru-RU" sz="1400" b="0" kern="1200" dirty="0" err="1" smtClean="0">
              <a:latin typeface="Times New Roman" pitchFamily="18" charset="0"/>
              <a:cs typeface="Times New Roman" pitchFamily="18" charset="0"/>
            </a:rPr>
            <a:t>Оның мәні </a:t>
          </a:r>
          <a:r>
            <a:rPr lang="ru-RU" sz="1400" b="0" kern="1200" dirty="0" smtClean="0">
              <a:latin typeface="Times New Roman" pitchFamily="18" charset="0"/>
              <a:cs typeface="Times New Roman" pitchFamily="18" charset="0"/>
            </a:rPr>
            <a:t>: </a:t>
          </a:r>
          <a:r>
            <a:rPr lang="ru-RU" sz="1400" b="0" kern="1200" dirty="0" err="1" smtClean="0">
              <a:latin typeface="Times New Roman" pitchFamily="18" charset="0"/>
              <a:cs typeface="Times New Roman" pitchFamily="18" charset="0"/>
            </a:rPr>
            <a:t>тауардың бағалары ақша қаражатының мөлшерімен белгіленеді</a:t>
          </a:r>
          <a:r>
            <a:rPr lang="ru-RU" sz="1400" b="0" kern="1200" dirty="0" smtClean="0">
              <a:latin typeface="Times New Roman" pitchFamily="18" charset="0"/>
              <a:cs typeface="Times New Roman" pitchFamily="18" charset="0"/>
            </a:rPr>
            <a:t>. </a:t>
          </a:r>
          <a:r>
            <a:rPr lang="ru-RU" sz="1400" b="0" kern="1200" dirty="0" err="1" smtClean="0">
              <a:latin typeface="Times New Roman" pitchFamily="18" charset="0"/>
              <a:cs typeface="Times New Roman" pitchFamily="18" charset="0"/>
            </a:rPr>
            <a:t>Ақша көлемі артса</a:t>
          </a:r>
          <a:r>
            <a:rPr lang="ru-RU" sz="1400" b="0" kern="1200" dirty="0" smtClean="0">
              <a:latin typeface="Times New Roman" pitchFamily="18" charset="0"/>
              <a:cs typeface="Times New Roman" pitchFamily="18" charset="0"/>
            </a:rPr>
            <a:t>- </a:t>
          </a:r>
          <a:r>
            <a:rPr lang="ru-RU" sz="1400" b="0" kern="1200" dirty="0" err="1" smtClean="0">
              <a:latin typeface="Times New Roman" pitchFamily="18" charset="0"/>
              <a:cs typeface="Times New Roman" pitchFamily="18" charset="0"/>
            </a:rPr>
            <a:t>баға </a:t>
          </a:r>
          <a:r>
            <a:rPr lang="ru-RU" sz="1400" b="0" kern="1200" dirty="0" smtClean="0">
              <a:latin typeface="Times New Roman" pitchFamily="18" charset="0"/>
              <a:cs typeface="Times New Roman" pitchFamily="18" charset="0"/>
            </a:rPr>
            <a:t>да </a:t>
          </a:r>
          <a:r>
            <a:rPr lang="ru-RU" sz="1400" b="0" kern="1200" dirty="0" err="1" smtClean="0">
              <a:latin typeface="Times New Roman" pitchFamily="18" charset="0"/>
              <a:cs typeface="Times New Roman" pitchFamily="18" charset="0"/>
            </a:rPr>
            <a:t>өседі және керісінше</a:t>
          </a:r>
          <a:r>
            <a:rPr lang="ru-RU" sz="1400" b="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b="0" kern="1200" dirty="0" err="1" smtClean="0">
              <a:latin typeface="Times New Roman" pitchFamily="18" charset="0"/>
              <a:cs typeface="Times New Roman" pitchFamily="18" charset="0"/>
            </a:rPr>
            <a:t>ақша азайса</a:t>
          </a:r>
          <a:r>
            <a:rPr lang="ru-RU" sz="1400" b="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b="0" kern="1200" dirty="0" err="1" smtClean="0">
              <a:latin typeface="Times New Roman" pitchFamily="18" charset="0"/>
              <a:cs typeface="Times New Roman" pitchFamily="18" charset="0"/>
            </a:rPr>
            <a:t>баға да</a:t>
          </a:r>
          <a:r>
            <a:rPr lang="ru-RU" sz="1400" b="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b="0" kern="1200" dirty="0" err="1" smtClean="0">
              <a:latin typeface="Times New Roman" pitchFamily="18" charset="0"/>
              <a:cs typeface="Times New Roman" pitchFamily="18" charset="0"/>
            </a:rPr>
            <a:t>арзандайды</a:t>
          </a:r>
          <a:r>
            <a:rPr lang="ru-RU" sz="1400" b="0" kern="1200" dirty="0" smtClean="0">
              <a:latin typeface="Times New Roman" pitchFamily="18" charset="0"/>
              <a:cs typeface="Times New Roman" pitchFamily="18" charset="0"/>
            </a:rPr>
            <a:t>. </a:t>
          </a:r>
          <a:r>
            <a:rPr lang="ru-RU" sz="1400" b="0" kern="1200" dirty="0" err="1" smtClean="0">
              <a:latin typeface="Times New Roman" pitchFamily="18" charset="0"/>
              <a:cs typeface="Times New Roman" pitchFamily="18" charset="0"/>
            </a:rPr>
            <a:t>Ақшаның негізгі</a:t>
          </a:r>
          <a:r>
            <a:rPr lang="ru-RU" sz="1400" b="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b="0" kern="1200" dirty="0" err="1" smtClean="0">
              <a:latin typeface="Times New Roman" pitchFamily="18" charset="0"/>
              <a:cs typeface="Times New Roman" pitchFamily="18" charset="0"/>
            </a:rPr>
            <a:t>қасиеті өтімділігі</a:t>
          </a:r>
          <a:endParaRPr lang="ru-RU" sz="1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0" y="130739"/>
        <a:ext cx="6977090" cy="1216800"/>
      </dsp:txXfrm>
    </dsp:sp>
    <dsp:sp modelId="{F0D26406-E864-454B-8E96-DD93056A3A1A}">
      <dsp:nvSpPr>
        <dsp:cNvPr id="0" name=""/>
        <dsp:cNvSpPr/>
      </dsp:nvSpPr>
      <dsp:spPr>
        <a:xfrm>
          <a:off x="0" y="1534740"/>
          <a:ext cx="6977090" cy="12168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err="1" smtClean="0">
              <a:latin typeface="Times New Roman" pitchFamily="18" charset="0"/>
              <a:cs typeface="Times New Roman" pitchFamily="18" charset="0"/>
            </a:rPr>
            <a:t>Өзінің сандық теориясын</a:t>
          </a:r>
          <a:r>
            <a:rPr lang="ru-RU" sz="1600" b="1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600" b="1" kern="1200" dirty="0" err="1" smtClean="0">
              <a:latin typeface="Times New Roman" pitchFamily="18" charset="0"/>
              <a:cs typeface="Times New Roman" pitchFamily="18" charset="0"/>
            </a:rPr>
            <a:t>түсіндіруде Фридмен</a:t>
          </a:r>
          <a:r>
            <a:rPr lang="ru-RU" sz="1600" b="1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600" b="1" kern="1200" dirty="0" err="1" smtClean="0">
              <a:latin typeface="Times New Roman" pitchFamily="18" charset="0"/>
              <a:cs typeface="Times New Roman" pitchFamily="18" charset="0"/>
            </a:rPr>
            <a:t>әркімнің сұранысы байлықтың мөлшерімен, баламалы</a:t>
          </a:r>
          <a:r>
            <a:rPr lang="ru-RU" sz="1600" b="1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600" b="1" kern="1200" dirty="0" err="1" smtClean="0">
              <a:latin typeface="Times New Roman" pitchFamily="18" charset="0"/>
              <a:cs typeface="Times New Roman" pitchFamily="18" charset="0"/>
            </a:rPr>
            <a:t>активтерге</a:t>
          </a:r>
          <a:r>
            <a:rPr lang="ru-RU" sz="1600" b="1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600" b="1" kern="1200" dirty="0" err="1" smtClean="0">
              <a:latin typeface="Times New Roman" pitchFamily="18" charset="0"/>
              <a:cs typeface="Times New Roman" pitchFamily="18" charset="0"/>
            </a:rPr>
            <a:t>ие</a:t>
          </a:r>
          <a:r>
            <a:rPr lang="ru-RU" sz="1600" b="1" kern="1200" dirty="0" smtClean="0">
              <a:latin typeface="Times New Roman" pitchFamily="18" charset="0"/>
              <a:cs typeface="Times New Roman" pitchFamily="18" charset="0"/>
            </a:rPr>
            <a:t> болу, </a:t>
          </a:r>
          <a:r>
            <a:rPr lang="ru-RU" sz="1600" b="1" kern="1200" dirty="0" err="1" smtClean="0">
              <a:latin typeface="Times New Roman" pitchFamily="18" charset="0"/>
              <a:cs typeface="Times New Roman" pitchFamily="18" charset="0"/>
            </a:rPr>
            <a:t>пайданы</a:t>
          </a:r>
          <a:r>
            <a:rPr lang="ru-RU" sz="1600" b="1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600" b="1" kern="1200" dirty="0" err="1" smtClean="0">
              <a:latin typeface="Times New Roman" pitchFamily="18" charset="0"/>
              <a:cs typeface="Times New Roman" pitchFamily="18" charset="0"/>
            </a:rPr>
            <a:t>шығарып алуға ұмтылу </a:t>
          </a:r>
          <a:r>
            <a:rPr lang="ru-RU" sz="1600" b="1" kern="1200" dirty="0" smtClean="0">
              <a:latin typeface="Times New Roman" pitchFamily="18" charset="0"/>
              <a:cs typeface="Times New Roman" pitchFamily="18" charset="0"/>
            </a:rPr>
            <a:t>мен </a:t>
          </a:r>
          <a:r>
            <a:rPr lang="ru-RU" sz="1600" b="1" kern="1200" dirty="0" err="1" smtClean="0">
              <a:latin typeface="Times New Roman" pitchFamily="18" charset="0"/>
              <a:cs typeface="Times New Roman" pitchFamily="18" charset="0"/>
            </a:rPr>
            <a:t>шектелетіндігін</a:t>
          </a:r>
          <a:r>
            <a:rPr lang="ru-RU" sz="1600" b="1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600" b="1" kern="1200" dirty="0" err="1" smtClean="0">
              <a:latin typeface="Times New Roman" pitchFamily="18" charset="0"/>
              <a:cs typeface="Times New Roman" pitchFamily="18" charset="0"/>
            </a:rPr>
            <a:t>көрсетеді</a:t>
          </a:r>
          <a:r>
            <a:rPr lang="ru-RU" sz="1600" b="1" kern="1200" dirty="0" smtClean="0">
              <a:latin typeface="Times New Roman" pitchFamily="18" charset="0"/>
              <a:cs typeface="Times New Roman" pitchFamily="18" charset="0"/>
            </a:rPr>
            <a:t>.</a:t>
          </a:r>
          <a:endParaRPr lang="ru-RU" sz="16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0" y="1534740"/>
        <a:ext cx="6977090" cy="1216800"/>
      </dsp:txXfrm>
    </dsp:sp>
    <dsp:sp modelId="{E1196E68-A250-4545-AF41-C1B4AA4A6F68}">
      <dsp:nvSpPr>
        <dsp:cNvPr id="0" name=""/>
        <dsp:cNvSpPr/>
      </dsp:nvSpPr>
      <dsp:spPr>
        <a:xfrm>
          <a:off x="0" y="3069480"/>
          <a:ext cx="6977090" cy="12168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err="1" smtClean="0">
              <a:latin typeface="Times New Roman" pitchFamily="18" charset="0"/>
              <a:cs typeface="Times New Roman" pitchFamily="18" charset="0"/>
            </a:rPr>
            <a:t>Ақша көп болғанда </a:t>
          </a:r>
          <a:r>
            <a:rPr lang="ru-RU" sz="1400" b="1" kern="1200" dirty="0" smtClean="0">
              <a:latin typeface="Times New Roman" pitchFamily="18" charset="0"/>
              <a:cs typeface="Times New Roman" pitchFamily="18" charset="0"/>
            </a:rPr>
            <a:t>оны </a:t>
          </a:r>
          <a:r>
            <a:rPr lang="ru-RU" sz="1400" b="1" kern="1200" dirty="0" err="1" smtClean="0">
              <a:latin typeface="Times New Roman" pitchFamily="18" charset="0"/>
              <a:cs typeface="Times New Roman" pitchFamily="18" charset="0"/>
            </a:rPr>
            <a:t>бағалы қағаздар сатып</a:t>
          </a:r>
          <a:r>
            <a:rPr lang="ru-RU" sz="1400" b="1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b="1" kern="1200" dirty="0" err="1" smtClean="0">
              <a:latin typeface="Times New Roman" pitchFamily="18" charset="0"/>
              <a:cs typeface="Times New Roman" pitchFamily="18" charset="0"/>
            </a:rPr>
            <a:t>алуға</a:t>
          </a:r>
          <a:r>
            <a:rPr lang="ru-RU" sz="1400" b="1" kern="1200" dirty="0" smtClean="0">
              <a:latin typeface="Times New Roman" pitchFamily="18" charset="0"/>
              <a:cs typeface="Times New Roman" pitchFamily="18" charset="0"/>
            </a:rPr>
            <a:t>, </a:t>
          </a:r>
          <a:r>
            <a:rPr lang="ru-RU" sz="1400" b="1" kern="1200" dirty="0" err="1" smtClean="0">
              <a:latin typeface="Times New Roman" pitchFamily="18" charset="0"/>
              <a:cs typeface="Times New Roman" pitchFamily="18" charset="0"/>
            </a:rPr>
            <a:t>қосымша пайда</a:t>
          </a:r>
          <a:r>
            <a:rPr lang="ru-RU" sz="1400" b="1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b="1" kern="1200" dirty="0" err="1" smtClean="0">
              <a:latin typeface="Times New Roman" pitchFamily="18" charset="0"/>
              <a:cs typeface="Times New Roman" pitchFamily="18" charset="0"/>
            </a:rPr>
            <a:t>алуға </a:t>
          </a:r>
          <a:r>
            <a:rPr lang="ru-RU" sz="1400" b="1" kern="1200" dirty="0" smtClean="0">
              <a:latin typeface="Times New Roman" pitchFamily="18" charset="0"/>
              <a:cs typeface="Times New Roman" pitchFamily="18" charset="0"/>
            </a:rPr>
            <a:t>пайдаланады.</a:t>
          </a:r>
          <a:r>
            <a:rPr lang="ru-RU" sz="1400" b="1" kern="1200" dirty="0" err="1" smtClean="0">
              <a:latin typeface="Times New Roman" pitchFamily="18" charset="0"/>
              <a:cs typeface="Times New Roman" pitchFamily="18" charset="0"/>
            </a:rPr>
            <a:t>Ақша ұсынысынан ақшаға сұраныс салыстырмалы</a:t>
          </a:r>
          <a:r>
            <a:rPr lang="ru-RU" sz="1400" b="1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b="1" kern="1200" dirty="0" err="1" smtClean="0">
              <a:latin typeface="Times New Roman" pitchFamily="18" charset="0"/>
              <a:cs typeface="Times New Roman" pitchFamily="18" charset="0"/>
            </a:rPr>
            <a:t>түрде тұрақты</a:t>
          </a:r>
          <a:r>
            <a:rPr lang="ru-RU" sz="1400" b="1" kern="1200" dirty="0" smtClean="0">
              <a:latin typeface="Times New Roman" pitchFamily="18" charset="0"/>
              <a:cs typeface="Times New Roman" pitchFamily="18" charset="0"/>
            </a:rPr>
            <a:t>. </a:t>
          </a:r>
          <a:r>
            <a:rPr lang="ru-RU" sz="1400" b="1" kern="1200" dirty="0" err="1" smtClean="0">
              <a:latin typeface="Times New Roman" pitchFamily="18" charset="0"/>
              <a:cs typeface="Times New Roman" pitchFamily="18" charset="0"/>
            </a:rPr>
            <a:t>Ақшалай сұранысқа кірістерден</a:t>
          </a:r>
          <a:r>
            <a:rPr lang="ru-RU" sz="1400" b="1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b="1" kern="1200" dirty="0" err="1" smtClean="0">
              <a:latin typeface="Times New Roman" pitchFamily="18" charset="0"/>
              <a:cs typeface="Times New Roman" pitchFamily="18" charset="0"/>
            </a:rPr>
            <a:t>басқа әсер ететіндер</a:t>
          </a:r>
          <a:r>
            <a:rPr lang="ru-RU" sz="1400" b="1" kern="1200" dirty="0" smtClean="0">
              <a:latin typeface="Times New Roman" pitchFamily="18" charset="0"/>
              <a:cs typeface="Times New Roman" pitchFamily="18" charset="0"/>
            </a:rPr>
            <a:t>: </a:t>
          </a:r>
          <a:r>
            <a:rPr lang="ru-RU" sz="1400" b="1" kern="1200" dirty="0" err="1" smtClean="0">
              <a:latin typeface="Times New Roman" pitchFamily="18" charset="0"/>
              <a:cs typeface="Times New Roman" pitchFamily="18" charset="0"/>
            </a:rPr>
            <a:t>бағаның деңгейі, проценттік</a:t>
          </a:r>
          <a:r>
            <a:rPr lang="ru-RU" sz="1400" b="1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b="1" kern="1200" dirty="0" err="1" smtClean="0">
              <a:latin typeface="Times New Roman" pitchFamily="18" charset="0"/>
              <a:cs typeface="Times New Roman" pitchFamily="18" charset="0"/>
            </a:rPr>
            <a:t>ставканың мөлшері.</a:t>
          </a:r>
          <a:r>
            <a:rPr lang="ru-RU" sz="1400" b="1" kern="1200" dirty="0" smtClean="0">
              <a:latin typeface="Times New Roman" pitchFamily="18" charset="0"/>
              <a:cs typeface="Times New Roman" pitchFamily="18" charset="0"/>
            </a:rPr>
            <a:t> </a:t>
          </a:r>
          <a:endParaRPr lang="ru-RU" sz="1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0" y="3069480"/>
        <a:ext cx="6977090" cy="1216800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0724358-9521-41AE-9FDC-6AEAB6585860}">
      <dsp:nvSpPr>
        <dsp:cNvPr id="0" name=""/>
        <dsp:cNvSpPr/>
      </dsp:nvSpPr>
      <dsp:spPr>
        <a:xfrm rot="21300000">
          <a:off x="1326715" y="583093"/>
          <a:ext cx="3442568" cy="301185"/>
        </a:xfrm>
        <a:prstGeom prst="mathMinus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A802A57-D1CE-40BD-A9A5-B2574E629A15}">
      <dsp:nvSpPr>
        <dsp:cNvPr id="0" name=""/>
        <dsp:cNvSpPr/>
      </dsp:nvSpPr>
      <dsp:spPr>
        <a:xfrm>
          <a:off x="731520" y="75009"/>
          <a:ext cx="1828800" cy="600079"/>
        </a:xfrm>
        <a:prstGeom prst="downArrow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0C02DFB-98A7-4E78-9E69-3753D7E7B96B}">
      <dsp:nvSpPr>
        <dsp:cNvPr id="0" name=""/>
        <dsp:cNvSpPr/>
      </dsp:nvSpPr>
      <dsp:spPr>
        <a:xfrm>
          <a:off x="3214708" y="0"/>
          <a:ext cx="1950720" cy="63008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200" kern="1200" dirty="0"/>
        </a:p>
      </dsp:txBody>
      <dsp:txXfrm>
        <a:off x="3214708" y="0"/>
        <a:ext cx="1950720" cy="630083"/>
      </dsp:txXfrm>
    </dsp:sp>
    <dsp:sp modelId="{101ABEF6-0355-4E65-BA80-14B9A9B52E11}">
      <dsp:nvSpPr>
        <dsp:cNvPr id="0" name=""/>
        <dsp:cNvSpPr/>
      </dsp:nvSpPr>
      <dsp:spPr>
        <a:xfrm>
          <a:off x="3535680" y="825108"/>
          <a:ext cx="1828800" cy="600079"/>
        </a:xfrm>
        <a:prstGeom prst="upArrow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6F35146-5925-49C0-B0B9-C667C73A9E99}">
      <dsp:nvSpPr>
        <dsp:cNvPr id="0" name=""/>
        <dsp:cNvSpPr/>
      </dsp:nvSpPr>
      <dsp:spPr>
        <a:xfrm>
          <a:off x="914400" y="870114"/>
          <a:ext cx="1950720" cy="63008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200" kern="1200" dirty="0"/>
        </a:p>
      </dsp:txBody>
      <dsp:txXfrm>
        <a:off x="914400" y="870114"/>
        <a:ext cx="1950720" cy="630083"/>
      </dsp:txXfrm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C8E640D-14C2-4610-BE11-2E1241E29FE5}">
      <dsp:nvSpPr>
        <dsp:cNvPr id="0" name=""/>
        <dsp:cNvSpPr/>
      </dsp:nvSpPr>
      <dsp:spPr>
        <a:xfrm>
          <a:off x="0" y="135068"/>
          <a:ext cx="7239000" cy="199017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err="1" smtClean="0">
              <a:latin typeface="Times New Roman" pitchFamily="18" charset="0"/>
              <a:cs typeface="Times New Roman" pitchFamily="18" charset="0"/>
            </a:rPr>
            <a:t>Ақша ұсынысы айналыстағы ақшаның санын</a:t>
          </a:r>
          <a:r>
            <a:rPr lang="ru-RU" sz="1800" b="1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b="1" kern="1200" dirty="0" err="1" smtClean="0">
              <a:latin typeface="Times New Roman" pitchFamily="18" charset="0"/>
              <a:cs typeface="Times New Roman" pitchFamily="18" charset="0"/>
            </a:rPr>
            <a:t>білдіреді</a:t>
          </a:r>
          <a:r>
            <a:rPr lang="ru-RU" sz="1800" b="1" kern="1200" dirty="0" smtClean="0">
              <a:latin typeface="Times New Roman" pitchFamily="18" charset="0"/>
              <a:cs typeface="Times New Roman" pitchFamily="18" charset="0"/>
            </a:rPr>
            <a:t>. </a:t>
          </a:r>
          <a:r>
            <a:rPr lang="ru-RU" sz="1800" b="1" kern="1200" dirty="0" err="1" smtClean="0">
              <a:latin typeface="Times New Roman" pitchFamily="18" charset="0"/>
              <a:cs typeface="Times New Roman" pitchFamily="18" charset="0"/>
            </a:rPr>
            <a:t>Ол</a:t>
          </a:r>
          <a:r>
            <a:rPr lang="ru-RU" sz="1800" b="1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b="1" kern="1200" dirty="0" err="1" smtClean="0">
              <a:latin typeface="Times New Roman" pitchFamily="18" charset="0"/>
              <a:cs typeface="Times New Roman" pitchFamily="18" charset="0"/>
            </a:rPr>
            <a:t>ақша эмиссиясының мөлшерімен, коммерциялық банктерін</a:t>
          </a:r>
          <a:r>
            <a:rPr lang="ru-RU" sz="1800" b="1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b="1" kern="1200" dirty="0" err="1" smtClean="0">
              <a:latin typeface="Times New Roman" pitchFamily="18" charset="0"/>
              <a:cs typeface="Times New Roman" pitchFamily="18" charset="0"/>
            </a:rPr>
            <a:t>несиелермен</a:t>
          </a:r>
          <a:r>
            <a:rPr lang="ru-RU" sz="1800" b="1" kern="1200" dirty="0" smtClean="0">
              <a:latin typeface="Times New Roman" pitchFamily="18" charset="0"/>
              <a:cs typeface="Times New Roman" pitchFamily="18" charset="0"/>
            </a:rPr>
            <a:t>, </a:t>
          </a:r>
          <a:r>
            <a:rPr lang="ru-RU" sz="1800" b="1" kern="1200" dirty="0" err="1" smtClean="0">
              <a:latin typeface="Times New Roman" pitchFamily="18" charset="0"/>
              <a:cs typeface="Times New Roman" pitchFamily="18" charset="0"/>
            </a:rPr>
            <a:t>бағалы қағаздардың сату-сатып</a:t>
          </a:r>
          <a:r>
            <a:rPr lang="ru-RU" sz="1800" b="1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b="1" kern="1200" dirty="0" err="1" smtClean="0">
              <a:latin typeface="Times New Roman" pitchFamily="18" charset="0"/>
              <a:cs typeface="Times New Roman" pitchFamily="18" charset="0"/>
            </a:rPr>
            <a:t>алумен</a:t>
          </a:r>
          <a:r>
            <a:rPr lang="ru-RU" sz="1800" b="1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b="1" kern="1200" dirty="0" err="1" smtClean="0">
              <a:latin typeface="Times New Roman" pitchFamily="18" charset="0"/>
              <a:cs typeface="Times New Roman" pitchFamily="18" charset="0"/>
            </a:rPr>
            <a:t>анықталады.</a:t>
          </a:r>
          <a:r>
            <a:rPr lang="ru-RU" sz="1800" b="1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b="1" kern="1200" dirty="0" err="1" smtClean="0">
              <a:latin typeface="Times New Roman" pitchFamily="18" charset="0"/>
              <a:cs typeface="Times New Roman" pitchFamily="18" charset="0"/>
            </a:rPr>
            <a:t>Ақшы массасының сұранысымен ақша ұсынысы арасындағы сәйкестік нарықтың өзін-өзі реттеу</a:t>
          </a:r>
          <a:r>
            <a:rPr lang="ru-RU" sz="1800" b="1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b="1" kern="1200" dirty="0" err="1" smtClean="0">
              <a:latin typeface="Times New Roman" pitchFamily="18" charset="0"/>
              <a:cs typeface="Times New Roman" pitchFamily="18" charset="0"/>
            </a:rPr>
            <a:t>механизмін</a:t>
          </a:r>
          <a:r>
            <a:rPr lang="ru-RU" sz="1800" b="1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b="1" kern="1200" dirty="0" err="1" smtClean="0">
              <a:latin typeface="Times New Roman" pitchFamily="18" charset="0"/>
              <a:cs typeface="Times New Roman" pitchFamily="18" charset="0"/>
            </a:rPr>
            <a:t>қамтамасыз етеді</a:t>
          </a:r>
          <a:r>
            <a:rPr lang="ru-RU" sz="1800" b="1" kern="1200" dirty="0" smtClean="0">
              <a:latin typeface="Times New Roman" pitchFamily="18" charset="0"/>
              <a:cs typeface="Times New Roman" pitchFamily="18" charset="0"/>
            </a:rPr>
            <a:t>. </a:t>
          </a:r>
          <a:endParaRPr lang="ru-RU" sz="1800" kern="1200" dirty="0"/>
        </a:p>
      </dsp:txBody>
      <dsp:txXfrm>
        <a:off x="0" y="135068"/>
        <a:ext cx="7239000" cy="1990170"/>
      </dsp:txXfrm>
    </dsp:sp>
    <dsp:sp modelId="{D248C060-DA94-4473-83CD-5482A8CC6094}">
      <dsp:nvSpPr>
        <dsp:cNvPr id="0" name=""/>
        <dsp:cNvSpPr/>
      </dsp:nvSpPr>
      <dsp:spPr>
        <a:xfrm>
          <a:off x="0" y="2125239"/>
          <a:ext cx="7239000" cy="2980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9838" tIns="22860" rIns="128016" bIns="22860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ru-RU" sz="1400" kern="1200"/>
        </a:p>
      </dsp:txBody>
      <dsp:txXfrm>
        <a:off x="0" y="2125239"/>
        <a:ext cx="7239000" cy="298080"/>
      </dsp:txXfrm>
    </dsp:sp>
    <dsp:sp modelId="{2FEBDED8-F5DB-4B76-AF29-8CE37D2B4A1A}">
      <dsp:nvSpPr>
        <dsp:cNvPr id="0" name=""/>
        <dsp:cNvSpPr/>
      </dsp:nvSpPr>
      <dsp:spPr>
        <a:xfrm>
          <a:off x="0" y="2423319"/>
          <a:ext cx="7239000" cy="199017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err="1" smtClean="0">
              <a:latin typeface="Times New Roman" pitchFamily="18" charset="0"/>
              <a:cs typeface="Times New Roman" pitchFamily="18" charset="0"/>
            </a:rPr>
            <a:t>Егер</a:t>
          </a:r>
          <a:r>
            <a:rPr lang="ru-RU" sz="1800" b="1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b="1" kern="1200" dirty="0" err="1" smtClean="0">
              <a:latin typeface="Times New Roman" pitchFamily="18" charset="0"/>
              <a:cs typeface="Times New Roman" pitchFamily="18" charset="0"/>
            </a:rPr>
            <a:t>ақша ұсыныс азайса</a:t>
          </a:r>
          <a:r>
            <a:rPr lang="ru-RU" sz="1800" b="1" kern="1200" dirty="0" smtClean="0">
              <a:latin typeface="Times New Roman" pitchFamily="18" charset="0"/>
              <a:cs typeface="Times New Roman" pitchFamily="18" charset="0"/>
            </a:rPr>
            <a:t>, </a:t>
          </a:r>
          <a:r>
            <a:rPr lang="ru-RU" sz="1800" b="1" kern="1200" dirty="0" err="1" smtClean="0">
              <a:latin typeface="Times New Roman" pitchFamily="18" charset="0"/>
              <a:cs typeface="Times New Roman" pitchFamily="18" charset="0"/>
            </a:rPr>
            <a:t>онда</a:t>
          </a:r>
          <a:r>
            <a:rPr lang="ru-RU" sz="1800" b="1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b="1" kern="1200" dirty="0" err="1" smtClean="0">
              <a:latin typeface="Times New Roman" pitchFamily="18" charset="0"/>
              <a:cs typeface="Times New Roman" pitchFamily="18" charset="0"/>
            </a:rPr>
            <a:t>несие</a:t>
          </a:r>
          <a:r>
            <a:rPr lang="ru-RU" sz="1800" b="1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b="1" kern="1200" dirty="0" err="1" smtClean="0">
              <a:latin typeface="Times New Roman" pitchFamily="18" charset="0"/>
              <a:cs typeface="Times New Roman" pitchFamily="18" charset="0"/>
            </a:rPr>
            <a:t>шарты</a:t>
          </a:r>
          <a:r>
            <a:rPr lang="ru-RU" sz="1800" b="1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b="1" kern="1200" dirty="0" err="1" smtClean="0">
              <a:latin typeface="Times New Roman" pitchFamily="18" charset="0"/>
              <a:cs typeface="Times New Roman" pitchFamily="18" charset="0"/>
            </a:rPr>
            <a:t>қатаяды, проценттік</a:t>
          </a:r>
          <a:r>
            <a:rPr lang="ru-RU" sz="1800" b="1" kern="1200" dirty="0" smtClean="0">
              <a:latin typeface="Times New Roman" pitchFamily="18" charset="0"/>
              <a:cs typeface="Times New Roman" pitchFamily="18" charset="0"/>
            </a:rPr>
            <a:t> ставка </a:t>
          </a:r>
          <a:r>
            <a:rPr lang="ru-RU" sz="1800" b="1" kern="1200" dirty="0" err="1" smtClean="0">
              <a:latin typeface="Times New Roman" pitchFamily="18" charset="0"/>
              <a:cs typeface="Times New Roman" pitchFamily="18" charset="0"/>
            </a:rPr>
            <a:t>көтеріледі</a:t>
          </a:r>
          <a:r>
            <a:rPr lang="ru-RU" sz="1800" b="1" kern="1200" dirty="0" smtClean="0">
              <a:latin typeface="Times New Roman" pitchFamily="18" charset="0"/>
              <a:cs typeface="Times New Roman" pitchFamily="18" charset="0"/>
            </a:rPr>
            <a:t>. </a:t>
          </a:r>
          <a:r>
            <a:rPr lang="ru-RU" sz="1800" b="1" kern="1200" dirty="0" err="1" smtClean="0">
              <a:latin typeface="Times New Roman" pitchFamily="18" charset="0"/>
              <a:cs typeface="Times New Roman" pitchFamily="18" charset="0"/>
            </a:rPr>
            <a:t>Осының нәтижесінде ақшаға сұраныс біраз</a:t>
          </a:r>
          <a:r>
            <a:rPr lang="ru-RU" sz="1800" b="1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b="1" kern="1200" dirty="0" err="1" smtClean="0">
              <a:latin typeface="Times New Roman" pitchFamily="18" charset="0"/>
              <a:cs typeface="Times New Roman" pitchFamily="18" charset="0"/>
            </a:rPr>
            <a:t>төмендейді, ақшаның бір</a:t>
          </a:r>
          <a:r>
            <a:rPr lang="ru-RU" sz="1800" b="1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b="1" kern="1200" dirty="0" err="1" smtClean="0">
              <a:latin typeface="Times New Roman" pitchFamily="18" charset="0"/>
              <a:cs typeface="Times New Roman" pitchFamily="18" charset="0"/>
            </a:rPr>
            <a:t>бөлігі пайдалы</a:t>
          </a:r>
          <a:r>
            <a:rPr lang="ru-RU" sz="1800" b="1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b="1" kern="1200" dirty="0" err="1" smtClean="0">
              <a:latin typeface="Times New Roman" pitchFamily="18" charset="0"/>
              <a:cs typeface="Times New Roman" pitchFamily="18" charset="0"/>
            </a:rPr>
            <a:t>активтерді</a:t>
          </a:r>
          <a:r>
            <a:rPr lang="ru-RU" sz="1800" b="1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b="1" kern="1200" dirty="0" err="1" smtClean="0">
              <a:latin typeface="Times New Roman" pitchFamily="18" charset="0"/>
              <a:cs typeface="Times New Roman" pitchFamily="18" charset="0"/>
            </a:rPr>
            <a:t>сатып</a:t>
          </a:r>
          <a:r>
            <a:rPr lang="ru-RU" sz="1800" b="1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b="1" kern="1200" dirty="0" err="1" smtClean="0">
              <a:latin typeface="Times New Roman" pitchFamily="18" charset="0"/>
              <a:cs typeface="Times New Roman" pitchFamily="18" charset="0"/>
            </a:rPr>
            <a:t>алуға пайдаланатын</a:t>
          </a:r>
          <a:r>
            <a:rPr lang="ru-RU" sz="1800" b="1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b="1" kern="1200" dirty="0" err="1" smtClean="0">
              <a:latin typeface="Times New Roman" pitchFamily="18" charset="0"/>
              <a:cs typeface="Times New Roman" pitchFamily="18" charset="0"/>
            </a:rPr>
            <a:t>болады</a:t>
          </a:r>
          <a:r>
            <a:rPr lang="ru-RU" sz="1800" b="1" kern="1200" dirty="0" smtClean="0">
              <a:latin typeface="Times New Roman" pitchFamily="18" charset="0"/>
              <a:cs typeface="Times New Roman" pitchFamily="18" charset="0"/>
            </a:rPr>
            <a:t>. </a:t>
          </a:r>
          <a:r>
            <a:rPr lang="ru-RU" sz="1800" b="1" kern="1200" dirty="0" err="1" smtClean="0">
              <a:latin typeface="Times New Roman" pitchFamily="18" charset="0"/>
              <a:cs typeface="Times New Roman" pitchFamily="18" charset="0"/>
            </a:rPr>
            <a:t>Ақшаға сұраныс </a:t>
          </a:r>
          <a:r>
            <a:rPr lang="ru-RU" sz="1800" b="1" kern="1200" dirty="0" smtClean="0">
              <a:latin typeface="Times New Roman" pitchFamily="18" charset="0"/>
              <a:cs typeface="Times New Roman" pitchFamily="18" charset="0"/>
            </a:rPr>
            <a:t>пен </a:t>
          </a:r>
          <a:r>
            <a:rPr lang="ru-RU" sz="1800" b="1" kern="1200" dirty="0" err="1" smtClean="0">
              <a:latin typeface="Times New Roman" pitchFamily="18" charset="0"/>
              <a:cs typeface="Times New Roman" pitchFamily="18" charset="0"/>
            </a:rPr>
            <a:t>ұсынысының тепе-теңдігі бұзылады</a:t>
          </a:r>
          <a:r>
            <a:rPr lang="ru-RU" sz="1800" b="1" kern="1200" dirty="0" smtClean="0">
              <a:latin typeface="Times New Roman" pitchFamily="18" charset="0"/>
              <a:cs typeface="Times New Roman" pitchFamily="18" charset="0"/>
            </a:rPr>
            <a:t>, </a:t>
          </a:r>
          <a:r>
            <a:rPr lang="ru-RU" sz="1800" b="1" kern="1200" dirty="0" err="1" smtClean="0">
              <a:latin typeface="Times New Roman" pitchFamily="18" charset="0"/>
              <a:cs typeface="Times New Roman" pitchFamily="18" charset="0"/>
            </a:rPr>
            <a:t>одан</a:t>
          </a:r>
          <a:r>
            <a:rPr lang="ru-RU" sz="1800" b="1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b="1" kern="1200" dirty="0" err="1" smtClean="0">
              <a:latin typeface="Times New Roman" pitchFamily="18" charset="0"/>
              <a:cs typeface="Times New Roman" pitchFamily="18" charset="0"/>
            </a:rPr>
            <a:t>кейін</a:t>
          </a:r>
          <a:r>
            <a:rPr lang="ru-RU" sz="1800" b="1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b="1" kern="1200" dirty="0" err="1" smtClean="0">
              <a:latin typeface="Times New Roman" pitchFamily="18" charset="0"/>
              <a:cs typeface="Times New Roman" pitchFamily="18" charset="0"/>
            </a:rPr>
            <a:t>ол</a:t>
          </a:r>
          <a:r>
            <a:rPr lang="ru-RU" sz="1800" b="1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b="1" kern="1200" dirty="0" err="1" smtClean="0">
              <a:latin typeface="Times New Roman" pitchFamily="18" charset="0"/>
              <a:cs typeface="Times New Roman" pitchFamily="18" charset="0"/>
            </a:rPr>
            <a:t>жаңа нүктеде тоқтайды</a:t>
          </a:r>
          <a:r>
            <a:rPr lang="ru-RU" sz="1800" b="1" kern="1200" dirty="0" smtClean="0">
              <a:latin typeface="Times New Roman" pitchFamily="18" charset="0"/>
              <a:cs typeface="Times New Roman" pitchFamily="18" charset="0"/>
            </a:rPr>
            <a:t>. Осы </a:t>
          </a:r>
          <a:r>
            <a:rPr lang="ru-RU" sz="1800" b="1" kern="1200" dirty="0" err="1" smtClean="0">
              <a:latin typeface="Times New Roman" pitchFamily="18" charset="0"/>
              <a:cs typeface="Times New Roman" pitchFamily="18" charset="0"/>
            </a:rPr>
            <a:t>жағдайда орталық </a:t>
          </a:r>
          <a:r>
            <a:rPr lang="ru-RU" sz="1800" b="1" kern="1200" dirty="0" smtClean="0">
              <a:latin typeface="Times New Roman" pitchFamily="18" charset="0"/>
              <a:cs typeface="Times New Roman" pitchFamily="18" charset="0"/>
            </a:rPr>
            <a:t>банк </a:t>
          </a:r>
          <a:r>
            <a:rPr lang="ru-RU" sz="1800" b="1" kern="1200" dirty="0" err="1" smtClean="0">
              <a:latin typeface="Times New Roman" pitchFamily="18" charset="0"/>
              <a:cs typeface="Times New Roman" pitchFamily="18" charset="0"/>
            </a:rPr>
            <a:t>өз саясатын</a:t>
          </a:r>
          <a:r>
            <a:rPr lang="ru-RU" sz="1800" b="1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b="1" kern="1200" dirty="0" err="1" smtClean="0">
              <a:latin typeface="Times New Roman" pitchFamily="18" charset="0"/>
              <a:cs typeface="Times New Roman" pitchFamily="18" charset="0"/>
            </a:rPr>
            <a:t>түзетеді </a:t>
          </a:r>
          <a:r>
            <a:rPr lang="ru-RU" sz="1800" b="1" kern="1200" dirty="0" smtClean="0">
              <a:latin typeface="Times New Roman" pitchFamily="18" charset="0"/>
              <a:cs typeface="Times New Roman" pitchFamily="18" charset="0"/>
            </a:rPr>
            <a:t>- </a:t>
          </a:r>
          <a:r>
            <a:rPr lang="ru-RU" sz="1800" b="1" kern="1200" dirty="0" err="1" smtClean="0">
              <a:latin typeface="Times New Roman" pitchFamily="18" charset="0"/>
              <a:cs typeface="Times New Roman" pitchFamily="18" charset="0"/>
            </a:rPr>
            <a:t>ақша ұсынысы артады</a:t>
          </a:r>
          <a:r>
            <a:rPr lang="ru-RU" sz="1800" b="1" kern="1200" dirty="0" smtClean="0">
              <a:latin typeface="Times New Roman" pitchFamily="18" charset="0"/>
              <a:cs typeface="Times New Roman" pitchFamily="18" charset="0"/>
            </a:rPr>
            <a:t>, ставка </a:t>
          </a:r>
          <a:r>
            <a:rPr lang="ru-RU" sz="1800" b="1" kern="1200" dirty="0" err="1" smtClean="0">
              <a:latin typeface="Times New Roman" pitchFamily="18" charset="0"/>
              <a:cs typeface="Times New Roman" pitchFamily="18" charset="0"/>
            </a:rPr>
            <a:t>төмендейді</a:t>
          </a:r>
          <a:r>
            <a:rPr lang="ru-RU" sz="1800" b="1" kern="1200" dirty="0" smtClean="0">
              <a:latin typeface="Times New Roman" pitchFamily="18" charset="0"/>
              <a:cs typeface="Times New Roman" pitchFamily="18" charset="0"/>
            </a:rPr>
            <a:t>. </a:t>
          </a:r>
          <a:endParaRPr lang="ru-RU" sz="1800" kern="1200" dirty="0"/>
        </a:p>
      </dsp:txBody>
      <dsp:txXfrm>
        <a:off x="0" y="2423319"/>
        <a:ext cx="7239000" cy="1990170"/>
      </dsp:txXfrm>
    </dsp:sp>
    <dsp:sp modelId="{9F724636-2774-4719-BFE3-F9A9F578FB0C}">
      <dsp:nvSpPr>
        <dsp:cNvPr id="0" name=""/>
        <dsp:cNvSpPr/>
      </dsp:nvSpPr>
      <dsp:spPr>
        <a:xfrm>
          <a:off x="0" y="4413489"/>
          <a:ext cx="7239000" cy="2980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9838" tIns="22860" rIns="128016" bIns="22860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ru-RU" sz="1400" kern="1200"/>
        </a:p>
      </dsp:txBody>
      <dsp:txXfrm>
        <a:off x="0" y="4413489"/>
        <a:ext cx="7239000" cy="298080"/>
      </dsp:txXfrm>
    </dsp:sp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20C270B-F44E-4E77-BD78-EAC282C564FF}">
      <dsp:nvSpPr>
        <dsp:cNvPr id="0" name=""/>
        <dsp:cNvSpPr/>
      </dsp:nvSpPr>
      <dsp:spPr>
        <a:xfrm>
          <a:off x="0" y="500074"/>
          <a:ext cx="5715039" cy="1682239"/>
        </a:xfrm>
        <a:prstGeom prst="rightArrow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26DA291-800E-4BB6-A29F-B737B9D1BE1F}">
      <dsp:nvSpPr>
        <dsp:cNvPr id="0" name=""/>
        <dsp:cNvSpPr/>
      </dsp:nvSpPr>
      <dsp:spPr>
        <a:xfrm>
          <a:off x="0" y="0"/>
          <a:ext cx="7572428" cy="156270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9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b="0" kern="1200" dirty="0" err="1" smtClean="0">
              <a:latin typeface="Times New Roman" pitchFamily="18" charset="0"/>
              <a:cs typeface="Times New Roman" pitchFamily="18" charset="0"/>
            </a:rPr>
            <a:t>Ақша айналысының өсімін қатаң қадағалау;</a:t>
          </a:r>
          <a:endParaRPr lang="ru-RU" sz="1800" kern="1200" dirty="0">
            <a:latin typeface="Times New Roman" pitchFamily="18" charset="0"/>
            <a:cs typeface="Times New Roman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b="0" kern="1200" dirty="0" err="1" smtClean="0">
              <a:latin typeface="Times New Roman" pitchFamily="18" charset="0"/>
              <a:cs typeface="Times New Roman" pitchFamily="18" charset="0"/>
            </a:rPr>
            <a:t>Қатаң ақша </a:t>
          </a:r>
          <a:r>
            <a:rPr lang="ru-RU" sz="1800" b="0" kern="1200" dirty="0" smtClean="0">
              <a:latin typeface="Times New Roman" pitchFamily="18" charset="0"/>
              <a:cs typeface="Times New Roman" pitchFamily="18" charset="0"/>
            </a:rPr>
            <a:t>- </a:t>
          </a:r>
          <a:r>
            <a:rPr lang="ru-RU" sz="1800" b="0" kern="1200" dirty="0" err="1" smtClean="0">
              <a:latin typeface="Times New Roman" pitchFamily="18" charset="0"/>
              <a:cs typeface="Times New Roman" pitchFamily="18" charset="0"/>
            </a:rPr>
            <a:t>несие</a:t>
          </a:r>
          <a:r>
            <a:rPr lang="ru-RU" sz="1800" b="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b="0" kern="1200" dirty="0" err="1" smtClean="0">
              <a:latin typeface="Times New Roman" pitchFamily="18" charset="0"/>
              <a:cs typeface="Times New Roman" pitchFamily="18" charset="0"/>
            </a:rPr>
            <a:t>саясатын</a:t>
          </a:r>
          <a:r>
            <a:rPr lang="ru-RU" sz="1800" b="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b="0" kern="1200" dirty="0" err="1" smtClean="0">
              <a:latin typeface="Times New Roman" pitchFamily="18" charset="0"/>
              <a:cs typeface="Times New Roman" pitchFamily="18" charset="0"/>
            </a:rPr>
            <a:t>жүргізу, ақша массасының біртектілік</a:t>
          </a:r>
          <a:r>
            <a:rPr lang="ru-RU" sz="1800" b="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b="0" kern="1200" dirty="0" err="1" smtClean="0">
              <a:latin typeface="Times New Roman" pitchFamily="18" charset="0"/>
              <a:cs typeface="Times New Roman" pitchFamily="18" charset="0"/>
            </a:rPr>
            <a:t>өсу ережесін</a:t>
          </a:r>
          <a:r>
            <a:rPr lang="ru-RU" sz="1800" b="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b="0" kern="1200" dirty="0" err="1" smtClean="0">
              <a:latin typeface="Times New Roman" pitchFamily="18" charset="0"/>
              <a:cs typeface="Times New Roman" pitchFamily="18" charset="0"/>
            </a:rPr>
            <a:t>пайдалану</a:t>
          </a:r>
          <a:r>
            <a:rPr lang="ru-RU" sz="1800" b="0" kern="1200" dirty="0" smtClean="0">
              <a:latin typeface="Times New Roman" pitchFamily="18" charset="0"/>
              <a:cs typeface="Times New Roman" pitchFamily="18" charset="0"/>
            </a:rPr>
            <a:t>;</a:t>
          </a:r>
          <a:endParaRPr lang="ru-RU" sz="18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1670756" y="0"/>
        <a:ext cx="5901671" cy="1562706"/>
      </dsp:txXfrm>
    </dsp:sp>
    <dsp:sp modelId="{F29817B2-72B6-405D-8F29-842B9F86B8EC}">
      <dsp:nvSpPr>
        <dsp:cNvPr id="0" name=""/>
        <dsp:cNvSpPr/>
      </dsp:nvSpPr>
      <dsp:spPr>
        <a:xfrm>
          <a:off x="142882" y="142881"/>
          <a:ext cx="1514485" cy="1250165"/>
        </a:xfrm>
        <a:prstGeom prst="roundRect">
          <a:avLst>
            <a:gd name="adj" fmla="val 1000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D91D264-C727-4D16-A4CB-D750F5E1D7B8}">
      <dsp:nvSpPr>
        <dsp:cNvPr id="0" name=""/>
        <dsp:cNvSpPr/>
      </dsp:nvSpPr>
      <dsp:spPr>
        <a:xfrm>
          <a:off x="0" y="1718976"/>
          <a:ext cx="7572428" cy="156270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900" kern="120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b="0" kern="1200" dirty="0" err="1" smtClean="0">
              <a:latin typeface="Times New Roman" pitchFamily="18" charset="0"/>
              <a:cs typeface="Times New Roman" pitchFamily="18" charset="0"/>
            </a:rPr>
            <a:t>Тұрақты фискалды</a:t>
          </a:r>
          <a:r>
            <a:rPr lang="ru-RU" sz="1600" b="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600" b="0" kern="1200" dirty="0" err="1" smtClean="0">
              <a:latin typeface="Times New Roman" pitchFamily="18" charset="0"/>
              <a:cs typeface="Times New Roman" pitchFamily="18" charset="0"/>
            </a:rPr>
            <a:t>саясат</a:t>
          </a:r>
          <a:r>
            <a:rPr lang="ru-RU" sz="1600" b="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600" b="0" kern="1200" dirty="0" err="1" smtClean="0">
              <a:latin typeface="Times New Roman" pitchFamily="18" charset="0"/>
              <a:cs typeface="Times New Roman" pitchFamily="18" charset="0"/>
            </a:rPr>
            <a:t>жүргізу;</a:t>
          </a:r>
          <a:endParaRPr lang="ru-RU" sz="1600" kern="1200" dirty="0">
            <a:latin typeface="Times New Roman" pitchFamily="18" charset="0"/>
            <a:cs typeface="Times New Roman" pitchFamily="18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b="0" kern="1200" dirty="0" err="1" smtClean="0">
              <a:latin typeface="Times New Roman" pitchFamily="18" charset="0"/>
              <a:cs typeface="Times New Roman" pitchFamily="18" charset="0"/>
            </a:rPr>
            <a:t>Бюджеттің тепе-теңдігін қамтамасыз ету</a:t>
          </a:r>
          <a:r>
            <a:rPr lang="ru-RU" sz="1600" b="0" kern="1200" dirty="0" smtClean="0">
              <a:latin typeface="Times New Roman" pitchFamily="18" charset="0"/>
              <a:cs typeface="Times New Roman" pitchFamily="18" charset="0"/>
            </a:rPr>
            <a:t>. </a:t>
          </a:r>
          <a:r>
            <a:rPr lang="ru-RU" sz="1600" b="0" kern="1200" dirty="0" err="1" smtClean="0">
              <a:latin typeface="Times New Roman" pitchFamily="18" charset="0"/>
              <a:cs typeface="Times New Roman" pitchFamily="18" charset="0"/>
            </a:rPr>
            <a:t>Мемлекеттік</a:t>
          </a:r>
          <a:r>
            <a:rPr lang="ru-RU" sz="1600" b="0" kern="1200" dirty="0" smtClean="0">
              <a:latin typeface="Times New Roman" pitchFamily="18" charset="0"/>
              <a:cs typeface="Times New Roman" pitchFamily="18" charset="0"/>
            </a:rPr>
            <a:t> бюджет </a:t>
          </a:r>
          <a:r>
            <a:rPr lang="ru-RU" sz="1600" b="0" kern="1200" dirty="0" err="1" smtClean="0">
              <a:latin typeface="Times New Roman" pitchFamily="18" charset="0"/>
              <a:cs typeface="Times New Roman" pitchFamily="18" charset="0"/>
            </a:rPr>
            <a:t>дефицтын</a:t>
          </a:r>
          <a:r>
            <a:rPr lang="ru-RU" sz="1600" b="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600" b="0" kern="1200" dirty="0" err="1" smtClean="0">
              <a:latin typeface="Times New Roman" pitchFamily="18" charset="0"/>
              <a:cs typeface="Times New Roman" pitchFamily="18" charset="0"/>
            </a:rPr>
            <a:t>жою</a:t>
          </a:r>
          <a:r>
            <a:rPr lang="ru-RU" sz="1600" b="0" kern="1200" dirty="0" smtClean="0">
              <a:latin typeface="Times New Roman" pitchFamily="18" charset="0"/>
              <a:cs typeface="Times New Roman" pitchFamily="18" charset="0"/>
            </a:rPr>
            <a:t>, </a:t>
          </a:r>
          <a:r>
            <a:rPr lang="ru-RU" sz="1600" b="0" kern="1200" dirty="0" err="1" smtClean="0">
              <a:latin typeface="Times New Roman" pitchFamily="18" charset="0"/>
              <a:cs typeface="Times New Roman" pitchFamily="18" charset="0"/>
            </a:rPr>
            <a:t>өйткені ол</a:t>
          </a:r>
          <a:r>
            <a:rPr lang="ru-RU" sz="1600" b="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600" b="0" kern="1200" dirty="0" err="1" smtClean="0">
              <a:latin typeface="Times New Roman" pitchFamily="18" charset="0"/>
              <a:cs typeface="Times New Roman" pitchFamily="18" charset="0"/>
            </a:rPr>
            <a:t>инфляцияның пайда</a:t>
          </a:r>
          <a:r>
            <a:rPr lang="ru-RU" sz="1600" b="0" kern="1200" dirty="0" smtClean="0">
              <a:latin typeface="Times New Roman" pitchFamily="18" charset="0"/>
              <a:cs typeface="Times New Roman" pitchFamily="18" charset="0"/>
            </a:rPr>
            <a:t> болу </a:t>
          </a:r>
          <a:r>
            <a:rPr lang="ru-RU" sz="1600" b="0" kern="1200" dirty="0" err="1" smtClean="0">
              <a:latin typeface="Times New Roman" pitchFamily="18" charset="0"/>
              <a:cs typeface="Times New Roman" pitchFamily="18" charset="0"/>
            </a:rPr>
            <a:t>көзі және мемлекеттің нарықтық мехнизмге</a:t>
          </a:r>
          <a:r>
            <a:rPr lang="ru-RU" sz="1600" b="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600" b="0" kern="1200" dirty="0" err="1" smtClean="0">
              <a:latin typeface="Times New Roman" pitchFamily="18" charset="0"/>
              <a:cs typeface="Times New Roman" pitchFamily="18" charset="0"/>
            </a:rPr>
            <a:t>ақталмайтындай араласуын</a:t>
          </a:r>
          <a:r>
            <a:rPr lang="ru-RU" sz="1600" b="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600" b="0" kern="1200" dirty="0" err="1" smtClean="0">
              <a:latin typeface="Times New Roman" pitchFamily="18" charset="0"/>
              <a:cs typeface="Times New Roman" pitchFamily="18" charset="0"/>
            </a:rPr>
            <a:t>көзі болып</a:t>
          </a:r>
          <a:r>
            <a:rPr lang="ru-RU" sz="1600" b="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600" b="0" kern="1200" dirty="0" err="1" smtClean="0">
              <a:latin typeface="Times New Roman" pitchFamily="18" charset="0"/>
              <a:cs typeface="Times New Roman" pitchFamily="18" charset="0"/>
            </a:rPr>
            <a:t>қызмет етеді</a:t>
          </a:r>
          <a:r>
            <a:rPr lang="ru-RU" sz="1600" b="0" kern="1200" dirty="0" smtClean="0">
              <a:latin typeface="Times New Roman" pitchFamily="18" charset="0"/>
              <a:cs typeface="Times New Roman" pitchFamily="18" charset="0"/>
            </a:rPr>
            <a:t>;</a:t>
          </a:r>
          <a:endParaRPr lang="ru-RU" sz="16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1670756" y="1718976"/>
        <a:ext cx="5901671" cy="1562706"/>
      </dsp:txXfrm>
    </dsp:sp>
    <dsp:sp modelId="{852D21D1-4A6E-40C5-B864-352F2E1C0421}">
      <dsp:nvSpPr>
        <dsp:cNvPr id="0" name=""/>
        <dsp:cNvSpPr/>
      </dsp:nvSpPr>
      <dsp:spPr>
        <a:xfrm>
          <a:off x="156270" y="1875247"/>
          <a:ext cx="1514485" cy="1250165"/>
        </a:xfrm>
        <a:prstGeom prst="roundRect">
          <a:avLst>
            <a:gd name="adj" fmla="val 1000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BAA4262-3BAB-4C13-9D25-5683A4C344A5}">
      <dsp:nvSpPr>
        <dsp:cNvPr id="0" name=""/>
        <dsp:cNvSpPr/>
      </dsp:nvSpPr>
      <dsp:spPr>
        <a:xfrm>
          <a:off x="0" y="3437953"/>
          <a:ext cx="7572428" cy="156270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700" kern="120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b="0" kern="1200" dirty="0" err="1" smtClean="0">
              <a:latin typeface="Times New Roman" pitchFamily="18" charset="0"/>
              <a:cs typeface="Times New Roman" pitchFamily="18" charset="0"/>
            </a:rPr>
            <a:t>Кейбір</a:t>
          </a:r>
          <a:r>
            <a:rPr lang="ru-RU" sz="2000" b="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000" b="0" kern="1200" dirty="0" err="1" smtClean="0">
              <a:latin typeface="Times New Roman" pitchFamily="18" charset="0"/>
              <a:cs typeface="Times New Roman" pitchFamily="18" charset="0"/>
            </a:rPr>
            <a:t>жағдайларда экономиканың  күтпеген әсер ету</a:t>
          </a:r>
          <a:r>
            <a:rPr lang="ru-RU" sz="2000" b="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000" b="0" kern="1200" dirty="0" err="1" smtClean="0">
              <a:latin typeface="Times New Roman" pitchFamily="18" charset="0"/>
              <a:cs typeface="Times New Roman" pitchFamily="18" charset="0"/>
            </a:rPr>
            <a:t>әдістерін пайдалану</a:t>
          </a:r>
          <a:r>
            <a:rPr lang="ru-RU" sz="2000" b="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000" b="0" kern="1200" dirty="0" err="1" smtClean="0">
              <a:latin typeface="Times New Roman" pitchFamily="18" charset="0"/>
              <a:cs typeface="Times New Roman" pitchFamily="18" charset="0"/>
            </a:rPr>
            <a:t>(мәселен </a:t>
          </a:r>
          <a:r>
            <a:rPr lang="ru-RU" sz="2000" b="0" kern="1200" dirty="0" smtClean="0">
              <a:latin typeface="Times New Roman" pitchFamily="18" charset="0"/>
              <a:cs typeface="Times New Roman" pitchFamily="18" charset="0"/>
            </a:rPr>
            <a:t>«</a:t>
          </a:r>
          <a:r>
            <a:rPr lang="ru-RU" sz="2000" b="0" kern="1200" dirty="0" err="1" smtClean="0">
              <a:latin typeface="Times New Roman" pitchFamily="18" charset="0"/>
              <a:cs typeface="Times New Roman" pitchFamily="18" charset="0"/>
            </a:rPr>
            <a:t>шок-терапиясы</a:t>
          </a:r>
          <a:r>
            <a:rPr lang="ru-RU" sz="2000" b="0" kern="1200" dirty="0" smtClean="0">
              <a:latin typeface="Times New Roman" pitchFamily="18" charset="0"/>
              <a:cs typeface="Times New Roman" pitchFamily="18" charset="0"/>
            </a:rPr>
            <a:t>» </a:t>
          </a:r>
          <a:r>
            <a:rPr lang="ru-RU" sz="2000" b="0" kern="1200" dirty="0" err="1" smtClean="0">
              <a:latin typeface="Times New Roman" pitchFamily="18" charset="0"/>
              <a:cs typeface="Times New Roman" pitchFamily="18" charset="0"/>
            </a:rPr>
            <a:t>әдісі</a:t>
          </a:r>
          <a:r>
            <a:rPr lang="ru-RU" sz="2000" b="0" kern="1200" dirty="0" smtClean="0">
              <a:latin typeface="Times New Roman" pitchFamily="18" charset="0"/>
              <a:cs typeface="Times New Roman" pitchFamily="18" charset="0"/>
            </a:rPr>
            <a:t>).</a:t>
          </a:r>
          <a:endParaRPr lang="ru-RU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670756" y="3437953"/>
        <a:ext cx="5901671" cy="1562706"/>
      </dsp:txXfrm>
    </dsp:sp>
    <dsp:sp modelId="{DB5B04F6-9E0E-4858-B8D1-106496F7D652}">
      <dsp:nvSpPr>
        <dsp:cNvPr id="0" name=""/>
        <dsp:cNvSpPr/>
      </dsp:nvSpPr>
      <dsp:spPr>
        <a:xfrm>
          <a:off x="156270" y="3594224"/>
          <a:ext cx="1514485" cy="1250165"/>
        </a:xfrm>
        <a:prstGeom prst="roundRect">
          <a:avLst>
            <a:gd name="adj" fmla="val 1000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9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ACC9FF5-73E3-4324-98C5-C02996959242}">
      <dsp:nvSpPr>
        <dsp:cNvPr id="0" name=""/>
        <dsp:cNvSpPr/>
      </dsp:nvSpPr>
      <dsp:spPr>
        <a:xfrm>
          <a:off x="3377168" y="2180987"/>
          <a:ext cx="2665650" cy="2665650"/>
        </a:xfrm>
        <a:prstGeom prst="gear9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err="1" smtClean="0"/>
            <a:t>Экономикалық </a:t>
          </a:r>
          <a:r>
            <a:rPr lang="ru-RU" sz="1200" b="1" kern="1200" dirty="0" smtClean="0"/>
            <a:t>теория </a:t>
          </a:r>
          <a:r>
            <a:rPr lang="ru-RU" sz="1200" b="1" kern="1200" dirty="0" err="1" smtClean="0"/>
            <a:t>тарихында</a:t>
          </a:r>
          <a:r>
            <a:rPr lang="ru-RU" sz="1200" b="1" kern="1200" dirty="0" smtClean="0"/>
            <a:t> </a:t>
          </a:r>
          <a:r>
            <a:rPr lang="ru-RU" sz="1200" b="1" kern="1200" dirty="0" err="1" smtClean="0"/>
            <a:t>неоконсерватизмнің екі</a:t>
          </a:r>
          <a:r>
            <a:rPr lang="ru-RU" sz="1200" b="1" kern="1200" dirty="0" smtClean="0"/>
            <a:t> </a:t>
          </a:r>
          <a:r>
            <a:rPr lang="ru-RU" sz="1200" b="1" kern="1200" dirty="0" err="1" smtClean="0"/>
            <a:t>ең жарқын теориялық мектебі</a:t>
          </a:r>
          <a:r>
            <a:rPr lang="ru-RU" sz="1200" b="1" kern="1200" dirty="0" smtClean="0"/>
            <a:t> бар: </a:t>
          </a:r>
          <a:endParaRPr lang="ru-RU" sz="1200" kern="1200" dirty="0"/>
        </a:p>
      </dsp:txBody>
      <dsp:txXfrm>
        <a:off x="3377168" y="2180987"/>
        <a:ext cx="2665650" cy="2665650"/>
      </dsp:txXfrm>
    </dsp:sp>
    <dsp:sp modelId="{8D21A48E-6620-4D4E-9A2F-9C5259B4D646}">
      <dsp:nvSpPr>
        <dsp:cNvPr id="0" name=""/>
        <dsp:cNvSpPr/>
      </dsp:nvSpPr>
      <dsp:spPr>
        <a:xfrm>
          <a:off x="1826243" y="1550924"/>
          <a:ext cx="1938655" cy="1938655"/>
        </a:xfrm>
        <a:prstGeom prst="gear6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/>
            <a:t>монетаризм</a:t>
          </a:r>
          <a:endParaRPr lang="ru-RU" sz="1200" kern="1200" dirty="0"/>
        </a:p>
      </dsp:txBody>
      <dsp:txXfrm>
        <a:off x="1826243" y="1550924"/>
        <a:ext cx="1938655" cy="1938655"/>
      </dsp:txXfrm>
    </dsp:sp>
    <dsp:sp modelId="{4DF2AD42-56CC-4692-BEF0-6896EAD37820}">
      <dsp:nvSpPr>
        <dsp:cNvPr id="0" name=""/>
        <dsp:cNvSpPr/>
      </dsp:nvSpPr>
      <dsp:spPr>
        <a:xfrm rot="20700000">
          <a:off x="2912088" y="213449"/>
          <a:ext cx="1899486" cy="1899486"/>
        </a:xfrm>
        <a:prstGeom prst="gear6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err="1" smtClean="0"/>
            <a:t>ұсыныстар экономикасы</a:t>
          </a:r>
          <a:endParaRPr lang="ru-RU" sz="1200" kern="1200" dirty="0"/>
        </a:p>
      </dsp:txBody>
      <dsp:txXfrm>
        <a:off x="3328701" y="630062"/>
        <a:ext cx="1066260" cy="1066260"/>
      </dsp:txXfrm>
    </dsp:sp>
    <dsp:sp modelId="{48F3B378-E806-45C9-A95C-46E1F477216C}">
      <dsp:nvSpPr>
        <dsp:cNvPr id="0" name=""/>
        <dsp:cNvSpPr/>
      </dsp:nvSpPr>
      <dsp:spPr>
        <a:xfrm>
          <a:off x="3179423" y="1774623"/>
          <a:ext cx="3412033" cy="3412033"/>
        </a:xfrm>
        <a:prstGeom prst="circularArrow">
          <a:avLst>
            <a:gd name="adj1" fmla="val 4688"/>
            <a:gd name="adj2" fmla="val 299029"/>
            <a:gd name="adj3" fmla="val 2529811"/>
            <a:gd name="adj4" fmla="val 15832188"/>
            <a:gd name="adj5" fmla="val 5469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9B9B370-4B92-4AE7-9A77-534879D81D6B}">
      <dsp:nvSpPr>
        <dsp:cNvPr id="0" name=""/>
        <dsp:cNvSpPr/>
      </dsp:nvSpPr>
      <dsp:spPr>
        <a:xfrm>
          <a:off x="1482911" y="1119173"/>
          <a:ext cx="2479055" cy="2479055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D00A94C-2921-4A87-8936-DFDEDCC0E00F}">
      <dsp:nvSpPr>
        <dsp:cNvPr id="0" name=""/>
        <dsp:cNvSpPr/>
      </dsp:nvSpPr>
      <dsp:spPr>
        <a:xfrm>
          <a:off x="2472717" y="-205408"/>
          <a:ext cx="2672920" cy="2672920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bList2">
  <dgm:title val=""/>
  <dgm:desc val=""/>
  <dgm:catLst>
    <dgm:cat type="list" pri="7000"/>
    <dgm:cat type="convert" pri="1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dir/>
      <dgm:animLvl val="lvl"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08"/>
      <dgm:constr type="sp" refType="w" refFor="ch" refForName="compNode" op="equ" fact="0.16"/>
      <dgm:constr type="primFontSz" for="des" forName="parentText" op="equ" val="65"/>
      <dgm:constr type="primFontSz" for="des" forName="childRect" op="equ" val="65"/>
    </dgm:constrLst>
    <dgm:ruleLst/>
    <dgm:forEach name="nodesForEach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/>
        <dgm:choose name="Name3">
          <dgm:if name="Name4" axis="self" func="var" arg="dir" op="equ" val="norm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l" for="ch" forName="childRect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l" for="ch" forName="parentText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l" for="ch" forName="parentRect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r" for="ch" forName="adorn" refType="w"/>
            </dgm:constrLst>
          </dgm:if>
          <dgm:else name="Name5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r" for="ch" forName="childRect" refType="w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r" for="ch" forName="parentText" refType="w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r" for="ch" forName="parentRect" refType="w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l" for="ch" forName="adorn"/>
            </dgm:constrLst>
          </dgm:else>
        </dgm:choose>
        <dgm:ruleLst/>
        <dgm:layoutNode name="childRect" styleLbl="b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2SameRect" r:blip="">
            <dgm:adjLst>
              <dgm:adj idx="1" val="0.08"/>
            </dgm:adjLst>
          </dgm:shape>
          <dgm:presOf axis="des" ptType="node"/>
          <dgm:constrLst>
            <dgm:constr type="secFontSz" refType="primFontSz"/>
            <dgm:constr type="tMarg" refType="primFontSz" fact="0.3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Text">
          <dgm:varLst>
            <dgm:chMax val="0"/>
            <dgm:bulletEnabled val="1"/>
          </dgm:varLst>
          <dgm:choose name="Name6">
            <dgm:if name="Name7" func="var" arg="dir" op="equ" val="norm">
              <dgm:alg type="tx">
                <dgm:param type="parTxLTRAlign" val="l"/>
                <dgm:param type="parTxRTLAlign" val="l"/>
              </dgm:alg>
            </dgm:if>
            <dgm:else name="Name8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ect" r:blip="" zOrderOff="1" hideGeom="1">
            <dgm:adjLst/>
          </dgm:shape>
          <dgm:presOf axis="self" ptType="node"/>
          <dgm:constrLst>
            <dgm:constr type="tMarg"/>
            <dgm:constr type="bMarg"/>
            <dgm:constr type="lMarg" refType="primFontSz" fact="0.3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Rect" styleLbl="alignNode1">
          <dgm:alg type="sp"/>
          <dgm:shape xmlns:r="http://schemas.openxmlformats.org/officeDocument/2006/relationships" type="rect" r:blip="">
            <dgm:adjLst/>
          </dgm:shape>
          <dgm:presOf axis="self" ptType="node"/>
          <dgm:constrLst/>
          <dgm:ruleLst/>
        </dgm:layoutNode>
        <dgm:layoutNode name="adorn" styleLbl="fgAccFollowNod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w" val="1"/>
            <dgm:constr type="h" refType="w"/>
          </dgm:constrLst>
          <dgm:ruleLst/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pyramid3">
  <dgm:title val=""/>
  <dgm:desc val=""/>
  <dgm:catLst>
    <dgm:cat type="pyramid" pri="2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T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T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rev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t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arrow3">
  <dgm:title val=""/>
  <dgm:desc val=""/>
  <dgm:catLst>
    <dgm:cat type="relationship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none"/>
      <dgm:param type="vertAlign" val="none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l" for="ch" forName="downArrow" refType="w" fact="0.1"/>
              <dgm:constr type="t" for="ch" forName="downArrow" refType="h" fact="0.05"/>
              <dgm:constr type="lOff" for="ch" forName="downArrow" refType="w" fact="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r" for="ch" forName="downArrowText" refType="w" fact="0.8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r" for="ch" forName="upArrow" refType="w" fact="0.9"/>
              <dgm:constr type="rOff" for="ch" forName="upArrow" refType="w" fact="-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l" for="ch" forName="upArrowText" refType="w" fact="0.15"/>
              <dgm:constr type="primFontSz" for="ch" ptType="node" op="equ" val="65"/>
            </dgm:constrLst>
          </dgm:if>
          <dgm:else name="Name4">
            <dgm:constrLst>
              <dgm:constr type="w" for="ch" forName="downArrow" refType="w" fact="0.4"/>
              <dgm:constr type="h" for="ch" forName="downArrow" refType="h" fact="0.8"/>
              <dgm:constr type="l" for="ch" forName="downArrow" refType="w" fact="0.02"/>
              <dgm:constr type="t" for="ch" forName="downArrow" refType="h" fact="0.05"/>
              <dgm:constr type="lOff" for="ch" forName="downArrow" refType="w" fact="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r" for="ch" forName="downArrowText" refType="w"/>
              <dgm:constr type="primFontSz" for="ch" ptType="node" op="equ" val="65"/>
            </dgm:constrLst>
          </dgm:else>
        </dgm:choose>
      </dgm:if>
      <dgm:else name="Name5">
        <dgm:choose name="Name6">
          <dgm:if name="Name7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r" for="ch" forName="downArrow" refType="w" fact="0.9"/>
              <dgm:constr type="t" for="ch" forName="downArrow" refType="h" fact="0.05"/>
              <dgm:constr type="rOff" for="ch" forName="downArrow" refType="w" fact="-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l" for="ch" forName="downArrowText" refType="w" fact="0.1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l" for="ch" forName="upArrow" refType="w" fact="0.1"/>
              <dgm:constr type="lOff" for="ch" forName="upArrow" refType="w" fact="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r" for="ch" forName="upArrowText" refType="w" fact="0.85"/>
              <dgm:constr type="primFontSz" for="ch" ptType="node" op="equ" val="65"/>
            </dgm:constrLst>
          </dgm:if>
          <dgm:else name="Name8">
            <dgm:constrLst>
              <dgm:constr type="w" for="ch" forName="downArrow" refType="w" fact="0.4"/>
              <dgm:constr type="h" for="ch" forName="downArrow" refType="h" fact="0.8"/>
              <dgm:constr type="r" for="ch" forName="downArrow" refType="w" fact="0.98"/>
              <dgm:constr type="t" for="ch" forName="downArrow" refType="h" fact="0.05"/>
              <dgm:constr type="rOff" for="ch" forName="downArrow" refType="w" fact="-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l" for="ch" forName="downArrowText"/>
              <dgm:constr type="primFontSz" for="ch" ptType="node" op="equ" val="65"/>
            </dgm:constrLst>
          </dgm:else>
        </dgm:choose>
      </dgm:else>
    </dgm:choose>
    <dgm:ruleLst/>
    <dgm:choose name="Name9">
      <dgm:if name="Name10" axis="ch" ptType="node" func="cnt" op="gte" val="2">
        <dgm:layoutNode name="divider" styleLbl="fgShp">
          <dgm:alg type="sp"/>
          <dgm:choose name="Name11">
            <dgm:if name="Name12" func="var" arg="dir" op="equ" val="norm">
              <dgm:shape xmlns:r="http://schemas.openxmlformats.org/officeDocument/2006/relationships" rot="-5" type="mathMinus" r:blip="">
                <dgm:adjLst/>
              </dgm:shape>
            </dgm:if>
            <dgm:else name="Name13">
              <dgm:shape xmlns:r="http://schemas.openxmlformats.org/officeDocument/2006/relationships" rot="5" type="mathMinus" r:blip="">
                <dgm:adjLst/>
              </dgm:shape>
            </dgm:else>
          </dgm:choose>
          <dgm:presOf/>
          <dgm:constrLst/>
          <dgm:ruleLst/>
        </dgm:layoutNode>
      </dgm:if>
      <dgm:else name="Name14"/>
    </dgm:choose>
    <dgm:forEach name="Name15" axis="ch" ptType="node" cnt="1">
      <dgm:layoutNode name="downArrow" styleLbl="node1">
        <dgm:alg type="sp"/>
        <dgm:shape xmlns:r="http://schemas.openxmlformats.org/officeDocument/2006/relationships" type="downArrow" r:blip="">
          <dgm:adjLst/>
        </dgm:shape>
        <dgm:presOf/>
        <dgm:constrLst/>
        <dgm:ruleLst/>
      </dgm:layoutNode>
      <dgm:layoutNode name="down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  <dgm:forEach name="Name16" axis="ch" ptType="node" st="2" cnt="1">
      <dgm:layoutNode name="upArrow" styleLbl="node1">
        <dgm:alg type="sp"/>
        <dgm:shape xmlns:r="http://schemas.openxmlformats.org/officeDocument/2006/relationships" type="upArrow" r:blip="">
          <dgm:adjLst/>
        </dgm:shape>
        <dgm:presOf/>
        <dgm:constrLst/>
        <dgm:ruleLst/>
      </dgm:layoutNode>
      <dgm:layoutNode name="up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Process3">
  <dgm:title val=""/>
  <dgm:desc val=""/>
  <dgm:catLst>
    <dgm:cat type="process" pri="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 chOrder="t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dummy" refType="w"/>
      <dgm:constr type="h" for="ch" forName="dummy" refType="h"/>
      <dgm:constr type="h" for="ch" forName="dummy" refType="w" refFor="ch" refForName="dummy" op="lte" fact="0.4"/>
      <dgm:constr type="ctrX" for="ch" forName="dummy" refType="w" fact="0.5"/>
      <dgm:constr type="ctrY" for="ch" forName="dummy" refType="h" fact="0.5"/>
      <dgm:constr type="w" for="ch" forName="linH" refType="w"/>
      <dgm:constr type="h" for="ch" forName="linH" refType="h"/>
      <dgm:constr type="ctrX" for="ch" forName="linH" refType="w" fact="0.5"/>
      <dgm:constr type="ctrY" for="ch" forName="linH" refType="h" fact="0.5"/>
      <dgm:constr type="userP" for="ch" forName="linH" refType="h" refFor="ch" refForName="dummy" fact="0.25"/>
      <dgm:constr type="userT" for="des" forName="parTx" refType="w" refFor="ch" refForName="dummy" fact="0.2"/>
    </dgm:constrLst>
    <dgm:ruleLst/>
    <dgm:layoutNode name="dummy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linH">
      <dgm:choose name="Name1">
        <dgm:if name="Name2" func="var" arg="dir" op="equ" val="norm">
          <dgm:alg type="lin">
            <dgm:param type="linDir" val="fromL"/>
            <dgm:param type="nodeVertAlign" val="t"/>
          </dgm:alg>
        </dgm:if>
        <dgm:else name="Name3">
          <dgm:alg type="lin">
            <dgm:param type="linDir" val="fromR"/>
            <dgm:param type="nodeVertAlign" val="t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forName="parTx" val="65"/>
        <dgm:constr type="primFontSz" for="des" forName="desTx" refType="primFontSz" refFor="des" refForName="parTx" op="equ"/>
        <dgm:constr type="h" for="des" forName="parTx" refType="primFontSz" refFor="des" refForName="parTx"/>
        <dgm:constr type="h" for="des" forName="desTx" refType="primFontSz" refFor="des" refForName="parTx" fact="0.5"/>
        <dgm:constr type="h" for="des" forName="parTx" op="equ"/>
        <dgm:constr type="h" for="des" forName="desTx" op="equ"/>
        <dgm:constr type="h" for="ch" forName="backgroundArrow" refType="primFontSz" refFor="des" refForName="parTx" fact="2"/>
        <dgm:constr type="h" for="ch" forName="backgroundArrow" refType="h" refFor="des" refForName="parTx" op="lte" fact="2"/>
        <dgm:constr type="h" for="ch" forName="backgroundArrow" refType="h" refFor="des" refForName="parTx" op="gte" fact="2"/>
        <dgm:constr type="h" for="des" forName="spVertical1" refType="primFontSz" refFor="des" refForName="parTx" fact="0.5"/>
        <dgm:constr type="h" for="des" forName="spVertical1" refType="h" refFor="des" refForName="parTx" op="lte" fact="0.5"/>
        <dgm:constr type="h" for="des" forName="spVertical1" refType="h" refFor="des" refForName="parTx" op="gte" fact="0.5"/>
        <dgm:constr type="h" for="des" forName="spVertical2" refType="primFontSz" refFor="des" refForName="parTx" fact="0.5"/>
        <dgm:constr type="h" for="des" forName="spVertical2" refType="h" refFor="des" refForName="parTx" op="lte" fact="0.5"/>
        <dgm:constr type="h" for="des" forName="spVertical2" refType="h" refFor="des" refForName="parTx" op="gte" fact="0.5"/>
        <dgm:constr type="h" for="des" forName="spVertical3" refType="primFontSz" refFor="des" refForName="parTx" fact="-0.4"/>
        <dgm:constr type="h" for="des" forName="spVertical3" refType="h" refFor="des" refForName="parTx" op="lte" fact="-0.4"/>
        <dgm:constr type="h" for="des" forName="spVertical3" refType="h" refFor="des" refForName="parTx" op="gte" fact="-0.4"/>
        <dgm:constr type="w" for="ch" forName="backgroundArrow" refType="w"/>
        <dgm:constr type="w" for="ch" forName="negArrow" refType="w" fact="-1"/>
        <dgm:constr type="w" for="ch" forName="linV" refType="w"/>
        <dgm:constr type="w" for="ch" forName="space" refType="w" refFor="ch" refForName="linV" fact="0.2"/>
        <dgm:constr type="w" for="ch" forName="padding1" refType="w" fact="0.08"/>
        <dgm:constr type="userP"/>
        <dgm:constr type="w" for="ch" forName="padding2" refType="userP"/>
      </dgm:constrLst>
      <dgm:ruleLst>
        <dgm:rule type="w" for="ch" forName="linV" val="0" fact="NaN" max="NaN"/>
        <dgm:rule type="primFontSz" for="des" forName="parTx" val="5" fact="NaN" max="NaN"/>
      </dgm:ruleLst>
      <dgm:layoutNode name="padding1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forEach name="Name4" axis="ch" ptType="node">
        <dgm:layoutNode name="linV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spVertical1" refType="w"/>
            <dgm:constr type="w" for="ch" forName="parTx" refType="w"/>
            <dgm:constr type="w" for="ch" forName="spVertical2" refType="w"/>
            <dgm:constr type="w" for="ch" forName="spVertical3" refType="w"/>
            <dgm:constr type="w" for="ch" forName="desTx" refType="w"/>
          </dgm:constrLst>
          <dgm:ruleLst/>
          <dgm:layoutNode name="spVertical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parTx" styleLbl="revTx">
            <dgm:varLst>
              <dgm:chMax val="0"/>
              <dgm:chPref val="0"/>
              <dgm:bulletEnabled val="1"/>
            </dgm:varLst>
            <dgm:choose name="Name5">
              <dgm:if name="Name6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">
                <dgm:alg type="tx">
                  <dgm:param type="parTxLTRAlign" val="ctr"/>
                  <dgm:param type="parTxRTLAlign" val="ct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hoose name="Name8">
              <dgm:if name="Name9" func="var" arg="dir" op="equ" val="norm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if>
              <dgm:else name="Name10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else>
            </dgm:choose>
            <dgm:ruleLst>
              <dgm:rule type="h" val="INF" fact="NaN" max="NaN"/>
            </dgm:ruleLst>
          </dgm:layoutNode>
          <dgm:layoutNode name="spVertical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pVertical3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choose name="Name11">
            <dgm:if name="Name12" axis="ch" ptType="node" func="cnt" op="gte" val="1">
              <dgm:layoutNode name="desTx" styleLbl="revTx">
                <dgm:varLst>
                  <dgm:bulletEnabled val="1"/>
                </dgm:varLst>
                <dgm:alg type="tx">
                  <dgm:param type="stBulletLvl" val="1"/>
                </dgm:alg>
                <dgm:shape xmlns:r="http://schemas.openxmlformats.org/officeDocument/2006/relationships" type="rect" r:blip="">
                  <dgm:adjLst/>
                </dgm:shape>
                <dgm:presOf axis="des" ptType="node"/>
                <dgm:constrLst>
                  <dgm:constr type="tMarg"/>
                  <dgm:constr type="bMarg"/>
                  <dgm:constr type="rMarg"/>
                  <dgm:constr type="lMarg"/>
                </dgm:constrLst>
                <dgm:ruleLst>
                  <dgm:rule type="h" val="INF" fact="NaN" max="NaN"/>
                </dgm:ruleLst>
              </dgm:layoutNode>
            </dgm:if>
            <dgm:else name="Name13"/>
          </dgm:choose>
        </dgm:layoutNod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  <dgm:layoutNode name="padding2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negArrow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backgroundArrow" styleLbl="node1">
        <dgm:alg type="sp"/>
        <dgm:choose name="Name15">
          <dgm:if name="Name16" func="var" arg="dir" op="equ" val="norm">
            <dgm:shape xmlns:r="http://schemas.openxmlformats.org/officeDocument/2006/relationships" type="rightArrow" r:blip="">
              <dgm:adjLst/>
            </dgm:shape>
          </dgm:if>
          <dgm:else name="Name17">
            <dgm:shape xmlns:r="http://schemas.openxmlformats.org/officeDocument/2006/relationships" type="leftArrow" r:blip="">
              <dgm:adjLst/>
            </dgm:shape>
          </dgm:else>
        </dgm:choose>
        <dgm:presOf/>
        <dgm:constrLst/>
        <dgm:ruleLst/>
      </dgm:layoutNode>
    </dgm:layoutNode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04.12.2011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04.12.2011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04.12.2011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04.12.2011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04.12.2011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04.12.2011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1.xml"/><Relationship Id="rId3" Type="http://schemas.openxmlformats.org/officeDocument/2006/relationships/diagramLayout" Target="../diagrams/layout10.xml"/><Relationship Id="rId7" Type="http://schemas.openxmlformats.org/officeDocument/2006/relationships/diagramData" Target="../diagrams/data11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11" Type="http://schemas.microsoft.com/office/2007/relationships/diagramDrawing" Target="../diagrams/drawing11.xml"/><Relationship Id="rId5" Type="http://schemas.openxmlformats.org/officeDocument/2006/relationships/diagramColors" Target="../diagrams/colors10.xml"/><Relationship Id="rId10" Type="http://schemas.openxmlformats.org/officeDocument/2006/relationships/diagramColors" Target="../diagrams/colors11.xml"/><Relationship Id="rId4" Type="http://schemas.openxmlformats.org/officeDocument/2006/relationships/diagramQuickStyle" Target="../diagrams/quickStyle10.xml"/><Relationship Id="rId9" Type="http://schemas.openxmlformats.org/officeDocument/2006/relationships/diagramQuickStyle" Target="../diagrams/quickStyle1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3.xml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3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4.xml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4.xml"/><Relationship Id="rId5" Type="http://schemas.openxmlformats.org/officeDocument/2006/relationships/diagramColors" Target="../diagrams/colors14.xml"/><Relationship Id="rId4" Type="http://schemas.openxmlformats.org/officeDocument/2006/relationships/diagramQuickStyle" Target="../diagrams/quickStyle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5.xml"/><Relationship Id="rId2" Type="http://schemas.openxmlformats.org/officeDocument/2006/relationships/diagramData" Target="../diagrams/data1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5.xml"/><Relationship Id="rId5" Type="http://schemas.openxmlformats.org/officeDocument/2006/relationships/diagramColors" Target="../diagrams/colors15.xml"/><Relationship Id="rId4" Type="http://schemas.openxmlformats.org/officeDocument/2006/relationships/diagramQuickStyle" Target="../diagrams/quickStyle1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5.xml"/><Relationship Id="rId3" Type="http://schemas.openxmlformats.org/officeDocument/2006/relationships/diagramLayout" Target="../diagrams/layout4.xml"/><Relationship Id="rId7" Type="http://schemas.openxmlformats.org/officeDocument/2006/relationships/diagramData" Target="../diagrams/data5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11" Type="http://schemas.microsoft.com/office/2007/relationships/diagramDrawing" Target="../diagrams/drawing5.xml"/><Relationship Id="rId5" Type="http://schemas.openxmlformats.org/officeDocument/2006/relationships/diagramColors" Target="../diagrams/colors4.xml"/><Relationship Id="rId10" Type="http://schemas.openxmlformats.org/officeDocument/2006/relationships/diagramColors" Target="../diagrams/colors5.xml"/><Relationship Id="rId4" Type="http://schemas.openxmlformats.org/officeDocument/2006/relationships/diagramQuickStyle" Target="../diagrams/quickStyle4.xml"/><Relationship Id="rId9" Type="http://schemas.openxmlformats.org/officeDocument/2006/relationships/diagramQuickStyle" Target="../diagrams/quickStyle5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7.xml"/><Relationship Id="rId3" Type="http://schemas.openxmlformats.org/officeDocument/2006/relationships/diagramLayout" Target="../diagrams/layout6.xml"/><Relationship Id="rId7" Type="http://schemas.openxmlformats.org/officeDocument/2006/relationships/diagramData" Target="../diagrams/data7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11" Type="http://schemas.microsoft.com/office/2007/relationships/diagramDrawing" Target="../diagrams/drawing7.xml"/><Relationship Id="rId5" Type="http://schemas.openxmlformats.org/officeDocument/2006/relationships/diagramColors" Target="../diagrams/colors6.xml"/><Relationship Id="rId10" Type="http://schemas.openxmlformats.org/officeDocument/2006/relationships/diagramColors" Target="../diagrams/colors7.xml"/><Relationship Id="rId4" Type="http://schemas.openxmlformats.org/officeDocument/2006/relationships/diagramQuickStyle" Target="../diagrams/quickStyle6.xml"/><Relationship Id="rId9" Type="http://schemas.openxmlformats.org/officeDocument/2006/relationships/diagramQuickStyle" Target="../diagrams/quickStyle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643174" y="1142984"/>
            <a:ext cx="6500826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kumimoji="0" lang="kk-KZ" sz="4800" b="1" i="0" u="none" strike="noStrike" cap="all" spc="0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KZ Times New Roman"/>
                <a:ea typeface="Times New Roman" pitchFamily="18" charset="0"/>
                <a:cs typeface="Arial" pitchFamily="34" charset="0"/>
              </a:rPr>
              <a:t>Осы заманғы консерватизмнің негізгі ағымдары</a:t>
            </a:r>
            <a:endParaRPr lang="ru-RU" sz="4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214282" y="214290"/>
            <a:ext cx="7929618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err="1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KZ Times New Roman"/>
                <a:ea typeface="Times New Roman" pitchFamily="18" charset="0"/>
                <a:cs typeface="Arial" pitchFamily="34" charset="0"/>
              </a:rPr>
              <a:t>Ақшаға сұраныс 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KZ Times New Roman"/>
                <a:ea typeface="Times New Roman" pitchFamily="18" charset="0"/>
                <a:cs typeface="Arial" pitchFamily="34" charset="0"/>
              </a:rPr>
              <a:t>пен </a:t>
            </a:r>
            <a:r>
              <a:rPr kumimoji="0" lang="ru-RU" b="1" i="1" u="none" strike="noStrike" cap="none" normalizeH="0" baseline="0" dirty="0" err="1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KZ Times New Roman"/>
                <a:ea typeface="Times New Roman" pitchFamily="18" charset="0"/>
                <a:cs typeface="Arial" pitchFamily="34" charset="0"/>
              </a:rPr>
              <a:t>ұсынысының тепе-теңдігі бұзылады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KZ Times New Roman"/>
                <a:ea typeface="Times New Roman" pitchFamily="18" charset="0"/>
                <a:cs typeface="Arial" pitchFamily="34" charset="0"/>
              </a:rPr>
              <a:t>, </a:t>
            </a:r>
          </a:p>
          <a:p>
            <a:pPr marL="0" marR="0" lvl="0" indent="2286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err="1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KZ Times New Roman"/>
                <a:ea typeface="Times New Roman" pitchFamily="18" charset="0"/>
                <a:cs typeface="Arial" pitchFamily="34" charset="0"/>
              </a:rPr>
              <a:t>одан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KZ Times New Roman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b="1" i="1" u="none" strike="noStrike" cap="none" normalizeH="0" baseline="0" dirty="0" err="1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KZ Times New Roman"/>
                <a:ea typeface="Times New Roman" pitchFamily="18" charset="0"/>
                <a:cs typeface="Arial" pitchFamily="34" charset="0"/>
              </a:rPr>
              <a:t>кейін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KZ Times New Roman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b="1" i="1" u="none" strike="noStrike" cap="none" normalizeH="0" baseline="0" dirty="0" err="1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KZ Times New Roman"/>
                <a:ea typeface="Times New Roman" pitchFamily="18" charset="0"/>
                <a:cs typeface="Arial" pitchFamily="34" charset="0"/>
              </a:rPr>
              <a:t>ол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KZ Times New Roman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b="1" i="1" u="none" strike="noStrike" cap="none" normalizeH="0" baseline="0" dirty="0" err="1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KZ Times New Roman"/>
                <a:ea typeface="Times New Roman" pitchFamily="18" charset="0"/>
                <a:cs typeface="Arial" pitchFamily="34" charset="0"/>
              </a:rPr>
              <a:t>жаңа нүктеде тоқтайды.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KZ Times New Roman"/>
                <a:ea typeface="Times New Roman" pitchFamily="18" charset="0"/>
                <a:cs typeface="Arial" pitchFamily="34" charset="0"/>
              </a:rPr>
              <a:t> Осы </a:t>
            </a:r>
            <a:r>
              <a:rPr kumimoji="0" lang="ru-RU" b="1" i="1" u="none" strike="noStrike" cap="none" normalizeH="0" baseline="0" dirty="0" err="1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KZ Times New Roman"/>
                <a:ea typeface="Times New Roman" pitchFamily="18" charset="0"/>
                <a:cs typeface="Arial" pitchFamily="34" charset="0"/>
              </a:rPr>
              <a:t>жағдайда орталық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KZ Times New Roman"/>
                <a:ea typeface="Times New Roman" pitchFamily="18" charset="0"/>
                <a:cs typeface="Arial" pitchFamily="34" charset="0"/>
              </a:rPr>
              <a:t> </a:t>
            </a:r>
          </a:p>
          <a:p>
            <a:pPr marL="0" marR="0" lvl="0" indent="2286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KZ Times New Roman"/>
                <a:ea typeface="Times New Roman" pitchFamily="18" charset="0"/>
                <a:cs typeface="Arial" pitchFamily="34" charset="0"/>
              </a:rPr>
              <a:t>банк </a:t>
            </a:r>
            <a:r>
              <a:rPr kumimoji="0" lang="ru-RU" b="1" i="1" u="none" strike="noStrike" cap="none" normalizeH="0" baseline="0" dirty="0" err="1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KZ Times New Roman"/>
                <a:ea typeface="Times New Roman" pitchFamily="18" charset="0"/>
                <a:cs typeface="Arial" pitchFamily="34" charset="0"/>
              </a:rPr>
              <a:t>өз саясатын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KZ Times New Roman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b="1" i="1" u="none" strike="noStrike" cap="none" normalizeH="0" baseline="0" dirty="0" err="1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KZ Times New Roman"/>
                <a:ea typeface="Times New Roman" pitchFamily="18" charset="0"/>
                <a:cs typeface="Arial" pitchFamily="34" charset="0"/>
              </a:rPr>
              <a:t>түзетеді 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KZ Times New Roman"/>
                <a:ea typeface="Times New Roman" pitchFamily="18" charset="0"/>
                <a:cs typeface="Arial" pitchFamily="34" charset="0"/>
              </a:rPr>
              <a:t>- </a:t>
            </a:r>
            <a:r>
              <a:rPr kumimoji="0" lang="ru-RU" b="1" i="1" u="none" strike="noStrike" cap="none" normalizeH="0" baseline="0" dirty="0" err="1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KZ Times New Roman"/>
                <a:ea typeface="Times New Roman" pitchFamily="18" charset="0"/>
                <a:cs typeface="Arial" pitchFamily="34" charset="0"/>
              </a:rPr>
              <a:t>ақша ұсынысы артады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KZ Times New Roman"/>
                <a:ea typeface="Times New Roman" pitchFamily="18" charset="0"/>
                <a:cs typeface="Arial" pitchFamily="34" charset="0"/>
              </a:rPr>
              <a:t>, </a:t>
            </a:r>
          </a:p>
          <a:p>
            <a:pPr marL="0" marR="0" lvl="0" indent="2286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KZ Times New Roman"/>
                <a:ea typeface="Times New Roman" pitchFamily="18" charset="0"/>
                <a:cs typeface="Arial" pitchFamily="34" charset="0"/>
              </a:rPr>
              <a:t>ставка </a:t>
            </a:r>
            <a:r>
              <a:rPr kumimoji="0" lang="ru-RU" b="1" i="1" u="none" strike="noStrike" cap="none" normalizeH="0" baseline="0" dirty="0" err="1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KZ Times New Roman"/>
                <a:ea typeface="Times New Roman" pitchFamily="18" charset="0"/>
                <a:cs typeface="Arial" pitchFamily="34" charset="0"/>
              </a:rPr>
              <a:t>төмендейді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KZ Times New Roman"/>
                <a:ea typeface="Times New Roman" pitchFamily="18" charset="0"/>
                <a:cs typeface="Arial" pitchFamily="34" charset="0"/>
              </a:rPr>
              <a:t>. </a:t>
            </a:r>
          </a:p>
          <a:p>
            <a:pPr marL="0" marR="0" lvl="0" indent="2286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KZ Times New Roman"/>
                <a:ea typeface="Times New Roman" pitchFamily="18" charset="0"/>
                <a:cs typeface="Arial" pitchFamily="34" charset="0"/>
              </a:rPr>
              <a:t>Процесс </a:t>
            </a:r>
            <a:r>
              <a:rPr kumimoji="0" lang="ru-RU" b="1" i="1" u="none" strike="noStrike" cap="none" normalizeH="0" baseline="0" dirty="0" err="1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KZ Times New Roman"/>
                <a:ea typeface="Times New Roman" pitchFamily="18" charset="0"/>
                <a:cs typeface="Arial" pitchFamily="34" charset="0"/>
              </a:rPr>
              <a:t>кері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KZ Times New Roman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b="1" i="1" u="none" strike="noStrike" cap="none" normalizeH="0" baseline="0" dirty="0" err="1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KZ Times New Roman"/>
                <a:ea typeface="Times New Roman" pitchFamily="18" charset="0"/>
                <a:cs typeface="Arial" pitchFamily="34" charset="0"/>
              </a:rPr>
              <a:t>бағытта жүреді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KZ Times New Roman"/>
                <a:ea typeface="Times New Roman" pitchFamily="18" charset="0"/>
                <a:cs typeface="Arial" pitchFamily="34" charset="0"/>
              </a:rPr>
              <a:t>. </a:t>
            </a:r>
          </a:p>
          <a:p>
            <a:pPr marL="0" marR="0" lvl="0" indent="2286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err="1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KZ Times New Roman"/>
                <a:ea typeface="Times New Roman" pitchFamily="18" charset="0"/>
                <a:cs typeface="Arial" pitchFamily="34" charset="0"/>
              </a:rPr>
              <a:t>Осыдан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KZ Times New Roman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b="1" i="1" u="none" strike="noStrike" cap="none" normalizeH="0" baseline="0" dirty="0" err="1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KZ Times New Roman"/>
                <a:ea typeface="Times New Roman" pitchFamily="18" charset="0"/>
                <a:cs typeface="Arial" pitchFamily="34" charset="0"/>
              </a:rPr>
              <a:t>Фридмен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KZ Times New Roman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b="1" i="1" u="none" strike="noStrike" cap="none" normalizeH="0" baseline="0" dirty="0" err="1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KZ Times New Roman"/>
                <a:ea typeface="Times New Roman" pitchFamily="18" charset="0"/>
                <a:cs typeface="Arial" pitchFamily="34" charset="0"/>
              </a:rPr>
              <a:t>мынандай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KZ Times New Roman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b="1" i="1" u="none" strike="noStrike" cap="none" normalizeH="0" baseline="0" dirty="0" err="1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KZ Times New Roman"/>
                <a:ea typeface="Times New Roman" pitchFamily="18" charset="0"/>
                <a:cs typeface="Arial" pitchFamily="34" charset="0"/>
              </a:rPr>
              <a:t>қортынды шығарды:</a:t>
            </a:r>
            <a:endParaRPr kumimoji="0" lang="ru-RU" b="1" i="1" u="none" strike="noStrike" cap="none" normalizeH="0" baseline="0" dirty="0" smtClean="0">
              <a:ln>
                <a:noFill/>
              </a:ln>
              <a:solidFill>
                <a:schemeClr val="accent5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0" y="2334338"/>
            <a:ext cx="8143900" cy="34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>
                <a:tab pos="342900" algn="l"/>
                <a:tab pos="1016000" algn="l"/>
              </a:tabLst>
            </a:pP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Нарықтық экономикада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сұраныс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пен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ұсыныс арасындағы тепе-теңділікті қалпына келтіруге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кедергі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жасамау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керек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;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342900" algn="l"/>
                <a:tab pos="1016000" algn="l"/>
              </a:tabLst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>
                <a:tab pos="342900" algn="l"/>
                <a:tab pos="1016000" algn="l"/>
              </a:tabLst>
            </a:pP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Егер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ақша массасының қарқыны тауар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массасының өсу қарқынынан артса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немесе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керісінше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ақша массасы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тауар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айналысының өсім қарқынынан артта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қалса, онда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жағымсыз ауытқулар пайда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болып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экономикалық дамудың тұрақтылығы бұзылады;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342900" algn="l"/>
                <a:tab pos="1016000" algn="l"/>
              </a:tabLst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>
                <a:tab pos="342900" algn="l"/>
                <a:tab pos="1016000" algn="l"/>
              </a:tabLst>
            </a:pP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Ақша массасының өсуі бағалардың орнықтығын қамтамасыз ететін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қарқынмен жүріп, ұлттық жиынтық өнім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(ҰЖӨ)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динамикасына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сәйкес келуі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тиіс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/>
        </p:nvGraphicFramePr>
        <p:xfrm>
          <a:off x="285720" y="1571612"/>
          <a:ext cx="7572428" cy="50006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571472" y="214290"/>
            <a:ext cx="7000924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kumimoji="0" lang="ru-RU" sz="2400" b="1" i="0" u="none" strike="noStrike" cap="all" spc="0" normalizeH="0" baseline="0" dirty="0" err="1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KZ Times New Roman"/>
                <a:ea typeface="Times New Roman" pitchFamily="18" charset="0"/>
                <a:cs typeface="Arial" pitchFamily="34" charset="0"/>
              </a:rPr>
              <a:t>Инфляцияны</a:t>
            </a:r>
            <a:r>
              <a:rPr kumimoji="0" lang="ru-RU" sz="2400" b="1" i="0" u="none" strike="noStrike" cap="all" spc="0" normalizeH="0" baseline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KZ Times New Roman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400" b="1" i="0" u="none" strike="noStrike" cap="all" spc="0" normalizeH="0" baseline="0" dirty="0" err="1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KZ Times New Roman"/>
                <a:ea typeface="Times New Roman" pitchFamily="18" charset="0"/>
                <a:cs typeface="Arial" pitchFamily="34" charset="0"/>
              </a:rPr>
              <a:t>тудыратын</a:t>
            </a:r>
            <a:r>
              <a:rPr kumimoji="0" lang="ru-RU" sz="2400" b="1" i="0" u="none" strike="noStrike" cap="all" spc="0" normalizeH="0" baseline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KZ Times New Roman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400" b="1" i="0" u="none" strike="noStrike" cap="all" spc="0" normalizeH="0" baseline="0" dirty="0" err="1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KZ Times New Roman"/>
                <a:ea typeface="Times New Roman" pitchFamily="18" charset="0"/>
                <a:cs typeface="Arial" pitchFamily="34" charset="0"/>
              </a:rPr>
              <a:t>арналарды</a:t>
            </a:r>
            <a:r>
              <a:rPr kumimoji="0" lang="ru-RU" sz="2400" b="1" i="0" u="none" strike="noStrike" cap="all" spc="0" normalizeH="0" baseline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KZ Times New Roman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400" b="1" i="0" u="none" strike="noStrike" cap="all" spc="0" normalizeH="0" baseline="0" dirty="0" err="1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KZ Times New Roman"/>
                <a:ea typeface="Times New Roman" pitchFamily="18" charset="0"/>
                <a:cs typeface="Arial" pitchFamily="34" charset="0"/>
              </a:rPr>
              <a:t>бітеу</a:t>
            </a:r>
            <a:r>
              <a:rPr kumimoji="0" lang="ru-RU" sz="2400" b="1" i="0" u="none" strike="noStrike" cap="all" spc="0" normalizeH="0" baseline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KZ Times New Roman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400" b="1" i="0" u="none" strike="noStrike" cap="all" spc="0" normalizeH="0" baseline="0" dirty="0" err="1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KZ Times New Roman"/>
                <a:ea typeface="Times New Roman" pitchFamily="18" charset="0"/>
                <a:cs typeface="Arial" pitchFamily="34" charset="0"/>
              </a:rPr>
              <a:t>үшін монетаристер</a:t>
            </a:r>
            <a:r>
              <a:rPr kumimoji="0" lang="ru-RU" sz="2400" b="1" i="0" u="none" strike="noStrike" cap="all" spc="0" normalizeH="0" baseline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KZ Times New Roman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400" b="1" i="0" u="none" strike="noStrike" cap="all" spc="0" normalizeH="0" baseline="0" dirty="0" err="1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KZ Times New Roman"/>
                <a:ea typeface="Times New Roman" pitchFamily="18" charset="0"/>
                <a:cs typeface="Arial" pitchFamily="34" charset="0"/>
              </a:rPr>
              <a:t>мыналарды</a:t>
            </a:r>
            <a:r>
              <a:rPr kumimoji="0" lang="ru-RU" sz="2400" b="1" i="0" u="none" strike="noStrike" cap="all" spc="0" normalizeH="0" baseline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KZ Times New Roman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400" b="1" i="0" u="none" strike="noStrike" cap="all" spc="0" normalizeH="0" baseline="0" dirty="0" err="1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KZ Times New Roman"/>
                <a:ea typeface="Times New Roman" pitchFamily="18" charset="0"/>
                <a:cs typeface="Arial" pitchFamily="34" charset="0"/>
              </a:rPr>
              <a:t>ұсынады:</a:t>
            </a:r>
            <a:endParaRPr lang="ru-RU" sz="2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28596" y="857232"/>
          <a:ext cx="7239000" cy="48466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kk-KZ" sz="4000" i="1" dirty="0" smtClean="0"/>
              <a:t>Монетаризм </a:t>
            </a:r>
            <a:r>
              <a:rPr lang="kk-KZ" dirty="0" smtClean="0"/>
              <a:t>– </a:t>
            </a:r>
            <a:r>
              <a:rPr lang="kk-KZ" sz="3200" dirty="0" smtClean="0"/>
              <a:t>кейнсиандыққа қарсы шыққан, «еркін нарық», «мемлекеттің араласпауы» идеяларын қолдайтын бағыт, ол ең бастсы деп ақша теориясы мәселесін қойды. </a:t>
            </a:r>
            <a:endParaRPr lang="ru-RU" sz="3200" b="1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6410644"/>
          <a:ext cx="7239000" cy="457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Схема 4"/>
          <p:cNvGraphicFramePr/>
          <p:nvPr/>
        </p:nvGraphicFramePr>
        <p:xfrm>
          <a:off x="928662" y="500042"/>
          <a:ext cx="6096000" cy="57864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357158" y="0"/>
            <a:ext cx="7643865" cy="1554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900" b="1" i="1" u="none" strike="noStrike" cap="none" normalizeH="0" baseline="0" dirty="0" err="1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Экономикалық ұсыныс теорияның авторлары</a:t>
            </a:r>
            <a:r>
              <a:rPr kumimoji="0" lang="ru-RU" sz="1900" b="1" i="1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А. </a:t>
            </a:r>
            <a:r>
              <a:rPr kumimoji="0" lang="ru-RU" sz="1900" b="1" i="1" u="none" strike="noStrike" cap="none" normalizeH="0" baseline="0" dirty="0" err="1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Лаффер</a:t>
            </a:r>
            <a:r>
              <a:rPr kumimoji="0" lang="ru-RU" sz="1900" b="1" i="1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</a:t>
            </a:r>
          </a:p>
          <a:p>
            <a:pPr marL="0" marR="0" lvl="0" indent="2286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900" b="1" i="1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Р. </a:t>
            </a:r>
            <a:r>
              <a:rPr kumimoji="0" lang="ru-RU" sz="1900" b="1" i="1" u="none" strike="noStrike" cap="none" normalizeH="0" baseline="0" dirty="0" err="1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Барроу</a:t>
            </a:r>
            <a:r>
              <a:rPr kumimoji="0" lang="ru-RU" sz="1900" b="1" i="1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П. </a:t>
            </a:r>
            <a:r>
              <a:rPr kumimoji="0" lang="ru-RU" sz="1900" b="1" i="1" u="none" strike="noStrike" cap="none" normalizeH="0" baseline="0" dirty="0" err="1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Эвнс</a:t>
            </a:r>
            <a:r>
              <a:rPr kumimoji="0" lang="ru-RU" sz="1900" b="1" i="1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900" b="1" i="1" u="none" strike="noStrike" cap="none" normalizeH="0" baseline="0" dirty="0" err="1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және </a:t>
            </a:r>
            <a:r>
              <a:rPr kumimoji="0" lang="ru-RU" sz="1900" b="1" i="1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т.б. 1970-1980ж.ж. АҚШ пен </a:t>
            </a:r>
            <a:r>
              <a:rPr kumimoji="0" lang="ru-RU" sz="1900" b="1" i="1" u="none" strike="noStrike" cap="none" normalizeH="0" baseline="0" dirty="0" err="1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Англияда</a:t>
            </a:r>
            <a:r>
              <a:rPr kumimoji="0" lang="ru-RU" sz="1900" b="1" i="1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marL="0" marR="0" lvl="0" indent="2286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900" b="1" i="1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макро анализ </a:t>
            </a:r>
            <a:r>
              <a:rPr kumimoji="0" lang="ru-RU" sz="1900" b="1" i="1" u="none" strike="noStrike" cap="none" normalizeH="0" baseline="0" dirty="0" err="1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мектебі</a:t>
            </a:r>
            <a:r>
              <a:rPr kumimoji="0" lang="ru-RU" sz="1900" b="1" i="1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900" b="1" i="1" u="none" strike="noStrike" cap="none" normalizeH="0" baseline="0" dirty="0" err="1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құрды</a:t>
            </a:r>
            <a:r>
              <a:rPr kumimoji="0" lang="ru-RU" sz="1900" b="1" i="1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r>
              <a:rPr kumimoji="0" lang="ru-RU" sz="1900" b="1" i="1" u="none" strike="noStrike" cap="none" normalizeH="0" baseline="0" dirty="0" err="1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Ұсыныс экономикасының теориктері</a:t>
            </a:r>
            <a:r>
              <a:rPr kumimoji="0" lang="ru-RU" sz="1900" b="1" i="1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marL="0" marR="0" lvl="0" indent="2286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900" b="1" i="1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</a:t>
            </a:r>
            <a:r>
              <a:rPr kumimoji="0" lang="ru-RU" sz="1900" b="1" i="1" u="none" strike="noStrike" cap="none" normalizeH="0" baseline="0" dirty="0" err="1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монетаристермен</a:t>
            </a:r>
            <a:r>
              <a:rPr kumimoji="0" lang="ru-RU" sz="1900" b="1" i="1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900" b="1" i="1" u="none" strike="noStrike" cap="none" normalizeH="0" baseline="0" dirty="0" err="1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қатар</a:t>
            </a:r>
            <a:r>
              <a:rPr kumimoji="0" lang="ru-RU" sz="1900" b="1" i="1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 </a:t>
            </a:r>
            <a:r>
              <a:rPr kumimoji="0" lang="ru-RU" sz="1900" b="1" i="1" u="none" strike="noStrike" cap="none" normalizeH="0" baseline="0" dirty="0" err="1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кейнсиандықтарды мына</a:t>
            </a:r>
            <a:r>
              <a:rPr kumimoji="0" lang="ru-RU" sz="1900" b="1" i="1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900" b="1" i="1" u="none" strike="noStrike" cap="none" normalizeH="0" baseline="0" dirty="0" err="1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негізгі</a:t>
            </a:r>
            <a:r>
              <a:rPr kumimoji="0" lang="ru-RU" sz="1900" b="1" i="1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900" b="1" i="1" u="none" strike="noStrike" cap="none" normalizeH="0" baseline="0" dirty="0" err="1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пунктер</a:t>
            </a:r>
            <a:r>
              <a:rPr kumimoji="0" lang="ru-RU" sz="1900" b="1" i="1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900" b="1" i="1" u="none" strike="noStrike" cap="none" normalizeH="0" baseline="0" dirty="0" err="1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бойынша</a:t>
            </a:r>
            <a:r>
              <a:rPr kumimoji="0" lang="ru-RU" sz="1900" b="1" i="1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900" b="1" i="1" u="none" strike="noStrike" cap="none" normalizeH="0" baseline="0" dirty="0" err="1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сынады</a:t>
            </a:r>
            <a:r>
              <a:rPr kumimoji="0" lang="ru-RU" sz="1900" b="1" i="1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</a:t>
            </a:r>
            <a:endParaRPr kumimoji="0" lang="ru-RU" sz="1900" b="1" i="1" u="none" strike="noStrike" cap="none" normalizeH="0" baseline="0" dirty="0" smtClean="0">
              <a:ln>
                <a:noFill/>
              </a:ln>
              <a:solidFill>
                <a:schemeClr val="accent5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214282" y="1668251"/>
            <a:ext cx="7858180" cy="50629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342900" algn="l"/>
                <a:tab pos="914400" algn="l"/>
                <a:tab pos="1841500" algn="l"/>
              </a:tabLst>
            </a:pPr>
            <a:r>
              <a:rPr kumimoji="0" lang="ru-RU" sz="1900" b="0" i="1" u="none" strike="noStrike" cap="none" normalizeH="0" baseline="0" dirty="0" err="1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Кейнсиандық </a:t>
            </a:r>
            <a:r>
              <a:rPr kumimoji="0" lang="ru-RU" sz="1900" b="0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теория </a:t>
            </a:r>
            <a:r>
              <a:rPr kumimoji="0" lang="ru-RU" sz="1900" b="0" i="1" u="none" strike="noStrike" cap="none" normalizeH="0" baseline="0" dirty="0" err="1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стаганфляцияға ие</a:t>
            </a:r>
            <a:r>
              <a:rPr kumimoji="0" lang="ru-RU" sz="1900" b="0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бола </a:t>
            </a:r>
            <a:r>
              <a:rPr kumimoji="0" lang="ru-RU" sz="1900" b="0" i="1" u="none" strike="noStrike" cap="none" normalizeH="0" baseline="0" dirty="0" err="1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алмайды</a:t>
            </a:r>
            <a:r>
              <a:rPr kumimoji="0" lang="ru-RU" sz="1900" b="0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sz="1900" b="0" i="1" u="none" strike="noStrike" cap="none" normalizeH="0" baseline="0" dirty="0" err="1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себебі</a:t>
            </a:r>
            <a:r>
              <a:rPr kumimoji="0" lang="ru-RU" sz="1900" b="0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900" b="0" i="1" u="none" strike="noStrike" cap="none" normalizeH="0" baseline="0" dirty="0" err="1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олар</a:t>
            </a:r>
            <a:r>
              <a:rPr kumimoji="0" lang="ru-RU" sz="1900" b="0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kumimoji="0" lang="ru-RU" sz="1900" b="0" i="1" u="none" strike="noStrike" cap="none" normalizeH="0" baseline="0" dirty="0" err="1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ортаға жиынтық сұранысты қояды</a:t>
            </a:r>
            <a:r>
              <a:rPr kumimoji="0" lang="ru-RU" sz="1900" b="0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;</a:t>
            </a:r>
            <a:endParaRPr kumimoji="0" lang="ru-RU" sz="1900" b="0" i="1" u="none" strike="noStrike" cap="none" normalizeH="0" baseline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342900" algn="l"/>
                <a:tab pos="914400" algn="l"/>
                <a:tab pos="1841500" algn="l"/>
              </a:tabLst>
            </a:pPr>
            <a:r>
              <a:rPr kumimoji="0" lang="ru-RU" sz="1900" b="0" i="1" u="none" strike="noStrike" cap="none" normalizeH="0" baseline="0" dirty="0" err="1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Мемлекеттің экономикаға  араласуы</a:t>
            </a:r>
            <a:r>
              <a:rPr kumimoji="0" lang="ru-RU" sz="1900" b="0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900" b="0" i="1" u="none" strike="noStrike" cap="none" normalizeH="0" baseline="0" dirty="0" err="1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салық мөлшерінің артуын</a:t>
            </a:r>
            <a:r>
              <a:rPr kumimoji="0" lang="ru-RU" sz="1900" b="0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900" b="0" i="1" u="none" strike="noStrike" cap="none" normalizeH="0" baseline="0" dirty="0" err="1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тудырды</a:t>
            </a:r>
            <a:r>
              <a:rPr kumimoji="0" lang="ru-RU" sz="1900" b="0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– </a:t>
            </a:r>
            <a:r>
              <a:rPr kumimoji="0" lang="ru-RU" sz="1900" b="0" i="1" u="none" strike="noStrike" cap="none" normalizeH="0" baseline="0" dirty="0" err="1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абсолюттік</a:t>
            </a:r>
            <a:r>
              <a:rPr kumimoji="0" lang="ru-RU" sz="1900" b="0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900" b="0" i="1" u="none" strike="noStrike" cap="none" normalizeH="0" baseline="0" dirty="0" err="1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және салыстырмалы</a:t>
            </a:r>
            <a:r>
              <a:rPr kumimoji="0" lang="ru-RU" sz="1900" b="0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900" b="0" i="1" u="none" strike="noStrike" cap="none" normalizeH="0" baseline="0" dirty="0" err="1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түрініс (ұлттық табысқа қарағанда</a:t>
            </a:r>
            <a:r>
              <a:rPr kumimoji="0" lang="ru-RU" sz="1900" b="0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);</a:t>
            </a:r>
            <a:endParaRPr kumimoji="0" lang="ru-RU" sz="1900" b="0" i="1" u="none" strike="noStrike" cap="none" normalizeH="0" baseline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342900" algn="l"/>
                <a:tab pos="914400" algn="l"/>
                <a:tab pos="1841500" algn="l"/>
              </a:tabLst>
            </a:pPr>
            <a:r>
              <a:rPr kumimoji="0" lang="ru-RU" sz="1900" b="0" i="1" u="none" strike="noStrike" cap="none" normalizeH="0" baseline="0" dirty="0" err="1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Шынында</a:t>
            </a:r>
            <a:r>
              <a:rPr kumimoji="0" lang="ru-RU" sz="1900" b="0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да </a:t>
            </a:r>
            <a:r>
              <a:rPr kumimoji="0" lang="ru-RU" sz="1900" b="0" i="1" u="none" strike="noStrike" cap="none" normalizeH="0" baseline="0" dirty="0" err="1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бұл  құбылысты кейнсиандық түсіндіруі дұрыс емес</a:t>
            </a:r>
            <a:r>
              <a:rPr kumimoji="0" lang="ru-RU" sz="1900" b="0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sz="1900" b="0" i="1" u="none" strike="noStrike" cap="none" normalizeH="0" baseline="0" dirty="0" err="1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өйткені салықтардың басым</a:t>
            </a:r>
            <a:r>
              <a:rPr kumimoji="0" lang="ru-RU" sz="1900" b="0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900" b="0" i="1" u="none" strike="noStrike" cap="none" normalizeH="0" baseline="0" dirty="0" err="1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бөлігі ерте</a:t>
            </a:r>
            <a:r>
              <a:rPr kumimoji="0" lang="ru-RU" sz="1900" b="0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900" b="0" i="1" u="none" strike="noStrike" cap="none" normalizeH="0" baseline="0" dirty="0" err="1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ме</a:t>
            </a:r>
            <a:r>
              <a:rPr kumimoji="0" lang="ru-RU" sz="1900" b="0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900" b="0" i="1" u="none" strike="noStrike" cap="none" normalizeH="0" baseline="0" dirty="0" err="1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кешпе</a:t>
            </a:r>
            <a:r>
              <a:rPr kumimoji="0" lang="ru-RU" sz="1900" b="0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900" b="0" i="1" u="none" strike="noStrike" cap="none" normalizeH="0" baseline="0" dirty="0" err="1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кәсіпкерлердің шығындарына айналып</a:t>
            </a:r>
            <a:r>
              <a:rPr kumimoji="0" lang="ru-RU" sz="1900" b="0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sz="1900" b="0" i="1" u="none" strike="noStrike" cap="none" normalizeH="0" baseline="0" dirty="0" err="1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тұтынушыларға жоғарлаған баға ретінде</a:t>
            </a:r>
            <a:r>
              <a:rPr kumimoji="0" lang="ru-RU" sz="1900" b="0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900" b="0" i="1" u="none" strike="noStrike" cap="none" normalizeH="0" baseline="0" dirty="0" err="1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қайта салынады</a:t>
            </a:r>
            <a:r>
              <a:rPr kumimoji="0" lang="ru-RU" sz="1900" b="0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;</a:t>
            </a:r>
            <a:endParaRPr kumimoji="0" lang="ru-RU" sz="1900" b="0" i="1" u="none" strike="noStrike" cap="none" normalizeH="0" baseline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342900" algn="l"/>
                <a:tab pos="914400" algn="l"/>
                <a:tab pos="1841500" algn="l"/>
              </a:tabLst>
            </a:pPr>
            <a:r>
              <a:rPr kumimoji="0" lang="ru-RU" sz="1900" b="0" i="1" u="none" strike="noStrike" cap="none" normalizeH="0" baseline="0" dirty="0" err="1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Жоғары салықтар және мемлекеттік</a:t>
            </a:r>
            <a:r>
              <a:rPr kumimoji="0" lang="ru-RU" sz="1900" b="0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900" b="0" i="1" u="none" strike="noStrike" cap="none" normalizeH="0" baseline="0" dirty="0" err="1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трансферттер</a:t>
            </a:r>
            <a:r>
              <a:rPr kumimoji="0" lang="ru-RU" sz="1900" b="0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900" b="0" i="1" u="none" strike="noStrike" cap="none" normalizeH="0" baseline="0" dirty="0" err="1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еңбекке деген</a:t>
            </a:r>
            <a:r>
              <a:rPr kumimoji="0" lang="ru-RU" sz="1900" b="0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900" b="0" i="1" u="none" strike="noStrike" cap="none" normalizeH="0" baseline="0" dirty="0" err="1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ынтаны</a:t>
            </a:r>
            <a:r>
              <a:rPr kumimoji="0" lang="ru-RU" sz="1900" b="0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900" b="0" i="1" u="none" strike="noStrike" cap="none" normalizeH="0" baseline="0" dirty="0" err="1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жойып</a:t>
            </a:r>
            <a:r>
              <a:rPr kumimoji="0" lang="ru-RU" sz="1900" b="0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sz="1900" b="0" i="1" u="none" strike="noStrike" cap="none" normalizeH="0" baseline="0" dirty="0" err="1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кәсіпкерлік тәуекелділікті азайтады</a:t>
            </a:r>
            <a:r>
              <a:rPr kumimoji="0" lang="ru-RU" sz="1900" b="0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;</a:t>
            </a:r>
            <a:endParaRPr kumimoji="0" lang="ru-RU" sz="1900" b="0" i="1" u="none" strike="noStrike" cap="none" normalizeH="0" baseline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342900" algn="l"/>
                <a:tab pos="914400" algn="l"/>
                <a:tab pos="1841500" algn="l"/>
              </a:tabLst>
            </a:pPr>
            <a:r>
              <a:rPr kumimoji="0" lang="ru-RU" sz="1900" b="0" i="1" u="none" strike="noStrike" cap="none" normalizeH="0" baseline="0" dirty="0" err="1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Мемлекеттің құрылымдық реттеу</a:t>
            </a:r>
            <a:r>
              <a:rPr kumimoji="0" lang="ru-RU" sz="1900" b="0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900" b="0" i="1" u="none" strike="noStrike" cap="none" normalizeH="0" baseline="0" dirty="0" err="1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саясаты</a:t>
            </a:r>
            <a:r>
              <a:rPr kumimoji="0" lang="ru-RU" sz="1900" b="0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900" b="0" i="1" u="none" strike="noStrike" cap="none" normalizeH="0" baseline="0" dirty="0" err="1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көбіне бәсекеге қабілетсіз фирмаларды</a:t>
            </a:r>
            <a:r>
              <a:rPr kumimoji="0" lang="ru-RU" sz="1900" b="0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900" b="0" i="1" u="none" strike="noStrike" cap="none" normalizeH="0" baseline="0" dirty="0" err="1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қорғайды, бұл еңбек өнімділігіне залалын</a:t>
            </a:r>
            <a:r>
              <a:rPr kumimoji="0" lang="ru-RU" sz="1900" b="0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900" b="0" i="1" u="none" strike="noStrike" cap="none" normalizeH="0" baseline="0" dirty="0" err="1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тигізеді</a:t>
            </a:r>
            <a:r>
              <a:rPr kumimoji="0" lang="ru-RU" sz="1900" b="0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;</a:t>
            </a:r>
            <a:endParaRPr kumimoji="0" lang="ru-RU" sz="1900" b="0" i="1" u="none" strike="noStrike" cap="none" normalizeH="0" baseline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342900" algn="l"/>
                <a:tab pos="914400" algn="l"/>
                <a:tab pos="1841500" algn="l"/>
              </a:tabLst>
            </a:pPr>
            <a:r>
              <a:rPr kumimoji="0" lang="ru-RU" sz="1900" b="0" i="1" u="none" strike="noStrike" cap="none" normalizeH="0" baseline="0" dirty="0" err="1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Үкіметтік </a:t>
            </a:r>
            <a:r>
              <a:rPr kumimoji="0" lang="ru-RU" sz="1900" b="0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1900" b="0" i="1" u="none" strike="noStrike" cap="none" normalizeH="0" baseline="0" dirty="0" err="1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жалпы</a:t>
            </a:r>
            <a:r>
              <a:rPr kumimoji="0" lang="ru-RU" sz="1900" b="0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900" b="0" i="1" u="none" strike="noStrike" cap="none" normalizeH="0" baseline="0" dirty="0" err="1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әлеуметтік» реттеу</a:t>
            </a:r>
            <a:r>
              <a:rPr kumimoji="0" lang="ru-RU" sz="1900" b="0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900" b="0" i="1" u="none" strike="noStrike" cap="none" normalizeH="0" baseline="0" dirty="0" err="1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саясаты</a:t>
            </a:r>
            <a:r>
              <a:rPr kumimoji="0" lang="ru-RU" sz="1900" b="0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900" b="0" i="1" u="none" strike="noStrike" cap="none" normalizeH="0" baseline="0" dirty="0" err="1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қоршаған ортаны</a:t>
            </a:r>
            <a:r>
              <a:rPr kumimoji="0" lang="ru-RU" sz="1900" b="0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900" b="0" i="1" u="none" strike="noStrike" cap="none" normalizeH="0" baseline="0" dirty="0" err="1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қорғау өнім сапасын</a:t>
            </a:r>
            <a:r>
              <a:rPr kumimoji="0" lang="ru-RU" sz="1900" b="0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900" b="0" i="1" u="none" strike="noStrike" cap="none" normalizeH="0" baseline="0" dirty="0" err="1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жақсарту, еңбек қорғау және қауіпсіздікті өсіру бизнесті</a:t>
            </a:r>
            <a:r>
              <a:rPr kumimoji="0" lang="ru-RU" sz="1900" b="0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900" b="0" i="1" u="none" strike="noStrike" cap="none" normalizeH="0" baseline="0" dirty="0" err="1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жүргізу шығын арттырды</a:t>
            </a:r>
            <a:r>
              <a:rPr kumimoji="0" lang="ru-RU" sz="1900" b="0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sz="1900" b="0" i="1" u="none" strike="noStrike" cap="none" normalizeH="0" baseline="0" dirty="0" err="1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бұл кәсіпкерлік инициативаны</a:t>
            </a:r>
            <a:r>
              <a:rPr kumimoji="0" lang="ru-RU" sz="1900" b="0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900" b="0" i="1" u="none" strike="noStrike" cap="none" normalizeH="0" baseline="0" dirty="0" err="1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төмендетті.</a:t>
            </a:r>
            <a:endParaRPr kumimoji="0" lang="ru-RU" sz="1900" b="0" i="1" u="none" strike="noStrike" cap="none" normalizeH="0" baseline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642918"/>
          <a:ext cx="7239000" cy="581344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457200" y="714356"/>
          <a:ext cx="7239000" cy="574200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642918"/>
            <a:ext cx="7239000" cy="5929354"/>
          </a:xfrm>
        </p:spPr>
        <p:txBody>
          <a:bodyPr/>
          <a:lstStyle/>
          <a:p>
            <a:pPr>
              <a:buNone/>
            </a:pPr>
            <a:r>
              <a:rPr lang="ru-RU" b="1" dirty="0" err="1" smtClean="0"/>
              <a:t>Фридмен</a:t>
            </a:r>
            <a:r>
              <a:rPr lang="ru-RU" b="1" dirty="0" smtClean="0"/>
              <a:t> </a:t>
            </a:r>
            <a:r>
              <a:rPr lang="ru-RU" b="1" dirty="0" err="1" smtClean="0"/>
              <a:t>сияқты </a:t>
            </a:r>
            <a:r>
              <a:rPr lang="ru-RU" b="1" dirty="0" smtClean="0"/>
              <a:t>Роберт </a:t>
            </a:r>
            <a:r>
              <a:rPr lang="ru-RU" b="1" dirty="0" err="1" smtClean="0"/>
              <a:t>Лукас</a:t>
            </a:r>
            <a:r>
              <a:rPr lang="ru-RU" b="1" dirty="0" smtClean="0"/>
              <a:t> та (</a:t>
            </a:r>
            <a:r>
              <a:rPr lang="ru-RU" b="1" dirty="0" err="1" smtClean="0"/>
              <a:t>ұтымды күтулердің таңдаулы теориктерінің бірі</a:t>
            </a:r>
            <a:r>
              <a:rPr lang="ru-RU" b="1" dirty="0" smtClean="0"/>
              <a:t>, Нобель </a:t>
            </a:r>
            <a:r>
              <a:rPr lang="ru-RU" b="1" dirty="0" err="1" smtClean="0"/>
              <a:t>сыйлығының </a:t>
            </a:r>
            <a:r>
              <a:rPr lang="ru-RU" b="1" dirty="0" smtClean="0"/>
              <a:t>лауреаты, 1995ж.) </a:t>
            </a:r>
            <a:r>
              <a:rPr lang="ru-RU" b="1" dirty="0" err="1" smtClean="0"/>
              <a:t>және оның жақтаушылары нарықтық </a:t>
            </a:r>
            <a:r>
              <a:rPr lang="ru-RU" b="1" dirty="0" smtClean="0"/>
              <a:t>экономика </a:t>
            </a:r>
            <a:r>
              <a:rPr lang="ru-RU" b="1" dirty="0" err="1" smtClean="0"/>
              <a:t>бұзылған тепе-теңдікті қалпына келтіруге</a:t>
            </a:r>
            <a:r>
              <a:rPr lang="ru-RU" b="1" dirty="0" smtClean="0"/>
              <a:t> </a:t>
            </a:r>
            <a:r>
              <a:rPr lang="ru-RU" b="1" dirty="0" err="1" smtClean="0"/>
              <a:t>қабілетті деп</a:t>
            </a:r>
            <a:r>
              <a:rPr lang="ru-RU" b="1" dirty="0" smtClean="0"/>
              <a:t> </a:t>
            </a:r>
            <a:r>
              <a:rPr lang="ru-RU" b="1" dirty="0" err="1" smtClean="0"/>
              <a:t>санайды</a:t>
            </a:r>
            <a:r>
              <a:rPr lang="ru-RU" b="1" dirty="0" smtClean="0"/>
              <a:t>. </a:t>
            </a:r>
            <a:r>
              <a:rPr lang="ru-RU" b="1" dirty="0" err="1" smtClean="0"/>
              <a:t>Бағалар икемді</a:t>
            </a:r>
            <a:r>
              <a:rPr lang="ru-RU" b="1" dirty="0" smtClean="0"/>
              <a:t> </a:t>
            </a:r>
            <a:r>
              <a:rPr lang="ru-RU" b="1" dirty="0" err="1" smtClean="0"/>
              <a:t>және қозғалмалы, оның ауытқу фирмалардың деңгейінде болады</a:t>
            </a:r>
            <a:r>
              <a:rPr lang="ru-RU" b="1" dirty="0" smtClean="0"/>
              <a:t>. </a:t>
            </a:r>
            <a:r>
              <a:rPr lang="ru-RU" b="1" dirty="0" err="1" smtClean="0"/>
              <a:t>Макродеңгейінде баға теңеседі.</a:t>
            </a:r>
            <a:r>
              <a:rPr lang="ru-RU" b="1" dirty="0" smtClean="0"/>
              <a:t> </a:t>
            </a:r>
            <a:r>
              <a:rPr lang="ru-RU" b="1" dirty="0" err="1" smtClean="0"/>
              <a:t>Мемлекеттің араласуы</a:t>
            </a:r>
            <a:r>
              <a:rPr lang="ru-RU" b="1" dirty="0" smtClean="0"/>
              <a:t> тек </a:t>
            </a:r>
            <a:r>
              <a:rPr lang="ru-RU" b="1" dirty="0" err="1" smtClean="0"/>
              <a:t>нарықтың өзін-өзі реттеу</a:t>
            </a:r>
            <a:r>
              <a:rPr lang="ru-RU" b="1" dirty="0" smtClean="0"/>
              <a:t> </a:t>
            </a:r>
            <a:r>
              <a:rPr lang="ru-RU" b="1" dirty="0" err="1" smtClean="0"/>
              <a:t>процессін</a:t>
            </a:r>
            <a:r>
              <a:rPr lang="ru-RU" b="1" dirty="0" smtClean="0"/>
              <a:t> </a:t>
            </a:r>
            <a:r>
              <a:rPr lang="ru-RU" b="1" dirty="0" err="1" smtClean="0"/>
              <a:t>бұзады</a:t>
            </a:r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28596" y="1142984"/>
          <a:ext cx="7239000" cy="48466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71480"/>
            <a:ext cx="7239000" cy="588425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600" i="1" dirty="0" err="1" smtClean="0"/>
              <a:t>Ма</a:t>
            </a:r>
            <a:r>
              <a:rPr lang="kk-KZ" sz="3600" i="1" dirty="0" smtClean="0"/>
              <a:t>қсаты</a:t>
            </a:r>
            <a:r>
              <a:rPr lang="en-US" sz="3600" i="1" dirty="0" smtClean="0"/>
              <a:t>:</a:t>
            </a:r>
            <a:r>
              <a:rPr lang="ru-RU" sz="3600" b="1" dirty="0" smtClean="0"/>
              <a:t>Монетаризм – </a:t>
            </a:r>
            <a:r>
              <a:rPr lang="ru-RU" sz="3600" b="1" dirty="0" err="1" smtClean="0"/>
              <a:t>бұл кейнсиандыққа қарсы шыққан бағыт</a:t>
            </a:r>
            <a:r>
              <a:rPr lang="ru-RU" sz="3600" b="1" dirty="0" smtClean="0"/>
              <a:t>, «</a:t>
            </a:r>
            <a:r>
              <a:rPr lang="ru-RU" sz="3600" b="1" dirty="0" err="1" smtClean="0"/>
              <a:t>еркін</a:t>
            </a:r>
            <a:r>
              <a:rPr lang="ru-RU" sz="3600" b="1" dirty="0" smtClean="0"/>
              <a:t> </a:t>
            </a:r>
            <a:r>
              <a:rPr lang="ru-RU" sz="3600" b="1" dirty="0" err="1" smtClean="0"/>
              <a:t>нарық</a:t>
            </a:r>
            <a:r>
              <a:rPr lang="ru-RU" sz="3600" b="1" dirty="0" smtClean="0"/>
              <a:t>», «</a:t>
            </a:r>
            <a:r>
              <a:rPr lang="ru-RU" sz="3600" b="1" dirty="0" err="1" smtClean="0"/>
              <a:t>мемлекеттің араласпау</a:t>
            </a:r>
            <a:r>
              <a:rPr lang="ru-RU" sz="3600" b="1" dirty="0" smtClean="0"/>
              <a:t>» </a:t>
            </a:r>
            <a:r>
              <a:rPr lang="ru-RU" sz="3600" b="1" dirty="0" err="1" smtClean="0"/>
              <a:t>идеяларын</a:t>
            </a:r>
            <a:r>
              <a:rPr lang="ru-RU" sz="3600" b="1" dirty="0" smtClean="0"/>
              <a:t> </a:t>
            </a:r>
            <a:r>
              <a:rPr lang="ru-RU" sz="3600" b="1" dirty="0" err="1" smtClean="0"/>
              <a:t>қорғаушы</a:t>
            </a:r>
            <a:r>
              <a:rPr lang="ru-RU" sz="3600" b="1" dirty="0" smtClean="0"/>
              <a:t>, </a:t>
            </a:r>
            <a:r>
              <a:rPr lang="ru-RU" sz="3600" b="1" dirty="0" err="1" smtClean="0"/>
              <a:t>мұнда ақша теориясы</a:t>
            </a:r>
            <a:r>
              <a:rPr lang="ru-RU" sz="3600" b="1" dirty="0" smtClean="0"/>
              <a:t> </a:t>
            </a:r>
            <a:r>
              <a:rPr lang="ru-RU" sz="3600" b="1" dirty="0" err="1" smtClean="0"/>
              <a:t>басты</a:t>
            </a:r>
            <a:r>
              <a:rPr lang="ru-RU" sz="3600" b="1" dirty="0" smtClean="0"/>
              <a:t> </a:t>
            </a:r>
            <a:r>
              <a:rPr lang="ru-RU" sz="3600" b="1" dirty="0" err="1" smtClean="0"/>
              <a:t>мәселе ретінде</a:t>
            </a:r>
            <a:r>
              <a:rPr lang="ru-RU" sz="3600" b="1" dirty="0" smtClean="0"/>
              <a:t> </a:t>
            </a:r>
            <a:r>
              <a:rPr lang="ru-RU" sz="3600" b="1" dirty="0" err="1" smtClean="0"/>
              <a:t>қарастырылады</a:t>
            </a:r>
            <a:r>
              <a:rPr lang="ru-RU" sz="3600" b="1" dirty="0" smtClean="0"/>
              <a:t>.</a:t>
            </a:r>
            <a:endParaRPr lang="ru-RU" sz="3600" i="1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/>
        </p:nvGraphicFramePr>
        <p:xfrm>
          <a:off x="357158" y="1539876"/>
          <a:ext cx="7500990" cy="510383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2571736" y="285728"/>
            <a:ext cx="271464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err="1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түйін</a:t>
            </a:r>
            <a:endParaRPr lang="ru-RU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071678"/>
            <a:ext cx="7239000" cy="438405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kk-KZ" sz="6000" i="1" dirty="0" smtClean="0"/>
              <a:t>           Соңы</a:t>
            </a:r>
            <a:endParaRPr lang="ru-RU" sz="6000" i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16578"/>
            <a:ext cx="7239000" cy="609857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kk-KZ" sz="3600" i="1" dirty="0" smtClean="0"/>
              <a:t>Міндеті</a:t>
            </a:r>
            <a:r>
              <a:rPr lang="en-US" sz="3600" i="1" dirty="0" smtClean="0"/>
              <a:t>:</a:t>
            </a:r>
            <a:r>
              <a:rPr lang="ru-RU" sz="3600" b="1" dirty="0" err="1" smtClean="0"/>
              <a:t>,М.Фридменның </a:t>
            </a:r>
            <a:r>
              <a:rPr lang="ru-RU" sz="3600" b="1" dirty="0" err="1" smtClean="0"/>
              <a:t>монетарлық коцепциясы</a:t>
            </a:r>
            <a:r>
              <a:rPr lang="ru-RU" sz="3600" b="1" dirty="0" smtClean="0"/>
              <a:t> </a:t>
            </a:r>
            <a:r>
              <a:rPr lang="ru-RU" sz="3600" b="1" dirty="0" err="1" smtClean="0"/>
              <a:t>бірнеше</a:t>
            </a:r>
            <a:r>
              <a:rPr lang="ru-RU" sz="3600" b="1" dirty="0" smtClean="0"/>
              <a:t> </a:t>
            </a:r>
            <a:r>
              <a:rPr lang="ru-RU" sz="3600" b="1" dirty="0" err="1" smtClean="0"/>
              <a:t>кезеңнен өтті: </a:t>
            </a:r>
            <a:r>
              <a:rPr lang="ru-RU" sz="3600" b="1" dirty="0" smtClean="0"/>
              <a:t>50-ші </a:t>
            </a:r>
            <a:r>
              <a:rPr lang="ru-RU" sz="3600" b="1" dirty="0" err="1" smtClean="0"/>
              <a:t>жылдар</a:t>
            </a:r>
            <a:r>
              <a:rPr lang="ru-RU" sz="3600" b="1" dirty="0" smtClean="0"/>
              <a:t> – </a:t>
            </a:r>
            <a:r>
              <a:rPr lang="ru-RU" sz="3600" b="1" dirty="0" err="1" smtClean="0"/>
              <a:t>перманентті</a:t>
            </a:r>
            <a:r>
              <a:rPr lang="ru-RU" sz="3600" b="1" dirty="0" smtClean="0"/>
              <a:t> </a:t>
            </a:r>
            <a:r>
              <a:rPr lang="ru-RU" sz="3600" b="1" dirty="0" err="1" smtClean="0"/>
              <a:t>табыс</a:t>
            </a:r>
            <a:r>
              <a:rPr lang="ru-RU" sz="3600" b="1" dirty="0" smtClean="0"/>
              <a:t> </a:t>
            </a:r>
            <a:r>
              <a:rPr lang="ru-RU" sz="3600" b="1" dirty="0" err="1" smtClean="0"/>
              <a:t>теориясын</a:t>
            </a:r>
            <a:r>
              <a:rPr lang="ru-RU" sz="3600" b="1" dirty="0" smtClean="0"/>
              <a:t> </a:t>
            </a:r>
            <a:r>
              <a:rPr lang="ru-RU" sz="3600" b="1" dirty="0" err="1" smtClean="0"/>
              <a:t>жасау</a:t>
            </a:r>
            <a:r>
              <a:rPr lang="ru-RU" sz="3600" b="1" dirty="0" smtClean="0"/>
              <a:t>; 60-шы </a:t>
            </a:r>
            <a:r>
              <a:rPr lang="ru-RU" sz="3600" b="1" dirty="0" err="1" smtClean="0"/>
              <a:t>жылдар</a:t>
            </a:r>
            <a:r>
              <a:rPr lang="ru-RU" sz="3600" b="1" dirty="0" smtClean="0"/>
              <a:t> – </a:t>
            </a:r>
            <a:r>
              <a:rPr lang="ru-RU" sz="3600" b="1" dirty="0" err="1" smtClean="0"/>
              <a:t>шаруашылық циклдің монетарлық теориясын</a:t>
            </a:r>
            <a:r>
              <a:rPr lang="ru-RU" sz="3600" b="1" dirty="0" smtClean="0"/>
              <a:t> </a:t>
            </a:r>
            <a:r>
              <a:rPr lang="ru-RU" sz="3600" b="1" dirty="0" err="1" smtClean="0"/>
              <a:t>жасау</a:t>
            </a:r>
            <a:r>
              <a:rPr lang="ru-RU" sz="3600" b="1" dirty="0" smtClean="0"/>
              <a:t>; 70-ші </a:t>
            </a:r>
            <a:r>
              <a:rPr lang="ru-RU" sz="3600" b="1" dirty="0" err="1" smtClean="0"/>
              <a:t>жылдар</a:t>
            </a:r>
            <a:r>
              <a:rPr lang="ru-RU" sz="3600" b="1" dirty="0" smtClean="0"/>
              <a:t> – </a:t>
            </a:r>
            <a:r>
              <a:rPr lang="ru-RU" sz="3600" b="1" dirty="0" err="1" smtClean="0"/>
              <a:t>номиналды</a:t>
            </a:r>
            <a:r>
              <a:rPr lang="ru-RU" sz="3600" b="1" dirty="0" smtClean="0"/>
              <a:t> </a:t>
            </a:r>
            <a:r>
              <a:rPr lang="ru-RU" sz="3600" b="1" dirty="0" err="1" smtClean="0"/>
              <a:t>табыстың монетарлық концепциясын</a:t>
            </a:r>
            <a:r>
              <a:rPr lang="ru-RU" sz="3600" b="1" dirty="0" smtClean="0"/>
              <a:t> </a:t>
            </a:r>
            <a:r>
              <a:rPr lang="ru-RU" sz="3600" b="1" dirty="0" err="1" smtClean="0"/>
              <a:t>жасау</a:t>
            </a:r>
            <a:r>
              <a:rPr lang="ru-RU" sz="3600" b="1" dirty="0" smtClean="0"/>
              <a:t> </a:t>
            </a:r>
            <a:endParaRPr lang="ru-RU" sz="3600" i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/>
        </p:nvGraphicFramePr>
        <p:xfrm>
          <a:off x="1142976" y="200024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214282" y="214290"/>
            <a:ext cx="8001056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4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Экономикалық ойлардың тарихында</a:t>
            </a:r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неоконсерватизмнің екі</a:t>
            </a:r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аса </a:t>
            </a:r>
            <a:r>
              <a:rPr lang="ru-RU" sz="24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көрнекті</a:t>
            </a:r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>
              <a:lnSpc>
                <a:spcPct val="150000"/>
              </a:lnSpc>
            </a:pPr>
            <a:r>
              <a:rPr lang="ru-RU" sz="24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теориялық мектебі</a:t>
            </a:r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бар </a:t>
            </a:r>
            <a:endParaRPr lang="ru-RU" sz="2400" i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/>
        </p:nvGraphicFramePr>
        <p:xfrm>
          <a:off x="357158" y="285728"/>
          <a:ext cx="7429552" cy="62865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/>
        </p:nvGraphicFramePr>
        <p:xfrm>
          <a:off x="285720" y="1397000"/>
          <a:ext cx="7572428" cy="51752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285720" y="214290"/>
            <a:ext cx="764386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 err="1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М.Фридменның монетарлық коцепциясы</a:t>
            </a:r>
            <a:r>
              <a:rPr lang="ru-RU" sz="2800" b="1" i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dirty="0" err="1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бірнеше</a:t>
            </a:r>
            <a:r>
              <a:rPr lang="ru-RU" sz="2800" b="1" i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dirty="0" err="1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кезеңнен өтті:</a:t>
            </a:r>
            <a:r>
              <a:rPr lang="ru-RU" sz="2800" b="1" i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i="1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928662" y="1886712"/>
          <a:ext cx="6429420" cy="4399809"/>
        </p:xfrm>
        <a:graphic>
          <a:graphicData uri="http://schemas.openxmlformats.org/drawingml/2006/table">
            <a:tbl>
              <a:tblPr/>
              <a:tblGrid>
                <a:gridCol w="1690193"/>
                <a:gridCol w="2219138"/>
                <a:gridCol w="2520089"/>
              </a:tblGrid>
              <a:tr h="39998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err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Деңгейлер</a:t>
                      </a:r>
                      <a:endParaRPr lang="ru-RU" sz="16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err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Кейнсианшылар</a:t>
                      </a:r>
                      <a:endParaRPr lang="ru-RU" sz="16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Монетаристер</a:t>
                      </a:r>
                      <a:endParaRPr lang="ru-RU" sz="1600" b="1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9994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Жалпы алғышарттар</a:t>
                      </a:r>
                      <a:endParaRPr lang="ru-RU" sz="1600" b="1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Нарықтың тұрақсыздығы және мемлекеттің белсенді араласуы</a:t>
                      </a:r>
                      <a:endParaRPr lang="ru-RU" sz="1600" b="1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 err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Еркін</a:t>
                      </a:r>
                      <a:r>
                        <a:rPr lang="ru-RU" sz="1600" b="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1600" b="0" dirty="0" err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нарық жүйесінің ұзақ мерзімді</a:t>
                      </a:r>
                      <a:r>
                        <a:rPr lang="ru-RU" sz="1600" b="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тепе - </a:t>
                      </a:r>
                      <a:r>
                        <a:rPr lang="ru-RU" sz="1600" b="0" dirty="0" err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теңдігі</a:t>
                      </a:r>
                      <a:endParaRPr lang="ru-RU" sz="16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9993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Экономикалық саясаттың басым бағыттары</a:t>
                      </a:r>
                      <a:endParaRPr lang="ru-RU" sz="1600" b="1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 err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Бюджеттік</a:t>
                      </a:r>
                      <a:r>
                        <a:rPr lang="ru-RU" sz="1600" b="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1600" b="0" dirty="0" err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(жиынтық сұранысты ынталандыру</a:t>
                      </a:r>
                      <a:r>
                        <a:rPr lang="ru-RU" sz="1600" b="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1600" b="0" dirty="0" err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үшін мемлекеттік</a:t>
                      </a:r>
                      <a:r>
                        <a:rPr lang="ru-RU" sz="1600" b="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1600" b="0" dirty="0" err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шығындар</a:t>
                      </a:r>
                      <a:r>
                        <a:rPr lang="ru-RU" sz="1600" b="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)</a:t>
                      </a:r>
                      <a:endParaRPr lang="ru-RU" sz="16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 err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Несиелі</a:t>
                      </a:r>
                      <a:r>
                        <a:rPr lang="ru-RU" sz="1600" b="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– </a:t>
                      </a:r>
                      <a:r>
                        <a:rPr lang="ru-RU" sz="1600" b="0" dirty="0" err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ақшалық бюджеттік</a:t>
                      </a:r>
                      <a:r>
                        <a:rPr lang="ru-RU" sz="1600" b="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1600" b="0" dirty="0" err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жүйелер сонша</a:t>
                      </a:r>
                      <a:r>
                        <a:rPr lang="ru-RU" sz="1600" b="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роль </a:t>
                      </a:r>
                      <a:r>
                        <a:rPr lang="ru-RU" sz="1600" b="0" dirty="0" err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атқармайды</a:t>
                      </a:r>
                      <a:r>
                        <a:rPr lang="ru-RU" sz="1600" b="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, </a:t>
                      </a:r>
                      <a:r>
                        <a:rPr lang="ru-RU" sz="1600" b="0" dirty="0" err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бюджеттік</a:t>
                      </a:r>
                      <a:r>
                        <a:rPr lang="ru-RU" sz="1600" b="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1600" b="0" dirty="0" err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кіріс</a:t>
                      </a:r>
                      <a:r>
                        <a:rPr lang="ru-RU" sz="1600" b="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1600" b="0" dirty="0" err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жағын қараса </a:t>
                      </a:r>
                      <a:r>
                        <a:rPr lang="ru-RU" sz="1600" b="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да </a:t>
                      </a:r>
                      <a:r>
                        <a:rPr lang="ru-RU" sz="1600" b="0" dirty="0" err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жеткілікті</a:t>
                      </a:r>
                      <a:endParaRPr lang="ru-RU" sz="16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9994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Ақша – несиелік саясатының беру механизмі</a:t>
                      </a:r>
                      <a:endParaRPr lang="ru-RU" sz="1600" b="1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Проценттік ставкаға әсері арқылы белсенді дискрециялық сипат</a:t>
                      </a:r>
                      <a:endParaRPr lang="ru-RU" sz="1600" b="1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 err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Ақша ұсынысының баяу</a:t>
                      </a:r>
                      <a:r>
                        <a:rPr lang="ru-RU" sz="1600" b="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1600" b="0" dirty="0" err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өсуін қолдау.</a:t>
                      </a:r>
                      <a:endParaRPr lang="ru-RU" sz="16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1" y="214290"/>
            <a:ext cx="8143899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k-KZ" sz="2400" b="1" i="1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Модификацияланған сандық ақша теориясы негізінде</a:t>
            </a:r>
          </a:p>
          <a:p>
            <a:pPr marL="0" marR="0" lvl="0" indent="2286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k-KZ" sz="2400" b="1" i="1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монетаристер кейнсышылармен «макроэкономика-ақша» бағытында мынадай үш деңгейде қарсы шықты:</a:t>
            </a: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chemeClr val="accent5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/>
        </p:nvGraphicFramePr>
        <p:xfrm>
          <a:off x="642910" y="571480"/>
          <a:ext cx="6977090" cy="42862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214282" y="0"/>
            <a:ext cx="7837403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2800" b="1" cap="all" spc="0" dirty="0" err="1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Ақша айналымының жылдамдығы</a:t>
            </a:r>
            <a:endParaRPr lang="ru-RU" sz="28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Схема 5"/>
          <p:cNvGraphicFramePr/>
          <p:nvPr/>
        </p:nvGraphicFramePr>
        <p:xfrm>
          <a:off x="1071538" y="5072074"/>
          <a:ext cx="6096000" cy="150019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9725"/>
          <a:ext cx="7239000" cy="48466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Схема 4"/>
          <p:cNvGraphicFramePr/>
          <p:nvPr/>
        </p:nvGraphicFramePr>
        <p:xfrm>
          <a:off x="1071538" y="-500090"/>
          <a:ext cx="5715040" cy="392909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87</TotalTime>
  <Words>1140</Words>
  <Application>Microsoft Office PowerPoint</Application>
  <PresentationFormat>Экран (4:3)</PresentationFormat>
  <Paragraphs>90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Изящная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Назгуль</cp:lastModifiedBy>
  <cp:revision>10</cp:revision>
  <dcterms:created xsi:type="dcterms:W3CDTF">2011-10-13T15:29:53Z</dcterms:created>
  <dcterms:modified xsi:type="dcterms:W3CDTF">2011-12-04T17:32:51Z</dcterms:modified>
</cp:coreProperties>
</file>