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82" r:id="rId3"/>
    <p:sldId id="258" r:id="rId4"/>
    <p:sldId id="268" r:id="rId5"/>
    <p:sldId id="287" r:id="rId6"/>
    <p:sldId id="286" r:id="rId7"/>
    <p:sldId id="283" r:id="rId8"/>
    <p:sldId id="288" r:id="rId9"/>
    <p:sldId id="284" r:id="rId10"/>
    <p:sldId id="260" r:id="rId11"/>
    <p:sldId id="261" r:id="rId12"/>
    <p:sldId id="269" r:id="rId13"/>
    <p:sldId id="271" r:id="rId14"/>
    <p:sldId id="263" r:id="rId15"/>
    <p:sldId id="270" r:id="rId16"/>
    <p:sldId id="272" r:id="rId17"/>
    <p:sldId id="289" r:id="rId18"/>
    <p:sldId id="267" r:id="rId19"/>
    <p:sldId id="273" r:id="rId20"/>
    <p:sldId id="259"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0" d="100"/>
          <a:sy n="60" d="100"/>
        </p:scale>
        <p:origin x="-1572" y="-16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_rels/data1.xml.rels><?xml version="1.0" encoding="UTF-8" standalone="yes"?>
<Relationships xmlns="http://schemas.openxmlformats.org/package/2006/relationships"><Relationship Id="rId1" Type="http://schemas.openxmlformats.org/officeDocument/2006/relationships/image" Target="../media/image3.jpg"/></Relationships>
</file>

<file path=ppt/diagrams/_rels/data3.xml.rels><?xml version="1.0" encoding="UTF-8" standalone="yes"?>
<Relationships xmlns="http://schemas.openxmlformats.org/package/2006/relationships"><Relationship Id="rId1" Type="http://schemas.openxmlformats.org/officeDocument/2006/relationships/image" Target="../media/image5.png"/></Relationships>
</file>

<file path=ppt/diagrams/_rels/drawing1.xml.rels><?xml version="1.0" encoding="UTF-8" standalone="yes"?>
<Relationships xmlns="http://schemas.openxmlformats.org/package/2006/relationships"><Relationship Id="rId1" Type="http://schemas.openxmlformats.org/officeDocument/2006/relationships/image" Target="../media/image3.jpg"/></Relationships>
</file>

<file path=ppt/diagrams/_rels/drawing3.xml.rels><?xml version="1.0" encoding="UTF-8" standalone="yes"?>
<Relationships xmlns="http://schemas.openxmlformats.org/package/2006/relationships"><Relationship Id="rId1" Type="http://schemas.openxmlformats.org/officeDocument/2006/relationships/image" Target="../media/image5.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E7D0DDD-ABE6-4CF8-AFFE-FA6FCB7D7AB3}" type="doc">
      <dgm:prSet loTypeId="urn:microsoft.com/office/officeart/2009/3/layout/FramedTextPicture" loCatId="picture" qsTypeId="urn:microsoft.com/office/officeart/2005/8/quickstyle/simple1" qsCatId="simple" csTypeId="urn:microsoft.com/office/officeart/2005/8/colors/accent1_2" csCatId="accent1" phldr="1"/>
      <dgm:spPr/>
      <dgm:t>
        <a:bodyPr/>
        <a:lstStyle/>
        <a:p>
          <a:endParaRPr lang="ru-RU"/>
        </a:p>
      </dgm:t>
    </dgm:pt>
    <dgm:pt modelId="{0C4C03FF-4A6E-4D90-A20E-F9EC7CE5915E}">
      <dgm:prSet phldrT="[Текст]"/>
      <dgm:spPr/>
      <dgm:t>
        <a:bodyPr/>
        <a:lstStyle/>
        <a:p>
          <a:r>
            <a:rPr lang="kk-KZ" b="1" dirty="0" smtClean="0">
              <a:solidFill>
                <a:schemeClr val="tx1"/>
              </a:solidFill>
            </a:rPr>
            <a:t>Король кеңесшілері алтын туралы, импортты ұсынудың пайдасы жөнінде және экспортты қолдау туралы еңбектерін жаза бастады. Бірте-бірте меркантилистер мектебі пайда болды, оның құрылуы ең алғашқы жүйеленген экономикалық көзқарастардың пайда болуын білдірді.</a:t>
          </a:r>
          <a:endParaRPr lang="ru-RU" dirty="0">
            <a:solidFill>
              <a:schemeClr val="tx1"/>
            </a:solidFill>
          </a:endParaRPr>
        </a:p>
      </dgm:t>
    </dgm:pt>
    <dgm:pt modelId="{CECCEA5D-92B0-4C6A-B579-7EC169ABC32A}" type="parTrans" cxnId="{9A32E6EC-3ABA-4B8B-910D-323E005F5AE7}">
      <dgm:prSet/>
      <dgm:spPr/>
      <dgm:t>
        <a:bodyPr/>
        <a:lstStyle/>
        <a:p>
          <a:endParaRPr lang="ru-RU"/>
        </a:p>
      </dgm:t>
    </dgm:pt>
    <dgm:pt modelId="{5D3332CE-97DF-485F-9D09-210FED1E32E0}" type="sibTrans" cxnId="{9A32E6EC-3ABA-4B8B-910D-323E005F5AE7}">
      <dgm:prSet/>
      <dgm:spPr/>
      <dgm:t>
        <a:bodyPr/>
        <a:lstStyle/>
        <a:p>
          <a:endParaRPr lang="ru-RU"/>
        </a:p>
      </dgm:t>
    </dgm:pt>
    <dgm:pt modelId="{5D70ECE6-646B-4C4A-8843-CE677A9156AD}" type="pres">
      <dgm:prSet presAssocID="{5E7D0DDD-ABE6-4CF8-AFFE-FA6FCB7D7AB3}" presName="Name0" presStyleCnt="0">
        <dgm:presLayoutVars>
          <dgm:chMax/>
          <dgm:chPref/>
          <dgm:dir/>
        </dgm:presLayoutVars>
      </dgm:prSet>
      <dgm:spPr/>
      <dgm:t>
        <a:bodyPr/>
        <a:lstStyle/>
        <a:p>
          <a:endParaRPr lang="ru-RU"/>
        </a:p>
      </dgm:t>
    </dgm:pt>
    <dgm:pt modelId="{7C6C8807-3D24-4AAF-B004-3BBD344378D0}" type="pres">
      <dgm:prSet presAssocID="{0C4C03FF-4A6E-4D90-A20E-F9EC7CE5915E}" presName="composite" presStyleCnt="0">
        <dgm:presLayoutVars>
          <dgm:chMax/>
          <dgm:chPref/>
        </dgm:presLayoutVars>
      </dgm:prSet>
      <dgm:spPr/>
    </dgm:pt>
    <dgm:pt modelId="{63A8405D-4D75-470C-BBD7-B5E977F2ECC2}" type="pres">
      <dgm:prSet presAssocID="{0C4C03FF-4A6E-4D90-A20E-F9EC7CE5915E}" presName="Image" presStyleLbl="bgImgPlace1" presStyleIdx="0" presStyleCnt="1" custScaleY="133064" custLinFactNeighborY="-8266"/>
      <dgm:spPr>
        <a:blipFill>
          <a:blip xmlns:r="http://schemas.openxmlformats.org/officeDocument/2006/relationships" r:embed="rId1">
            <a:extLst>
              <a:ext uri="{28A0092B-C50C-407E-A947-70E740481C1C}">
                <a14:useLocalDpi xmlns:a14="http://schemas.microsoft.com/office/drawing/2010/main" val="0"/>
              </a:ext>
            </a:extLst>
          </a:blip>
          <a:srcRect/>
          <a:stretch>
            <a:fillRect t="-11000" b="-11000"/>
          </a:stretch>
        </a:blipFill>
      </dgm:spPr>
    </dgm:pt>
    <dgm:pt modelId="{B26DE861-1413-448C-B419-3C59262D7F06}" type="pres">
      <dgm:prSet presAssocID="{0C4C03FF-4A6E-4D90-A20E-F9EC7CE5915E}" presName="ParentText" presStyleLbl="revTx" presStyleIdx="0" presStyleCnt="1">
        <dgm:presLayoutVars>
          <dgm:chMax val="0"/>
          <dgm:chPref val="0"/>
          <dgm:bulletEnabled val="1"/>
        </dgm:presLayoutVars>
      </dgm:prSet>
      <dgm:spPr/>
      <dgm:t>
        <a:bodyPr/>
        <a:lstStyle/>
        <a:p>
          <a:endParaRPr lang="ru-RU"/>
        </a:p>
      </dgm:t>
    </dgm:pt>
    <dgm:pt modelId="{CF109B84-5CF8-4043-87B9-65BB4B48E69B}" type="pres">
      <dgm:prSet presAssocID="{0C4C03FF-4A6E-4D90-A20E-F9EC7CE5915E}" presName="tlFrame" presStyleLbl="node1" presStyleIdx="0" presStyleCnt="4"/>
      <dgm:spPr/>
    </dgm:pt>
    <dgm:pt modelId="{37F76609-5ADC-42A8-843A-C31C2B1E2D7E}" type="pres">
      <dgm:prSet presAssocID="{0C4C03FF-4A6E-4D90-A20E-F9EC7CE5915E}" presName="trFrame" presStyleLbl="node1" presStyleIdx="1" presStyleCnt="4"/>
      <dgm:spPr/>
    </dgm:pt>
    <dgm:pt modelId="{3459EB13-8975-4D95-A4E1-BFCBD8B72609}" type="pres">
      <dgm:prSet presAssocID="{0C4C03FF-4A6E-4D90-A20E-F9EC7CE5915E}" presName="blFrame" presStyleLbl="node1" presStyleIdx="2" presStyleCnt="4"/>
      <dgm:spPr/>
    </dgm:pt>
    <dgm:pt modelId="{AD420CDA-F348-490A-970C-E8D33E06583F}" type="pres">
      <dgm:prSet presAssocID="{0C4C03FF-4A6E-4D90-A20E-F9EC7CE5915E}" presName="brFrame" presStyleLbl="node1" presStyleIdx="3" presStyleCnt="4"/>
      <dgm:spPr/>
    </dgm:pt>
  </dgm:ptLst>
  <dgm:cxnLst>
    <dgm:cxn modelId="{7FB0156F-D572-4006-927A-D24D59BC8C17}" type="presOf" srcId="{5E7D0DDD-ABE6-4CF8-AFFE-FA6FCB7D7AB3}" destId="{5D70ECE6-646B-4C4A-8843-CE677A9156AD}" srcOrd="0" destOrd="0" presId="urn:microsoft.com/office/officeart/2009/3/layout/FramedTextPicture"/>
    <dgm:cxn modelId="{9A32E6EC-3ABA-4B8B-910D-323E005F5AE7}" srcId="{5E7D0DDD-ABE6-4CF8-AFFE-FA6FCB7D7AB3}" destId="{0C4C03FF-4A6E-4D90-A20E-F9EC7CE5915E}" srcOrd="0" destOrd="0" parTransId="{CECCEA5D-92B0-4C6A-B579-7EC169ABC32A}" sibTransId="{5D3332CE-97DF-485F-9D09-210FED1E32E0}"/>
    <dgm:cxn modelId="{40B53082-81DE-4E8E-9608-159D53E74A1D}" type="presOf" srcId="{0C4C03FF-4A6E-4D90-A20E-F9EC7CE5915E}" destId="{B26DE861-1413-448C-B419-3C59262D7F06}" srcOrd="0" destOrd="0" presId="urn:microsoft.com/office/officeart/2009/3/layout/FramedTextPicture"/>
    <dgm:cxn modelId="{62D8CB0E-41FE-4EE0-8F69-326DFCC98210}" type="presParOf" srcId="{5D70ECE6-646B-4C4A-8843-CE677A9156AD}" destId="{7C6C8807-3D24-4AAF-B004-3BBD344378D0}" srcOrd="0" destOrd="0" presId="urn:microsoft.com/office/officeart/2009/3/layout/FramedTextPicture"/>
    <dgm:cxn modelId="{0E02944C-D77F-4422-B7D1-BC03642A7336}" type="presParOf" srcId="{7C6C8807-3D24-4AAF-B004-3BBD344378D0}" destId="{63A8405D-4D75-470C-BBD7-B5E977F2ECC2}" srcOrd="0" destOrd="0" presId="urn:microsoft.com/office/officeart/2009/3/layout/FramedTextPicture"/>
    <dgm:cxn modelId="{0F30F64E-DA15-4473-A19A-2BCBE8EC235C}" type="presParOf" srcId="{7C6C8807-3D24-4AAF-B004-3BBD344378D0}" destId="{B26DE861-1413-448C-B419-3C59262D7F06}" srcOrd="1" destOrd="0" presId="urn:microsoft.com/office/officeart/2009/3/layout/FramedTextPicture"/>
    <dgm:cxn modelId="{841F23C4-4549-4698-8B18-48F2E7B53443}" type="presParOf" srcId="{7C6C8807-3D24-4AAF-B004-3BBD344378D0}" destId="{CF109B84-5CF8-4043-87B9-65BB4B48E69B}" srcOrd="2" destOrd="0" presId="urn:microsoft.com/office/officeart/2009/3/layout/FramedTextPicture"/>
    <dgm:cxn modelId="{C73B8527-74A3-464F-8E8F-E6C795D6F98A}" type="presParOf" srcId="{7C6C8807-3D24-4AAF-B004-3BBD344378D0}" destId="{37F76609-5ADC-42A8-843A-C31C2B1E2D7E}" srcOrd="3" destOrd="0" presId="urn:microsoft.com/office/officeart/2009/3/layout/FramedTextPicture"/>
    <dgm:cxn modelId="{3939FFB7-B947-47E8-8249-B53A3291C0BF}" type="presParOf" srcId="{7C6C8807-3D24-4AAF-B004-3BBD344378D0}" destId="{3459EB13-8975-4D95-A4E1-BFCBD8B72609}" srcOrd="4" destOrd="0" presId="urn:microsoft.com/office/officeart/2009/3/layout/FramedTextPicture"/>
    <dgm:cxn modelId="{2008DD89-666C-44CB-A3A5-FF5DD3ACF5D8}" type="presParOf" srcId="{7C6C8807-3D24-4AAF-B004-3BBD344378D0}" destId="{AD420CDA-F348-490A-970C-E8D33E06583F}" srcOrd="5" destOrd="0" presId="urn:microsoft.com/office/officeart/2009/3/layout/FramedTextPictur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9F7582A-D61C-45C6-B737-B233B0DBAA8E}"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ru-RU"/>
        </a:p>
      </dgm:t>
    </dgm:pt>
    <dgm:pt modelId="{00257E97-0107-4249-9BF1-BB142F8745E7}">
      <dgm:prSet phldrT="[Текст]" custT="1"/>
      <dgm:spPr/>
      <dgm:t>
        <a:bodyPr/>
        <a:lstStyle/>
        <a:p>
          <a:r>
            <a:rPr lang="en-US" sz="1800" dirty="0" smtClean="0"/>
            <a:t>- </a:t>
          </a:r>
          <a:r>
            <a:rPr lang="kk-KZ" sz="1800" dirty="0" smtClean="0"/>
            <a:t>үйрену пәні ретінде өндіріс аумағынан қол үзген жағдайда қарым-қатынас айналасындағы мәселелерді қарастыруды ескереді;</a:t>
          </a:r>
          <a:endParaRPr lang="ru-RU" sz="1800" dirty="0"/>
        </a:p>
      </dgm:t>
    </dgm:pt>
    <dgm:pt modelId="{E6ED6F88-C03C-424C-820A-3C61F591BA99}" type="parTrans" cxnId="{FBC7CE47-7624-43A3-9112-F5205292EA95}">
      <dgm:prSet/>
      <dgm:spPr/>
      <dgm:t>
        <a:bodyPr/>
        <a:lstStyle/>
        <a:p>
          <a:endParaRPr lang="ru-RU"/>
        </a:p>
      </dgm:t>
    </dgm:pt>
    <dgm:pt modelId="{AF4DB4F8-C9E1-4883-B4AD-CA9E32E62862}" type="sibTrans" cxnId="{FBC7CE47-7624-43A3-9112-F5205292EA95}">
      <dgm:prSet/>
      <dgm:spPr/>
      <dgm:t>
        <a:bodyPr/>
        <a:lstStyle/>
        <a:p>
          <a:endParaRPr lang="ru-RU"/>
        </a:p>
      </dgm:t>
    </dgm:pt>
    <dgm:pt modelId="{8E2E9D5A-4810-42B9-8BD5-A5E507EAFAE7}">
      <dgm:prSet phldrT="[Текст]"/>
      <dgm:spPr/>
      <dgm:t>
        <a:bodyPr/>
        <a:lstStyle/>
        <a:p>
          <a:r>
            <a:rPr lang="en-US" dirty="0" smtClean="0"/>
            <a:t>- </a:t>
          </a:r>
          <a:r>
            <a:rPr lang="kk-KZ" dirty="0" smtClean="0"/>
            <a:t>экономиканың барлық аясында керексіз жүйелі талдау мүмкіндігін болдырмауды және экономикалық болмыстардың сыртқы көріністерін бейнелеуге әкелетін оқып үйрену әдісі ретінде эмпиризмді қолданды;</a:t>
          </a:r>
          <a:endParaRPr lang="ru-RU" dirty="0"/>
        </a:p>
      </dgm:t>
    </dgm:pt>
    <dgm:pt modelId="{7339436F-876E-4DBD-BBC2-49C6490C1183}" type="parTrans" cxnId="{8D264E37-FFED-4454-A6A5-5609F3565581}">
      <dgm:prSet/>
      <dgm:spPr/>
      <dgm:t>
        <a:bodyPr/>
        <a:lstStyle/>
        <a:p>
          <a:endParaRPr lang="ru-RU"/>
        </a:p>
      </dgm:t>
    </dgm:pt>
    <dgm:pt modelId="{C1D3F953-175A-45CD-B085-5E1AB4080D21}" type="sibTrans" cxnId="{8D264E37-FFED-4454-A6A5-5609F3565581}">
      <dgm:prSet/>
      <dgm:spPr/>
      <dgm:t>
        <a:bodyPr/>
        <a:lstStyle/>
        <a:p>
          <a:endParaRPr lang="ru-RU"/>
        </a:p>
      </dgm:t>
    </dgm:pt>
    <dgm:pt modelId="{C4B7F35D-58B9-4F13-A264-681390B153A5}">
      <dgm:prSet phldrT="[Текст]" custT="1"/>
      <dgm:spPr/>
      <dgm:t>
        <a:bodyPr/>
        <a:lstStyle/>
        <a:p>
          <a:r>
            <a:rPr lang="en-US" sz="1800" dirty="0" smtClean="0"/>
            <a:t>- </a:t>
          </a:r>
          <a:r>
            <a:rPr lang="kk-KZ" sz="1800" dirty="0" smtClean="0"/>
            <a:t>ақшаның пайда болуын адамзаттың жасында ойлап шығаруының нәтижесі деп есептейді, ақшаны байлықпен байланыстырады;</a:t>
          </a:r>
          <a:endParaRPr lang="ru-RU" sz="1800" dirty="0"/>
        </a:p>
      </dgm:t>
    </dgm:pt>
    <dgm:pt modelId="{044412EA-C186-449C-B3EB-3568B5C89325}" type="parTrans" cxnId="{730D877D-97D0-475A-A840-89EE32C17747}">
      <dgm:prSet/>
      <dgm:spPr/>
      <dgm:t>
        <a:bodyPr/>
        <a:lstStyle/>
        <a:p>
          <a:endParaRPr lang="ru-RU"/>
        </a:p>
      </dgm:t>
    </dgm:pt>
    <dgm:pt modelId="{1A6400E5-CDA5-4055-B1D1-B92B36F04FD6}" type="sibTrans" cxnId="{730D877D-97D0-475A-A840-89EE32C17747}">
      <dgm:prSet/>
      <dgm:spPr/>
      <dgm:t>
        <a:bodyPr/>
        <a:lstStyle/>
        <a:p>
          <a:endParaRPr lang="ru-RU"/>
        </a:p>
      </dgm:t>
    </dgm:pt>
    <dgm:pt modelId="{770C909B-4CC2-45F3-9314-70299530D8C4}">
      <dgm:prSet phldrT="[Текст]" phldr="1"/>
      <dgm:spPr/>
      <dgm:t>
        <a:bodyPr/>
        <a:lstStyle/>
        <a:p>
          <a:endParaRPr lang="ru-RU" dirty="0"/>
        </a:p>
      </dgm:t>
    </dgm:pt>
    <dgm:pt modelId="{0B8A3D3F-9678-4B4A-88E3-FF0F782B5037}" type="sibTrans" cxnId="{C1F8E07E-FA70-4588-9679-C909501F72C5}">
      <dgm:prSet/>
      <dgm:spPr/>
      <dgm:t>
        <a:bodyPr/>
        <a:lstStyle/>
        <a:p>
          <a:endParaRPr lang="ru-RU"/>
        </a:p>
      </dgm:t>
    </dgm:pt>
    <dgm:pt modelId="{40FF396E-5636-4076-9003-5BD7956DDFE7}" type="parTrans" cxnId="{C1F8E07E-FA70-4588-9679-C909501F72C5}">
      <dgm:prSet/>
      <dgm:spPr/>
      <dgm:t>
        <a:bodyPr/>
        <a:lstStyle/>
        <a:p>
          <a:endParaRPr lang="ru-RU"/>
        </a:p>
      </dgm:t>
    </dgm:pt>
    <dgm:pt modelId="{DD6E4CD4-CCFA-4371-AE57-A5616E262D20}" type="pres">
      <dgm:prSet presAssocID="{09F7582A-D61C-45C6-B737-B233B0DBAA8E}" presName="vert0" presStyleCnt="0">
        <dgm:presLayoutVars>
          <dgm:dir/>
          <dgm:animOne val="branch"/>
          <dgm:animLvl val="lvl"/>
        </dgm:presLayoutVars>
      </dgm:prSet>
      <dgm:spPr/>
      <dgm:t>
        <a:bodyPr/>
        <a:lstStyle/>
        <a:p>
          <a:endParaRPr lang="ru-RU"/>
        </a:p>
      </dgm:t>
    </dgm:pt>
    <dgm:pt modelId="{3A30D05B-1E47-4F4D-8DFE-0735CA20AF66}" type="pres">
      <dgm:prSet presAssocID="{770C909B-4CC2-45F3-9314-70299530D8C4}" presName="thickLine" presStyleLbl="alignNode1" presStyleIdx="0" presStyleCnt="1"/>
      <dgm:spPr/>
    </dgm:pt>
    <dgm:pt modelId="{27237721-9644-4E74-A2DF-2E104626FF0D}" type="pres">
      <dgm:prSet presAssocID="{770C909B-4CC2-45F3-9314-70299530D8C4}" presName="horz1" presStyleCnt="0"/>
      <dgm:spPr/>
    </dgm:pt>
    <dgm:pt modelId="{3C45135E-0D5A-428D-AD42-E5B977AA3405}" type="pres">
      <dgm:prSet presAssocID="{770C909B-4CC2-45F3-9314-70299530D8C4}" presName="tx1" presStyleLbl="revTx" presStyleIdx="0" presStyleCnt="4" custFlipHor="0" custScaleX="5264"/>
      <dgm:spPr/>
      <dgm:t>
        <a:bodyPr/>
        <a:lstStyle/>
        <a:p>
          <a:endParaRPr lang="ru-RU"/>
        </a:p>
      </dgm:t>
    </dgm:pt>
    <dgm:pt modelId="{35A7360E-AF04-4EE1-8C6C-6FCC839DD9C4}" type="pres">
      <dgm:prSet presAssocID="{770C909B-4CC2-45F3-9314-70299530D8C4}" presName="vert1" presStyleCnt="0"/>
      <dgm:spPr/>
    </dgm:pt>
    <dgm:pt modelId="{20083D23-5796-4C10-8947-FF0E89D72DAE}" type="pres">
      <dgm:prSet presAssocID="{00257E97-0107-4249-9BF1-BB142F8745E7}" presName="vertSpace2a" presStyleCnt="0"/>
      <dgm:spPr/>
    </dgm:pt>
    <dgm:pt modelId="{926902A6-F985-4D6E-9970-A424D442369C}" type="pres">
      <dgm:prSet presAssocID="{00257E97-0107-4249-9BF1-BB142F8745E7}" presName="horz2" presStyleCnt="0"/>
      <dgm:spPr/>
    </dgm:pt>
    <dgm:pt modelId="{937337DF-E0B4-4BA9-852A-C019F32946C3}" type="pres">
      <dgm:prSet presAssocID="{00257E97-0107-4249-9BF1-BB142F8745E7}" presName="horzSpace2" presStyleCnt="0"/>
      <dgm:spPr/>
    </dgm:pt>
    <dgm:pt modelId="{084B643B-3C41-4B8E-AF5E-36FD3239722E}" type="pres">
      <dgm:prSet presAssocID="{00257E97-0107-4249-9BF1-BB142F8745E7}" presName="tx2" presStyleLbl="revTx" presStyleIdx="1" presStyleCnt="4" custScaleX="127389"/>
      <dgm:spPr/>
      <dgm:t>
        <a:bodyPr/>
        <a:lstStyle/>
        <a:p>
          <a:endParaRPr lang="ru-RU"/>
        </a:p>
      </dgm:t>
    </dgm:pt>
    <dgm:pt modelId="{CB099A5B-9640-43D1-BC93-1232C9D3DF8D}" type="pres">
      <dgm:prSet presAssocID="{00257E97-0107-4249-9BF1-BB142F8745E7}" presName="vert2" presStyleCnt="0"/>
      <dgm:spPr/>
    </dgm:pt>
    <dgm:pt modelId="{97D7AD97-0CA2-4B83-9638-12C1F630AE55}" type="pres">
      <dgm:prSet presAssocID="{00257E97-0107-4249-9BF1-BB142F8745E7}" presName="thinLine2b" presStyleLbl="callout" presStyleIdx="0" presStyleCnt="3"/>
      <dgm:spPr/>
    </dgm:pt>
    <dgm:pt modelId="{E94AD6B9-2FE8-4227-9081-FA51F6402979}" type="pres">
      <dgm:prSet presAssocID="{00257E97-0107-4249-9BF1-BB142F8745E7}" presName="vertSpace2b" presStyleCnt="0"/>
      <dgm:spPr/>
    </dgm:pt>
    <dgm:pt modelId="{844004FD-2690-44AF-A834-17BD8230F278}" type="pres">
      <dgm:prSet presAssocID="{8E2E9D5A-4810-42B9-8BD5-A5E507EAFAE7}" presName="horz2" presStyleCnt="0"/>
      <dgm:spPr/>
    </dgm:pt>
    <dgm:pt modelId="{CDCCF68A-F16A-44E1-AE0D-EF22DB30862B}" type="pres">
      <dgm:prSet presAssocID="{8E2E9D5A-4810-42B9-8BD5-A5E507EAFAE7}" presName="horzSpace2" presStyleCnt="0"/>
      <dgm:spPr/>
    </dgm:pt>
    <dgm:pt modelId="{6698457E-EAE8-470E-ADFB-3D1E37FEA306}" type="pres">
      <dgm:prSet presAssocID="{8E2E9D5A-4810-42B9-8BD5-A5E507EAFAE7}" presName="tx2" presStyleLbl="revTx" presStyleIdx="2" presStyleCnt="4" custScaleX="130516"/>
      <dgm:spPr/>
      <dgm:t>
        <a:bodyPr/>
        <a:lstStyle/>
        <a:p>
          <a:endParaRPr lang="ru-RU"/>
        </a:p>
      </dgm:t>
    </dgm:pt>
    <dgm:pt modelId="{F42D4FB9-A063-4835-BC2A-25C0D1812337}" type="pres">
      <dgm:prSet presAssocID="{8E2E9D5A-4810-42B9-8BD5-A5E507EAFAE7}" presName="vert2" presStyleCnt="0"/>
      <dgm:spPr/>
    </dgm:pt>
    <dgm:pt modelId="{EC280F06-083C-411D-8682-2CE2AC0D9313}" type="pres">
      <dgm:prSet presAssocID="{8E2E9D5A-4810-42B9-8BD5-A5E507EAFAE7}" presName="thinLine2b" presStyleLbl="callout" presStyleIdx="1" presStyleCnt="3"/>
      <dgm:spPr/>
    </dgm:pt>
    <dgm:pt modelId="{9BDFC3E8-5D3B-4916-BAC6-029070135A1C}" type="pres">
      <dgm:prSet presAssocID="{8E2E9D5A-4810-42B9-8BD5-A5E507EAFAE7}" presName="vertSpace2b" presStyleCnt="0"/>
      <dgm:spPr/>
    </dgm:pt>
    <dgm:pt modelId="{0A0BD1BD-8603-48F6-A049-A021F186A79D}" type="pres">
      <dgm:prSet presAssocID="{C4B7F35D-58B9-4F13-A264-681390B153A5}" presName="horz2" presStyleCnt="0"/>
      <dgm:spPr/>
    </dgm:pt>
    <dgm:pt modelId="{2F4313F8-9167-400A-8883-83BC3F63DF8D}" type="pres">
      <dgm:prSet presAssocID="{C4B7F35D-58B9-4F13-A264-681390B153A5}" presName="horzSpace2" presStyleCnt="0"/>
      <dgm:spPr/>
    </dgm:pt>
    <dgm:pt modelId="{523EE310-BA2D-427F-89D0-9AC02F822D03}" type="pres">
      <dgm:prSet presAssocID="{C4B7F35D-58B9-4F13-A264-681390B153A5}" presName="tx2" presStyleLbl="revTx" presStyleIdx="3" presStyleCnt="4" custScaleX="129143"/>
      <dgm:spPr/>
      <dgm:t>
        <a:bodyPr/>
        <a:lstStyle/>
        <a:p>
          <a:endParaRPr lang="ru-RU"/>
        </a:p>
      </dgm:t>
    </dgm:pt>
    <dgm:pt modelId="{441E954E-D5EE-4E3E-A734-8930FAD58F83}" type="pres">
      <dgm:prSet presAssocID="{C4B7F35D-58B9-4F13-A264-681390B153A5}" presName="vert2" presStyleCnt="0"/>
      <dgm:spPr/>
    </dgm:pt>
    <dgm:pt modelId="{ACA1DC42-021B-4346-A713-CC50D8000768}" type="pres">
      <dgm:prSet presAssocID="{C4B7F35D-58B9-4F13-A264-681390B153A5}" presName="thinLine2b" presStyleLbl="callout" presStyleIdx="2" presStyleCnt="3"/>
      <dgm:spPr/>
    </dgm:pt>
    <dgm:pt modelId="{798618FC-0B60-45EF-B227-87F1FDB81C0D}" type="pres">
      <dgm:prSet presAssocID="{C4B7F35D-58B9-4F13-A264-681390B153A5}" presName="vertSpace2b" presStyleCnt="0"/>
      <dgm:spPr/>
    </dgm:pt>
  </dgm:ptLst>
  <dgm:cxnLst>
    <dgm:cxn modelId="{730D877D-97D0-475A-A840-89EE32C17747}" srcId="{770C909B-4CC2-45F3-9314-70299530D8C4}" destId="{C4B7F35D-58B9-4F13-A264-681390B153A5}" srcOrd="2" destOrd="0" parTransId="{044412EA-C186-449C-B3EB-3568B5C89325}" sibTransId="{1A6400E5-CDA5-4055-B1D1-B92B36F04FD6}"/>
    <dgm:cxn modelId="{59D55084-8069-4CBB-BA78-CAECD411A104}" type="presOf" srcId="{C4B7F35D-58B9-4F13-A264-681390B153A5}" destId="{523EE310-BA2D-427F-89D0-9AC02F822D03}" srcOrd="0" destOrd="0" presId="urn:microsoft.com/office/officeart/2008/layout/LinedList"/>
    <dgm:cxn modelId="{C1F8E07E-FA70-4588-9679-C909501F72C5}" srcId="{09F7582A-D61C-45C6-B737-B233B0DBAA8E}" destId="{770C909B-4CC2-45F3-9314-70299530D8C4}" srcOrd="0" destOrd="0" parTransId="{40FF396E-5636-4076-9003-5BD7956DDFE7}" sibTransId="{0B8A3D3F-9678-4B4A-88E3-FF0F782B5037}"/>
    <dgm:cxn modelId="{37A98FFC-B05A-4DC0-99F9-F0568B555EB1}" type="presOf" srcId="{8E2E9D5A-4810-42B9-8BD5-A5E507EAFAE7}" destId="{6698457E-EAE8-470E-ADFB-3D1E37FEA306}" srcOrd="0" destOrd="0" presId="urn:microsoft.com/office/officeart/2008/layout/LinedList"/>
    <dgm:cxn modelId="{032C2528-73A5-4C01-8CD0-3CD4899EB445}" type="presOf" srcId="{770C909B-4CC2-45F3-9314-70299530D8C4}" destId="{3C45135E-0D5A-428D-AD42-E5B977AA3405}" srcOrd="0" destOrd="0" presId="urn:microsoft.com/office/officeart/2008/layout/LinedList"/>
    <dgm:cxn modelId="{CC70BC58-A17C-44F5-B86F-9993CC120EDD}" type="presOf" srcId="{09F7582A-D61C-45C6-B737-B233B0DBAA8E}" destId="{DD6E4CD4-CCFA-4371-AE57-A5616E262D20}" srcOrd="0" destOrd="0" presId="urn:microsoft.com/office/officeart/2008/layout/LinedList"/>
    <dgm:cxn modelId="{60D8D10D-DC62-4578-8615-AEAEA4E87CB0}" type="presOf" srcId="{00257E97-0107-4249-9BF1-BB142F8745E7}" destId="{084B643B-3C41-4B8E-AF5E-36FD3239722E}" srcOrd="0" destOrd="0" presId="urn:microsoft.com/office/officeart/2008/layout/LinedList"/>
    <dgm:cxn modelId="{FBC7CE47-7624-43A3-9112-F5205292EA95}" srcId="{770C909B-4CC2-45F3-9314-70299530D8C4}" destId="{00257E97-0107-4249-9BF1-BB142F8745E7}" srcOrd="0" destOrd="0" parTransId="{E6ED6F88-C03C-424C-820A-3C61F591BA99}" sibTransId="{AF4DB4F8-C9E1-4883-B4AD-CA9E32E62862}"/>
    <dgm:cxn modelId="{8D264E37-FFED-4454-A6A5-5609F3565581}" srcId="{770C909B-4CC2-45F3-9314-70299530D8C4}" destId="{8E2E9D5A-4810-42B9-8BD5-A5E507EAFAE7}" srcOrd="1" destOrd="0" parTransId="{7339436F-876E-4DBD-BBC2-49C6490C1183}" sibTransId="{C1D3F953-175A-45CD-B085-5E1AB4080D21}"/>
    <dgm:cxn modelId="{EE4627EE-A6E5-4BD8-AAB8-967D429CB462}" type="presParOf" srcId="{DD6E4CD4-CCFA-4371-AE57-A5616E262D20}" destId="{3A30D05B-1E47-4F4D-8DFE-0735CA20AF66}" srcOrd="0" destOrd="0" presId="urn:microsoft.com/office/officeart/2008/layout/LinedList"/>
    <dgm:cxn modelId="{9C22B8EF-60CC-47FB-AE11-C7A53B65BD89}" type="presParOf" srcId="{DD6E4CD4-CCFA-4371-AE57-A5616E262D20}" destId="{27237721-9644-4E74-A2DF-2E104626FF0D}" srcOrd="1" destOrd="0" presId="urn:microsoft.com/office/officeart/2008/layout/LinedList"/>
    <dgm:cxn modelId="{139F6A0C-6D72-470C-8078-9747844C606F}" type="presParOf" srcId="{27237721-9644-4E74-A2DF-2E104626FF0D}" destId="{3C45135E-0D5A-428D-AD42-E5B977AA3405}" srcOrd="0" destOrd="0" presId="urn:microsoft.com/office/officeart/2008/layout/LinedList"/>
    <dgm:cxn modelId="{6D92EDB5-FFAF-4B0F-BD75-0141FE67F15C}" type="presParOf" srcId="{27237721-9644-4E74-A2DF-2E104626FF0D}" destId="{35A7360E-AF04-4EE1-8C6C-6FCC839DD9C4}" srcOrd="1" destOrd="0" presId="urn:microsoft.com/office/officeart/2008/layout/LinedList"/>
    <dgm:cxn modelId="{5B324772-0706-45E6-80C5-3C75E39D5224}" type="presParOf" srcId="{35A7360E-AF04-4EE1-8C6C-6FCC839DD9C4}" destId="{20083D23-5796-4C10-8947-FF0E89D72DAE}" srcOrd="0" destOrd="0" presId="urn:microsoft.com/office/officeart/2008/layout/LinedList"/>
    <dgm:cxn modelId="{370990E5-6300-4B34-B09C-216A72225195}" type="presParOf" srcId="{35A7360E-AF04-4EE1-8C6C-6FCC839DD9C4}" destId="{926902A6-F985-4D6E-9970-A424D442369C}" srcOrd="1" destOrd="0" presId="urn:microsoft.com/office/officeart/2008/layout/LinedList"/>
    <dgm:cxn modelId="{552422E5-0EC6-4BDA-BF9A-B913384A66B0}" type="presParOf" srcId="{926902A6-F985-4D6E-9970-A424D442369C}" destId="{937337DF-E0B4-4BA9-852A-C019F32946C3}" srcOrd="0" destOrd="0" presId="urn:microsoft.com/office/officeart/2008/layout/LinedList"/>
    <dgm:cxn modelId="{F6D772C7-05D9-4C44-A8A9-9ECB28A8B27E}" type="presParOf" srcId="{926902A6-F985-4D6E-9970-A424D442369C}" destId="{084B643B-3C41-4B8E-AF5E-36FD3239722E}" srcOrd="1" destOrd="0" presId="urn:microsoft.com/office/officeart/2008/layout/LinedList"/>
    <dgm:cxn modelId="{51730F7E-780C-4047-9203-81C119C8E8BC}" type="presParOf" srcId="{926902A6-F985-4D6E-9970-A424D442369C}" destId="{CB099A5B-9640-43D1-BC93-1232C9D3DF8D}" srcOrd="2" destOrd="0" presId="urn:microsoft.com/office/officeart/2008/layout/LinedList"/>
    <dgm:cxn modelId="{EA5D35AA-B1B4-4C82-B374-ED4454DC4B13}" type="presParOf" srcId="{35A7360E-AF04-4EE1-8C6C-6FCC839DD9C4}" destId="{97D7AD97-0CA2-4B83-9638-12C1F630AE55}" srcOrd="2" destOrd="0" presId="urn:microsoft.com/office/officeart/2008/layout/LinedList"/>
    <dgm:cxn modelId="{B132AD88-E0D7-4CA7-A726-3FD7662D504C}" type="presParOf" srcId="{35A7360E-AF04-4EE1-8C6C-6FCC839DD9C4}" destId="{E94AD6B9-2FE8-4227-9081-FA51F6402979}" srcOrd="3" destOrd="0" presId="urn:microsoft.com/office/officeart/2008/layout/LinedList"/>
    <dgm:cxn modelId="{A292904D-D234-4678-9B52-E1AEB7D3CFAA}" type="presParOf" srcId="{35A7360E-AF04-4EE1-8C6C-6FCC839DD9C4}" destId="{844004FD-2690-44AF-A834-17BD8230F278}" srcOrd="4" destOrd="0" presId="urn:microsoft.com/office/officeart/2008/layout/LinedList"/>
    <dgm:cxn modelId="{5342D6E9-DBA3-4E53-AB90-870062610B17}" type="presParOf" srcId="{844004FD-2690-44AF-A834-17BD8230F278}" destId="{CDCCF68A-F16A-44E1-AE0D-EF22DB30862B}" srcOrd="0" destOrd="0" presId="urn:microsoft.com/office/officeart/2008/layout/LinedList"/>
    <dgm:cxn modelId="{B31AEF28-F371-41C5-BC69-7166488F9A95}" type="presParOf" srcId="{844004FD-2690-44AF-A834-17BD8230F278}" destId="{6698457E-EAE8-470E-ADFB-3D1E37FEA306}" srcOrd="1" destOrd="0" presId="urn:microsoft.com/office/officeart/2008/layout/LinedList"/>
    <dgm:cxn modelId="{D2B56854-FA5E-4BF6-9F95-9DDBF946B3B4}" type="presParOf" srcId="{844004FD-2690-44AF-A834-17BD8230F278}" destId="{F42D4FB9-A063-4835-BC2A-25C0D1812337}" srcOrd="2" destOrd="0" presId="urn:microsoft.com/office/officeart/2008/layout/LinedList"/>
    <dgm:cxn modelId="{AD9551AD-C968-4012-969C-445C3A925DC0}" type="presParOf" srcId="{35A7360E-AF04-4EE1-8C6C-6FCC839DD9C4}" destId="{EC280F06-083C-411D-8682-2CE2AC0D9313}" srcOrd="5" destOrd="0" presId="urn:microsoft.com/office/officeart/2008/layout/LinedList"/>
    <dgm:cxn modelId="{3CBEEAEA-84A3-41EA-927B-50E73C574FD7}" type="presParOf" srcId="{35A7360E-AF04-4EE1-8C6C-6FCC839DD9C4}" destId="{9BDFC3E8-5D3B-4916-BAC6-029070135A1C}" srcOrd="6" destOrd="0" presId="urn:microsoft.com/office/officeart/2008/layout/LinedList"/>
    <dgm:cxn modelId="{6D2EE70D-029A-41A2-8C8C-5804762251EA}" type="presParOf" srcId="{35A7360E-AF04-4EE1-8C6C-6FCC839DD9C4}" destId="{0A0BD1BD-8603-48F6-A049-A021F186A79D}" srcOrd="7" destOrd="0" presId="urn:microsoft.com/office/officeart/2008/layout/LinedList"/>
    <dgm:cxn modelId="{8D1DCD0D-0FF5-485A-AF5C-A0959D83B6A9}" type="presParOf" srcId="{0A0BD1BD-8603-48F6-A049-A021F186A79D}" destId="{2F4313F8-9167-400A-8883-83BC3F63DF8D}" srcOrd="0" destOrd="0" presId="urn:microsoft.com/office/officeart/2008/layout/LinedList"/>
    <dgm:cxn modelId="{DB134BAA-363B-494A-8014-D87798667598}" type="presParOf" srcId="{0A0BD1BD-8603-48F6-A049-A021F186A79D}" destId="{523EE310-BA2D-427F-89D0-9AC02F822D03}" srcOrd="1" destOrd="0" presId="urn:microsoft.com/office/officeart/2008/layout/LinedList"/>
    <dgm:cxn modelId="{1D1073AF-8D51-42EE-863A-C040F3F46F49}" type="presParOf" srcId="{0A0BD1BD-8603-48F6-A049-A021F186A79D}" destId="{441E954E-D5EE-4E3E-A734-8930FAD58F83}" srcOrd="2" destOrd="0" presId="urn:microsoft.com/office/officeart/2008/layout/LinedList"/>
    <dgm:cxn modelId="{3B83D29C-2454-437C-9EEC-E83E29D44BE8}" type="presParOf" srcId="{35A7360E-AF04-4EE1-8C6C-6FCC839DD9C4}" destId="{ACA1DC42-021B-4346-A713-CC50D8000768}" srcOrd="8" destOrd="0" presId="urn:microsoft.com/office/officeart/2008/layout/LinedList"/>
    <dgm:cxn modelId="{AB3A4B88-36D2-4176-BB6A-6E3A3DEFFD91}" type="presParOf" srcId="{35A7360E-AF04-4EE1-8C6C-6FCC839DD9C4}" destId="{798618FC-0B60-45EF-B227-87F1FDB81C0D}" srcOrd="9"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9F7582A-D61C-45C6-B737-B233B0DBAA8E}"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ru-RU"/>
        </a:p>
      </dgm:t>
    </dgm:pt>
    <dgm:pt modelId="{770C909B-4CC2-45F3-9314-70299530D8C4}">
      <dgm:prSet phldrT="[Текст]" phldr="1"/>
      <dgm:spPr/>
      <dgm:t>
        <a:bodyPr/>
        <a:lstStyle/>
        <a:p>
          <a:endParaRPr lang="ru-RU" dirty="0"/>
        </a:p>
      </dgm:t>
    </dgm:pt>
    <dgm:pt modelId="{40FF396E-5636-4076-9003-5BD7956DDFE7}" type="parTrans" cxnId="{C1F8E07E-FA70-4588-9679-C909501F72C5}">
      <dgm:prSet/>
      <dgm:spPr/>
      <dgm:t>
        <a:bodyPr/>
        <a:lstStyle/>
        <a:p>
          <a:endParaRPr lang="ru-RU"/>
        </a:p>
      </dgm:t>
    </dgm:pt>
    <dgm:pt modelId="{0B8A3D3F-9678-4B4A-88E3-FF0F782B5037}" type="sibTrans" cxnId="{C1F8E07E-FA70-4588-9679-C909501F72C5}">
      <dgm:prSet/>
      <dgm:spPr/>
      <dgm:t>
        <a:bodyPr/>
        <a:lstStyle/>
        <a:p>
          <a:endParaRPr lang="ru-RU"/>
        </a:p>
      </dgm:t>
    </dgm:pt>
    <dgm:pt modelId="{00257E97-0107-4249-9BF1-BB142F8745E7}">
      <dgm:prSet phldrT="[Текст]"/>
      <dgm:spPr/>
      <dgm:t>
        <a:bodyPr/>
        <a:lstStyle/>
        <a:p>
          <a:r>
            <a:rPr lang="en-US" dirty="0" smtClean="0"/>
            <a:t>- </a:t>
          </a:r>
          <a:r>
            <a:rPr lang="kk-KZ" dirty="0" smtClean="0"/>
            <a:t>құнның шығуын алтын мен күмістің  “табиғи жаратылысына” байланысты және олардың әлемдегі мөлшерімен сипаттады;</a:t>
          </a:r>
          <a:endParaRPr lang="ru-RU" dirty="0"/>
        </a:p>
      </dgm:t>
    </dgm:pt>
    <dgm:pt modelId="{E6ED6F88-C03C-424C-820A-3C61F591BA99}" type="parTrans" cxnId="{FBC7CE47-7624-43A3-9112-F5205292EA95}">
      <dgm:prSet/>
      <dgm:spPr/>
      <dgm:t>
        <a:bodyPr/>
        <a:lstStyle/>
        <a:p>
          <a:endParaRPr lang="ru-RU"/>
        </a:p>
      </dgm:t>
    </dgm:pt>
    <dgm:pt modelId="{AF4DB4F8-C9E1-4883-B4AD-CA9E32E62862}" type="sibTrans" cxnId="{FBC7CE47-7624-43A3-9112-F5205292EA95}">
      <dgm:prSet/>
      <dgm:spPr/>
      <dgm:t>
        <a:bodyPr/>
        <a:lstStyle/>
        <a:p>
          <a:endParaRPr lang="ru-RU"/>
        </a:p>
      </dgm:t>
    </dgm:pt>
    <dgm:pt modelId="{8E2E9D5A-4810-42B9-8BD5-A5E507EAFAE7}">
      <dgm:prSet phldrT="[Текст]"/>
      <dgm:spPr/>
      <dgm:t>
        <a:bodyPr/>
        <a:lstStyle/>
        <a:p>
          <a:r>
            <a:rPr lang="en-US" dirty="0" smtClean="0"/>
            <a:t>- </a:t>
          </a:r>
          <a:r>
            <a:rPr lang="kk-KZ" dirty="0" smtClean="0"/>
            <a:t>еңбек ұсынысының көтерілуін еңбекақының жоғары емес төменгі қажетімен, байланыстырды;</a:t>
          </a:r>
          <a:endParaRPr lang="ru-RU" dirty="0"/>
        </a:p>
      </dgm:t>
    </dgm:pt>
    <dgm:pt modelId="{7339436F-876E-4DBD-BBC2-49C6490C1183}" type="parTrans" cxnId="{8D264E37-FFED-4454-A6A5-5609F3565581}">
      <dgm:prSet/>
      <dgm:spPr/>
      <dgm:t>
        <a:bodyPr/>
        <a:lstStyle/>
        <a:p>
          <a:endParaRPr lang="ru-RU"/>
        </a:p>
      </dgm:t>
    </dgm:pt>
    <dgm:pt modelId="{C1D3F953-175A-45CD-B085-5E1AB4080D21}" type="sibTrans" cxnId="{8D264E37-FFED-4454-A6A5-5609F3565581}">
      <dgm:prSet/>
      <dgm:spPr/>
      <dgm:t>
        <a:bodyPr/>
        <a:lstStyle/>
        <a:p>
          <a:endParaRPr lang="ru-RU"/>
        </a:p>
      </dgm:t>
    </dgm:pt>
    <dgm:pt modelId="{C4B7F35D-58B9-4F13-A264-681390B153A5}">
      <dgm:prSet phldrT="[Текст]"/>
      <dgm:spPr/>
      <dgm:t>
        <a:bodyPr/>
        <a:lstStyle/>
        <a:p>
          <a:r>
            <a:rPr lang="en-US" dirty="0" smtClean="0"/>
            <a:t>- </a:t>
          </a:r>
          <a:r>
            <a:rPr lang="kk-KZ" dirty="0" smtClean="0"/>
            <a:t>экономикалық өсуді елдің ақшалай байлығының көбеюі ретінде, сыртқы сауданың мемлекеттік реттелуі және сыртқы сауданың сальдосына дұрыс қол жеткізу арқылы байланыстыра қарастырды.</a:t>
          </a:r>
          <a:endParaRPr lang="ru-RU" dirty="0"/>
        </a:p>
      </dgm:t>
    </dgm:pt>
    <dgm:pt modelId="{044412EA-C186-449C-B3EB-3568B5C89325}" type="parTrans" cxnId="{730D877D-97D0-475A-A840-89EE32C17747}">
      <dgm:prSet/>
      <dgm:spPr/>
      <dgm:t>
        <a:bodyPr/>
        <a:lstStyle/>
        <a:p>
          <a:endParaRPr lang="ru-RU"/>
        </a:p>
      </dgm:t>
    </dgm:pt>
    <dgm:pt modelId="{1A6400E5-CDA5-4055-B1D1-B92B36F04FD6}" type="sibTrans" cxnId="{730D877D-97D0-475A-A840-89EE32C17747}">
      <dgm:prSet/>
      <dgm:spPr/>
      <dgm:t>
        <a:bodyPr/>
        <a:lstStyle/>
        <a:p>
          <a:endParaRPr lang="ru-RU"/>
        </a:p>
      </dgm:t>
    </dgm:pt>
    <dgm:pt modelId="{DD6E4CD4-CCFA-4371-AE57-A5616E262D20}" type="pres">
      <dgm:prSet presAssocID="{09F7582A-D61C-45C6-B737-B233B0DBAA8E}" presName="vert0" presStyleCnt="0">
        <dgm:presLayoutVars>
          <dgm:dir/>
          <dgm:animOne val="branch"/>
          <dgm:animLvl val="lvl"/>
        </dgm:presLayoutVars>
      </dgm:prSet>
      <dgm:spPr/>
      <dgm:t>
        <a:bodyPr/>
        <a:lstStyle/>
        <a:p>
          <a:endParaRPr lang="ru-RU"/>
        </a:p>
      </dgm:t>
    </dgm:pt>
    <dgm:pt modelId="{3A30D05B-1E47-4F4D-8DFE-0735CA20AF66}" type="pres">
      <dgm:prSet presAssocID="{770C909B-4CC2-45F3-9314-70299530D8C4}" presName="thickLine" presStyleLbl="alignNode1" presStyleIdx="0" presStyleCnt="1"/>
      <dgm:spPr>
        <a:blipFill rotWithShape="0">
          <a:blip xmlns:r="http://schemas.openxmlformats.org/officeDocument/2006/relationships" r:embed="rId1"/>
          <a:stretch>
            <a:fillRect/>
          </a:stretch>
        </a:blipFill>
      </dgm:spPr>
      <dgm:t>
        <a:bodyPr/>
        <a:lstStyle/>
        <a:p>
          <a:endParaRPr lang="ru-RU"/>
        </a:p>
      </dgm:t>
    </dgm:pt>
    <dgm:pt modelId="{27237721-9644-4E74-A2DF-2E104626FF0D}" type="pres">
      <dgm:prSet presAssocID="{770C909B-4CC2-45F3-9314-70299530D8C4}" presName="horz1" presStyleCnt="0"/>
      <dgm:spPr/>
    </dgm:pt>
    <dgm:pt modelId="{3C45135E-0D5A-428D-AD42-E5B977AA3405}" type="pres">
      <dgm:prSet presAssocID="{770C909B-4CC2-45F3-9314-70299530D8C4}" presName="tx1" presStyleLbl="revTx" presStyleIdx="0" presStyleCnt="4" custScaleX="5263"/>
      <dgm:spPr/>
      <dgm:t>
        <a:bodyPr/>
        <a:lstStyle/>
        <a:p>
          <a:endParaRPr lang="ru-RU"/>
        </a:p>
      </dgm:t>
    </dgm:pt>
    <dgm:pt modelId="{35A7360E-AF04-4EE1-8C6C-6FCC839DD9C4}" type="pres">
      <dgm:prSet presAssocID="{770C909B-4CC2-45F3-9314-70299530D8C4}" presName="vert1" presStyleCnt="0"/>
      <dgm:spPr/>
    </dgm:pt>
    <dgm:pt modelId="{20083D23-5796-4C10-8947-FF0E89D72DAE}" type="pres">
      <dgm:prSet presAssocID="{00257E97-0107-4249-9BF1-BB142F8745E7}" presName="vertSpace2a" presStyleCnt="0"/>
      <dgm:spPr/>
    </dgm:pt>
    <dgm:pt modelId="{926902A6-F985-4D6E-9970-A424D442369C}" type="pres">
      <dgm:prSet presAssocID="{00257E97-0107-4249-9BF1-BB142F8745E7}" presName="horz2" presStyleCnt="0"/>
      <dgm:spPr/>
    </dgm:pt>
    <dgm:pt modelId="{937337DF-E0B4-4BA9-852A-C019F32946C3}" type="pres">
      <dgm:prSet presAssocID="{00257E97-0107-4249-9BF1-BB142F8745E7}" presName="horzSpace2" presStyleCnt="0"/>
      <dgm:spPr/>
    </dgm:pt>
    <dgm:pt modelId="{084B643B-3C41-4B8E-AF5E-36FD3239722E}" type="pres">
      <dgm:prSet presAssocID="{00257E97-0107-4249-9BF1-BB142F8745E7}" presName="tx2" presStyleLbl="revTx" presStyleIdx="1" presStyleCnt="4" custScaleX="125226"/>
      <dgm:spPr/>
      <dgm:t>
        <a:bodyPr/>
        <a:lstStyle/>
        <a:p>
          <a:endParaRPr lang="ru-RU"/>
        </a:p>
      </dgm:t>
    </dgm:pt>
    <dgm:pt modelId="{CB099A5B-9640-43D1-BC93-1232C9D3DF8D}" type="pres">
      <dgm:prSet presAssocID="{00257E97-0107-4249-9BF1-BB142F8745E7}" presName="vert2" presStyleCnt="0"/>
      <dgm:spPr/>
    </dgm:pt>
    <dgm:pt modelId="{97D7AD97-0CA2-4B83-9638-12C1F630AE55}" type="pres">
      <dgm:prSet presAssocID="{00257E97-0107-4249-9BF1-BB142F8745E7}" presName="thinLine2b" presStyleLbl="callout" presStyleIdx="0" presStyleCnt="3"/>
      <dgm:spPr/>
    </dgm:pt>
    <dgm:pt modelId="{E94AD6B9-2FE8-4227-9081-FA51F6402979}" type="pres">
      <dgm:prSet presAssocID="{00257E97-0107-4249-9BF1-BB142F8745E7}" presName="vertSpace2b" presStyleCnt="0"/>
      <dgm:spPr/>
    </dgm:pt>
    <dgm:pt modelId="{844004FD-2690-44AF-A834-17BD8230F278}" type="pres">
      <dgm:prSet presAssocID="{8E2E9D5A-4810-42B9-8BD5-A5E507EAFAE7}" presName="horz2" presStyleCnt="0"/>
      <dgm:spPr/>
    </dgm:pt>
    <dgm:pt modelId="{CDCCF68A-F16A-44E1-AE0D-EF22DB30862B}" type="pres">
      <dgm:prSet presAssocID="{8E2E9D5A-4810-42B9-8BD5-A5E507EAFAE7}" presName="horzSpace2" presStyleCnt="0"/>
      <dgm:spPr/>
    </dgm:pt>
    <dgm:pt modelId="{6698457E-EAE8-470E-ADFB-3D1E37FEA306}" type="pres">
      <dgm:prSet presAssocID="{8E2E9D5A-4810-42B9-8BD5-A5E507EAFAE7}" presName="tx2" presStyleLbl="revTx" presStyleIdx="2" presStyleCnt="4" custScaleX="127495"/>
      <dgm:spPr/>
      <dgm:t>
        <a:bodyPr/>
        <a:lstStyle/>
        <a:p>
          <a:endParaRPr lang="ru-RU"/>
        </a:p>
      </dgm:t>
    </dgm:pt>
    <dgm:pt modelId="{F42D4FB9-A063-4835-BC2A-25C0D1812337}" type="pres">
      <dgm:prSet presAssocID="{8E2E9D5A-4810-42B9-8BD5-A5E507EAFAE7}" presName="vert2" presStyleCnt="0"/>
      <dgm:spPr/>
    </dgm:pt>
    <dgm:pt modelId="{EC280F06-083C-411D-8682-2CE2AC0D9313}" type="pres">
      <dgm:prSet presAssocID="{8E2E9D5A-4810-42B9-8BD5-A5E507EAFAE7}" presName="thinLine2b" presStyleLbl="callout" presStyleIdx="1" presStyleCnt="3"/>
      <dgm:spPr/>
    </dgm:pt>
    <dgm:pt modelId="{9BDFC3E8-5D3B-4916-BAC6-029070135A1C}" type="pres">
      <dgm:prSet presAssocID="{8E2E9D5A-4810-42B9-8BD5-A5E507EAFAE7}" presName="vertSpace2b" presStyleCnt="0"/>
      <dgm:spPr/>
    </dgm:pt>
    <dgm:pt modelId="{0A0BD1BD-8603-48F6-A049-A021F186A79D}" type="pres">
      <dgm:prSet presAssocID="{C4B7F35D-58B9-4F13-A264-681390B153A5}" presName="horz2" presStyleCnt="0"/>
      <dgm:spPr/>
    </dgm:pt>
    <dgm:pt modelId="{2F4313F8-9167-400A-8883-83BC3F63DF8D}" type="pres">
      <dgm:prSet presAssocID="{C4B7F35D-58B9-4F13-A264-681390B153A5}" presName="horzSpace2" presStyleCnt="0"/>
      <dgm:spPr/>
    </dgm:pt>
    <dgm:pt modelId="{523EE310-BA2D-427F-89D0-9AC02F822D03}" type="pres">
      <dgm:prSet presAssocID="{C4B7F35D-58B9-4F13-A264-681390B153A5}" presName="tx2" presStyleLbl="revTx" presStyleIdx="3" presStyleCnt="4" custScaleX="130755"/>
      <dgm:spPr/>
      <dgm:t>
        <a:bodyPr/>
        <a:lstStyle/>
        <a:p>
          <a:endParaRPr lang="ru-RU"/>
        </a:p>
      </dgm:t>
    </dgm:pt>
    <dgm:pt modelId="{441E954E-D5EE-4E3E-A734-8930FAD58F83}" type="pres">
      <dgm:prSet presAssocID="{C4B7F35D-58B9-4F13-A264-681390B153A5}" presName="vert2" presStyleCnt="0"/>
      <dgm:spPr/>
    </dgm:pt>
    <dgm:pt modelId="{ACA1DC42-021B-4346-A713-CC50D8000768}" type="pres">
      <dgm:prSet presAssocID="{C4B7F35D-58B9-4F13-A264-681390B153A5}" presName="thinLine2b" presStyleLbl="callout" presStyleIdx="2" presStyleCnt="3"/>
      <dgm:spPr/>
    </dgm:pt>
    <dgm:pt modelId="{798618FC-0B60-45EF-B227-87F1FDB81C0D}" type="pres">
      <dgm:prSet presAssocID="{C4B7F35D-58B9-4F13-A264-681390B153A5}" presName="vertSpace2b" presStyleCnt="0"/>
      <dgm:spPr/>
    </dgm:pt>
  </dgm:ptLst>
  <dgm:cxnLst>
    <dgm:cxn modelId="{AFC76392-0501-4572-B633-E9B52B0A9754}" type="presOf" srcId="{8E2E9D5A-4810-42B9-8BD5-A5E507EAFAE7}" destId="{6698457E-EAE8-470E-ADFB-3D1E37FEA306}" srcOrd="0" destOrd="0" presId="urn:microsoft.com/office/officeart/2008/layout/LinedList"/>
    <dgm:cxn modelId="{FBC7CE47-7624-43A3-9112-F5205292EA95}" srcId="{770C909B-4CC2-45F3-9314-70299530D8C4}" destId="{00257E97-0107-4249-9BF1-BB142F8745E7}" srcOrd="0" destOrd="0" parTransId="{E6ED6F88-C03C-424C-820A-3C61F591BA99}" sibTransId="{AF4DB4F8-C9E1-4883-B4AD-CA9E32E62862}"/>
    <dgm:cxn modelId="{385C6E58-A4F7-4199-9B0F-F8B517229A84}" type="presOf" srcId="{00257E97-0107-4249-9BF1-BB142F8745E7}" destId="{084B643B-3C41-4B8E-AF5E-36FD3239722E}" srcOrd="0" destOrd="0" presId="urn:microsoft.com/office/officeart/2008/layout/LinedList"/>
    <dgm:cxn modelId="{2543A24C-3493-43DA-90CC-2175E5E02654}" type="presOf" srcId="{770C909B-4CC2-45F3-9314-70299530D8C4}" destId="{3C45135E-0D5A-428D-AD42-E5B977AA3405}" srcOrd="0" destOrd="0" presId="urn:microsoft.com/office/officeart/2008/layout/LinedList"/>
    <dgm:cxn modelId="{8D264E37-FFED-4454-A6A5-5609F3565581}" srcId="{770C909B-4CC2-45F3-9314-70299530D8C4}" destId="{8E2E9D5A-4810-42B9-8BD5-A5E507EAFAE7}" srcOrd="1" destOrd="0" parTransId="{7339436F-876E-4DBD-BBC2-49C6490C1183}" sibTransId="{C1D3F953-175A-45CD-B085-5E1AB4080D21}"/>
    <dgm:cxn modelId="{730D877D-97D0-475A-A840-89EE32C17747}" srcId="{770C909B-4CC2-45F3-9314-70299530D8C4}" destId="{C4B7F35D-58B9-4F13-A264-681390B153A5}" srcOrd="2" destOrd="0" parTransId="{044412EA-C186-449C-B3EB-3568B5C89325}" sibTransId="{1A6400E5-CDA5-4055-B1D1-B92B36F04FD6}"/>
    <dgm:cxn modelId="{6A68B298-1BB7-4BF0-ABA7-DB821222C474}" type="presOf" srcId="{C4B7F35D-58B9-4F13-A264-681390B153A5}" destId="{523EE310-BA2D-427F-89D0-9AC02F822D03}" srcOrd="0" destOrd="0" presId="urn:microsoft.com/office/officeart/2008/layout/LinedList"/>
    <dgm:cxn modelId="{C1F8E07E-FA70-4588-9679-C909501F72C5}" srcId="{09F7582A-D61C-45C6-B737-B233B0DBAA8E}" destId="{770C909B-4CC2-45F3-9314-70299530D8C4}" srcOrd="0" destOrd="0" parTransId="{40FF396E-5636-4076-9003-5BD7956DDFE7}" sibTransId="{0B8A3D3F-9678-4B4A-88E3-FF0F782B5037}"/>
    <dgm:cxn modelId="{44764976-16BA-4D55-959C-7AD6A94A4345}" type="presOf" srcId="{09F7582A-D61C-45C6-B737-B233B0DBAA8E}" destId="{DD6E4CD4-CCFA-4371-AE57-A5616E262D20}" srcOrd="0" destOrd="0" presId="urn:microsoft.com/office/officeart/2008/layout/LinedList"/>
    <dgm:cxn modelId="{69ACA19C-CF35-45D1-94F5-EF426D079137}" type="presParOf" srcId="{DD6E4CD4-CCFA-4371-AE57-A5616E262D20}" destId="{3A30D05B-1E47-4F4D-8DFE-0735CA20AF66}" srcOrd="0" destOrd="0" presId="urn:microsoft.com/office/officeart/2008/layout/LinedList"/>
    <dgm:cxn modelId="{11BFFACC-F46F-4A6B-9F29-67F58A678EDB}" type="presParOf" srcId="{DD6E4CD4-CCFA-4371-AE57-A5616E262D20}" destId="{27237721-9644-4E74-A2DF-2E104626FF0D}" srcOrd="1" destOrd="0" presId="urn:microsoft.com/office/officeart/2008/layout/LinedList"/>
    <dgm:cxn modelId="{7D862A1C-E1EE-40EB-998B-0C60C26E8EE3}" type="presParOf" srcId="{27237721-9644-4E74-A2DF-2E104626FF0D}" destId="{3C45135E-0D5A-428D-AD42-E5B977AA3405}" srcOrd="0" destOrd="0" presId="urn:microsoft.com/office/officeart/2008/layout/LinedList"/>
    <dgm:cxn modelId="{DC1180C1-2E48-4AE3-A2FD-DD92F08D0A18}" type="presParOf" srcId="{27237721-9644-4E74-A2DF-2E104626FF0D}" destId="{35A7360E-AF04-4EE1-8C6C-6FCC839DD9C4}" srcOrd="1" destOrd="0" presId="urn:microsoft.com/office/officeart/2008/layout/LinedList"/>
    <dgm:cxn modelId="{81E88618-447E-47FA-9A90-F0A1404DB966}" type="presParOf" srcId="{35A7360E-AF04-4EE1-8C6C-6FCC839DD9C4}" destId="{20083D23-5796-4C10-8947-FF0E89D72DAE}" srcOrd="0" destOrd="0" presId="urn:microsoft.com/office/officeart/2008/layout/LinedList"/>
    <dgm:cxn modelId="{A99182A4-942B-452B-822B-4D11E4073EB5}" type="presParOf" srcId="{35A7360E-AF04-4EE1-8C6C-6FCC839DD9C4}" destId="{926902A6-F985-4D6E-9970-A424D442369C}" srcOrd="1" destOrd="0" presId="urn:microsoft.com/office/officeart/2008/layout/LinedList"/>
    <dgm:cxn modelId="{45CD43E8-DCE9-4AE2-B641-79AC858C01AF}" type="presParOf" srcId="{926902A6-F985-4D6E-9970-A424D442369C}" destId="{937337DF-E0B4-4BA9-852A-C019F32946C3}" srcOrd="0" destOrd="0" presId="urn:microsoft.com/office/officeart/2008/layout/LinedList"/>
    <dgm:cxn modelId="{45B32242-7088-40EA-9C88-B195129D6900}" type="presParOf" srcId="{926902A6-F985-4D6E-9970-A424D442369C}" destId="{084B643B-3C41-4B8E-AF5E-36FD3239722E}" srcOrd="1" destOrd="0" presId="urn:microsoft.com/office/officeart/2008/layout/LinedList"/>
    <dgm:cxn modelId="{F6424E04-D81F-426A-AF0D-D9352254C3F2}" type="presParOf" srcId="{926902A6-F985-4D6E-9970-A424D442369C}" destId="{CB099A5B-9640-43D1-BC93-1232C9D3DF8D}" srcOrd="2" destOrd="0" presId="urn:microsoft.com/office/officeart/2008/layout/LinedList"/>
    <dgm:cxn modelId="{A57BE866-A513-4028-8EA0-55E452DAD2C1}" type="presParOf" srcId="{35A7360E-AF04-4EE1-8C6C-6FCC839DD9C4}" destId="{97D7AD97-0CA2-4B83-9638-12C1F630AE55}" srcOrd="2" destOrd="0" presId="urn:microsoft.com/office/officeart/2008/layout/LinedList"/>
    <dgm:cxn modelId="{5785661C-1142-4F88-866B-5C99788ACFBC}" type="presParOf" srcId="{35A7360E-AF04-4EE1-8C6C-6FCC839DD9C4}" destId="{E94AD6B9-2FE8-4227-9081-FA51F6402979}" srcOrd="3" destOrd="0" presId="urn:microsoft.com/office/officeart/2008/layout/LinedList"/>
    <dgm:cxn modelId="{1D14D9E8-5DD6-44D4-B898-BB7F48C434EC}" type="presParOf" srcId="{35A7360E-AF04-4EE1-8C6C-6FCC839DD9C4}" destId="{844004FD-2690-44AF-A834-17BD8230F278}" srcOrd="4" destOrd="0" presId="urn:microsoft.com/office/officeart/2008/layout/LinedList"/>
    <dgm:cxn modelId="{47BE4BC7-1D27-4C26-9A64-01DBCD9B405D}" type="presParOf" srcId="{844004FD-2690-44AF-A834-17BD8230F278}" destId="{CDCCF68A-F16A-44E1-AE0D-EF22DB30862B}" srcOrd="0" destOrd="0" presId="urn:microsoft.com/office/officeart/2008/layout/LinedList"/>
    <dgm:cxn modelId="{F3C81A02-7A14-4E95-84D1-462FCA2242D3}" type="presParOf" srcId="{844004FD-2690-44AF-A834-17BD8230F278}" destId="{6698457E-EAE8-470E-ADFB-3D1E37FEA306}" srcOrd="1" destOrd="0" presId="urn:microsoft.com/office/officeart/2008/layout/LinedList"/>
    <dgm:cxn modelId="{BB537851-B71A-40B0-9EF0-946AC435C22D}" type="presParOf" srcId="{844004FD-2690-44AF-A834-17BD8230F278}" destId="{F42D4FB9-A063-4835-BC2A-25C0D1812337}" srcOrd="2" destOrd="0" presId="urn:microsoft.com/office/officeart/2008/layout/LinedList"/>
    <dgm:cxn modelId="{4091DD9A-62C4-4493-B0BA-B1B995A5AE4F}" type="presParOf" srcId="{35A7360E-AF04-4EE1-8C6C-6FCC839DD9C4}" destId="{EC280F06-083C-411D-8682-2CE2AC0D9313}" srcOrd="5" destOrd="0" presId="urn:microsoft.com/office/officeart/2008/layout/LinedList"/>
    <dgm:cxn modelId="{A0A673B7-1C94-44D8-9D25-AB9C658A6D31}" type="presParOf" srcId="{35A7360E-AF04-4EE1-8C6C-6FCC839DD9C4}" destId="{9BDFC3E8-5D3B-4916-BAC6-029070135A1C}" srcOrd="6" destOrd="0" presId="urn:microsoft.com/office/officeart/2008/layout/LinedList"/>
    <dgm:cxn modelId="{8392E2A0-4B33-46E9-8038-927064BC3617}" type="presParOf" srcId="{35A7360E-AF04-4EE1-8C6C-6FCC839DD9C4}" destId="{0A0BD1BD-8603-48F6-A049-A021F186A79D}" srcOrd="7" destOrd="0" presId="urn:microsoft.com/office/officeart/2008/layout/LinedList"/>
    <dgm:cxn modelId="{84937B1D-3D19-411C-A108-D2E1F8CDC5C8}" type="presParOf" srcId="{0A0BD1BD-8603-48F6-A049-A021F186A79D}" destId="{2F4313F8-9167-400A-8883-83BC3F63DF8D}" srcOrd="0" destOrd="0" presId="urn:microsoft.com/office/officeart/2008/layout/LinedList"/>
    <dgm:cxn modelId="{77077988-1250-4119-86CE-D0E7A8214E17}" type="presParOf" srcId="{0A0BD1BD-8603-48F6-A049-A021F186A79D}" destId="{523EE310-BA2D-427F-89D0-9AC02F822D03}" srcOrd="1" destOrd="0" presId="urn:microsoft.com/office/officeart/2008/layout/LinedList"/>
    <dgm:cxn modelId="{12C31367-2328-45BC-99F2-DBAD84C8E224}" type="presParOf" srcId="{0A0BD1BD-8603-48F6-A049-A021F186A79D}" destId="{441E954E-D5EE-4E3E-A734-8930FAD58F83}" srcOrd="2" destOrd="0" presId="urn:microsoft.com/office/officeart/2008/layout/LinedList"/>
    <dgm:cxn modelId="{37C05D81-5547-47E0-B30C-DBC247ABE503}" type="presParOf" srcId="{35A7360E-AF04-4EE1-8C6C-6FCC839DD9C4}" destId="{ACA1DC42-021B-4346-A713-CC50D8000768}" srcOrd="8" destOrd="0" presId="urn:microsoft.com/office/officeart/2008/layout/LinedList"/>
    <dgm:cxn modelId="{4D8A1B5B-C402-4CBD-BCBA-E6F5F7B76534}" type="presParOf" srcId="{35A7360E-AF04-4EE1-8C6C-6FCC839DD9C4}" destId="{798618FC-0B60-45EF-B227-87F1FDB81C0D}" srcOrd="9" destOrd="0" presId="urn:microsoft.com/office/officeart/2008/layout/LinedLis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EAB61EF-E852-4C8A-9FE9-188F6714C490}" type="doc">
      <dgm:prSet loTypeId="urn:microsoft.com/office/officeart/2005/8/layout/equation2" loCatId="relationship" qsTypeId="urn:microsoft.com/office/officeart/2005/8/quickstyle/simple1" qsCatId="simple" csTypeId="urn:microsoft.com/office/officeart/2005/8/colors/colorful3" csCatId="colorful" phldr="1"/>
      <dgm:spPr/>
    </dgm:pt>
    <dgm:pt modelId="{C391B8F2-3277-4AC8-A241-4C350AE067F4}">
      <dgm:prSet phldrT="[Текст]"/>
      <dgm:spPr/>
      <dgm:t>
        <a:bodyPr/>
        <a:lstStyle/>
        <a:p>
          <a:r>
            <a:rPr lang="kk-KZ" dirty="0" smtClean="0"/>
            <a:t>Алғашқы </a:t>
          </a:r>
          <a:endParaRPr lang="ru-RU" dirty="0"/>
        </a:p>
      </dgm:t>
    </dgm:pt>
    <dgm:pt modelId="{BB808B9E-C3DB-418C-90B9-13AEA2BE231C}" type="parTrans" cxnId="{342313D4-DA63-4D88-A3FB-E5958432AFE0}">
      <dgm:prSet/>
      <dgm:spPr/>
      <dgm:t>
        <a:bodyPr/>
        <a:lstStyle/>
        <a:p>
          <a:endParaRPr lang="ru-RU"/>
        </a:p>
      </dgm:t>
    </dgm:pt>
    <dgm:pt modelId="{FC592907-174C-4284-BA41-94BA0CA6270F}" type="sibTrans" cxnId="{342313D4-DA63-4D88-A3FB-E5958432AFE0}">
      <dgm:prSet/>
      <dgm:spPr/>
      <dgm:t>
        <a:bodyPr/>
        <a:lstStyle/>
        <a:p>
          <a:endParaRPr lang="ru-RU" dirty="0"/>
        </a:p>
      </dgm:t>
    </dgm:pt>
    <dgm:pt modelId="{7AFBB790-6FBD-4130-A42E-6F1226FFB9A5}">
      <dgm:prSet phldrT="[Текст]"/>
      <dgm:spPr/>
      <dgm:t>
        <a:bodyPr/>
        <a:lstStyle/>
        <a:p>
          <a:r>
            <a:rPr lang="kk-KZ" dirty="0" smtClean="0"/>
            <a:t>Соңғы</a:t>
          </a:r>
          <a:endParaRPr lang="ru-RU" dirty="0"/>
        </a:p>
      </dgm:t>
    </dgm:pt>
    <dgm:pt modelId="{3F90A567-4C77-4EA8-BD6F-94C6EAD1A893}" type="parTrans" cxnId="{E1F67225-4053-41BB-868D-19F262EDA280}">
      <dgm:prSet/>
      <dgm:spPr/>
      <dgm:t>
        <a:bodyPr/>
        <a:lstStyle/>
        <a:p>
          <a:endParaRPr lang="ru-RU"/>
        </a:p>
      </dgm:t>
    </dgm:pt>
    <dgm:pt modelId="{683C47B2-64A3-4135-827C-9D5701F218D5}" type="sibTrans" cxnId="{E1F67225-4053-41BB-868D-19F262EDA280}">
      <dgm:prSet/>
      <dgm:spPr/>
      <dgm:t>
        <a:bodyPr/>
        <a:lstStyle/>
        <a:p>
          <a:endParaRPr lang="ru-RU" dirty="0"/>
        </a:p>
      </dgm:t>
    </dgm:pt>
    <dgm:pt modelId="{E843C8BF-E7BE-4E3C-9B6B-B24D5C725594}">
      <dgm:prSet phldrT="[Текст]"/>
      <dgm:spPr/>
      <dgm:t>
        <a:bodyPr/>
        <a:lstStyle/>
        <a:p>
          <a:r>
            <a:rPr lang="kk-KZ" dirty="0" smtClean="0"/>
            <a:t>Меркантилизм</a:t>
          </a:r>
          <a:endParaRPr lang="ru-RU" dirty="0"/>
        </a:p>
      </dgm:t>
    </dgm:pt>
    <dgm:pt modelId="{99922F17-BDDF-48EF-A413-84AC9BA76C3E}" type="parTrans" cxnId="{5BF25C8A-A142-46B3-9337-24BFD887081D}">
      <dgm:prSet/>
      <dgm:spPr/>
      <dgm:t>
        <a:bodyPr/>
        <a:lstStyle/>
        <a:p>
          <a:endParaRPr lang="ru-RU"/>
        </a:p>
      </dgm:t>
    </dgm:pt>
    <dgm:pt modelId="{71971C3F-21AF-4D2B-ABA1-EBECFC726CC5}" type="sibTrans" cxnId="{5BF25C8A-A142-46B3-9337-24BFD887081D}">
      <dgm:prSet/>
      <dgm:spPr/>
      <dgm:t>
        <a:bodyPr/>
        <a:lstStyle/>
        <a:p>
          <a:endParaRPr lang="ru-RU"/>
        </a:p>
      </dgm:t>
    </dgm:pt>
    <dgm:pt modelId="{915343C5-A1DC-4089-98C0-553FE615FB68}" type="pres">
      <dgm:prSet presAssocID="{4EAB61EF-E852-4C8A-9FE9-188F6714C490}" presName="Name0" presStyleCnt="0">
        <dgm:presLayoutVars>
          <dgm:dir/>
          <dgm:resizeHandles val="exact"/>
        </dgm:presLayoutVars>
      </dgm:prSet>
      <dgm:spPr/>
    </dgm:pt>
    <dgm:pt modelId="{F71250B0-C49C-4F40-9879-991934817EFB}" type="pres">
      <dgm:prSet presAssocID="{4EAB61EF-E852-4C8A-9FE9-188F6714C490}" presName="vNodes" presStyleCnt="0"/>
      <dgm:spPr/>
    </dgm:pt>
    <dgm:pt modelId="{4B20BE56-7DAA-4CEF-A84D-951CA603A710}" type="pres">
      <dgm:prSet presAssocID="{C391B8F2-3277-4AC8-A241-4C350AE067F4}" presName="node" presStyleLbl="node1" presStyleIdx="0" presStyleCnt="3">
        <dgm:presLayoutVars>
          <dgm:bulletEnabled val="1"/>
        </dgm:presLayoutVars>
      </dgm:prSet>
      <dgm:spPr/>
      <dgm:t>
        <a:bodyPr/>
        <a:lstStyle/>
        <a:p>
          <a:endParaRPr lang="ru-RU"/>
        </a:p>
      </dgm:t>
    </dgm:pt>
    <dgm:pt modelId="{3784F476-D719-4E94-A2D1-FCE701856BB8}" type="pres">
      <dgm:prSet presAssocID="{FC592907-174C-4284-BA41-94BA0CA6270F}" presName="spacerT" presStyleCnt="0"/>
      <dgm:spPr/>
    </dgm:pt>
    <dgm:pt modelId="{8ABE1534-28BC-4B3A-85A2-9F4F7500B9DC}" type="pres">
      <dgm:prSet presAssocID="{FC592907-174C-4284-BA41-94BA0CA6270F}" presName="sibTrans" presStyleLbl="sibTrans2D1" presStyleIdx="0" presStyleCnt="2"/>
      <dgm:spPr/>
      <dgm:t>
        <a:bodyPr/>
        <a:lstStyle/>
        <a:p>
          <a:endParaRPr lang="ru-RU"/>
        </a:p>
      </dgm:t>
    </dgm:pt>
    <dgm:pt modelId="{5B6F3DCD-92AF-4DC0-A4AA-8DA7A5D7F17B}" type="pres">
      <dgm:prSet presAssocID="{FC592907-174C-4284-BA41-94BA0CA6270F}" presName="spacerB" presStyleCnt="0"/>
      <dgm:spPr/>
    </dgm:pt>
    <dgm:pt modelId="{3FEE5241-1594-4AEE-B2C9-371662F16251}" type="pres">
      <dgm:prSet presAssocID="{7AFBB790-6FBD-4130-A42E-6F1226FFB9A5}" presName="node" presStyleLbl="node1" presStyleIdx="1" presStyleCnt="3">
        <dgm:presLayoutVars>
          <dgm:bulletEnabled val="1"/>
        </dgm:presLayoutVars>
      </dgm:prSet>
      <dgm:spPr/>
      <dgm:t>
        <a:bodyPr/>
        <a:lstStyle/>
        <a:p>
          <a:endParaRPr lang="ru-RU"/>
        </a:p>
      </dgm:t>
    </dgm:pt>
    <dgm:pt modelId="{442638D0-5665-4805-9FDC-A642380BEABD}" type="pres">
      <dgm:prSet presAssocID="{4EAB61EF-E852-4C8A-9FE9-188F6714C490}" presName="sibTransLast" presStyleLbl="sibTrans2D1" presStyleIdx="1" presStyleCnt="2"/>
      <dgm:spPr/>
      <dgm:t>
        <a:bodyPr/>
        <a:lstStyle/>
        <a:p>
          <a:endParaRPr lang="ru-RU"/>
        </a:p>
      </dgm:t>
    </dgm:pt>
    <dgm:pt modelId="{7F2FC055-007E-4B5F-80B4-293FFA309CF4}" type="pres">
      <dgm:prSet presAssocID="{4EAB61EF-E852-4C8A-9FE9-188F6714C490}" presName="connectorText" presStyleLbl="sibTrans2D1" presStyleIdx="1" presStyleCnt="2"/>
      <dgm:spPr/>
      <dgm:t>
        <a:bodyPr/>
        <a:lstStyle/>
        <a:p>
          <a:endParaRPr lang="ru-RU"/>
        </a:p>
      </dgm:t>
    </dgm:pt>
    <dgm:pt modelId="{11D47D85-03C8-4EED-88AA-3AE4432B71EE}" type="pres">
      <dgm:prSet presAssocID="{4EAB61EF-E852-4C8A-9FE9-188F6714C490}" presName="lastNode" presStyleLbl="node1" presStyleIdx="2" presStyleCnt="3">
        <dgm:presLayoutVars>
          <dgm:bulletEnabled val="1"/>
        </dgm:presLayoutVars>
      </dgm:prSet>
      <dgm:spPr/>
      <dgm:t>
        <a:bodyPr/>
        <a:lstStyle/>
        <a:p>
          <a:endParaRPr lang="ru-RU"/>
        </a:p>
      </dgm:t>
    </dgm:pt>
  </dgm:ptLst>
  <dgm:cxnLst>
    <dgm:cxn modelId="{DD6A50CC-A5F2-4165-BCBF-F1DB98B1FF5F}" type="presOf" srcId="{E843C8BF-E7BE-4E3C-9B6B-B24D5C725594}" destId="{11D47D85-03C8-4EED-88AA-3AE4432B71EE}" srcOrd="0" destOrd="0" presId="urn:microsoft.com/office/officeart/2005/8/layout/equation2"/>
    <dgm:cxn modelId="{342313D4-DA63-4D88-A3FB-E5958432AFE0}" srcId="{4EAB61EF-E852-4C8A-9FE9-188F6714C490}" destId="{C391B8F2-3277-4AC8-A241-4C350AE067F4}" srcOrd="0" destOrd="0" parTransId="{BB808B9E-C3DB-418C-90B9-13AEA2BE231C}" sibTransId="{FC592907-174C-4284-BA41-94BA0CA6270F}"/>
    <dgm:cxn modelId="{49754055-18A6-421F-8155-082CAE3BF38A}" type="presOf" srcId="{FC592907-174C-4284-BA41-94BA0CA6270F}" destId="{8ABE1534-28BC-4B3A-85A2-9F4F7500B9DC}" srcOrd="0" destOrd="0" presId="urn:microsoft.com/office/officeart/2005/8/layout/equation2"/>
    <dgm:cxn modelId="{C62AFBA4-955D-4FF3-87D6-8521C072213E}" type="presOf" srcId="{683C47B2-64A3-4135-827C-9D5701F218D5}" destId="{442638D0-5665-4805-9FDC-A642380BEABD}" srcOrd="0" destOrd="0" presId="urn:microsoft.com/office/officeart/2005/8/layout/equation2"/>
    <dgm:cxn modelId="{5BCE260C-B512-48C3-A56A-CF2A28C4B074}" type="presOf" srcId="{7AFBB790-6FBD-4130-A42E-6F1226FFB9A5}" destId="{3FEE5241-1594-4AEE-B2C9-371662F16251}" srcOrd="0" destOrd="0" presId="urn:microsoft.com/office/officeart/2005/8/layout/equation2"/>
    <dgm:cxn modelId="{5BF25C8A-A142-46B3-9337-24BFD887081D}" srcId="{4EAB61EF-E852-4C8A-9FE9-188F6714C490}" destId="{E843C8BF-E7BE-4E3C-9B6B-B24D5C725594}" srcOrd="2" destOrd="0" parTransId="{99922F17-BDDF-48EF-A413-84AC9BA76C3E}" sibTransId="{71971C3F-21AF-4D2B-ABA1-EBECFC726CC5}"/>
    <dgm:cxn modelId="{44DA9474-6BDD-42B1-9EA3-09B2A25B7389}" type="presOf" srcId="{4EAB61EF-E852-4C8A-9FE9-188F6714C490}" destId="{915343C5-A1DC-4089-98C0-553FE615FB68}" srcOrd="0" destOrd="0" presId="urn:microsoft.com/office/officeart/2005/8/layout/equation2"/>
    <dgm:cxn modelId="{AB9E8C6B-C616-46F6-B764-58C9F1C11BE5}" type="presOf" srcId="{C391B8F2-3277-4AC8-A241-4C350AE067F4}" destId="{4B20BE56-7DAA-4CEF-A84D-951CA603A710}" srcOrd="0" destOrd="0" presId="urn:microsoft.com/office/officeart/2005/8/layout/equation2"/>
    <dgm:cxn modelId="{E1F67225-4053-41BB-868D-19F262EDA280}" srcId="{4EAB61EF-E852-4C8A-9FE9-188F6714C490}" destId="{7AFBB790-6FBD-4130-A42E-6F1226FFB9A5}" srcOrd="1" destOrd="0" parTransId="{3F90A567-4C77-4EA8-BD6F-94C6EAD1A893}" sibTransId="{683C47B2-64A3-4135-827C-9D5701F218D5}"/>
    <dgm:cxn modelId="{27716021-E6DE-4EEF-A3BD-B16145369B61}" type="presOf" srcId="{683C47B2-64A3-4135-827C-9D5701F218D5}" destId="{7F2FC055-007E-4B5F-80B4-293FFA309CF4}" srcOrd="1" destOrd="0" presId="urn:microsoft.com/office/officeart/2005/8/layout/equation2"/>
    <dgm:cxn modelId="{CE72C01E-BC67-4226-A864-A3FF8FD520B4}" type="presParOf" srcId="{915343C5-A1DC-4089-98C0-553FE615FB68}" destId="{F71250B0-C49C-4F40-9879-991934817EFB}" srcOrd="0" destOrd="0" presId="urn:microsoft.com/office/officeart/2005/8/layout/equation2"/>
    <dgm:cxn modelId="{E306E33F-5E50-45F9-B4F4-6FA3512A88B7}" type="presParOf" srcId="{F71250B0-C49C-4F40-9879-991934817EFB}" destId="{4B20BE56-7DAA-4CEF-A84D-951CA603A710}" srcOrd="0" destOrd="0" presId="urn:microsoft.com/office/officeart/2005/8/layout/equation2"/>
    <dgm:cxn modelId="{8EE70B73-0EB0-49C3-9E6F-BCF9BDF00983}" type="presParOf" srcId="{F71250B0-C49C-4F40-9879-991934817EFB}" destId="{3784F476-D719-4E94-A2D1-FCE701856BB8}" srcOrd="1" destOrd="0" presId="urn:microsoft.com/office/officeart/2005/8/layout/equation2"/>
    <dgm:cxn modelId="{4BEA6C79-905D-49C2-A655-E278E63440D8}" type="presParOf" srcId="{F71250B0-C49C-4F40-9879-991934817EFB}" destId="{8ABE1534-28BC-4B3A-85A2-9F4F7500B9DC}" srcOrd="2" destOrd="0" presId="urn:microsoft.com/office/officeart/2005/8/layout/equation2"/>
    <dgm:cxn modelId="{A157B342-B45B-43F8-8CDA-BCE361C42172}" type="presParOf" srcId="{F71250B0-C49C-4F40-9879-991934817EFB}" destId="{5B6F3DCD-92AF-4DC0-A4AA-8DA7A5D7F17B}" srcOrd="3" destOrd="0" presId="urn:microsoft.com/office/officeart/2005/8/layout/equation2"/>
    <dgm:cxn modelId="{93FBFBB5-4AB8-4CD6-97C7-6535C46AAAED}" type="presParOf" srcId="{F71250B0-C49C-4F40-9879-991934817EFB}" destId="{3FEE5241-1594-4AEE-B2C9-371662F16251}" srcOrd="4" destOrd="0" presId="urn:microsoft.com/office/officeart/2005/8/layout/equation2"/>
    <dgm:cxn modelId="{28D1EE37-446D-4529-9412-CD98E5507C3A}" type="presParOf" srcId="{915343C5-A1DC-4089-98C0-553FE615FB68}" destId="{442638D0-5665-4805-9FDC-A642380BEABD}" srcOrd="1" destOrd="0" presId="urn:microsoft.com/office/officeart/2005/8/layout/equation2"/>
    <dgm:cxn modelId="{1E6B95AF-A6E4-4230-B7E9-8C8259E70647}" type="presParOf" srcId="{442638D0-5665-4805-9FDC-A642380BEABD}" destId="{7F2FC055-007E-4B5F-80B4-293FFA309CF4}" srcOrd="0" destOrd="0" presId="urn:microsoft.com/office/officeart/2005/8/layout/equation2"/>
    <dgm:cxn modelId="{E992B408-2CF3-4E4F-BC78-678EDF0F2B4B}" type="presParOf" srcId="{915343C5-A1DC-4089-98C0-553FE615FB68}" destId="{11D47D85-03C8-4EED-88AA-3AE4432B71EE}" srcOrd="2" destOrd="0" presId="urn:microsoft.com/office/officeart/2005/8/layout/equati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A8405D-4D75-470C-BBD7-B5E977F2ECC2}">
      <dsp:nvSpPr>
        <dsp:cNvPr id="0" name=""/>
        <dsp:cNvSpPr/>
      </dsp:nvSpPr>
      <dsp:spPr>
        <a:xfrm>
          <a:off x="0" y="2"/>
          <a:ext cx="3359720" cy="2980374"/>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11000" b="-11000"/>
          </a:stretch>
        </a:blip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26DE861-1413-448C-B419-3C59262D7F06}">
      <dsp:nvSpPr>
        <dsp:cNvPr id="0" name=""/>
        <dsp:cNvSpPr/>
      </dsp:nvSpPr>
      <dsp:spPr>
        <a:xfrm>
          <a:off x="3499999" y="2935293"/>
          <a:ext cx="4759894" cy="29401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kk-KZ" sz="2100" b="1" kern="1200" dirty="0" smtClean="0">
              <a:solidFill>
                <a:schemeClr val="tx1"/>
              </a:solidFill>
            </a:rPr>
            <a:t>Король кеңесшілері алтын туралы, импортты ұсынудың пайдасы жөнінде және экспортты қолдау туралы еңбектерін жаза бастады. Бірте-бірте меркантилистер мектебі пайда болды, оның құрылуы ең алғашқы жүйеленген экономикалық көзқарастардың пайда болуын білдірді.</a:t>
          </a:r>
          <a:endParaRPr lang="ru-RU" sz="2100" kern="1200" dirty="0">
            <a:solidFill>
              <a:schemeClr val="tx1"/>
            </a:solidFill>
          </a:endParaRPr>
        </a:p>
      </dsp:txBody>
      <dsp:txXfrm>
        <a:off x="3499999" y="2935293"/>
        <a:ext cx="4759894" cy="2940102"/>
      </dsp:txXfrm>
    </dsp:sp>
    <dsp:sp modelId="{CF109B84-5CF8-4043-87B9-65BB4B48E69B}">
      <dsp:nvSpPr>
        <dsp:cNvPr id="0" name=""/>
        <dsp:cNvSpPr/>
      </dsp:nvSpPr>
      <dsp:spPr>
        <a:xfrm>
          <a:off x="3080034" y="2515689"/>
          <a:ext cx="1143141" cy="1143437"/>
        </a:xfrm>
        <a:prstGeom prst="halfFrame">
          <a:avLst>
            <a:gd name="adj1" fmla="val 25770"/>
            <a:gd name="adj2" fmla="val 2577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7F76609-5ADC-42A8-843A-C31C2B1E2D7E}">
      <dsp:nvSpPr>
        <dsp:cNvPr id="0" name=""/>
        <dsp:cNvSpPr/>
      </dsp:nvSpPr>
      <dsp:spPr>
        <a:xfrm rot="5400000">
          <a:off x="7569678" y="2515836"/>
          <a:ext cx="1143437" cy="1143141"/>
        </a:xfrm>
        <a:prstGeom prst="halfFrame">
          <a:avLst>
            <a:gd name="adj1" fmla="val 25770"/>
            <a:gd name="adj2" fmla="val 2577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459EB13-8975-4D95-A4E1-BFCBD8B72609}">
      <dsp:nvSpPr>
        <dsp:cNvPr id="0" name=""/>
        <dsp:cNvSpPr/>
      </dsp:nvSpPr>
      <dsp:spPr>
        <a:xfrm rot="16200000">
          <a:off x="3079886" y="5152286"/>
          <a:ext cx="1143437" cy="1143141"/>
        </a:xfrm>
        <a:prstGeom prst="halfFrame">
          <a:avLst>
            <a:gd name="adj1" fmla="val 25770"/>
            <a:gd name="adj2" fmla="val 2577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D420CDA-F348-490A-970C-E8D33E06583F}">
      <dsp:nvSpPr>
        <dsp:cNvPr id="0" name=""/>
        <dsp:cNvSpPr/>
      </dsp:nvSpPr>
      <dsp:spPr>
        <a:xfrm rot="10800000">
          <a:off x="7569826" y="5152138"/>
          <a:ext cx="1143141" cy="1143437"/>
        </a:xfrm>
        <a:prstGeom prst="halfFrame">
          <a:avLst>
            <a:gd name="adj1" fmla="val 25770"/>
            <a:gd name="adj2" fmla="val 2577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30D05B-1E47-4F4D-8DFE-0735CA20AF66}">
      <dsp:nvSpPr>
        <dsp:cNvPr id="0" name=""/>
        <dsp:cNvSpPr/>
      </dsp:nvSpPr>
      <dsp:spPr>
        <a:xfrm>
          <a:off x="0" y="1300"/>
          <a:ext cx="7272808" cy="0"/>
        </a:xfrm>
        <a:prstGeom prst="line">
          <a:avLst/>
        </a:prstGeom>
        <a:solidFill>
          <a:schemeClr val="accent1">
            <a:hueOff val="0"/>
            <a:satOff val="0"/>
            <a:lumOff val="0"/>
            <a:alphaOff val="0"/>
          </a:schemeClr>
        </a:solidFill>
        <a:ln w="381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C45135E-0D5A-428D-AD42-E5B977AA3405}">
      <dsp:nvSpPr>
        <dsp:cNvPr id="0" name=""/>
        <dsp:cNvSpPr/>
      </dsp:nvSpPr>
      <dsp:spPr>
        <a:xfrm>
          <a:off x="0" y="1300"/>
          <a:ext cx="72904" cy="26616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l" defTabSz="222250">
            <a:lnSpc>
              <a:spcPct val="90000"/>
            </a:lnSpc>
            <a:spcBef>
              <a:spcPct val="0"/>
            </a:spcBef>
            <a:spcAft>
              <a:spcPct val="35000"/>
            </a:spcAft>
          </a:pPr>
          <a:endParaRPr lang="ru-RU" sz="500" kern="1200" dirty="0"/>
        </a:p>
      </dsp:txBody>
      <dsp:txXfrm>
        <a:off x="0" y="1300"/>
        <a:ext cx="72904" cy="2661694"/>
      </dsp:txXfrm>
    </dsp:sp>
    <dsp:sp modelId="{084B643B-3C41-4B8E-AF5E-36FD3239722E}">
      <dsp:nvSpPr>
        <dsp:cNvPr id="0" name=""/>
        <dsp:cNvSpPr/>
      </dsp:nvSpPr>
      <dsp:spPr>
        <a:xfrm>
          <a:off x="176776" y="42889"/>
          <a:ext cx="6924818" cy="8317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smtClean="0"/>
            <a:t>- </a:t>
          </a:r>
          <a:r>
            <a:rPr lang="kk-KZ" sz="1800" kern="1200" dirty="0" smtClean="0"/>
            <a:t>үйрену пәні ретінде өндіріс аумағынан қол үзген жағдайда қарым-қатынас айналасындағы мәселелерді қарастыруды ескереді;</a:t>
          </a:r>
          <a:endParaRPr lang="ru-RU" sz="1800" kern="1200" dirty="0"/>
        </a:p>
      </dsp:txBody>
      <dsp:txXfrm>
        <a:off x="176776" y="42889"/>
        <a:ext cx="6924818" cy="831779"/>
      </dsp:txXfrm>
    </dsp:sp>
    <dsp:sp modelId="{97D7AD97-0CA2-4B83-9638-12C1F630AE55}">
      <dsp:nvSpPr>
        <dsp:cNvPr id="0" name=""/>
        <dsp:cNvSpPr/>
      </dsp:nvSpPr>
      <dsp:spPr>
        <a:xfrm>
          <a:off x="72904" y="874669"/>
          <a:ext cx="5539834" cy="0"/>
        </a:xfrm>
        <a:prstGeom prst="line">
          <a:avLst/>
        </a:prstGeom>
        <a:solidFill>
          <a:schemeClr val="accent1">
            <a:hueOff val="0"/>
            <a:satOff val="0"/>
            <a:lumOff val="0"/>
            <a:alphaOff val="0"/>
          </a:schemeClr>
        </a:solidFill>
        <a:ln w="381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698457E-EAE8-470E-ADFB-3D1E37FEA306}">
      <dsp:nvSpPr>
        <dsp:cNvPr id="0" name=""/>
        <dsp:cNvSpPr/>
      </dsp:nvSpPr>
      <dsp:spPr>
        <a:xfrm>
          <a:off x="176776" y="916258"/>
          <a:ext cx="7094800" cy="8317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n-US" sz="1600" kern="1200" dirty="0" smtClean="0"/>
            <a:t>- </a:t>
          </a:r>
          <a:r>
            <a:rPr lang="kk-KZ" sz="1600" kern="1200" dirty="0" smtClean="0"/>
            <a:t>экономиканың барлық аясында керексіз жүйелі талдау мүмкіндігін болдырмауды және экономикалық болмыстардың сыртқы көріністерін бейнелеуге әкелетін оқып үйрену әдісі ретінде эмпиризмді қолданды;</a:t>
          </a:r>
          <a:endParaRPr lang="ru-RU" sz="1600" kern="1200" dirty="0"/>
        </a:p>
      </dsp:txBody>
      <dsp:txXfrm>
        <a:off x="176776" y="916258"/>
        <a:ext cx="7094800" cy="831779"/>
      </dsp:txXfrm>
    </dsp:sp>
    <dsp:sp modelId="{EC280F06-083C-411D-8682-2CE2AC0D9313}">
      <dsp:nvSpPr>
        <dsp:cNvPr id="0" name=""/>
        <dsp:cNvSpPr/>
      </dsp:nvSpPr>
      <dsp:spPr>
        <a:xfrm>
          <a:off x="72904" y="1748037"/>
          <a:ext cx="5539834" cy="0"/>
        </a:xfrm>
        <a:prstGeom prst="line">
          <a:avLst/>
        </a:prstGeom>
        <a:solidFill>
          <a:schemeClr val="accent1">
            <a:hueOff val="0"/>
            <a:satOff val="0"/>
            <a:lumOff val="0"/>
            <a:alphaOff val="0"/>
          </a:schemeClr>
        </a:solidFill>
        <a:ln w="381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23EE310-BA2D-427F-89D0-9AC02F822D03}">
      <dsp:nvSpPr>
        <dsp:cNvPr id="0" name=""/>
        <dsp:cNvSpPr/>
      </dsp:nvSpPr>
      <dsp:spPr>
        <a:xfrm>
          <a:off x="176776" y="1789626"/>
          <a:ext cx="7020164" cy="8317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smtClean="0"/>
            <a:t>- </a:t>
          </a:r>
          <a:r>
            <a:rPr lang="kk-KZ" sz="1800" kern="1200" dirty="0" smtClean="0"/>
            <a:t>ақшаның пайда болуын адамзаттың жасында ойлап шығаруының нәтижесі деп есептейді, ақшаны байлықпен байланыстырады;</a:t>
          </a:r>
          <a:endParaRPr lang="ru-RU" sz="1800" kern="1200" dirty="0"/>
        </a:p>
      </dsp:txBody>
      <dsp:txXfrm>
        <a:off x="176776" y="1789626"/>
        <a:ext cx="7020164" cy="831779"/>
      </dsp:txXfrm>
    </dsp:sp>
    <dsp:sp modelId="{ACA1DC42-021B-4346-A713-CC50D8000768}">
      <dsp:nvSpPr>
        <dsp:cNvPr id="0" name=""/>
        <dsp:cNvSpPr/>
      </dsp:nvSpPr>
      <dsp:spPr>
        <a:xfrm>
          <a:off x="72904" y="2621406"/>
          <a:ext cx="5539834" cy="0"/>
        </a:xfrm>
        <a:prstGeom prst="line">
          <a:avLst/>
        </a:prstGeom>
        <a:solidFill>
          <a:schemeClr val="accent1">
            <a:hueOff val="0"/>
            <a:satOff val="0"/>
            <a:lumOff val="0"/>
            <a:alphaOff val="0"/>
          </a:schemeClr>
        </a:solidFill>
        <a:ln w="381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30D05B-1E47-4F4D-8DFE-0735CA20AF66}">
      <dsp:nvSpPr>
        <dsp:cNvPr id="0" name=""/>
        <dsp:cNvSpPr/>
      </dsp:nvSpPr>
      <dsp:spPr>
        <a:xfrm>
          <a:off x="0" y="1403"/>
          <a:ext cx="7272808" cy="0"/>
        </a:xfrm>
        <a:prstGeom prst="line">
          <a:avLst/>
        </a:prstGeom>
        <a:blipFill rotWithShape="0">
          <a:blip xmlns:r="http://schemas.openxmlformats.org/officeDocument/2006/relationships" r:embed="rId1"/>
          <a:stretch>
            <a:fillRect/>
          </a:stretch>
        </a:blipFill>
        <a:ln w="381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C45135E-0D5A-428D-AD42-E5B977AA3405}">
      <dsp:nvSpPr>
        <dsp:cNvPr id="0" name=""/>
        <dsp:cNvSpPr/>
      </dsp:nvSpPr>
      <dsp:spPr>
        <a:xfrm>
          <a:off x="0" y="1403"/>
          <a:ext cx="72740" cy="28708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lvl="0" algn="l" defTabSz="222250">
            <a:lnSpc>
              <a:spcPct val="90000"/>
            </a:lnSpc>
            <a:spcBef>
              <a:spcPct val="0"/>
            </a:spcBef>
            <a:spcAft>
              <a:spcPct val="35000"/>
            </a:spcAft>
          </a:pPr>
          <a:endParaRPr lang="ru-RU" sz="500" kern="1200" dirty="0"/>
        </a:p>
      </dsp:txBody>
      <dsp:txXfrm>
        <a:off x="0" y="1403"/>
        <a:ext cx="72740" cy="2870858"/>
      </dsp:txXfrm>
    </dsp:sp>
    <dsp:sp modelId="{084B643B-3C41-4B8E-AF5E-36FD3239722E}">
      <dsp:nvSpPr>
        <dsp:cNvPr id="0" name=""/>
        <dsp:cNvSpPr/>
      </dsp:nvSpPr>
      <dsp:spPr>
        <a:xfrm>
          <a:off x="176399" y="46260"/>
          <a:ext cx="6793274" cy="8971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smtClean="0"/>
            <a:t>- </a:t>
          </a:r>
          <a:r>
            <a:rPr lang="kk-KZ" sz="1800" kern="1200" dirty="0" smtClean="0"/>
            <a:t>құнның шығуын алтын мен күмістің  “табиғи жаратылысына” байланысты және олардың әлемдегі мөлшерімен сипаттады;</a:t>
          </a:r>
          <a:endParaRPr lang="ru-RU" sz="1800" kern="1200" dirty="0"/>
        </a:p>
      </dsp:txBody>
      <dsp:txXfrm>
        <a:off x="176399" y="46260"/>
        <a:ext cx="6793274" cy="897143"/>
      </dsp:txXfrm>
    </dsp:sp>
    <dsp:sp modelId="{97D7AD97-0CA2-4B83-9638-12C1F630AE55}">
      <dsp:nvSpPr>
        <dsp:cNvPr id="0" name=""/>
        <dsp:cNvSpPr/>
      </dsp:nvSpPr>
      <dsp:spPr>
        <a:xfrm>
          <a:off x="72740" y="943403"/>
          <a:ext cx="5528470" cy="0"/>
        </a:xfrm>
        <a:prstGeom prst="line">
          <a:avLst/>
        </a:prstGeom>
        <a:solidFill>
          <a:schemeClr val="accent1">
            <a:hueOff val="0"/>
            <a:satOff val="0"/>
            <a:lumOff val="0"/>
            <a:alphaOff val="0"/>
          </a:schemeClr>
        </a:solidFill>
        <a:ln w="381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698457E-EAE8-470E-ADFB-3D1E37FEA306}">
      <dsp:nvSpPr>
        <dsp:cNvPr id="0" name=""/>
        <dsp:cNvSpPr/>
      </dsp:nvSpPr>
      <dsp:spPr>
        <a:xfrm>
          <a:off x="176399" y="988260"/>
          <a:ext cx="6916363" cy="8971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smtClean="0"/>
            <a:t>- </a:t>
          </a:r>
          <a:r>
            <a:rPr lang="kk-KZ" sz="1800" kern="1200" dirty="0" smtClean="0"/>
            <a:t>еңбек ұсынысының көтерілуін еңбекақының жоғары емес төменгі қажетімен, байланыстырды;</a:t>
          </a:r>
          <a:endParaRPr lang="ru-RU" sz="1800" kern="1200" dirty="0"/>
        </a:p>
      </dsp:txBody>
      <dsp:txXfrm>
        <a:off x="176399" y="988260"/>
        <a:ext cx="6916363" cy="897143"/>
      </dsp:txXfrm>
    </dsp:sp>
    <dsp:sp modelId="{EC280F06-083C-411D-8682-2CE2AC0D9313}">
      <dsp:nvSpPr>
        <dsp:cNvPr id="0" name=""/>
        <dsp:cNvSpPr/>
      </dsp:nvSpPr>
      <dsp:spPr>
        <a:xfrm>
          <a:off x="72740" y="1885404"/>
          <a:ext cx="5528470" cy="0"/>
        </a:xfrm>
        <a:prstGeom prst="line">
          <a:avLst/>
        </a:prstGeom>
        <a:solidFill>
          <a:schemeClr val="accent1">
            <a:hueOff val="0"/>
            <a:satOff val="0"/>
            <a:lumOff val="0"/>
            <a:alphaOff val="0"/>
          </a:schemeClr>
        </a:solidFill>
        <a:ln w="381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23EE310-BA2D-427F-89D0-9AC02F822D03}">
      <dsp:nvSpPr>
        <dsp:cNvPr id="0" name=""/>
        <dsp:cNvSpPr/>
      </dsp:nvSpPr>
      <dsp:spPr>
        <a:xfrm>
          <a:off x="176399" y="1930261"/>
          <a:ext cx="7093212" cy="8971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a:lnSpc>
              <a:spcPct val="90000"/>
            </a:lnSpc>
            <a:spcBef>
              <a:spcPct val="0"/>
            </a:spcBef>
            <a:spcAft>
              <a:spcPct val="35000"/>
            </a:spcAft>
          </a:pPr>
          <a:r>
            <a:rPr lang="en-US" sz="1800" kern="1200" dirty="0" smtClean="0"/>
            <a:t>- </a:t>
          </a:r>
          <a:r>
            <a:rPr lang="kk-KZ" sz="1800" kern="1200" dirty="0" smtClean="0"/>
            <a:t>экономикалық өсуді елдің ақшалай байлығының көбеюі ретінде, сыртқы сауданың мемлекеттік реттелуі және сыртқы сауданың сальдосына дұрыс қол жеткізу арқылы байланыстыра қарастырды.</a:t>
          </a:r>
          <a:endParaRPr lang="ru-RU" sz="1800" kern="1200" dirty="0"/>
        </a:p>
      </dsp:txBody>
      <dsp:txXfrm>
        <a:off x="176399" y="1930261"/>
        <a:ext cx="7093212" cy="897143"/>
      </dsp:txXfrm>
    </dsp:sp>
    <dsp:sp modelId="{ACA1DC42-021B-4346-A713-CC50D8000768}">
      <dsp:nvSpPr>
        <dsp:cNvPr id="0" name=""/>
        <dsp:cNvSpPr/>
      </dsp:nvSpPr>
      <dsp:spPr>
        <a:xfrm>
          <a:off x="72740" y="2827404"/>
          <a:ext cx="5528470" cy="0"/>
        </a:xfrm>
        <a:prstGeom prst="line">
          <a:avLst/>
        </a:prstGeom>
        <a:solidFill>
          <a:schemeClr val="accent1">
            <a:hueOff val="0"/>
            <a:satOff val="0"/>
            <a:lumOff val="0"/>
            <a:alphaOff val="0"/>
          </a:schemeClr>
        </a:solidFill>
        <a:ln w="381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20BE56-7DAA-4CEF-A84D-951CA603A710}">
      <dsp:nvSpPr>
        <dsp:cNvPr id="0" name=""/>
        <dsp:cNvSpPr/>
      </dsp:nvSpPr>
      <dsp:spPr>
        <a:xfrm>
          <a:off x="110282" y="4539"/>
          <a:ext cx="2002496" cy="2002496"/>
        </a:xfrm>
        <a:prstGeom prst="ellipse">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r>
            <a:rPr lang="kk-KZ" sz="2500" kern="1200" dirty="0" smtClean="0"/>
            <a:t>Алғашқы </a:t>
          </a:r>
          <a:endParaRPr lang="ru-RU" sz="2500" kern="1200" dirty="0"/>
        </a:p>
      </dsp:txBody>
      <dsp:txXfrm>
        <a:off x="403541" y="297798"/>
        <a:ext cx="1415978" cy="1415978"/>
      </dsp:txXfrm>
    </dsp:sp>
    <dsp:sp modelId="{8ABE1534-28BC-4B3A-85A2-9F4F7500B9DC}">
      <dsp:nvSpPr>
        <dsp:cNvPr id="0" name=""/>
        <dsp:cNvSpPr/>
      </dsp:nvSpPr>
      <dsp:spPr>
        <a:xfrm>
          <a:off x="530806" y="2169639"/>
          <a:ext cx="1161447" cy="1161447"/>
        </a:xfrm>
        <a:prstGeom prst="mathPlus">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ru-RU" sz="1900" kern="1200" dirty="0"/>
        </a:p>
      </dsp:txBody>
      <dsp:txXfrm>
        <a:off x="684756" y="2613776"/>
        <a:ext cx="853547" cy="273173"/>
      </dsp:txXfrm>
    </dsp:sp>
    <dsp:sp modelId="{3FEE5241-1594-4AEE-B2C9-371662F16251}">
      <dsp:nvSpPr>
        <dsp:cNvPr id="0" name=""/>
        <dsp:cNvSpPr/>
      </dsp:nvSpPr>
      <dsp:spPr>
        <a:xfrm>
          <a:off x="110282" y="3493689"/>
          <a:ext cx="2002496" cy="2002496"/>
        </a:xfrm>
        <a:prstGeom prst="ellipse">
          <a:avLst/>
        </a:prstGeom>
        <a:solidFill>
          <a:schemeClr val="accent3">
            <a:hueOff val="8797670"/>
            <a:satOff val="-20044"/>
            <a:lumOff val="804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r>
            <a:rPr lang="kk-KZ" sz="2500" kern="1200" dirty="0" smtClean="0"/>
            <a:t>Соңғы</a:t>
          </a:r>
          <a:endParaRPr lang="ru-RU" sz="2500" kern="1200" dirty="0"/>
        </a:p>
      </dsp:txBody>
      <dsp:txXfrm>
        <a:off x="403541" y="3786948"/>
        <a:ext cx="1415978" cy="1415978"/>
      </dsp:txXfrm>
    </dsp:sp>
    <dsp:sp modelId="{442638D0-5665-4805-9FDC-A642380BEABD}">
      <dsp:nvSpPr>
        <dsp:cNvPr id="0" name=""/>
        <dsp:cNvSpPr/>
      </dsp:nvSpPr>
      <dsp:spPr>
        <a:xfrm>
          <a:off x="2413153" y="2377898"/>
          <a:ext cx="636793" cy="744928"/>
        </a:xfrm>
        <a:prstGeom prst="rightArrow">
          <a:avLst>
            <a:gd name="adj1" fmla="val 60000"/>
            <a:gd name="adj2" fmla="val 50000"/>
          </a:avLst>
        </a:prstGeom>
        <a:solidFill>
          <a:schemeClr val="accent3">
            <a:hueOff val="17595341"/>
            <a:satOff val="-40088"/>
            <a:lumOff val="1608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ru-RU" sz="2000" kern="1200" dirty="0"/>
        </a:p>
      </dsp:txBody>
      <dsp:txXfrm>
        <a:off x="2413153" y="2526884"/>
        <a:ext cx="445755" cy="446956"/>
      </dsp:txXfrm>
    </dsp:sp>
    <dsp:sp modelId="{11D47D85-03C8-4EED-88AA-3AE4432B71EE}">
      <dsp:nvSpPr>
        <dsp:cNvPr id="0" name=""/>
        <dsp:cNvSpPr/>
      </dsp:nvSpPr>
      <dsp:spPr>
        <a:xfrm>
          <a:off x="3314276" y="747866"/>
          <a:ext cx="4004992" cy="4004992"/>
        </a:xfrm>
        <a:prstGeom prst="ellipse">
          <a:avLst/>
        </a:prstGeom>
        <a:solidFill>
          <a:schemeClr val="accent3">
            <a:hueOff val="17595341"/>
            <a:satOff val="-40088"/>
            <a:lumOff val="1608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9370" tIns="39370" rIns="39370" bIns="39370" numCol="1" spcCol="1270" anchor="ctr" anchorCtr="0">
          <a:noAutofit/>
        </a:bodyPr>
        <a:lstStyle/>
        <a:p>
          <a:pPr lvl="0" algn="ctr" defTabSz="1377950">
            <a:lnSpc>
              <a:spcPct val="90000"/>
            </a:lnSpc>
            <a:spcBef>
              <a:spcPct val="0"/>
            </a:spcBef>
            <a:spcAft>
              <a:spcPct val="35000"/>
            </a:spcAft>
          </a:pPr>
          <a:r>
            <a:rPr lang="kk-KZ" sz="3100" kern="1200" dirty="0" smtClean="0"/>
            <a:t>Меркантилизм</a:t>
          </a:r>
          <a:endParaRPr lang="ru-RU" sz="3100" kern="1200" dirty="0"/>
        </a:p>
      </dsp:txBody>
      <dsp:txXfrm>
        <a:off x="3900793" y="1334383"/>
        <a:ext cx="2831958" cy="2831958"/>
      </dsp:txXfrm>
    </dsp:sp>
  </dsp:spTree>
</dsp:drawing>
</file>

<file path=ppt/diagrams/layout1.xml><?xml version="1.0" encoding="utf-8"?>
<dgm:layoutDef xmlns:dgm="http://schemas.openxmlformats.org/drawingml/2006/diagram" xmlns:a="http://schemas.openxmlformats.org/drawingml/2006/main" uniqueId="urn:microsoft.com/office/officeart/2009/3/layout/FramedTextPicture">
  <dgm:title val=""/>
  <dgm:desc val=""/>
  <dgm:catLst>
    <dgm:cat type="picture" pri="20000"/>
    <dgm:cat type="pictureconvert" pri="20000"/>
  </dgm:catLst>
  <dgm:sampData>
    <dgm:dataModel>
      <dgm:ptLst>
        <dgm:pt modelId="0" type="doc"/>
        <dgm:pt modelId="10">
          <dgm:prSet phldr="1"/>
        </dgm:pt>
      </dgm:ptLst>
      <dgm:cxnLst>
        <dgm:cxn modelId="20" srcId="0" destId="10" srcOrd="0" destOrd="0"/>
      </dgm:cxnLst>
      <dgm:bg/>
      <dgm:whole/>
    </dgm:dataModel>
  </dgm:sampData>
  <dgm:styleData>
    <dgm:dataModel>
      <dgm:ptLst>
        <dgm:pt modelId="0" type="doc"/>
        <dgm:pt modelId="10">
          <dgm:prSet phldr="1"/>
        </dgm:pt>
      </dgm:ptLst>
      <dgm:cxnLst>
        <dgm:cxn modelId="20" srcId="0" destId="10" srcOrd="0" destOrd="0"/>
      </dgm:cxnLst>
      <dgm:bg/>
      <dgm:whole/>
    </dgm:dataModel>
  </dgm:styleData>
  <dgm:clrData>
    <dgm:dataModel>
      <dgm:ptLst>
        <dgm:pt modelId="0" type="doc"/>
        <dgm:pt modelId="10">
          <dgm:prSet phldr="1"/>
        </dgm:pt>
      </dgm:ptLst>
      <dgm:cxnLst>
        <dgm:cxn modelId="20" srcId="0" destId="10" srcOrd="0" destOrd="0"/>
      </dgm:cxnLst>
      <dgm:bg/>
      <dgm:whole/>
    </dgm:dataModel>
  </dgm:clrData>
  <dgm:layoutNode name="Name0">
    <dgm:varLst>
      <dgm:chMax/>
      <dgm:chPref/>
      <dgm:dir/>
    </dgm:varLst>
    <dgm:choose name="Name1">
      <dgm:if name="Name2" func="var" arg="dir" op="equ" val="norm">
        <dgm:alg type="snake">
          <dgm:param type="grDir" val="tL"/>
          <dgm:param type="off" val="ctr"/>
        </dgm:alg>
      </dgm:if>
      <dgm:else name="Name3">
        <dgm:alg type="snake">
          <dgm:param type="grDir" val="tR"/>
          <dgm:param type="off" val="ctr"/>
        </dgm:alg>
      </dgm:else>
    </dgm:choose>
    <dgm:shape xmlns:r="http://schemas.openxmlformats.org/officeDocument/2006/relationships" r:blip="">
      <dgm:adjLst/>
    </dgm:shape>
    <dgm:constrLst>
      <dgm:constr type="w" for="ch" forName="composite" refType="w"/>
      <dgm:constr type="h" for="ch" forName="composite" refType="h"/>
      <dgm:constr type="primFontSz" for="des" ptType="node" op="equ" val="65"/>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varLst>
          <dgm:chMax/>
          <dgm:chPref/>
        </dgm:varLst>
        <dgm:alg type="composite">
          <dgm:param type="ar" val="1.5179"/>
        </dgm:alg>
        <dgm:shape xmlns:r="http://schemas.openxmlformats.org/officeDocument/2006/relationships" r:blip="">
          <dgm:adjLst/>
        </dgm:shape>
        <dgm:choose name="Name4">
          <dgm:if name="Name5" func="var" arg="dir" op="equ" val="norm">
            <dgm:constrLst>
              <dgm:constr type="l" for="ch" forName="Image" refType="w" fact="0"/>
              <dgm:constr type="t" for="ch" forName="Image" refType="h" fact="0"/>
              <dgm:constr type="w" for="ch" forName="Image" refType="w" fact="0.3856"/>
              <dgm:constr type="h" for="ch" forName="Image" refType="h" fact="0.3902"/>
              <dgm:constr type="l" for="ch" forName="ParentText" refType="w" fact="0.4017"/>
              <dgm:constr type="t" for="ch" forName="ParentText" refType="h" fact="0.4146"/>
              <dgm:constr type="w" for="ch" forName="ParentText" refType="w" fact="0.5463"/>
              <dgm:constr type="h" for="ch" forName="ParentText" refType="h" fact="0.5122"/>
              <dgm:constr type="l" for="ch" forName="tlFrame" refType="w" fact="0.3535"/>
              <dgm:constr type="t" for="ch" forName="tlFrame" refType="h" fact="0.3415"/>
              <dgm:constr type="w" for="ch" forName="tlFrame" refType="w" fact="0.1312"/>
              <dgm:constr type="h" for="ch" forName="tlFrame" refType="h" fact="0.1992"/>
              <dgm:constr type="l" for="ch" forName="trFrame" refType="w" fact="0.8688"/>
              <dgm:constr type="t" for="ch" forName="trFrame" refType="h" fact="0.3415"/>
              <dgm:constr type="w" for="ch" forName="trFrame" refType="w" fact="0.1312"/>
              <dgm:constr type="h" for="ch" forName="trFrame" refType="h" fact="0.1992"/>
              <dgm:constr type="l" for="ch" forName="blFrame" refType="w" fact="0.3535"/>
              <dgm:constr type="t" for="ch" forName="blFrame" refType="h" fact="0.8008"/>
              <dgm:constr type="w" for="ch" forName="blFrame" refType="w" fact="0.1312"/>
              <dgm:constr type="h" for="ch" forName="blFrame" refType="h" fact="0.1992"/>
              <dgm:constr type="l" for="ch" forName="brFrame" refType="w" fact="0.8688"/>
              <dgm:constr type="t" for="ch" forName="brFrame" refType="h" fact="0.8008"/>
              <dgm:constr type="w" for="ch" forName="brFrame" refType="w" fact="0.1312"/>
              <dgm:constr type="h" for="ch" forName="brFrame" refType="h" fact="0.1992"/>
            </dgm:constrLst>
          </dgm:if>
          <dgm:else name="Name6">
            <dgm:constrLst>
              <dgm:constr type="l" for="ch" forName="Image" refType="w" fact="0.6144"/>
              <dgm:constr type="t" for="ch" forName="Image" refType="h" fact="0"/>
              <dgm:constr type="w" for="ch" forName="Image" refType="w" fact="0.3856"/>
              <dgm:constr type="h" for="ch" forName="Image" refType="h" fact="0.3902"/>
              <dgm:constr type="l" for="ch" forName="ParentText" refType="w" fact="0.0482"/>
              <dgm:constr type="t" for="ch" forName="ParentText" refType="h" fact="0.4146"/>
              <dgm:constr type="w" for="ch" forName="ParentText" refType="w" fact="0.5463"/>
              <dgm:constr type="h" for="ch" forName="ParentText" refType="h" fact="0.5122"/>
              <dgm:constr type="l" for="ch" forName="tlFrame" refType="w" fact="0"/>
              <dgm:constr type="t" for="ch" forName="tlFrame" refType="h" fact="0.3415"/>
              <dgm:constr type="w" for="ch" forName="tlFrame" refType="w" fact="0.1312"/>
              <dgm:constr type="h" for="ch" forName="tlFrame" refType="h" fact="0.1992"/>
              <dgm:constr type="l" for="ch" forName="trFrame" refType="w" fact="0.5153"/>
              <dgm:constr type="t" for="ch" forName="trFrame" refType="h" fact="0.3415"/>
              <dgm:constr type="w" for="ch" forName="trFrame" refType="w" fact="0.1312"/>
              <dgm:constr type="h" for="ch" forName="trFrame" refType="h" fact="0.1992"/>
              <dgm:constr type="l" for="ch" forName="blFrame" refType="w" fact="0"/>
              <dgm:constr type="t" for="ch" forName="blFrame" refType="h" fact="0.8008"/>
              <dgm:constr type="w" for="ch" forName="blFrame" refType="w" fact="0.1312"/>
              <dgm:constr type="h" for="ch" forName="blFrame" refType="h" fact="0.1992"/>
              <dgm:constr type="l" for="ch" forName="brFrame" refType="w" fact="0.5153"/>
              <dgm:constr type="t" for="ch" forName="brFrame" refType="h" fact="0.8008"/>
              <dgm:constr type="w" for="ch" forName="brFrame" refType="w" fact="0.1312"/>
              <dgm:constr type="h" for="ch" forName="brFrame" refType="h" fact="0.1992"/>
            </dgm:constrLst>
          </dgm:else>
        </dgm:choose>
        <dgm:layoutNode name="Image" styleLbl="bgImgPlace1">
          <dgm:alg type="sp"/>
          <dgm:shape xmlns:r="http://schemas.openxmlformats.org/officeDocument/2006/relationships" type="rect" r:blip="" blipPhldr="1">
            <dgm:adjLst/>
          </dgm:shape>
          <dgm:presOf/>
        </dgm:layoutNode>
        <dgm:layoutNode name="ParentText" styleLbl="revTx">
          <dgm:varLst>
            <dgm:chMax val="0"/>
            <dgm:chPref val="0"/>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lFrame" styleLbl="node1">
          <dgm:alg type="sp"/>
          <dgm:shape xmlns:r="http://schemas.openxmlformats.org/officeDocument/2006/relationships" type="halfFrame" r:blip="">
            <dgm:adjLst>
              <dgm:adj idx="1" val="0.2577"/>
              <dgm:adj idx="2" val="0.2577"/>
            </dgm:adjLst>
          </dgm:shape>
          <dgm:presOf/>
        </dgm:layoutNode>
        <dgm:layoutNode name="trFrame" styleLbl="node1">
          <dgm:alg type="sp"/>
          <dgm:shape xmlns:r="http://schemas.openxmlformats.org/officeDocument/2006/relationships" rot="90" type="halfFrame" r:blip="">
            <dgm:adjLst>
              <dgm:adj idx="1" val="0.2577"/>
              <dgm:adj idx="2" val="0.2577"/>
            </dgm:adjLst>
          </dgm:shape>
          <dgm:presOf/>
        </dgm:layoutNode>
        <dgm:layoutNode name="blFrame" styleLbl="node1">
          <dgm:alg type="sp"/>
          <dgm:shape xmlns:r="http://schemas.openxmlformats.org/officeDocument/2006/relationships" rot="270" type="halfFrame" r:blip="">
            <dgm:adjLst>
              <dgm:adj idx="1" val="0.2577"/>
              <dgm:adj idx="2" val="0.2577"/>
            </dgm:adjLst>
          </dgm:shape>
          <dgm:presOf/>
        </dgm:layoutNode>
        <dgm:layoutNode name="brFrame" styleLbl="node1">
          <dgm:alg type="sp"/>
          <dgm:shape xmlns:r="http://schemas.openxmlformats.org/officeDocument/2006/relationships" rot="180" type="halfFrame" r:blip="">
            <dgm:adjLst>
              <dgm:adj idx="1" val="0.2577"/>
              <dgm:adj idx="2" val="0.2577"/>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dirty="0"/>
          </a:p>
        </p:txBody>
      </p:sp>
      <p:sp>
        <p:nvSpPr>
          <p:cNvPr id="15" name="Дата 14"/>
          <p:cNvSpPr>
            <a:spLocks noGrp="1"/>
          </p:cNvSpPr>
          <p:nvPr>
            <p:ph type="dt" sz="half" idx="10"/>
          </p:nvPr>
        </p:nvSpPr>
        <p:spPr/>
        <p:txBody>
          <a:bodyPr/>
          <a:lstStyle/>
          <a:p>
            <a:fld id="{1022773C-29D6-4EB1-9052-5C95EAD3AFAA}" type="datetimeFigureOut">
              <a:rPr lang="ru-RU" smtClean="0"/>
              <a:pPr/>
              <a:t>30.11.2011</a:t>
            </a:fld>
            <a:endParaRPr lang="ru-RU" dirty="0"/>
          </a:p>
        </p:txBody>
      </p:sp>
      <p:sp>
        <p:nvSpPr>
          <p:cNvPr id="16" name="Номер слайда 15"/>
          <p:cNvSpPr>
            <a:spLocks noGrp="1"/>
          </p:cNvSpPr>
          <p:nvPr>
            <p:ph type="sldNum" sz="quarter" idx="11"/>
          </p:nvPr>
        </p:nvSpPr>
        <p:spPr/>
        <p:txBody>
          <a:bodyPr/>
          <a:lstStyle/>
          <a:p>
            <a:fld id="{CAEBB02B-B643-4A2C-B0B1-A9BD2E288060}" type="slidenum">
              <a:rPr lang="ru-RU" smtClean="0"/>
              <a:pPr/>
              <a:t>‹#›</a:t>
            </a:fld>
            <a:endParaRPr lang="ru-RU" dirty="0"/>
          </a:p>
        </p:txBody>
      </p:sp>
      <p:sp>
        <p:nvSpPr>
          <p:cNvPr id="17" name="Нижний колонтитул 16"/>
          <p:cNvSpPr>
            <a:spLocks noGrp="1"/>
          </p:cNvSpPr>
          <p:nvPr>
            <p:ph type="ftr" sz="quarter" idx="12"/>
          </p:nvPr>
        </p:nvSpPr>
        <p:spPr/>
        <p:txBody>
          <a:bodyPr/>
          <a:lstStyle/>
          <a:p>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022773C-29D6-4EB1-9052-5C95EAD3AFAA}" type="datetimeFigureOut">
              <a:rPr lang="ru-RU" smtClean="0"/>
              <a:pPr/>
              <a:t>30.11.2011</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CAEBB02B-B643-4A2C-B0B1-A9BD2E288060}"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022773C-29D6-4EB1-9052-5C95EAD3AFAA}" type="datetimeFigureOut">
              <a:rPr lang="ru-RU" smtClean="0"/>
              <a:pPr/>
              <a:t>30.11.2011</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CAEBB02B-B643-4A2C-B0B1-A9BD2E288060}"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1022773C-29D6-4EB1-9052-5C95EAD3AFAA}" type="datetimeFigureOut">
              <a:rPr lang="ru-RU" smtClean="0"/>
              <a:pPr/>
              <a:t>30.11.2011</a:t>
            </a:fld>
            <a:endParaRPr lang="ru-RU" dirty="0"/>
          </a:p>
        </p:txBody>
      </p:sp>
      <p:sp>
        <p:nvSpPr>
          <p:cNvPr id="15" name="Номер слайда 14"/>
          <p:cNvSpPr>
            <a:spLocks noGrp="1"/>
          </p:cNvSpPr>
          <p:nvPr>
            <p:ph type="sldNum" sz="quarter" idx="15"/>
          </p:nvPr>
        </p:nvSpPr>
        <p:spPr/>
        <p:txBody>
          <a:bodyPr/>
          <a:lstStyle>
            <a:lvl1pPr algn="ctr">
              <a:defRPr/>
            </a:lvl1pPr>
          </a:lstStyle>
          <a:p>
            <a:fld id="{CAEBB02B-B643-4A2C-B0B1-A9BD2E288060}" type="slidenum">
              <a:rPr lang="ru-RU" smtClean="0"/>
              <a:pPr/>
              <a:t>‹#›</a:t>
            </a:fld>
            <a:endParaRPr lang="ru-RU" dirty="0"/>
          </a:p>
        </p:txBody>
      </p:sp>
      <p:sp>
        <p:nvSpPr>
          <p:cNvPr id="16" name="Нижний колонтитул 15"/>
          <p:cNvSpPr>
            <a:spLocks noGrp="1"/>
          </p:cNvSpPr>
          <p:nvPr>
            <p:ph type="ftr" sz="quarter" idx="16"/>
          </p:nvPr>
        </p:nvSpPr>
        <p:spPr/>
        <p:txBody>
          <a:bodyPr/>
          <a:lstStyle/>
          <a:p>
            <a:endParaRPr lang="ru-RU" dirty="0"/>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1022773C-29D6-4EB1-9052-5C95EAD3AFAA}" type="datetimeFigureOut">
              <a:rPr lang="ru-RU" smtClean="0"/>
              <a:pPr/>
              <a:t>30.11.2011</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CAEBB02B-B643-4A2C-B0B1-A9BD2E288060}" type="slidenum">
              <a:rPr lang="ru-RU" smtClean="0"/>
              <a:pPr/>
              <a:t>‹#›</a:t>
            </a:fld>
            <a:endParaRPr lang="ru-RU" dirty="0"/>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1022773C-29D6-4EB1-9052-5C95EAD3AFAA}" type="datetimeFigureOut">
              <a:rPr lang="ru-RU" smtClean="0"/>
              <a:pPr/>
              <a:t>30.11.2011</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CAEBB02B-B643-4A2C-B0B1-A9BD2E288060}" type="slidenum">
              <a:rPr lang="ru-RU" smtClean="0"/>
              <a:pPr/>
              <a:t>‹#›</a:t>
            </a:fld>
            <a:endParaRPr lang="ru-RU" dirty="0"/>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CAEBB02B-B643-4A2C-B0B1-A9BD2E288060}" type="slidenum">
              <a:rPr lang="ru-RU" smtClean="0"/>
              <a:pPr/>
              <a:t>‹#›</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7" name="Дата 6"/>
          <p:cNvSpPr>
            <a:spLocks noGrp="1"/>
          </p:cNvSpPr>
          <p:nvPr>
            <p:ph type="dt" sz="half" idx="10"/>
          </p:nvPr>
        </p:nvSpPr>
        <p:spPr/>
        <p:txBody>
          <a:bodyPr/>
          <a:lstStyle/>
          <a:p>
            <a:fld id="{1022773C-29D6-4EB1-9052-5C95EAD3AFAA}" type="datetimeFigureOut">
              <a:rPr lang="ru-RU" smtClean="0"/>
              <a:pPr/>
              <a:t>30.11.2011</a:t>
            </a:fld>
            <a:endParaRPr lang="ru-RU" dirty="0"/>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1022773C-29D6-4EB1-9052-5C95EAD3AFAA}" type="datetimeFigureOut">
              <a:rPr lang="ru-RU" smtClean="0"/>
              <a:pPr/>
              <a:t>30.11.2011</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CAEBB02B-B643-4A2C-B0B1-A9BD2E288060}" type="slidenum">
              <a:rPr lang="ru-RU" smtClean="0"/>
              <a:pPr/>
              <a:t>‹#›</a:t>
            </a:fld>
            <a:endParaRPr lang="ru-RU" dirty="0"/>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022773C-29D6-4EB1-9052-5C95EAD3AFAA}" type="datetimeFigureOut">
              <a:rPr lang="ru-RU" smtClean="0"/>
              <a:pPr/>
              <a:t>30.11.2011</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CAEBB02B-B643-4A2C-B0B1-A9BD2E288060}"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1022773C-29D6-4EB1-9052-5C95EAD3AFAA}" type="datetimeFigureOut">
              <a:rPr lang="ru-RU" smtClean="0"/>
              <a:pPr/>
              <a:t>30.11.2011</a:t>
            </a:fld>
            <a:endParaRPr lang="ru-RU" dirty="0"/>
          </a:p>
        </p:txBody>
      </p:sp>
      <p:sp>
        <p:nvSpPr>
          <p:cNvPr id="9" name="Номер слайда 8"/>
          <p:cNvSpPr>
            <a:spLocks noGrp="1"/>
          </p:cNvSpPr>
          <p:nvPr>
            <p:ph type="sldNum" sz="quarter" idx="15"/>
          </p:nvPr>
        </p:nvSpPr>
        <p:spPr/>
        <p:txBody>
          <a:bodyPr/>
          <a:lstStyle/>
          <a:p>
            <a:fld id="{CAEBB02B-B643-4A2C-B0B1-A9BD2E288060}" type="slidenum">
              <a:rPr lang="ru-RU" smtClean="0"/>
              <a:pPr/>
              <a:t>‹#›</a:t>
            </a:fld>
            <a:endParaRPr lang="ru-RU" dirty="0"/>
          </a:p>
        </p:txBody>
      </p:sp>
      <p:sp>
        <p:nvSpPr>
          <p:cNvPr id="10" name="Нижний колонтитул 9"/>
          <p:cNvSpPr>
            <a:spLocks noGrp="1"/>
          </p:cNvSpPr>
          <p:nvPr>
            <p:ph type="ftr" sz="quarter" idx="16"/>
          </p:nvPr>
        </p:nvSpPr>
        <p:spPr/>
        <p:txBody>
          <a:bodyPr/>
          <a:lstStyle/>
          <a:p>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dirty="0" smtClean="0"/>
              <a:t>Вставка рисунка</a:t>
            </a:r>
            <a:endParaRPr kumimoji="0" lang="en-US" dirty="0"/>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1022773C-29D6-4EB1-9052-5C95EAD3AFAA}" type="datetimeFigureOut">
              <a:rPr lang="ru-RU" smtClean="0"/>
              <a:pPr/>
              <a:t>30.11.2011</a:t>
            </a:fld>
            <a:endParaRPr lang="ru-RU" dirty="0"/>
          </a:p>
        </p:txBody>
      </p:sp>
      <p:sp>
        <p:nvSpPr>
          <p:cNvPr id="9" name="Номер слайда 8"/>
          <p:cNvSpPr>
            <a:spLocks noGrp="1"/>
          </p:cNvSpPr>
          <p:nvPr>
            <p:ph type="sldNum" sz="quarter" idx="11"/>
          </p:nvPr>
        </p:nvSpPr>
        <p:spPr/>
        <p:txBody>
          <a:bodyPr/>
          <a:lstStyle/>
          <a:p>
            <a:fld id="{CAEBB02B-B643-4A2C-B0B1-A9BD2E288060}" type="slidenum">
              <a:rPr lang="ru-RU" smtClean="0"/>
              <a:pPr/>
              <a:t>‹#›</a:t>
            </a:fld>
            <a:endParaRPr lang="ru-RU" dirty="0"/>
          </a:p>
        </p:txBody>
      </p:sp>
      <p:sp>
        <p:nvSpPr>
          <p:cNvPr id="10" name="Нижний колонтитул 9"/>
          <p:cNvSpPr>
            <a:spLocks noGrp="1"/>
          </p:cNvSpPr>
          <p:nvPr>
            <p:ph type="ftr" sz="quarter" idx="12"/>
          </p:nvPr>
        </p:nvSpPr>
        <p:spPr/>
        <p:txBody>
          <a:bodyPr/>
          <a:lstStyle/>
          <a:p>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1022773C-29D6-4EB1-9052-5C95EAD3AFAA}" type="datetimeFigureOut">
              <a:rPr lang="ru-RU" smtClean="0"/>
              <a:pPr/>
              <a:t>30.11.2011</a:t>
            </a:fld>
            <a:endParaRPr lang="ru-RU" dirty="0"/>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dirty="0"/>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CAEBB02B-B643-4A2C-B0B1-A9BD2E288060}" type="slidenum">
              <a:rPr lang="ru-RU" smtClean="0"/>
              <a:pPr/>
              <a:t>‹#›</a:t>
            </a:fld>
            <a:endParaRPr lang="ru-RU" dirty="0"/>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jpeg"/><Relationship Id="rId1" Type="http://schemas.openxmlformats.org/officeDocument/2006/relationships/slideLayout" Target="../slideLayouts/slideLayout4.xml"/><Relationship Id="rId4" Type="http://schemas.openxmlformats.org/officeDocument/2006/relationships/image" Target="../media/image8.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Layout" Target="../diagrams/layout2.xml"/><Relationship Id="rId7" Type="http://schemas.openxmlformats.org/officeDocument/2006/relationships/diagramData" Target="../diagrams/data3.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effectLst>
            <a:reflection blurRad="6350" stA="50000" endA="295" endPos="92000" dist="101600" dir="5400000" sy="-100000" algn="bl" rotWithShape="0"/>
          </a:effectLst>
        </p:spPr>
        <p:txBody>
          <a:bodyPr/>
          <a:lstStyle/>
          <a:p>
            <a:r>
              <a:rPr lang="kk-KZ" dirty="0" smtClean="0"/>
              <a:t>Меркантилистердің экономикалық көзқарастары</a:t>
            </a: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хема 3"/>
          <p:cNvGraphicFramePr/>
          <p:nvPr/>
        </p:nvGraphicFramePr>
        <p:xfrm>
          <a:off x="785786" y="571480"/>
          <a:ext cx="7429552" cy="55007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500034" y="428604"/>
            <a:ext cx="8229600" cy="1219200"/>
          </a:xfrm>
          <a:scene3d>
            <a:camera prst="perspectiveLeft"/>
            <a:lightRig rig="threePt" dir="t"/>
          </a:scene3d>
        </p:spPr>
        <p:style>
          <a:lnRef idx="1">
            <a:schemeClr val="dk1"/>
          </a:lnRef>
          <a:fillRef idx="2">
            <a:schemeClr val="dk1"/>
          </a:fillRef>
          <a:effectRef idx="1">
            <a:schemeClr val="dk1"/>
          </a:effectRef>
          <a:fontRef idx="minor">
            <a:schemeClr val="dk1"/>
          </a:fontRef>
        </p:style>
        <p:txBody>
          <a:bodyPr anchor="ctr">
            <a:normAutofit/>
          </a:bodyPr>
          <a:lstStyle/>
          <a:p>
            <a:pPr algn="ctr"/>
            <a:r>
              <a:rPr lang="kk-KZ" sz="5400" dirty="0" smtClean="0"/>
              <a:t>Алғашқы меркантилизм</a:t>
            </a:r>
            <a:endParaRPr lang="ru-RU" sz="5400" dirty="0"/>
          </a:p>
        </p:txBody>
      </p:sp>
      <p:sp>
        <p:nvSpPr>
          <p:cNvPr id="4" name="Прямоугольная выноска 3"/>
          <p:cNvSpPr/>
          <p:nvPr/>
        </p:nvSpPr>
        <p:spPr>
          <a:xfrm>
            <a:off x="928662" y="3214686"/>
            <a:ext cx="7000924" cy="2928958"/>
          </a:xfrm>
          <a:prstGeom prst="wedgeRectCallout">
            <a:avLst>
              <a:gd name="adj1" fmla="val -791"/>
              <a:gd name="adj2" fmla="val -97364"/>
            </a:avLst>
          </a:prstGeom>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Меркантилизмнің дамуының алғашқы кезеңінде </a:t>
            </a:r>
            <a:r>
              <a:rPr lang="kk-KZ" dirty="0" smtClean="0">
                <a:solidFill>
                  <a:srgbClr val="FFFF00"/>
                </a:solidFill>
              </a:rPr>
              <a:t>ақша балансы </a:t>
            </a:r>
            <a:r>
              <a:rPr lang="kk-KZ" dirty="0" smtClean="0"/>
              <a:t>саясаты жүрді. Оның негізгі мақсаты қалайда елде ақша қаражаттарын қалдыру.  Алтын мен күмісті ұлттық көлемде қорға жинау үшін ақша айналымын реттеу қажет болды. “Ақша айналымын реттеу тоқырауға әкеліп соғуы керек, өйткені лордтардың сандығында ақша айналмай өлі жүк болып қалады”,</a:t>
            </a:r>
            <a:r>
              <a:rPr lang="ru-RU" dirty="0" smtClean="0"/>
              <a:t>-</a:t>
            </a:r>
            <a:r>
              <a:rPr lang="kk-KZ" dirty="0" smtClean="0"/>
              <a:t>деді Ф.Энгельс.</a:t>
            </a:r>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67544" y="260648"/>
            <a:ext cx="8229600" cy="1219200"/>
          </a:xfrm>
          <a:ln/>
        </p:spPr>
        <p:style>
          <a:lnRef idx="1">
            <a:schemeClr val="accent6"/>
          </a:lnRef>
          <a:fillRef idx="3">
            <a:schemeClr val="accent6"/>
          </a:fillRef>
          <a:effectRef idx="2">
            <a:schemeClr val="accent6"/>
          </a:effectRef>
          <a:fontRef idx="minor">
            <a:schemeClr val="lt1"/>
          </a:fontRef>
        </p:style>
        <p:txBody>
          <a:bodyPr anchor="ctr">
            <a:normAutofit fontScale="90000"/>
          </a:bodyPr>
          <a:lstStyle/>
          <a:p>
            <a:pPr algn="ctr"/>
            <a:r>
              <a:rPr lang="kk-KZ" dirty="0" smtClean="0">
                <a:solidFill>
                  <a:schemeClr val="bg1">
                    <a:lumMod val="85000"/>
                    <a:lumOff val="15000"/>
                  </a:schemeClr>
                </a:solidFill>
              </a:rPr>
              <a:t>Алғашқы меркантилизмнің өкілдері</a:t>
            </a:r>
            <a:endParaRPr lang="ru-RU" dirty="0">
              <a:solidFill>
                <a:schemeClr val="bg1">
                  <a:lumMod val="85000"/>
                  <a:lumOff val="15000"/>
                </a:schemeClr>
              </a:solidFill>
            </a:endParaRPr>
          </a:p>
        </p:txBody>
      </p:sp>
      <p:sp>
        <p:nvSpPr>
          <p:cNvPr id="6" name="Прямоугольник 5"/>
          <p:cNvSpPr/>
          <p:nvPr/>
        </p:nvSpPr>
        <p:spPr>
          <a:xfrm>
            <a:off x="3635896" y="2996952"/>
            <a:ext cx="2160240" cy="324036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lvl="0" algn="ctr"/>
            <a:r>
              <a:rPr lang="kk-KZ" dirty="0" smtClean="0"/>
              <a:t>Г.Скаруффи</a:t>
            </a:r>
            <a:endParaRPr lang="en-US" dirty="0" smtClean="0"/>
          </a:p>
          <a:p>
            <a:pPr lvl="0" algn="ctr"/>
            <a:r>
              <a:rPr lang="en-US" dirty="0" smtClean="0"/>
              <a:t>(</a:t>
            </a:r>
            <a:r>
              <a:rPr lang="kk-KZ" dirty="0" smtClean="0"/>
              <a:t>“Теңге және алтын мен күмістің пропорциясы жөніндегі ойлар”</a:t>
            </a:r>
            <a:r>
              <a:rPr lang="en-US" dirty="0" smtClean="0"/>
              <a:t>)</a:t>
            </a:r>
            <a:endParaRPr lang="ru-RU" dirty="0"/>
          </a:p>
        </p:txBody>
      </p:sp>
      <p:sp>
        <p:nvSpPr>
          <p:cNvPr id="7" name="Прямоугольник 6"/>
          <p:cNvSpPr/>
          <p:nvPr/>
        </p:nvSpPr>
        <p:spPr>
          <a:xfrm>
            <a:off x="539552" y="2996952"/>
            <a:ext cx="2160240" cy="324036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lvl="0" algn="ctr"/>
            <a:r>
              <a:rPr lang="kk-KZ" dirty="0" smtClean="0"/>
              <a:t>У.Стаффорд</a:t>
            </a:r>
          </a:p>
          <a:p>
            <a:pPr lvl="0" algn="ctr"/>
            <a:r>
              <a:rPr lang="en-US" dirty="0" smtClean="0"/>
              <a:t>(</a:t>
            </a:r>
            <a:r>
              <a:rPr lang="kk-KZ" dirty="0" smtClean="0"/>
              <a:t>“Әр түрлі біздің отандастарымыздың кейбір қарапайым шағымдардыңқысқаша мазмұны”</a:t>
            </a:r>
            <a:r>
              <a:rPr lang="en-US" dirty="0" smtClean="0"/>
              <a:t>)</a:t>
            </a:r>
            <a:endParaRPr lang="ru-RU" dirty="0"/>
          </a:p>
        </p:txBody>
      </p:sp>
      <p:sp>
        <p:nvSpPr>
          <p:cNvPr id="8" name="Прямоугольник 7"/>
          <p:cNvSpPr/>
          <p:nvPr/>
        </p:nvSpPr>
        <p:spPr>
          <a:xfrm>
            <a:off x="6516216" y="2996952"/>
            <a:ext cx="2160240" cy="324036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lvl="0" algn="ctr"/>
            <a:r>
              <a:rPr lang="kk-KZ" dirty="0" smtClean="0"/>
              <a:t>Б.Даванцати</a:t>
            </a:r>
            <a:endParaRPr lang="en-US" dirty="0" smtClean="0"/>
          </a:p>
          <a:p>
            <a:pPr lvl="0" algn="ctr"/>
            <a:r>
              <a:rPr lang="en-US" dirty="0" smtClean="0"/>
              <a:t>(</a:t>
            </a:r>
            <a:r>
              <a:rPr lang="kk-KZ" dirty="0" smtClean="0"/>
              <a:t>“Теңге туралы оқу”</a:t>
            </a:r>
            <a:r>
              <a:rPr lang="en-US" dirty="0" smtClean="0"/>
              <a:t>)</a:t>
            </a:r>
            <a:endParaRPr lang="ru-RU" dirty="0"/>
          </a:p>
        </p:txBody>
      </p:sp>
      <p:sp>
        <p:nvSpPr>
          <p:cNvPr id="9" name="Стрелка вниз 8"/>
          <p:cNvSpPr/>
          <p:nvPr/>
        </p:nvSpPr>
        <p:spPr>
          <a:xfrm>
            <a:off x="4499992" y="1484784"/>
            <a:ext cx="432048" cy="151216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Стрелка вниз 10"/>
          <p:cNvSpPr/>
          <p:nvPr/>
        </p:nvSpPr>
        <p:spPr>
          <a:xfrm>
            <a:off x="1403648" y="1484784"/>
            <a:ext cx="432048" cy="151216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Стрелка вниз 11"/>
          <p:cNvSpPr/>
          <p:nvPr/>
        </p:nvSpPr>
        <p:spPr>
          <a:xfrm>
            <a:off x="7308304" y="1484784"/>
            <a:ext cx="432048" cy="151216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Гуля\Desktop\dante.jpg"/>
          <p:cNvPicPr>
            <a:picLocks noChangeAspect="1" noChangeArrowheads="1"/>
          </p:cNvPicPr>
          <p:nvPr/>
        </p:nvPicPr>
        <p:blipFill>
          <a:blip r:embed="rId2" cstate="print"/>
          <a:srcRect/>
          <a:stretch>
            <a:fillRect/>
          </a:stretch>
        </p:blipFill>
        <p:spPr bwMode="auto">
          <a:xfrm>
            <a:off x="395536" y="476672"/>
            <a:ext cx="3181511" cy="244827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5" name="Заголовок 4"/>
          <p:cNvSpPr>
            <a:spLocks noGrp="1"/>
          </p:cNvSpPr>
          <p:nvPr>
            <p:ph type="title"/>
          </p:nvPr>
        </p:nvSpPr>
        <p:spPr>
          <a:xfrm>
            <a:off x="2123728" y="5157192"/>
            <a:ext cx="2962672" cy="576064"/>
          </a:xfrm>
          <a:scene3d>
            <a:camera prst="perspectiveAbove"/>
            <a:lightRig rig="threePt" dir="t"/>
          </a:scene3d>
        </p:spPr>
        <p:txBody>
          <a:bodyPr anchor="ctr">
            <a:normAutofit fontScale="90000"/>
          </a:bodyPr>
          <a:lstStyle/>
          <a:p>
            <a:pPr algn="ctr"/>
            <a:r>
              <a:rPr lang="kk-KZ" sz="2800" dirty="0" smtClean="0">
                <a:solidFill>
                  <a:srgbClr val="0070C0"/>
                </a:solidFill>
              </a:rPr>
              <a:t>Г.Скаруффи</a:t>
            </a:r>
            <a:br>
              <a:rPr lang="kk-KZ" sz="2800" dirty="0" smtClean="0">
                <a:solidFill>
                  <a:srgbClr val="0070C0"/>
                </a:solidFill>
              </a:rPr>
            </a:br>
            <a:r>
              <a:rPr lang="kk-KZ" sz="2800" dirty="0" smtClean="0">
                <a:solidFill>
                  <a:srgbClr val="0070C0"/>
                </a:solidFill>
              </a:rPr>
              <a:t>Италиялық банкир</a:t>
            </a:r>
            <a:endParaRPr lang="ru-RU" sz="2800" dirty="0">
              <a:solidFill>
                <a:srgbClr val="0070C0"/>
              </a:solidFill>
            </a:endParaRPr>
          </a:p>
        </p:txBody>
      </p:sp>
      <p:sp>
        <p:nvSpPr>
          <p:cNvPr id="8" name="Содержимое 7"/>
          <p:cNvSpPr>
            <a:spLocks noGrp="1"/>
          </p:cNvSpPr>
          <p:nvPr>
            <p:ph sz="half" idx="1"/>
          </p:nvPr>
        </p:nvSpPr>
        <p:spPr>
          <a:xfrm>
            <a:off x="1043608" y="3068960"/>
            <a:ext cx="2808312" cy="648072"/>
          </a:xfrm>
          <a:scene3d>
            <a:camera prst="perspectiveHeroicExtremeRightFacing"/>
            <a:lightRig rig="threePt" dir="t"/>
          </a:scene3d>
        </p:spPr>
        <p:txBody>
          <a:bodyPr anchor="ctr">
            <a:normAutofit fontScale="70000" lnSpcReduction="20000"/>
          </a:bodyPr>
          <a:lstStyle/>
          <a:p>
            <a:pPr algn="ctr">
              <a:buNone/>
            </a:pPr>
            <a:r>
              <a:rPr lang="kk-KZ" dirty="0" smtClean="0"/>
              <a:t>Б.Даванцати</a:t>
            </a:r>
          </a:p>
          <a:p>
            <a:pPr algn="ctr">
              <a:buNone/>
            </a:pPr>
            <a:r>
              <a:rPr lang="kk-KZ" dirty="0" smtClean="0"/>
              <a:t>Италиялық банкир</a:t>
            </a:r>
            <a:endParaRPr lang="ru-RU" dirty="0"/>
          </a:p>
        </p:txBody>
      </p:sp>
      <p:sp>
        <p:nvSpPr>
          <p:cNvPr id="9" name="Содержимое 8"/>
          <p:cNvSpPr>
            <a:spLocks noGrp="1"/>
          </p:cNvSpPr>
          <p:nvPr>
            <p:ph sz="half" idx="2"/>
          </p:nvPr>
        </p:nvSpPr>
        <p:spPr>
          <a:xfrm>
            <a:off x="5580112" y="5877272"/>
            <a:ext cx="3308176" cy="722784"/>
          </a:xfrm>
        </p:spPr>
        <p:txBody>
          <a:bodyPr anchor="ctr">
            <a:normAutofit fontScale="70000" lnSpcReduction="20000"/>
          </a:bodyPr>
          <a:lstStyle/>
          <a:p>
            <a:pPr algn="ctr">
              <a:buNone/>
            </a:pPr>
            <a:r>
              <a:rPr lang="kk-KZ" dirty="0" smtClean="0"/>
              <a:t>У.Стаффорд</a:t>
            </a:r>
          </a:p>
          <a:p>
            <a:pPr algn="ctr">
              <a:buNone/>
            </a:pPr>
            <a:r>
              <a:rPr lang="kk-KZ" dirty="0" smtClean="0"/>
              <a:t>Англия экономисі</a:t>
            </a:r>
            <a:endParaRPr lang="ru-RU" dirty="0"/>
          </a:p>
        </p:txBody>
      </p:sp>
      <p:pic>
        <p:nvPicPr>
          <p:cNvPr id="1028" name="Picture 4" descr="C:\Users\Гуля\Desktop\scaruffi.gif"/>
          <p:cNvPicPr>
            <a:picLocks noChangeAspect="1" noChangeArrowheads="1"/>
          </p:cNvPicPr>
          <p:nvPr/>
        </p:nvPicPr>
        <p:blipFill>
          <a:blip r:embed="rId3" cstate="print"/>
          <a:srcRect/>
          <a:stretch>
            <a:fillRect/>
          </a:stretch>
        </p:blipFill>
        <p:spPr bwMode="auto">
          <a:xfrm>
            <a:off x="3203848" y="3212976"/>
            <a:ext cx="1905000" cy="188595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29" name="Picture 5" descr="C:\Users\Гуля\Desktop\Стаффорд.jpg"/>
          <p:cNvPicPr>
            <a:picLocks noChangeAspect="1" noChangeArrowheads="1"/>
          </p:cNvPicPr>
          <p:nvPr/>
        </p:nvPicPr>
        <p:blipFill>
          <a:blip r:embed="rId4" cstate="print"/>
          <a:srcRect/>
          <a:stretch>
            <a:fillRect/>
          </a:stretch>
        </p:blipFill>
        <p:spPr bwMode="auto">
          <a:xfrm>
            <a:off x="5796136" y="1700808"/>
            <a:ext cx="2736304" cy="4039307"/>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285720" y="357166"/>
            <a:ext cx="8229600" cy="1219200"/>
          </a:xfrm>
          <a:scene3d>
            <a:camera prst="perspectiveLeft"/>
            <a:lightRig rig="threePt" dir="t"/>
          </a:scene3d>
        </p:spPr>
        <p:style>
          <a:lnRef idx="1">
            <a:schemeClr val="dk1"/>
          </a:lnRef>
          <a:fillRef idx="2">
            <a:schemeClr val="dk1"/>
          </a:fillRef>
          <a:effectRef idx="1">
            <a:schemeClr val="dk1"/>
          </a:effectRef>
          <a:fontRef idx="minor">
            <a:schemeClr val="dk1"/>
          </a:fontRef>
        </p:style>
        <p:txBody>
          <a:bodyPr anchor="ctr">
            <a:normAutofit/>
          </a:bodyPr>
          <a:lstStyle/>
          <a:p>
            <a:pPr algn="ctr"/>
            <a:r>
              <a:rPr lang="kk-KZ" sz="5400" dirty="0" smtClean="0"/>
              <a:t>Соңғы меркантилизм</a:t>
            </a:r>
            <a:endParaRPr lang="ru-RU" sz="5400" dirty="0"/>
          </a:p>
        </p:txBody>
      </p:sp>
      <p:sp>
        <p:nvSpPr>
          <p:cNvPr id="5" name="Прямоугольная выноска 4"/>
          <p:cNvSpPr/>
          <p:nvPr/>
        </p:nvSpPr>
        <p:spPr>
          <a:xfrm>
            <a:off x="1000100" y="2928934"/>
            <a:ext cx="7000924" cy="3429024"/>
          </a:xfrm>
          <a:prstGeom prst="wedgeRectCallout">
            <a:avLst>
              <a:gd name="adj1" fmla="val -2818"/>
              <a:gd name="adj2" fmla="val -88303"/>
            </a:avLst>
          </a:prstGeom>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kk-KZ" dirty="0" smtClean="0"/>
              <a:t>	Меркантилизмнің дамуының соңғы кезеңінде </a:t>
            </a:r>
            <a:r>
              <a:rPr lang="kk-KZ" dirty="0" smtClean="0">
                <a:solidFill>
                  <a:srgbClr val="FFFF00"/>
                </a:solidFill>
              </a:rPr>
              <a:t>сауда балансы </a:t>
            </a:r>
            <a:r>
              <a:rPr lang="kk-KZ" dirty="0" smtClean="0"/>
              <a:t>саясаты жүргізілді. “Сауда балансы” принципі ішкі сауданың кең көлемде дамуымен іштегі ақшаның жұмысқа қосылуына себепкер болды.</a:t>
            </a:r>
          </a:p>
          <a:p>
            <a:pPr algn="just"/>
            <a:r>
              <a:rPr lang="kk-KZ" dirty="0" smtClean="0"/>
              <a:t>	Соңғы кезеңдегі меркантилистер ақша аумағын тауар айырбастау аумағына айналдыра бастады, ақшаны шетелге шығаруға қарсы болмады. Шетелден арзан тауар өнімдерін сатып</a:t>
            </a:r>
            <a:r>
              <a:rPr lang="ru-RU" dirty="0" smtClean="0"/>
              <a:t> алып, оны ел ішінде ішкі рынокта қымбатына сатып отырды. Отарлау саясаты оларға өз өнімдерін өткізу үшін және жаңа рынок көздерін іздеуі үшін керек болды.</a:t>
            </a:r>
            <a:endParaRPr lang="kk-KZ"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152400"/>
            <a:ext cx="2170584" cy="6444952"/>
          </a:xfrm>
        </p:spPr>
        <p:style>
          <a:lnRef idx="1">
            <a:schemeClr val="accent1"/>
          </a:lnRef>
          <a:fillRef idx="2">
            <a:schemeClr val="accent1"/>
          </a:fillRef>
          <a:effectRef idx="1">
            <a:schemeClr val="accent1"/>
          </a:effectRef>
          <a:fontRef idx="minor">
            <a:schemeClr val="dk1"/>
          </a:fontRef>
        </p:style>
        <p:txBody>
          <a:bodyPr vert="wordArtVert" anchor="ctr">
            <a:noAutofit/>
          </a:bodyPr>
          <a:lstStyle/>
          <a:p>
            <a:pPr algn="ctr"/>
            <a:r>
              <a:rPr lang="kk-KZ" sz="4000" dirty="0" smtClean="0">
                <a:latin typeface="Times New Roman" pitchFamily="18" charset="0"/>
                <a:cs typeface="Times New Roman" pitchFamily="18" charset="0"/>
              </a:rPr>
              <a:t>Соңғы</a:t>
            </a:r>
            <a:r>
              <a:rPr lang="kk-KZ" sz="3600" dirty="0" smtClean="0">
                <a:latin typeface="Times New Roman" pitchFamily="18" charset="0"/>
                <a:cs typeface="Times New Roman" pitchFamily="18" charset="0"/>
              </a:rPr>
              <a:t> </a:t>
            </a:r>
            <a:r>
              <a:rPr lang="kk-KZ" sz="3200" dirty="0" smtClean="0">
                <a:latin typeface="Times New Roman" pitchFamily="18" charset="0"/>
                <a:cs typeface="Times New Roman" pitchFamily="18" charset="0"/>
              </a:rPr>
              <a:t>меркантилизм</a:t>
            </a:r>
            <a:r>
              <a:rPr lang="kk-KZ" sz="3600" dirty="0" smtClean="0">
                <a:latin typeface="Times New Roman" pitchFamily="18" charset="0"/>
                <a:cs typeface="Times New Roman" pitchFamily="18" charset="0"/>
              </a:rPr>
              <a:t/>
            </a:r>
            <a:br>
              <a:rPr lang="kk-KZ" sz="3600" dirty="0" smtClean="0">
                <a:latin typeface="Times New Roman" pitchFamily="18" charset="0"/>
                <a:cs typeface="Times New Roman" pitchFamily="18" charset="0"/>
              </a:rPr>
            </a:br>
            <a:r>
              <a:rPr lang="kk-KZ" sz="3600" dirty="0" smtClean="0">
                <a:latin typeface="Times New Roman" pitchFamily="18" charset="0"/>
                <a:cs typeface="Times New Roman" pitchFamily="18" charset="0"/>
              </a:rPr>
              <a:t>өкілдері</a:t>
            </a:r>
            <a:endParaRPr lang="ru-RU" sz="3600" dirty="0">
              <a:latin typeface="Times New Roman" pitchFamily="18" charset="0"/>
              <a:cs typeface="Times New Roman" pitchFamily="18" charset="0"/>
            </a:endParaRPr>
          </a:p>
        </p:txBody>
      </p:sp>
      <p:sp>
        <p:nvSpPr>
          <p:cNvPr id="5" name="Блок-схема: альтернативный процесс 4"/>
          <p:cNvSpPr/>
          <p:nvPr/>
        </p:nvSpPr>
        <p:spPr>
          <a:xfrm>
            <a:off x="4427984" y="332656"/>
            <a:ext cx="4464496" cy="2448272"/>
          </a:xfrm>
          <a:prstGeom prst="flowChartAlternateProcess">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lvl="0" algn="ctr"/>
            <a:r>
              <a:rPr lang="kk-KZ" dirty="0" smtClean="0"/>
              <a:t>А.Серра</a:t>
            </a:r>
          </a:p>
          <a:p>
            <a:pPr lvl="0" algn="ctr"/>
            <a:r>
              <a:rPr lang="en-US" dirty="0" smtClean="0"/>
              <a:t>(</a:t>
            </a:r>
            <a:r>
              <a:rPr lang="kk-KZ" dirty="0" smtClean="0"/>
              <a:t>“Неаполь корольдігі сияқты кен орындары жоқ елде алтын мен күмістің артықшылық жағдайда болуының себептері туралы қысқаша трактат”</a:t>
            </a:r>
            <a:r>
              <a:rPr lang="en-US" dirty="0" smtClean="0"/>
              <a:t>)</a:t>
            </a:r>
            <a:endParaRPr lang="ru-RU" dirty="0"/>
          </a:p>
        </p:txBody>
      </p:sp>
      <p:sp>
        <p:nvSpPr>
          <p:cNvPr id="6" name="Блок-схема: альтернативный процесс 5"/>
          <p:cNvSpPr/>
          <p:nvPr/>
        </p:nvSpPr>
        <p:spPr>
          <a:xfrm>
            <a:off x="4427984" y="4077072"/>
            <a:ext cx="4464496" cy="2448272"/>
          </a:xfrm>
          <a:prstGeom prst="flowChartAlternateProcess">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lvl="0" algn="ctr"/>
            <a:r>
              <a:rPr lang="kk-KZ" dirty="0" smtClean="0"/>
              <a:t>Т.Мен</a:t>
            </a:r>
          </a:p>
          <a:p>
            <a:pPr lvl="0" algn="ctr"/>
            <a:r>
              <a:rPr lang="en-US" dirty="0" smtClean="0"/>
              <a:t>(</a:t>
            </a:r>
            <a:r>
              <a:rPr lang="kk-KZ" dirty="0" smtClean="0"/>
              <a:t>“Англия мен Ост</a:t>
            </a:r>
            <a:r>
              <a:rPr lang="en-US" dirty="0" smtClean="0"/>
              <a:t>-</a:t>
            </a:r>
            <a:r>
              <a:rPr lang="kk-KZ" dirty="0" smtClean="0"/>
              <a:t>Үнді арасындағы сауда туралы ой қозғалымдары”</a:t>
            </a:r>
            <a:r>
              <a:rPr lang="en-US" dirty="0" smtClean="0"/>
              <a:t>)</a:t>
            </a:r>
            <a:endParaRPr lang="ru-RU" dirty="0"/>
          </a:p>
        </p:txBody>
      </p:sp>
      <p:sp>
        <p:nvSpPr>
          <p:cNvPr id="7" name="Стрелка вправо 6"/>
          <p:cNvSpPr/>
          <p:nvPr/>
        </p:nvSpPr>
        <p:spPr>
          <a:xfrm>
            <a:off x="2627784" y="1124744"/>
            <a:ext cx="1800200" cy="720080"/>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ru-RU"/>
          </a:p>
        </p:txBody>
      </p:sp>
      <p:sp>
        <p:nvSpPr>
          <p:cNvPr id="8" name="Стрелка вправо 7"/>
          <p:cNvSpPr/>
          <p:nvPr/>
        </p:nvSpPr>
        <p:spPr>
          <a:xfrm>
            <a:off x="2627784" y="4941168"/>
            <a:ext cx="1800200" cy="720080"/>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1331640" y="4869160"/>
            <a:ext cx="2520280" cy="720080"/>
          </a:xfrm>
        </p:spPr>
        <p:style>
          <a:lnRef idx="1">
            <a:schemeClr val="dk1"/>
          </a:lnRef>
          <a:fillRef idx="2">
            <a:schemeClr val="dk1"/>
          </a:fillRef>
          <a:effectRef idx="1">
            <a:schemeClr val="dk1"/>
          </a:effectRef>
          <a:fontRef idx="minor">
            <a:schemeClr val="dk1"/>
          </a:fontRef>
        </p:style>
        <p:txBody>
          <a:bodyPr anchor="ctr">
            <a:noAutofit/>
          </a:bodyPr>
          <a:lstStyle/>
          <a:p>
            <a:pPr algn="ctr"/>
            <a:r>
              <a:rPr lang="kk-KZ" sz="2400" dirty="0" smtClean="0"/>
              <a:t>Т.Мен</a:t>
            </a:r>
            <a:br>
              <a:rPr lang="kk-KZ" sz="2400" dirty="0" smtClean="0"/>
            </a:br>
            <a:r>
              <a:rPr lang="kk-KZ" sz="2400" dirty="0" smtClean="0"/>
              <a:t>Англия экономисі</a:t>
            </a:r>
            <a:endParaRPr lang="ru-RU" sz="2400" dirty="0"/>
          </a:p>
        </p:txBody>
      </p:sp>
      <p:sp>
        <p:nvSpPr>
          <p:cNvPr id="7" name="Содержимое 6"/>
          <p:cNvSpPr>
            <a:spLocks noGrp="1"/>
          </p:cNvSpPr>
          <p:nvPr>
            <p:ph idx="1"/>
          </p:nvPr>
        </p:nvSpPr>
        <p:spPr>
          <a:xfrm>
            <a:off x="5652120" y="4869160"/>
            <a:ext cx="2865512" cy="782960"/>
          </a:xfrm>
        </p:spPr>
        <p:style>
          <a:lnRef idx="1">
            <a:schemeClr val="dk1"/>
          </a:lnRef>
          <a:fillRef idx="2">
            <a:schemeClr val="dk1"/>
          </a:fillRef>
          <a:effectRef idx="1">
            <a:schemeClr val="dk1"/>
          </a:effectRef>
          <a:fontRef idx="minor">
            <a:schemeClr val="dk1"/>
          </a:fontRef>
        </p:style>
        <p:txBody>
          <a:bodyPr anchor="ctr">
            <a:normAutofit fontScale="62500" lnSpcReduction="20000"/>
          </a:bodyPr>
          <a:lstStyle/>
          <a:p>
            <a:pPr algn="ctr">
              <a:buNone/>
            </a:pPr>
            <a:r>
              <a:rPr lang="kk-KZ" sz="3600" dirty="0" smtClean="0"/>
              <a:t>А.Серра</a:t>
            </a:r>
          </a:p>
          <a:p>
            <a:pPr algn="ctr">
              <a:buNone/>
            </a:pPr>
            <a:r>
              <a:rPr lang="kk-KZ" sz="3600" dirty="0" smtClean="0"/>
              <a:t>Итальян экономисі</a:t>
            </a:r>
            <a:endParaRPr lang="ru-RU" dirty="0"/>
          </a:p>
        </p:txBody>
      </p:sp>
      <p:pic>
        <p:nvPicPr>
          <p:cNvPr id="2050" name="Picture 2" descr="C:\Users\Гуля\Desktop\402px-AdamSmith.jpg"/>
          <p:cNvPicPr>
            <a:picLocks noChangeAspect="1" noChangeArrowheads="1"/>
          </p:cNvPicPr>
          <p:nvPr/>
        </p:nvPicPr>
        <p:blipFill>
          <a:blip r:embed="rId2" cstate="print"/>
          <a:srcRect/>
          <a:stretch>
            <a:fillRect/>
          </a:stretch>
        </p:blipFill>
        <p:spPr bwMode="auto">
          <a:xfrm>
            <a:off x="1115616" y="620688"/>
            <a:ext cx="2736304" cy="4084036"/>
          </a:xfrm>
          <a:prstGeom prst="rect">
            <a:avLst/>
          </a:prstGeom>
          <a:noFill/>
        </p:spPr>
      </p:pic>
      <p:pic>
        <p:nvPicPr>
          <p:cNvPr id="2051" name="Picture 3" descr="C:\Users\Гуля\Desktop\200px-Georges_Seurat_1888.jpg"/>
          <p:cNvPicPr>
            <a:picLocks noChangeAspect="1" noChangeArrowheads="1"/>
          </p:cNvPicPr>
          <p:nvPr/>
        </p:nvPicPr>
        <p:blipFill>
          <a:blip r:embed="rId3" cstate="print"/>
          <a:srcRect/>
          <a:stretch>
            <a:fillRect/>
          </a:stretch>
        </p:blipFill>
        <p:spPr bwMode="auto">
          <a:xfrm>
            <a:off x="5796136" y="548680"/>
            <a:ext cx="2952328" cy="4133259"/>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авильный пятиугольник 3"/>
          <p:cNvSpPr/>
          <p:nvPr/>
        </p:nvSpPr>
        <p:spPr>
          <a:xfrm>
            <a:off x="467544" y="332656"/>
            <a:ext cx="7992888" cy="6192688"/>
          </a:xfrm>
          <a:prstGeom prst="pentagon">
            <a:avLst/>
          </a:prstGeom>
          <a:ln/>
        </p:spPr>
        <p:style>
          <a:lnRef idx="0">
            <a:schemeClr val="accent5"/>
          </a:lnRef>
          <a:fillRef idx="3">
            <a:schemeClr val="accent5"/>
          </a:fillRef>
          <a:effectRef idx="3">
            <a:schemeClr val="accent5"/>
          </a:effectRef>
          <a:fontRef idx="minor">
            <a:schemeClr val="lt1"/>
          </a:fontRef>
        </p:style>
        <p:txBody>
          <a:bodyPr rtlCol="0" anchor="ctr"/>
          <a:lstStyle/>
          <a:p>
            <a:pPr algn="ctr"/>
            <a:r>
              <a:rPr lang="kk-KZ" sz="2000" dirty="0"/>
              <a:t>Францияда меркантилистік саясаттың белсенді жол бастаушысы, кольбертизм атағын алған, біржақты сипат беріп, үкімет мүшесі болған – </a:t>
            </a:r>
            <a:r>
              <a:rPr lang="kk-KZ" sz="2000" b="1" dirty="0"/>
              <a:t>Жан Батист Кольбер (1619-1683 жж)</a:t>
            </a:r>
            <a:r>
              <a:rPr lang="kk-KZ" sz="2000" dirty="0"/>
              <a:t>. Ауыл шаруашылығының феодалдық қатынастармен шырмалуында, Кольбер, белсенді сауда балансын қамтамасыз етуге ұмтылып, өнеркәсіптің дамуын барынша көтермеледі, бірақ ауыл шаруашылығының қажеттіліктерін ескермеді. Ол ауыл шаруашылық тауарларын шеттен әкелуге рұқсат беріп, ауыл шаруашылық өнімдерін шетке шығаруды қиындатты.</a:t>
            </a:r>
            <a:endParaRPr lang="ru-RU" sz="2000" dirty="0"/>
          </a:p>
        </p:txBody>
      </p:sp>
    </p:spTree>
    <p:extLst>
      <p:ext uri="{BB962C8B-B14F-4D97-AF65-F5344CB8AC3E}">
        <p14:creationId xmlns:p14="http://schemas.microsoft.com/office/powerpoint/2010/main" val="13481723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323528" y="476672"/>
            <a:ext cx="4330824" cy="5544616"/>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3">
            <a:schemeClr val="lt1"/>
          </a:lnRef>
          <a:fillRef idx="1">
            <a:schemeClr val="accent4"/>
          </a:fillRef>
          <a:effectRef idx="1">
            <a:schemeClr val="accent4"/>
          </a:effectRef>
          <a:fontRef idx="minor">
            <a:schemeClr val="lt1"/>
          </a:fontRef>
        </p:style>
        <p:txBody>
          <a:bodyPr>
            <a:normAutofit fontScale="77500" lnSpcReduction="20000"/>
          </a:bodyPr>
          <a:lstStyle/>
          <a:p>
            <a:pPr marL="0" indent="0" algn="just">
              <a:buNone/>
            </a:pPr>
            <a:r>
              <a:rPr lang="kk-KZ" dirty="0" smtClean="0"/>
              <a:t>	Француз меркантилизмі ағылшын меркантилизміне қарағанда әлсіз болды, себебі ол әлі де болса ортағасырлақ даму элементтерінің қыспағында болды, буржуазия әлсіз күйде әрі мануфактуралық өндіріс дұрыс дамымады. </a:t>
            </a:r>
          </a:p>
          <a:p>
            <a:pPr marL="0" indent="0" algn="just">
              <a:buNone/>
            </a:pPr>
            <a:r>
              <a:rPr lang="kk-KZ" dirty="0" smtClean="0"/>
              <a:t>	Меркантилизм саясатын сауданы жан</a:t>
            </a:r>
            <a:r>
              <a:rPr lang="en-US" dirty="0" smtClean="0"/>
              <a:t>-</a:t>
            </a:r>
            <a:r>
              <a:rPr lang="kk-KZ" dirty="0" smtClean="0"/>
              <a:t>жақты дамытудың қаруы ретінде қолға алған Генрих </a:t>
            </a:r>
            <a:r>
              <a:rPr lang="en-US" dirty="0" smtClean="0"/>
              <a:t>XIV</a:t>
            </a:r>
            <a:r>
              <a:rPr lang="kk-KZ" dirty="0" smtClean="0"/>
              <a:t> еді. Ол осы мақсатпен </a:t>
            </a:r>
            <a:r>
              <a:rPr lang="en-US" dirty="0" smtClean="0"/>
              <a:t>1606-1607</a:t>
            </a:r>
            <a:r>
              <a:rPr lang="kk-KZ" dirty="0" smtClean="0"/>
              <a:t> жж</a:t>
            </a:r>
            <a:r>
              <a:rPr lang="kk-KZ" dirty="0" smtClean="0"/>
              <a:t>.</a:t>
            </a:r>
            <a:r>
              <a:rPr lang="en-US" smtClean="0"/>
              <a:t> </a:t>
            </a:r>
            <a:r>
              <a:rPr lang="kk-KZ" smtClean="0"/>
              <a:t>бірқатар </a:t>
            </a:r>
            <a:r>
              <a:rPr lang="kk-KZ" dirty="0" smtClean="0"/>
              <a:t>шетелдермен келіссөздер жүргізе отырып тоқыма өнеркәсібі өнімдерін сырттан әкелуге, құнды шикізат түрлері жібек пен жүнді шетелге шығаруға тиым салды, Канаданы отарлауға ықпал жасады.</a:t>
            </a:r>
            <a:endParaRPr lang="ru-RU" dirty="0"/>
          </a:p>
        </p:txBody>
      </p:sp>
      <p:pic>
        <p:nvPicPr>
          <p:cNvPr id="3075" name="Picture 3" descr="C:\Users\Гуля\Desktop\180px-Heinrich_XIV_RjL.jpg"/>
          <p:cNvPicPr>
            <a:picLocks noChangeAspect="1" noChangeArrowheads="1"/>
          </p:cNvPicPr>
          <p:nvPr/>
        </p:nvPicPr>
        <p:blipFill>
          <a:blip r:embed="rId2" cstate="print"/>
          <a:srcRect/>
          <a:stretch>
            <a:fillRect/>
          </a:stretch>
        </p:blipFill>
        <p:spPr bwMode="auto">
          <a:xfrm>
            <a:off x="4716016" y="548680"/>
            <a:ext cx="4262873" cy="5400600"/>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Шестиугольник 3"/>
          <p:cNvSpPr/>
          <p:nvPr/>
        </p:nvSpPr>
        <p:spPr>
          <a:xfrm>
            <a:off x="1187624" y="548680"/>
            <a:ext cx="7272808" cy="5472608"/>
          </a:xfrm>
          <a:prstGeom prst="hexagon">
            <a:avLst/>
          </a:prstGeom>
          <a:effectLst>
            <a:glow rad="228600">
              <a:schemeClr val="accent6">
                <a:satMod val="175000"/>
                <a:alpha val="40000"/>
              </a:schemeClr>
            </a:glow>
            <a:outerShdw blurRad="95000" algn="tl" rotWithShape="0">
              <a:srgbClr val="000000">
                <a:alpha val="50000"/>
              </a:srgbClr>
            </a:outerShdw>
          </a:effectLst>
          <a:scene3d>
            <a:camera prst="orthographicFront"/>
            <a:lightRig rig="soft" dir="t">
              <a:rot lat="0" lon="0" rev="18000000"/>
            </a:lightRig>
          </a:scene3d>
          <a:sp3d prstMaterial="dkEdge">
            <a:bevelT w="73660" h="44450" prst="angle"/>
          </a:sp3d>
        </p:spPr>
        <p:style>
          <a:lnRef idx="0">
            <a:schemeClr val="accent6"/>
          </a:lnRef>
          <a:fillRef idx="3">
            <a:schemeClr val="accent6"/>
          </a:fillRef>
          <a:effectRef idx="3">
            <a:schemeClr val="accent6"/>
          </a:effectRef>
          <a:fontRef idx="minor">
            <a:schemeClr val="lt1"/>
          </a:fontRef>
        </p:style>
        <p:txBody>
          <a:bodyPr rtlCol="0" anchor="ctr"/>
          <a:lstStyle/>
          <a:p>
            <a:pPr algn="ctr"/>
            <a:r>
              <a:rPr lang="kk-KZ" sz="2000" dirty="0"/>
              <a:t> Ертедегі және кейінгі меркантилизм экономикалық теорияның көптеген сұрақтарын түсіндіру мен  ажыратылады. Мысалы, ертедегі меркантилистер байлық деп алтын мен күмісті зат ретінде қарастырды. Олар сауда мен ақша қатынасының арасындағы тығыз байланысты күнгірт түсінді. Кейінгі меркантилистер байлық деп - мемлекет сұранысын қанағаттандырғаннан кейін, қалған тауарды ол міндетті түрде сыртқы нарықта ақшаға айналу арқылы түсетін артық өнім деп түсінді.</a:t>
            </a:r>
            <a:endParaRPr lang="ru-RU" sz="2000" dirty="0"/>
          </a:p>
        </p:txBody>
      </p:sp>
    </p:spTree>
    <p:extLst>
      <p:ext uri="{BB962C8B-B14F-4D97-AF65-F5344CB8AC3E}">
        <p14:creationId xmlns:p14="http://schemas.microsoft.com/office/powerpoint/2010/main" val="24525245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467544" y="1916832"/>
            <a:ext cx="8229600" cy="4572000"/>
          </a:xfrm>
        </p:spPr>
        <p:txBody>
          <a:bodyPr>
            <a:normAutofit/>
          </a:bodyPr>
          <a:lstStyle/>
          <a:p>
            <a:pPr>
              <a:buFont typeface="Wingdings" pitchFamily="2" charset="2"/>
              <a:buChar char="v"/>
            </a:pPr>
            <a:r>
              <a:rPr lang="kk-KZ" sz="4400" dirty="0" smtClean="0"/>
              <a:t> Меркантилизмнің пайда болуы;</a:t>
            </a:r>
          </a:p>
          <a:p>
            <a:pPr>
              <a:buFont typeface="Wingdings" pitchFamily="2" charset="2"/>
              <a:buChar char="v"/>
            </a:pPr>
            <a:r>
              <a:rPr lang="kk-KZ" sz="4400" dirty="0" smtClean="0"/>
              <a:t> Алғашқы меркантилизм;</a:t>
            </a:r>
          </a:p>
          <a:p>
            <a:pPr>
              <a:buFont typeface="Wingdings" pitchFamily="2" charset="2"/>
              <a:buChar char="v"/>
            </a:pPr>
            <a:r>
              <a:rPr lang="kk-KZ" sz="4400" dirty="0" smtClean="0"/>
              <a:t> Соңғы меркантилизм;</a:t>
            </a:r>
          </a:p>
          <a:p>
            <a:pPr>
              <a:buFont typeface="Wingdings" pitchFamily="2" charset="2"/>
              <a:buChar char="v"/>
            </a:pPr>
            <a:r>
              <a:rPr lang="kk-KZ" sz="4400" dirty="0"/>
              <a:t> </a:t>
            </a:r>
            <a:r>
              <a:rPr lang="kk-KZ" sz="4400" dirty="0" smtClean="0"/>
              <a:t>Француз меркантилизмі (Кольбертизм)</a:t>
            </a:r>
          </a:p>
        </p:txBody>
      </p:sp>
      <p:sp>
        <p:nvSpPr>
          <p:cNvPr id="4" name="Прямоугольник 3"/>
          <p:cNvSpPr/>
          <p:nvPr/>
        </p:nvSpPr>
        <p:spPr>
          <a:xfrm>
            <a:off x="1547664" y="188639"/>
            <a:ext cx="5668294" cy="1323439"/>
          </a:xfrm>
          <a:prstGeom prst="rect">
            <a:avLst/>
          </a:prstGeom>
          <a:noFill/>
        </p:spPr>
        <p:txBody>
          <a:bodyPr wrap="squar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ru-RU" sz="8000" b="1" cap="none" spc="0"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glow rad="228600">
                    <a:schemeClr val="accent4">
                      <a:satMod val="175000"/>
                      <a:alpha val="40000"/>
                    </a:schemeClr>
                  </a:glow>
                  <a:outerShdw blurRad="75057" dist="38100" dir="5400000" sy="-20000" rotWithShape="0">
                    <a:prstClr val="black">
                      <a:alpha val="25000"/>
                    </a:prstClr>
                  </a:outerShdw>
                </a:effectLst>
              </a:rPr>
              <a:t>ЖОСПАР</a:t>
            </a:r>
            <a:endParaRPr lang="ru-RU" sz="8000" b="1" cap="none" spc="0"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glow rad="228600">
                  <a:schemeClr val="accent4">
                    <a:satMod val="175000"/>
                    <a:alpha val="40000"/>
                  </a:schemeClr>
                </a:glow>
                <a:outerShdw blurRad="75057" dist="38100" dir="5400000" sy="-20000" rotWithShape="0">
                  <a:prstClr val="black">
                    <a:alpha val="25000"/>
                  </a:prstClr>
                </a:outerShdw>
              </a:effectLst>
            </a:endParaRPr>
          </a:p>
        </p:txBody>
      </p:sp>
    </p:spTree>
    <p:extLst>
      <p:ext uri="{BB962C8B-B14F-4D97-AF65-F5344CB8AC3E}">
        <p14:creationId xmlns:p14="http://schemas.microsoft.com/office/powerpoint/2010/main" val="40956173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3"/>
          <p:cNvSpPr>
            <a:spLocks noGrp="1"/>
          </p:cNvSpPr>
          <p:nvPr>
            <p:ph idx="1"/>
          </p:nvPr>
        </p:nvSpPr>
        <p:spPr>
          <a:xfrm>
            <a:off x="457200" y="285728"/>
            <a:ext cx="8229600" cy="5810272"/>
          </a:xfrm>
        </p:spPr>
        <p:txBody>
          <a:bodyPr anchor="ctr"/>
          <a:lstStyle/>
          <a:p>
            <a:pPr marL="0" indent="0" algn="just">
              <a:buNone/>
            </a:pPr>
            <a:r>
              <a:rPr lang="kk-KZ" u="sng" dirty="0" smtClean="0">
                <a:solidFill>
                  <a:srgbClr val="FFFF00"/>
                </a:solidFill>
              </a:rPr>
              <a:t>“Меркантилизм”</a:t>
            </a:r>
            <a:r>
              <a:rPr lang="kk-KZ" dirty="0" smtClean="0">
                <a:solidFill>
                  <a:srgbClr val="FFFF00"/>
                </a:solidFill>
              </a:rPr>
              <a:t> бірінші экономикалық ілім . Осы ілімнің негізгі мазмұны меркантилистер байлықтың қайнар көзі мен қоғамның әл</a:t>
            </a:r>
            <a:r>
              <a:rPr lang="en-US" dirty="0" smtClean="0">
                <a:solidFill>
                  <a:srgbClr val="FFFF00"/>
                </a:solidFill>
              </a:rPr>
              <a:t>-</a:t>
            </a:r>
            <a:r>
              <a:rPr lang="kk-KZ" dirty="0" smtClean="0">
                <a:solidFill>
                  <a:srgbClr val="FFFF00"/>
                </a:solidFill>
              </a:rPr>
              <a:t>ауқаттылығы материалдық игіліктер өндірісінде емес, тауар мен ақша айналымы саласында болады есептегендігінде. Олардың ойынша, қоғамның әл</a:t>
            </a:r>
            <a:r>
              <a:rPr lang="ru-RU" dirty="0" smtClean="0">
                <a:solidFill>
                  <a:srgbClr val="FFFF00"/>
                </a:solidFill>
              </a:rPr>
              <a:t>-</a:t>
            </a:r>
            <a:r>
              <a:rPr lang="kk-KZ" dirty="0" smtClean="0">
                <a:solidFill>
                  <a:srgbClr val="FFFF00"/>
                </a:solidFill>
              </a:rPr>
              <a:t>ауқаттылығына сыртқы сауданы реттеу, тауарды сыртқа шығару басқа елден әкелуінен артып тұруы мен елдегі ақша капиталы қорлануының  арасында қол жеткізіледі. Меркантилистік саясат елге барынша көп мөлшерде алтын мен күмісті жинауды көздейді.</a:t>
            </a:r>
            <a:endParaRPr lang="ru-RU" dirty="0">
              <a:solidFill>
                <a:srgbClr val="FFFF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chor="ctr"/>
          <a:lstStyle/>
          <a:p>
            <a:pPr marL="0" indent="0" algn="just">
              <a:buNone/>
            </a:pPr>
            <a:r>
              <a:rPr lang="kk-KZ" dirty="0" smtClean="0">
                <a:solidFill>
                  <a:srgbClr val="7030A0"/>
                </a:solidFill>
              </a:rPr>
              <a:t>	Өндіріс күштерінің дамуы, қоғамдық еңбек бөлінісінің тереңдей түсуі, қолөнер мен сауда орталығы болған қалалардың өсуі, өнімділік рентаның ақшалай рентаға алмасуы, феодализмнің дамуын жаңа кезеңге дайындады. Мұны феодализмнің соңғы құлдырау кезеңі деуге де болады. Сонымен қатар бұл кезеңде капитализмге өтудің алғашқы алғышарттары да пісіп жетілді.</a:t>
            </a:r>
            <a:endParaRPr lang="ru-RU" dirty="0">
              <a:solidFill>
                <a:srgbClr val="7030A0"/>
              </a:solidFill>
            </a:endParaRPr>
          </a:p>
        </p:txBody>
      </p:sp>
      <p:sp>
        <p:nvSpPr>
          <p:cNvPr id="3" name="Заголовок 2"/>
          <p:cNvSpPr>
            <a:spLocks noGrp="1"/>
          </p:cNvSpPr>
          <p:nvPr>
            <p:ph type="title"/>
          </p:nvPr>
        </p:nvSpPr>
        <p:spPr>
          <a:xfrm>
            <a:off x="428596" y="500042"/>
            <a:ext cx="8229600" cy="1219200"/>
          </a:xfrm>
        </p:spPr>
        <p:txBody>
          <a:bodyPr anchor="ctr">
            <a:normAutofit/>
          </a:bodyPr>
          <a:lstStyle/>
          <a:p>
            <a:pPr algn="ctr"/>
            <a:r>
              <a:rPr lang="kk-KZ" dirty="0" smtClean="0">
                <a:solidFill>
                  <a:srgbClr val="FF0000"/>
                </a:solidFill>
              </a:rPr>
              <a:t>Меркантилизмнің пайда болуы</a:t>
            </a:r>
            <a:endParaRPr lang="ru-RU" dirty="0">
              <a:solidFill>
                <a:srgbClr val="FF00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вал 3"/>
          <p:cNvSpPr/>
          <p:nvPr/>
        </p:nvSpPr>
        <p:spPr>
          <a:xfrm>
            <a:off x="3286116" y="2428868"/>
            <a:ext cx="2643206" cy="1071570"/>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kk-KZ" dirty="0" smtClean="0"/>
              <a:t>Капитализмге өтудің алғышарттары:</a:t>
            </a:r>
            <a:endParaRPr lang="ru-RU" dirty="0"/>
          </a:p>
        </p:txBody>
      </p:sp>
      <p:sp>
        <p:nvSpPr>
          <p:cNvPr id="5" name="Прямоугольник 4"/>
          <p:cNvSpPr/>
          <p:nvPr/>
        </p:nvSpPr>
        <p:spPr>
          <a:xfrm>
            <a:off x="1142976" y="785794"/>
            <a:ext cx="2928958" cy="10715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Сауда капиталы жылдам өсті және оның қнеркәсіп капиталына қарағанда үстемдігі байқалды</a:t>
            </a:r>
            <a:endParaRPr lang="ru-RU" dirty="0"/>
          </a:p>
        </p:txBody>
      </p:sp>
      <p:sp>
        <p:nvSpPr>
          <p:cNvPr id="6" name="Прямоугольник 5"/>
          <p:cNvSpPr/>
          <p:nvPr/>
        </p:nvSpPr>
        <p:spPr>
          <a:xfrm>
            <a:off x="357158" y="2143116"/>
            <a:ext cx="2500330" cy="15001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Ірі тауар партияларын экспорттаушы ірі кәсіпорындар құрылды</a:t>
            </a:r>
            <a:endParaRPr lang="ru-RU" dirty="0"/>
          </a:p>
        </p:txBody>
      </p:sp>
      <p:sp>
        <p:nvSpPr>
          <p:cNvPr id="7" name="Прямоугольник 6"/>
          <p:cNvSpPr/>
          <p:nvPr/>
        </p:nvSpPr>
        <p:spPr>
          <a:xfrm>
            <a:off x="1071538" y="3786190"/>
            <a:ext cx="2428892" cy="11430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XV-XVI</a:t>
            </a:r>
            <a:r>
              <a:rPr lang="kk-KZ" dirty="0" smtClean="0"/>
              <a:t>ғғ.ұлы географиялық жаңалықтардың ашылуы</a:t>
            </a:r>
            <a:endParaRPr lang="ru-RU" dirty="0"/>
          </a:p>
        </p:txBody>
      </p:sp>
      <p:sp>
        <p:nvSpPr>
          <p:cNvPr id="8" name="Прямоугольник 7"/>
          <p:cNvSpPr/>
          <p:nvPr/>
        </p:nvSpPr>
        <p:spPr>
          <a:xfrm>
            <a:off x="2714612" y="5000636"/>
            <a:ext cx="3786214" cy="16430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Батыс Еуропа елдерінің саяси ұсақталуының жойылуы нәтижесінде орталықтанған ұлттық мемлекеттердің </a:t>
            </a:r>
            <a:r>
              <a:rPr lang="en-US" dirty="0" smtClean="0"/>
              <a:t>–</a:t>
            </a:r>
            <a:r>
              <a:rPr lang="kk-KZ" dirty="0" smtClean="0"/>
              <a:t> абсолюттік монархияның пайда болуы</a:t>
            </a:r>
            <a:endParaRPr lang="ru-RU" dirty="0"/>
          </a:p>
        </p:txBody>
      </p:sp>
      <p:sp>
        <p:nvSpPr>
          <p:cNvPr id="9" name="Прямоугольник 8"/>
          <p:cNvSpPr/>
          <p:nvPr/>
        </p:nvSpPr>
        <p:spPr>
          <a:xfrm>
            <a:off x="5857884" y="3857628"/>
            <a:ext cx="2643206" cy="10715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Жұмыс күштерін жалдайтын мануфактуралардың пайда болуы</a:t>
            </a:r>
            <a:endParaRPr lang="ru-RU" dirty="0"/>
          </a:p>
        </p:txBody>
      </p:sp>
      <p:sp>
        <p:nvSpPr>
          <p:cNvPr id="10" name="Прямоугольник 9"/>
          <p:cNvSpPr/>
          <p:nvPr/>
        </p:nvSpPr>
        <p:spPr>
          <a:xfrm>
            <a:off x="6286512" y="2285992"/>
            <a:ext cx="2571768" cy="13573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Шаруа қожалықтарының нарықтық қатынастарға қарай тартылуы</a:t>
            </a:r>
            <a:endParaRPr lang="ru-RU" dirty="0"/>
          </a:p>
        </p:txBody>
      </p:sp>
      <p:sp>
        <p:nvSpPr>
          <p:cNvPr id="11" name="Прямоугольник 10"/>
          <p:cNvSpPr/>
          <p:nvPr/>
        </p:nvSpPr>
        <p:spPr>
          <a:xfrm>
            <a:off x="5000628" y="785794"/>
            <a:ext cx="2428892" cy="10001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smtClean="0"/>
              <a:t>Ақшалай рентаның басым болуы</a:t>
            </a:r>
            <a:endParaRPr lang="ru-RU" dirty="0"/>
          </a:p>
        </p:txBody>
      </p:sp>
      <p:cxnSp>
        <p:nvCxnSpPr>
          <p:cNvPr id="16" name="Прямая со стрелкой 15"/>
          <p:cNvCxnSpPr>
            <a:stCxn id="4" idx="0"/>
            <a:endCxn id="11" idx="2"/>
          </p:cNvCxnSpPr>
          <p:nvPr/>
        </p:nvCxnSpPr>
        <p:spPr>
          <a:xfrm rot="5400000" flipH="1" flipV="1">
            <a:off x="5089925" y="1303720"/>
            <a:ext cx="642942" cy="160735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Прямая со стрелкой 17"/>
          <p:cNvCxnSpPr>
            <a:stCxn id="4" idx="0"/>
            <a:endCxn id="5" idx="2"/>
          </p:cNvCxnSpPr>
          <p:nvPr/>
        </p:nvCxnSpPr>
        <p:spPr>
          <a:xfrm rot="16200000" flipV="1">
            <a:off x="3321835" y="1142984"/>
            <a:ext cx="571504" cy="20002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Прямая со стрелкой 19"/>
          <p:cNvCxnSpPr>
            <a:stCxn id="4" idx="6"/>
            <a:endCxn id="10" idx="1"/>
          </p:cNvCxnSpPr>
          <p:nvPr/>
        </p:nvCxnSpPr>
        <p:spPr>
          <a:xfrm>
            <a:off x="5929322" y="2964653"/>
            <a:ext cx="35719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Прямая со стрелкой 21"/>
          <p:cNvCxnSpPr>
            <a:stCxn id="4" idx="4"/>
            <a:endCxn id="9" idx="1"/>
          </p:cNvCxnSpPr>
          <p:nvPr/>
        </p:nvCxnSpPr>
        <p:spPr>
          <a:xfrm rot="16200000" flipH="1">
            <a:off x="4786314" y="3321842"/>
            <a:ext cx="892975" cy="125016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Прямая со стрелкой 23"/>
          <p:cNvCxnSpPr>
            <a:stCxn id="4" idx="4"/>
            <a:endCxn id="8" idx="0"/>
          </p:cNvCxnSpPr>
          <p:nvPr/>
        </p:nvCxnSpPr>
        <p:spPr>
          <a:xfrm rot="5400000">
            <a:off x="3857620" y="4250537"/>
            <a:ext cx="150019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Прямая со стрелкой 25"/>
          <p:cNvCxnSpPr>
            <a:stCxn id="4" idx="4"/>
          </p:cNvCxnSpPr>
          <p:nvPr/>
        </p:nvCxnSpPr>
        <p:spPr>
          <a:xfrm rot="5400000">
            <a:off x="3654140" y="3346729"/>
            <a:ext cx="799871" cy="110728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Прямая со стрелкой 27"/>
          <p:cNvCxnSpPr>
            <a:stCxn id="4" idx="2"/>
            <a:endCxn id="6" idx="3"/>
          </p:cNvCxnSpPr>
          <p:nvPr/>
        </p:nvCxnSpPr>
        <p:spPr>
          <a:xfrm rot="10800000">
            <a:off x="2857488" y="2893215"/>
            <a:ext cx="428628" cy="714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Блок-схема: несколько документов 3"/>
          <p:cNvSpPr/>
          <p:nvPr/>
        </p:nvSpPr>
        <p:spPr>
          <a:xfrm>
            <a:off x="467544" y="188640"/>
            <a:ext cx="8676456" cy="6192688"/>
          </a:xfrm>
          <a:prstGeom prst="flowChartMultidocument">
            <a:avLst/>
          </a:prstGeom>
          <a:effectLst/>
          <a:scene3d>
            <a:camera prst="obliqueBottomRigh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b="1" dirty="0" smtClean="0">
                <a:solidFill>
                  <a:srgbClr val="FF0000"/>
                </a:solidFill>
              </a:rPr>
              <a:t>	</a:t>
            </a:r>
            <a:r>
              <a:rPr lang="kk-KZ" sz="2000" b="1" dirty="0" smtClean="0">
                <a:solidFill>
                  <a:srgbClr val="FF0000"/>
                </a:solidFill>
              </a:rPr>
              <a:t>Еyропада </a:t>
            </a:r>
            <a:r>
              <a:rPr lang="kk-KZ" sz="2000" b="1" dirty="0">
                <a:solidFill>
                  <a:srgbClr val="FF0000"/>
                </a:solidFill>
              </a:rPr>
              <a:t>ұлттық мемлекеттер мен сауданың даму жетістіктері пайда болған кезде алтын мен күміске сұраныс көтерілді, ақша және оның шаруашылық өмірдегі рөлі туралы көптеген трактаттар пайда болды. Осылайша, ұлы табиғи зерттеуші Николай Коперник “Монетаны соғу тәсілдері туралы”деген еңбегінде мемлекеттің құлдырауының төрт себебін көрсетті: жанжал, өнім, жердің өнімсіздігі және ақшаның құнсыздануы. Ол құнсызданған ақшаның сауданы қысқартатынын және өмірлік құралдардың қымбаттауын ескертті</a:t>
            </a:r>
            <a:r>
              <a:rPr lang="kk-KZ" sz="2000" b="1" dirty="0" smtClean="0">
                <a:solidFill>
                  <a:srgbClr val="FF0000"/>
                </a:solidFill>
              </a:rPr>
              <a:t>.</a:t>
            </a:r>
            <a:endParaRPr lang="ru-RU" sz="2000" b="1" dirty="0">
              <a:solidFill>
                <a:srgbClr val="FF0000"/>
              </a:solidFill>
            </a:endParaRPr>
          </a:p>
        </p:txBody>
      </p:sp>
    </p:spTree>
    <p:extLst>
      <p:ext uri="{BB962C8B-B14F-4D97-AF65-F5344CB8AC3E}">
        <p14:creationId xmlns:p14="http://schemas.microsoft.com/office/powerpoint/2010/main" val="20215339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хема 3"/>
          <p:cNvGraphicFramePr/>
          <p:nvPr>
            <p:extLst>
              <p:ext uri="{D42A27DB-BD31-4B8C-83A1-F6EECF244321}">
                <p14:modId xmlns:p14="http://schemas.microsoft.com/office/powerpoint/2010/main" val="709869005"/>
              </p:ext>
            </p:extLst>
          </p:nvPr>
        </p:nvGraphicFramePr>
        <p:xfrm>
          <a:off x="251520" y="188640"/>
          <a:ext cx="8712968" cy="64807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145918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трелка вправо с вырезом 3"/>
          <p:cNvSpPr/>
          <p:nvPr/>
        </p:nvSpPr>
        <p:spPr>
          <a:xfrm>
            <a:off x="1187624" y="764704"/>
            <a:ext cx="7200800" cy="5328592"/>
          </a:xfrm>
          <a:prstGeom prst="notchedRightArrow">
            <a:avLst>
              <a:gd name="adj1" fmla="val 65075"/>
              <a:gd name="adj2" fmla="val 41745"/>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kk-KZ" dirty="0"/>
              <a:t>“Меркантилизм” ұғымы латын сөзінен mercari (сату)дегеннен шыққан. Оның пайда болуы Ұлы географиялық ашылумен, “алғашқы капитал жинақтау” шарттарын жылдамдату, жаңа типті  шаруашылық субъект-кәсіпкерлер мен жалдамалы жұмыскерлердің пайда болумен тығыз байланысты.</a:t>
            </a:r>
            <a:endParaRPr lang="ru-RU" dirty="0"/>
          </a:p>
        </p:txBody>
      </p:sp>
    </p:spTree>
    <p:extLst>
      <p:ext uri="{BB962C8B-B14F-4D97-AF65-F5344CB8AC3E}">
        <p14:creationId xmlns:p14="http://schemas.microsoft.com/office/powerpoint/2010/main" val="17524183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513" y="0"/>
            <a:ext cx="9132487" cy="6821706"/>
          </a:xfrm>
        </p:spPr>
      </p:pic>
      <p:sp>
        <p:nvSpPr>
          <p:cNvPr id="5" name="Прямоугольник 4"/>
          <p:cNvSpPr/>
          <p:nvPr/>
        </p:nvSpPr>
        <p:spPr>
          <a:xfrm>
            <a:off x="0" y="0"/>
            <a:ext cx="9144000" cy="6555641"/>
          </a:xfrm>
          <a:prstGeom prst="rect">
            <a:avLst/>
          </a:prstGeom>
        </p:spPr>
        <p:txBody>
          <a:bodyPr wrap="square">
            <a:spAutoFit/>
          </a:bodyPr>
          <a:lstStyle/>
          <a:p>
            <a:pPr algn="ctr"/>
            <a:r>
              <a:rPr lang="ru-RU" sz="2800" dirty="0" err="1" smtClean="0">
                <a:solidFill>
                  <a:srgbClr val="FFFF00"/>
                </a:solidFill>
              </a:rPr>
              <a:t>Еуропалық</a:t>
            </a:r>
            <a:r>
              <a:rPr lang="ru-RU" sz="2800" dirty="0" smtClean="0">
                <a:solidFill>
                  <a:srgbClr val="FFFF00"/>
                </a:solidFill>
              </a:rPr>
              <a:t> </a:t>
            </a:r>
            <a:r>
              <a:rPr lang="ru-RU" sz="2800" dirty="0" err="1">
                <a:solidFill>
                  <a:srgbClr val="FFFF00"/>
                </a:solidFill>
              </a:rPr>
              <a:t>меркантилистер</a:t>
            </a:r>
            <a:r>
              <a:rPr lang="ru-RU" sz="2800" dirty="0">
                <a:solidFill>
                  <a:srgbClr val="FFFF00"/>
                </a:solidFill>
              </a:rPr>
              <a:t> </a:t>
            </a:r>
            <a:r>
              <a:rPr lang="ru-RU" sz="2800" dirty="0" err="1">
                <a:solidFill>
                  <a:srgbClr val="FFFF00"/>
                </a:solidFill>
              </a:rPr>
              <a:t>өкілдері</a:t>
            </a:r>
            <a:r>
              <a:rPr lang="ru-RU" sz="2800" dirty="0">
                <a:solidFill>
                  <a:srgbClr val="FFFF00"/>
                </a:solidFill>
              </a:rPr>
              <a:t> </a:t>
            </a:r>
            <a:r>
              <a:rPr lang="ru-RU" sz="2800" dirty="0" err="1">
                <a:solidFill>
                  <a:srgbClr val="FFFF00"/>
                </a:solidFill>
              </a:rPr>
              <a:t>негізінен</a:t>
            </a:r>
            <a:r>
              <a:rPr lang="ru-RU" sz="2800" dirty="0">
                <a:solidFill>
                  <a:srgbClr val="FFFF00"/>
                </a:solidFill>
              </a:rPr>
              <a:t> </a:t>
            </a:r>
            <a:r>
              <a:rPr lang="ru-RU" sz="2800" dirty="0" err="1">
                <a:solidFill>
                  <a:srgbClr val="FFFF00"/>
                </a:solidFill>
              </a:rPr>
              <a:t>көпестер</a:t>
            </a:r>
            <a:r>
              <a:rPr lang="ru-RU" sz="2800" dirty="0">
                <a:solidFill>
                  <a:srgbClr val="FFFF00"/>
                </a:solidFill>
              </a:rPr>
              <a:t>, </a:t>
            </a:r>
            <a:r>
              <a:rPr lang="ru-RU" sz="2800" dirty="0" err="1">
                <a:solidFill>
                  <a:srgbClr val="FFFF00"/>
                </a:solidFill>
              </a:rPr>
              <a:t>өндірушілер</a:t>
            </a:r>
            <a:r>
              <a:rPr lang="ru-RU" sz="2800" dirty="0">
                <a:solidFill>
                  <a:srgbClr val="FFFF00"/>
                </a:solidFill>
              </a:rPr>
              <a:t>, </a:t>
            </a:r>
            <a:r>
              <a:rPr lang="ru-RU" sz="2800" dirty="0" err="1">
                <a:solidFill>
                  <a:srgbClr val="FFFF00"/>
                </a:solidFill>
              </a:rPr>
              <a:t>әскерилер</a:t>
            </a:r>
            <a:r>
              <a:rPr lang="ru-RU" sz="2800" dirty="0">
                <a:solidFill>
                  <a:srgbClr val="FFFF00"/>
                </a:solidFill>
              </a:rPr>
              <a:t>, </a:t>
            </a:r>
            <a:r>
              <a:rPr lang="ru-RU" sz="2800" dirty="0" err="1">
                <a:solidFill>
                  <a:srgbClr val="FFFF00"/>
                </a:solidFill>
              </a:rPr>
              <a:t>авантюристер</a:t>
            </a:r>
            <a:r>
              <a:rPr lang="ru-RU" sz="2800" dirty="0">
                <a:solidFill>
                  <a:srgbClr val="FFFF00"/>
                </a:solidFill>
              </a:rPr>
              <a:t> </a:t>
            </a:r>
            <a:r>
              <a:rPr lang="ru-RU" sz="2800" dirty="0" err="1">
                <a:solidFill>
                  <a:srgbClr val="FFFF00"/>
                </a:solidFill>
              </a:rPr>
              <a:t>болды</a:t>
            </a:r>
            <a:r>
              <a:rPr lang="ru-RU" sz="2800" dirty="0">
                <a:solidFill>
                  <a:srgbClr val="FFFF00"/>
                </a:solidFill>
              </a:rPr>
              <a:t>. </a:t>
            </a:r>
            <a:r>
              <a:rPr lang="ru-RU" sz="2800" dirty="0" err="1">
                <a:solidFill>
                  <a:srgbClr val="FFFF00"/>
                </a:solidFill>
              </a:rPr>
              <a:t>Дегенмен</a:t>
            </a:r>
            <a:r>
              <a:rPr lang="ru-RU" sz="2800" dirty="0">
                <a:solidFill>
                  <a:srgbClr val="FFFF00"/>
                </a:solidFill>
              </a:rPr>
              <a:t> </a:t>
            </a:r>
            <a:r>
              <a:rPr lang="ru-RU" sz="2800" dirty="0" err="1">
                <a:solidFill>
                  <a:srgbClr val="FFFF00"/>
                </a:solidFill>
              </a:rPr>
              <a:t>олар</a:t>
            </a:r>
            <a:r>
              <a:rPr lang="ru-RU" sz="2800" dirty="0">
                <a:solidFill>
                  <a:srgbClr val="FFFF00"/>
                </a:solidFill>
              </a:rPr>
              <a:t> </a:t>
            </a:r>
            <a:r>
              <a:rPr lang="ru-RU" sz="2800" dirty="0" err="1">
                <a:solidFill>
                  <a:srgbClr val="FFFF00"/>
                </a:solidFill>
              </a:rPr>
              <a:t>алғашқы</a:t>
            </a:r>
            <a:r>
              <a:rPr lang="ru-RU" sz="2800" dirty="0">
                <a:solidFill>
                  <a:srgbClr val="FFFF00"/>
                </a:solidFill>
              </a:rPr>
              <a:t> </a:t>
            </a:r>
            <a:r>
              <a:rPr lang="ru-RU" sz="2800" dirty="0" err="1">
                <a:solidFill>
                  <a:srgbClr val="FFFF00"/>
                </a:solidFill>
              </a:rPr>
              <a:t>ірі</a:t>
            </a:r>
            <a:r>
              <a:rPr lang="ru-RU" sz="2800" dirty="0">
                <a:solidFill>
                  <a:srgbClr val="FFFF00"/>
                </a:solidFill>
              </a:rPr>
              <a:t> </a:t>
            </a:r>
            <a:r>
              <a:rPr lang="ru-RU" sz="2800" dirty="0" err="1">
                <a:solidFill>
                  <a:srgbClr val="FFFF00"/>
                </a:solidFill>
              </a:rPr>
              <a:t>буржуазиялық</a:t>
            </a:r>
            <a:r>
              <a:rPr lang="ru-RU" sz="2800" dirty="0">
                <a:solidFill>
                  <a:srgbClr val="FFFF00"/>
                </a:solidFill>
              </a:rPr>
              <a:t> </a:t>
            </a:r>
            <a:r>
              <a:rPr lang="ru-RU" sz="2800" dirty="0" err="1">
                <a:solidFill>
                  <a:srgbClr val="FFFF00"/>
                </a:solidFill>
              </a:rPr>
              <a:t>жағдайдың</a:t>
            </a:r>
            <a:r>
              <a:rPr lang="ru-RU" sz="2800" dirty="0">
                <a:solidFill>
                  <a:srgbClr val="FFFF00"/>
                </a:solidFill>
              </a:rPr>
              <a:t> </a:t>
            </a:r>
            <a:r>
              <a:rPr lang="ru-RU" sz="2800" dirty="0" err="1">
                <a:solidFill>
                  <a:srgbClr val="FFFF00"/>
                </a:solidFill>
              </a:rPr>
              <a:t>негізі-сауда</a:t>
            </a:r>
            <a:r>
              <a:rPr lang="ru-RU" sz="2800" dirty="0">
                <a:solidFill>
                  <a:srgbClr val="FFFF00"/>
                </a:solidFill>
              </a:rPr>
              <a:t>, </a:t>
            </a:r>
            <a:r>
              <a:rPr lang="ru-RU" sz="2800" dirty="0" err="1">
                <a:solidFill>
                  <a:srgbClr val="FFFF00"/>
                </a:solidFill>
              </a:rPr>
              <a:t>несие</a:t>
            </a:r>
            <a:r>
              <a:rPr lang="ru-RU" sz="2800" dirty="0">
                <a:solidFill>
                  <a:srgbClr val="FFFF00"/>
                </a:solidFill>
              </a:rPr>
              <a:t> </a:t>
            </a:r>
            <a:r>
              <a:rPr lang="ru-RU" sz="2800" dirty="0" err="1">
                <a:solidFill>
                  <a:srgbClr val="FFFF00"/>
                </a:solidFill>
              </a:rPr>
              <a:t>және</a:t>
            </a:r>
            <a:r>
              <a:rPr lang="ru-RU" sz="2800" dirty="0">
                <a:solidFill>
                  <a:srgbClr val="FFFF00"/>
                </a:solidFill>
              </a:rPr>
              <a:t> </a:t>
            </a:r>
            <a:r>
              <a:rPr lang="ru-RU" sz="2800" dirty="0" err="1">
                <a:solidFill>
                  <a:srgbClr val="FFFF00"/>
                </a:solidFill>
              </a:rPr>
              <a:t>соғыстар</a:t>
            </a:r>
            <a:r>
              <a:rPr lang="ru-RU" sz="2800" dirty="0">
                <a:solidFill>
                  <a:srgbClr val="FFFF00"/>
                </a:solidFill>
              </a:rPr>
              <a:t> </a:t>
            </a:r>
            <a:r>
              <a:rPr lang="ru-RU" sz="2800" dirty="0" err="1">
                <a:solidFill>
                  <a:srgbClr val="FFFF00"/>
                </a:solidFill>
              </a:rPr>
              <a:t>арқылы</a:t>
            </a:r>
            <a:r>
              <a:rPr lang="ru-RU" sz="2800" dirty="0">
                <a:solidFill>
                  <a:srgbClr val="FFFF00"/>
                </a:solidFill>
              </a:rPr>
              <a:t> </a:t>
            </a:r>
            <a:r>
              <a:rPr lang="ru-RU" sz="2800" dirty="0" err="1">
                <a:solidFill>
                  <a:srgbClr val="FFFF00"/>
                </a:solidFill>
              </a:rPr>
              <a:t>пайдаға</a:t>
            </a:r>
            <a:r>
              <a:rPr lang="ru-RU" sz="2800" dirty="0">
                <a:solidFill>
                  <a:srgbClr val="FFFF00"/>
                </a:solidFill>
              </a:rPr>
              <a:t> </a:t>
            </a:r>
            <a:r>
              <a:rPr lang="ru-RU" sz="2800" dirty="0" err="1">
                <a:solidFill>
                  <a:srgbClr val="FFFF00"/>
                </a:solidFill>
              </a:rPr>
              <a:t>ие</a:t>
            </a:r>
            <a:r>
              <a:rPr lang="ru-RU" sz="2800" dirty="0">
                <a:solidFill>
                  <a:srgbClr val="FFFF00"/>
                </a:solidFill>
              </a:rPr>
              <a:t> болу </a:t>
            </a:r>
            <a:r>
              <a:rPr lang="ru-RU" sz="2800" dirty="0" err="1">
                <a:solidFill>
                  <a:srgbClr val="FFFF00"/>
                </a:solidFill>
              </a:rPr>
              <a:t>сияқты</a:t>
            </a:r>
            <a:r>
              <a:rPr lang="ru-RU" sz="2800" dirty="0">
                <a:solidFill>
                  <a:srgbClr val="FFFF00"/>
                </a:solidFill>
              </a:rPr>
              <a:t> </a:t>
            </a:r>
            <a:r>
              <a:rPr lang="ru-RU" sz="2800" dirty="0" err="1">
                <a:solidFill>
                  <a:srgbClr val="FFFF00"/>
                </a:solidFill>
              </a:rPr>
              <a:t>әдістерін</a:t>
            </a:r>
            <a:r>
              <a:rPr lang="ru-RU" sz="2800" dirty="0">
                <a:solidFill>
                  <a:srgbClr val="FFFF00"/>
                </a:solidFill>
              </a:rPr>
              <a:t> </a:t>
            </a:r>
            <a:r>
              <a:rPr lang="ru-RU" sz="2800" dirty="0" err="1">
                <a:solidFill>
                  <a:srgbClr val="FFFF00"/>
                </a:solidFill>
              </a:rPr>
              <a:t>нақты</a:t>
            </a:r>
            <a:r>
              <a:rPr lang="ru-RU" sz="2800" dirty="0">
                <a:solidFill>
                  <a:srgbClr val="FFFF00"/>
                </a:solidFill>
              </a:rPr>
              <a:t> </a:t>
            </a:r>
            <a:r>
              <a:rPr lang="ru-RU" sz="2800" dirty="0" err="1">
                <a:solidFill>
                  <a:srgbClr val="FFFF00"/>
                </a:solidFill>
              </a:rPr>
              <a:t>анықтады</a:t>
            </a:r>
            <a:r>
              <a:rPr lang="ru-RU" sz="2800" dirty="0">
                <a:solidFill>
                  <a:srgbClr val="FFFF00"/>
                </a:solidFill>
              </a:rPr>
              <a:t>. </a:t>
            </a:r>
            <a:r>
              <a:rPr lang="ru-RU" sz="2800" dirty="0" err="1">
                <a:solidFill>
                  <a:srgbClr val="FFFF00"/>
                </a:solidFill>
              </a:rPr>
              <a:t>Байлықтың</a:t>
            </a:r>
            <a:r>
              <a:rPr lang="ru-RU" sz="2800" dirty="0">
                <a:solidFill>
                  <a:srgbClr val="FFFF00"/>
                </a:solidFill>
              </a:rPr>
              <a:t> </a:t>
            </a:r>
            <a:r>
              <a:rPr lang="ru-RU" sz="2800" dirty="0" err="1">
                <a:solidFill>
                  <a:srgbClr val="FFFF00"/>
                </a:solidFill>
              </a:rPr>
              <a:t>абстрактілі</a:t>
            </a:r>
            <a:r>
              <a:rPr lang="ru-RU" sz="2800" dirty="0">
                <a:solidFill>
                  <a:srgbClr val="FFFF00"/>
                </a:solidFill>
              </a:rPr>
              <a:t> </a:t>
            </a:r>
            <a:r>
              <a:rPr lang="ru-RU" sz="2800" dirty="0" err="1">
                <a:solidFill>
                  <a:srgbClr val="FFFF00"/>
                </a:solidFill>
              </a:rPr>
              <a:t>формасы-ақша</a:t>
            </a:r>
            <a:r>
              <a:rPr lang="ru-RU" sz="2800" dirty="0">
                <a:solidFill>
                  <a:srgbClr val="FFFF00"/>
                </a:solidFill>
              </a:rPr>
              <a:t> </a:t>
            </a:r>
            <a:r>
              <a:rPr lang="ru-RU" sz="2800" dirty="0" err="1">
                <a:solidFill>
                  <a:srgbClr val="FFFF00"/>
                </a:solidFill>
              </a:rPr>
              <a:t>шықты</a:t>
            </a:r>
            <a:r>
              <a:rPr lang="ru-RU" sz="2800" dirty="0">
                <a:solidFill>
                  <a:srgbClr val="FFFF00"/>
                </a:solidFill>
              </a:rPr>
              <a:t>. </a:t>
            </a:r>
            <a:r>
              <a:rPr lang="ru-RU" sz="2800" dirty="0" err="1">
                <a:solidFill>
                  <a:srgbClr val="FFFF00"/>
                </a:solidFill>
              </a:rPr>
              <a:t>Сол</a:t>
            </a:r>
            <a:r>
              <a:rPr lang="ru-RU" sz="2800" dirty="0">
                <a:solidFill>
                  <a:srgbClr val="FFFF00"/>
                </a:solidFill>
              </a:rPr>
              <a:t> </a:t>
            </a:r>
            <a:r>
              <a:rPr lang="ru-RU" sz="2800" dirty="0" err="1">
                <a:solidFill>
                  <a:srgbClr val="FFFF00"/>
                </a:solidFill>
              </a:rPr>
              <a:t>кезде</a:t>
            </a:r>
            <a:r>
              <a:rPr lang="ru-RU" sz="2800" dirty="0">
                <a:solidFill>
                  <a:srgbClr val="FFFF00"/>
                </a:solidFill>
              </a:rPr>
              <a:t> </a:t>
            </a:r>
            <a:r>
              <a:rPr lang="ru-RU" sz="2800" dirty="0" err="1">
                <a:solidFill>
                  <a:srgbClr val="FFFF00"/>
                </a:solidFill>
              </a:rPr>
              <a:t>экономикалық</a:t>
            </a:r>
            <a:r>
              <a:rPr lang="ru-RU" sz="2800" dirty="0">
                <a:solidFill>
                  <a:srgbClr val="FFFF00"/>
                </a:solidFill>
              </a:rPr>
              <a:t> </a:t>
            </a:r>
            <a:r>
              <a:rPr lang="ru-RU" sz="2800" dirty="0" err="1">
                <a:solidFill>
                  <a:srgbClr val="FFFF00"/>
                </a:solidFill>
              </a:rPr>
              <a:t>әрекет</a:t>
            </a:r>
            <a:r>
              <a:rPr lang="ru-RU" sz="2800" dirty="0">
                <a:solidFill>
                  <a:srgbClr val="FFFF00"/>
                </a:solidFill>
              </a:rPr>
              <a:t> </a:t>
            </a:r>
            <a:r>
              <a:rPr lang="ru-RU" sz="2800" dirty="0" err="1">
                <a:solidFill>
                  <a:srgbClr val="FFFF00"/>
                </a:solidFill>
              </a:rPr>
              <a:t>мақсатын</a:t>
            </a:r>
            <a:r>
              <a:rPr lang="ru-RU" sz="2800" dirty="0">
                <a:solidFill>
                  <a:srgbClr val="FFFF00"/>
                </a:solidFill>
              </a:rPr>
              <a:t> </a:t>
            </a:r>
            <a:r>
              <a:rPr lang="ru-RU" sz="2800" dirty="0" err="1">
                <a:solidFill>
                  <a:srgbClr val="FFFF00"/>
                </a:solidFill>
              </a:rPr>
              <a:t>ақшадан</a:t>
            </a:r>
            <a:r>
              <a:rPr lang="ru-RU" sz="2800" dirty="0">
                <a:solidFill>
                  <a:srgbClr val="FFFF00"/>
                </a:solidFill>
              </a:rPr>
              <a:t>, </a:t>
            </a:r>
            <a:r>
              <a:rPr lang="ru-RU" sz="2800" dirty="0" err="1">
                <a:solidFill>
                  <a:srgbClr val="FFFF00"/>
                </a:solidFill>
              </a:rPr>
              <a:t>алтыннан</a:t>
            </a:r>
            <a:r>
              <a:rPr lang="ru-RU" sz="2800" dirty="0">
                <a:solidFill>
                  <a:srgbClr val="FFFF00"/>
                </a:solidFill>
              </a:rPr>
              <a:t>, </a:t>
            </a:r>
            <a:r>
              <a:rPr lang="ru-RU" sz="2800" dirty="0" err="1">
                <a:solidFill>
                  <a:srgbClr val="FFFF00"/>
                </a:solidFill>
              </a:rPr>
              <a:t>күмістен</a:t>
            </a:r>
            <a:r>
              <a:rPr lang="ru-RU" sz="2800" dirty="0">
                <a:solidFill>
                  <a:srgbClr val="FFFF00"/>
                </a:solidFill>
              </a:rPr>
              <a:t> </a:t>
            </a:r>
            <a:r>
              <a:rPr lang="ru-RU" sz="2800" dirty="0" err="1">
                <a:solidFill>
                  <a:srgbClr val="FFFF00"/>
                </a:solidFill>
              </a:rPr>
              <a:t>көре</a:t>
            </a:r>
            <a:r>
              <a:rPr lang="ru-RU" sz="2800" dirty="0">
                <a:solidFill>
                  <a:srgbClr val="FFFF00"/>
                </a:solidFill>
              </a:rPr>
              <a:t> </a:t>
            </a:r>
            <a:r>
              <a:rPr lang="ru-RU" sz="2800" dirty="0" err="1">
                <a:solidFill>
                  <a:srgbClr val="FFFF00"/>
                </a:solidFill>
              </a:rPr>
              <a:t>білді</a:t>
            </a:r>
            <a:r>
              <a:rPr lang="ru-RU" sz="2800" dirty="0">
                <a:solidFill>
                  <a:srgbClr val="FFFF00"/>
                </a:solidFill>
              </a:rPr>
              <a:t>. </a:t>
            </a:r>
            <a:r>
              <a:rPr lang="ru-RU" sz="2800" dirty="0" err="1">
                <a:solidFill>
                  <a:srgbClr val="FFFF00"/>
                </a:solidFill>
              </a:rPr>
              <a:t>Адамдар</a:t>
            </a:r>
            <a:r>
              <a:rPr lang="ru-RU" sz="2800" dirty="0">
                <a:solidFill>
                  <a:srgbClr val="FFFF00"/>
                </a:solidFill>
              </a:rPr>
              <a:t> “металл </a:t>
            </a:r>
            <a:r>
              <a:rPr lang="ru-RU" sz="2800" dirty="0" err="1">
                <a:solidFill>
                  <a:srgbClr val="FFFF00"/>
                </a:solidFill>
              </a:rPr>
              <a:t>үшін</a:t>
            </a:r>
            <a:r>
              <a:rPr lang="ru-RU" sz="2800" dirty="0">
                <a:solidFill>
                  <a:srgbClr val="FFFF00"/>
                </a:solidFill>
              </a:rPr>
              <a:t> </a:t>
            </a:r>
            <a:r>
              <a:rPr lang="ru-RU" sz="2800" dirty="0" err="1">
                <a:solidFill>
                  <a:srgbClr val="FFFF00"/>
                </a:solidFill>
              </a:rPr>
              <a:t>құрбан</a:t>
            </a:r>
            <a:r>
              <a:rPr lang="ru-RU" sz="2800" dirty="0">
                <a:solidFill>
                  <a:srgbClr val="FFFF00"/>
                </a:solidFill>
              </a:rPr>
              <a:t>” </a:t>
            </a:r>
            <a:r>
              <a:rPr lang="ru-RU" sz="2800" dirty="0" err="1">
                <a:solidFill>
                  <a:srgbClr val="FFFF00"/>
                </a:solidFill>
              </a:rPr>
              <a:t>болды</a:t>
            </a:r>
            <a:r>
              <a:rPr lang="ru-RU" sz="2800" dirty="0">
                <a:solidFill>
                  <a:srgbClr val="FFFF00"/>
                </a:solidFill>
              </a:rPr>
              <a:t>. </a:t>
            </a:r>
            <a:r>
              <a:rPr lang="ru-RU" sz="2800" dirty="0" err="1">
                <a:solidFill>
                  <a:srgbClr val="FFFF00"/>
                </a:solidFill>
              </a:rPr>
              <a:t>Сол</a:t>
            </a:r>
            <a:r>
              <a:rPr lang="ru-RU" sz="2800" dirty="0">
                <a:solidFill>
                  <a:srgbClr val="FFFF00"/>
                </a:solidFill>
              </a:rPr>
              <a:t> </a:t>
            </a:r>
            <a:r>
              <a:rPr lang="ru-RU" sz="2800" dirty="0" err="1">
                <a:solidFill>
                  <a:srgbClr val="FFFF00"/>
                </a:solidFill>
              </a:rPr>
              <a:t>уақыттың</a:t>
            </a:r>
            <a:r>
              <a:rPr lang="ru-RU" sz="2800" dirty="0">
                <a:solidFill>
                  <a:srgbClr val="FFFF00"/>
                </a:solidFill>
              </a:rPr>
              <a:t> </a:t>
            </a:r>
            <a:r>
              <a:rPr lang="ru-RU" sz="2800" dirty="0" err="1">
                <a:solidFill>
                  <a:srgbClr val="FFFF00"/>
                </a:solidFill>
              </a:rPr>
              <a:t>трактаттары</a:t>
            </a:r>
            <a:r>
              <a:rPr lang="ru-RU" sz="2800" dirty="0">
                <a:solidFill>
                  <a:srgbClr val="FFFF00"/>
                </a:solidFill>
              </a:rPr>
              <a:t> мен </a:t>
            </a:r>
            <a:r>
              <a:rPr lang="ru-RU" sz="2800" dirty="0" err="1">
                <a:solidFill>
                  <a:srgbClr val="FFFF00"/>
                </a:solidFill>
              </a:rPr>
              <a:t>памфлеттері</a:t>
            </a:r>
            <a:r>
              <a:rPr lang="ru-RU" sz="2800" dirty="0">
                <a:solidFill>
                  <a:srgbClr val="FFFF00"/>
                </a:solidFill>
              </a:rPr>
              <a:t> </a:t>
            </a:r>
            <a:r>
              <a:rPr lang="ru-RU" sz="2800" dirty="0" err="1">
                <a:solidFill>
                  <a:srgbClr val="FFFF00"/>
                </a:solidFill>
              </a:rPr>
              <a:t>мемлекетте</a:t>
            </a:r>
            <a:r>
              <a:rPr lang="ru-RU" sz="2800" dirty="0">
                <a:solidFill>
                  <a:srgbClr val="FFFF00"/>
                </a:solidFill>
              </a:rPr>
              <a:t> </a:t>
            </a:r>
            <a:r>
              <a:rPr lang="ru-RU" sz="2800" dirty="0" err="1">
                <a:solidFill>
                  <a:srgbClr val="FFFF00"/>
                </a:solidFill>
              </a:rPr>
              <a:t>және</a:t>
            </a:r>
            <a:r>
              <a:rPr lang="ru-RU" sz="2800" dirty="0">
                <a:solidFill>
                  <a:srgbClr val="FFFF00"/>
                </a:solidFill>
              </a:rPr>
              <a:t> </a:t>
            </a:r>
            <a:r>
              <a:rPr lang="ru-RU" sz="2800" dirty="0" err="1">
                <a:solidFill>
                  <a:srgbClr val="FFFF00"/>
                </a:solidFill>
              </a:rPr>
              <a:t>жеке</a:t>
            </a:r>
            <a:r>
              <a:rPr lang="ru-RU" sz="2800" dirty="0">
                <a:solidFill>
                  <a:srgbClr val="FFFF00"/>
                </a:solidFill>
              </a:rPr>
              <a:t> </a:t>
            </a:r>
            <a:r>
              <a:rPr lang="ru-RU" sz="2800" dirty="0" err="1">
                <a:solidFill>
                  <a:srgbClr val="FFFF00"/>
                </a:solidFill>
              </a:rPr>
              <a:t>қолда</a:t>
            </a:r>
            <a:r>
              <a:rPr lang="ru-RU" sz="2800" dirty="0">
                <a:solidFill>
                  <a:srgbClr val="FFFF00"/>
                </a:solidFill>
              </a:rPr>
              <a:t> </a:t>
            </a:r>
            <a:r>
              <a:rPr lang="ru-RU" sz="2800" dirty="0" err="1">
                <a:solidFill>
                  <a:srgbClr val="FFFF00"/>
                </a:solidFill>
              </a:rPr>
              <a:t>ақшаны</a:t>
            </a:r>
            <a:r>
              <a:rPr lang="ru-RU" sz="2800" dirty="0">
                <a:solidFill>
                  <a:srgbClr val="FFFF00"/>
                </a:solidFill>
              </a:rPr>
              <a:t> </a:t>
            </a:r>
            <a:r>
              <a:rPr lang="ru-RU" sz="2800" dirty="0" err="1">
                <a:solidFill>
                  <a:srgbClr val="FFFF00"/>
                </a:solidFill>
              </a:rPr>
              <a:t>жинақтау</a:t>
            </a:r>
            <a:r>
              <a:rPr lang="ru-RU" sz="2800" dirty="0">
                <a:solidFill>
                  <a:srgbClr val="FFFF00"/>
                </a:solidFill>
              </a:rPr>
              <a:t> </a:t>
            </a:r>
            <a:r>
              <a:rPr lang="ru-RU" sz="2800" dirty="0" err="1">
                <a:solidFill>
                  <a:srgbClr val="FFFF00"/>
                </a:solidFill>
              </a:rPr>
              <a:t>әдістерін</a:t>
            </a:r>
            <a:r>
              <a:rPr lang="ru-RU" sz="2800" dirty="0">
                <a:solidFill>
                  <a:srgbClr val="FFFF00"/>
                </a:solidFill>
              </a:rPr>
              <a:t> </a:t>
            </a:r>
            <a:r>
              <a:rPr lang="ru-RU" sz="2800" dirty="0" err="1">
                <a:solidFill>
                  <a:srgbClr val="FFFF00"/>
                </a:solidFill>
              </a:rPr>
              <a:t>іздеуге</a:t>
            </a:r>
            <a:r>
              <a:rPr lang="ru-RU" sz="2800" dirty="0">
                <a:solidFill>
                  <a:srgbClr val="FFFF00"/>
                </a:solidFill>
              </a:rPr>
              <a:t> </a:t>
            </a:r>
            <a:r>
              <a:rPr lang="ru-RU" sz="2800" dirty="0" err="1">
                <a:solidFill>
                  <a:srgbClr val="FFFF00"/>
                </a:solidFill>
              </a:rPr>
              <a:t>арналды</a:t>
            </a:r>
            <a:r>
              <a:rPr lang="ru-RU" sz="2800" dirty="0">
                <a:solidFill>
                  <a:srgbClr val="FFFF00"/>
                </a:solidFill>
              </a:rPr>
              <a:t>. </a:t>
            </a:r>
            <a:r>
              <a:rPr lang="ru-RU" sz="2800" dirty="0" err="1">
                <a:solidFill>
                  <a:srgbClr val="FFFF00"/>
                </a:solidFill>
              </a:rPr>
              <a:t>Осылайша</a:t>
            </a:r>
            <a:r>
              <a:rPr lang="ru-RU" sz="2800" dirty="0">
                <a:solidFill>
                  <a:srgbClr val="FFFF00"/>
                </a:solidFill>
              </a:rPr>
              <a:t>, меркантилизм, </a:t>
            </a:r>
            <a:r>
              <a:rPr lang="ru-RU" sz="2800" dirty="0" err="1">
                <a:solidFill>
                  <a:srgbClr val="FFFF00"/>
                </a:solidFill>
              </a:rPr>
              <a:t>нарықтық</a:t>
            </a:r>
            <a:r>
              <a:rPr lang="ru-RU" sz="2800" dirty="0">
                <a:solidFill>
                  <a:srgbClr val="FFFF00"/>
                </a:solidFill>
              </a:rPr>
              <a:t> </a:t>
            </a:r>
            <a:r>
              <a:rPr lang="ru-RU" sz="2800" dirty="0" err="1">
                <a:solidFill>
                  <a:srgbClr val="FFFF00"/>
                </a:solidFill>
              </a:rPr>
              <a:t>қатынастың</a:t>
            </a:r>
            <a:r>
              <a:rPr lang="ru-RU" sz="2800" dirty="0">
                <a:solidFill>
                  <a:srgbClr val="FFFF00"/>
                </a:solidFill>
              </a:rPr>
              <a:t> </a:t>
            </a:r>
            <a:r>
              <a:rPr lang="ru-RU" sz="2800" dirty="0" err="1">
                <a:solidFill>
                  <a:srgbClr val="FFFF00"/>
                </a:solidFill>
              </a:rPr>
              <a:t>туу</a:t>
            </a:r>
            <a:r>
              <a:rPr lang="ru-RU" sz="2800" dirty="0">
                <a:solidFill>
                  <a:srgbClr val="FFFF00"/>
                </a:solidFill>
              </a:rPr>
              <a:t> </a:t>
            </a:r>
            <a:r>
              <a:rPr lang="ru-RU" sz="2800" dirty="0" err="1">
                <a:solidFill>
                  <a:srgbClr val="FFFF00"/>
                </a:solidFill>
              </a:rPr>
              <a:t>кезеңіндегі</a:t>
            </a:r>
            <a:r>
              <a:rPr lang="ru-RU" sz="2800" dirty="0">
                <a:solidFill>
                  <a:srgbClr val="FFFF00"/>
                </a:solidFill>
              </a:rPr>
              <a:t> </a:t>
            </a:r>
            <a:r>
              <a:rPr lang="ru-RU" sz="2800" dirty="0" err="1">
                <a:solidFill>
                  <a:srgbClr val="FFFF00"/>
                </a:solidFill>
              </a:rPr>
              <a:t>экономикалық</a:t>
            </a:r>
            <a:r>
              <a:rPr lang="ru-RU" sz="2800" dirty="0">
                <a:solidFill>
                  <a:srgbClr val="FFFF00"/>
                </a:solidFill>
              </a:rPr>
              <a:t> </a:t>
            </a:r>
            <a:r>
              <a:rPr lang="ru-RU" sz="2800" dirty="0" err="1">
                <a:solidFill>
                  <a:srgbClr val="FFFF00"/>
                </a:solidFill>
              </a:rPr>
              <a:t>ойлардың</a:t>
            </a:r>
            <a:r>
              <a:rPr lang="ru-RU" sz="2800" dirty="0">
                <a:solidFill>
                  <a:srgbClr val="FFFF00"/>
                </a:solidFill>
              </a:rPr>
              <a:t> </a:t>
            </a:r>
            <a:r>
              <a:rPr lang="ru-RU" sz="2800" dirty="0" err="1">
                <a:solidFill>
                  <a:srgbClr val="FFFF00"/>
                </a:solidFill>
              </a:rPr>
              <a:t>алғашқы</a:t>
            </a:r>
            <a:r>
              <a:rPr lang="ru-RU" sz="2800" dirty="0">
                <a:solidFill>
                  <a:srgbClr val="FFFF00"/>
                </a:solidFill>
              </a:rPr>
              <a:t> </a:t>
            </a:r>
            <a:r>
              <a:rPr lang="ru-RU" sz="2800" dirty="0" err="1">
                <a:solidFill>
                  <a:srgbClr val="FFFF00"/>
                </a:solidFill>
              </a:rPr>
              <a:t>мектебі</a:t>
            </a:r>
            <a:r>
              <a:rPr lang="ru-RU" sz="2800" dirty="0">
                <a:solidFill>
                  <a:srgbClr val="FFFF00"/>
                </a:solidFill>
              </a:rPr>
              <a:t> </a:t>
            </a:r>
            <a:r>
              <a:rPr lang="ru-RU" sz="2800" dirty="0" err="1">
                <a:solidFill>
                  <a:srgbClr val="FFFF00"/>
                </a:solidFill>
              </a:rPr>
              <a:t>ретінде</a:t>
            </a:r>
            <a:r>
              <a:rPr lang="ru-RU" sz="2800" dirty="0">
                <a:solidFill>
                  <a:srgbClr val="FFFF00"/>
                </a:solidFill>
              </a:rPr>
              <a:t> </a:t>
            </a:r>
            <a:r>
              <a:rPr lang="ru-RU" sz="2800" dirty="0" err="1">
                <a:solidFill>
                  <a:srgbClr val="FFFF00"/>
                </a:solidFill>
              </a:rPr>
              <a:t>теориялық-әдістемелік</a:t>
            </a:r>
            <a:r>
              <a:rPr lang="ru-RU" sz="2800" dirty="0">
                <a:solidFill>
                  <a:srgbClr val="FFFF00"/>
                </a:solidFill>
              </a:rPr>
              <a:t> </a:t>
            </a:r>
            <a:r>
              <a:rPr lang="ru-RU" sz="2800" dirty="0" err="1">
                <a:solidFill>
                  <a:srgbClr val="FFFF00"/>
                </a:solidFill>
              </a:rPr>
              <a:t>ерекшеліктерінің</a:t>
            </a:r>
            <a:r>
              <a:rPr lang="ru-RU" sz="2800" dirty="0">
                <a:solidFill>
                  <a:srgbClr val="FFFF00"/>
                </a:solidFill>
              </a:rPr>
              <a:t> </a:t>
            </a:r>
            <a:r>
              <a:rPr lang="ru-RU" sz="2800" dirty="0" err="1">
                <a:solidFill>
                  <a:srgbClr val="FFFF00"/>
                </a:solidFill>
              </a:rPr>
              <a:t>тұтас</a:t>
            </a:r>
            <a:r>
              <a:rPr lang="ru-RU" sz="2800" dirty="0">
                <a:solidFill>
                  <a:srgbClr val="FFFF00"/>
                </a:solidFill>
              </a:rPr>
              <a:t> </a:t>
            </a:r>
            <a:r>
              <a:rPr lang="ru-RU" sz="2800" dirty="0" err="1">
                <a:solidFill>
                  <a:srgbClr val="FFFF00"/>
                </a:solidFill>
              </a:rPr>
              <a:t>қатарын</a:t>
            </a:r>
            <a:r>
              <a:rPr lang="ru-RU" sz="2800" dirty="0">
                <a:solidFill>
                  <a:srgbClr val="FFFF00"/>
                </a:solidFill>
              </a:rPr>
              <a:t> </a:t>
            </a:r>
            <a:r>
              <a:rPr lang="ru-RU" sz="2800" dirty="0" err="1">
                <a:solidFill>
                  <a:srgbClr val="FFFF00"/>
                </a:solidFill>
              </a:rPr>
              <a:t>құрады</a:t>
            </a:r>
            <a:r>
              <a:rPr lang="ru-RU" sz="2800" dirty="0">
                <a:solidFill>
                  <a:srgbClr val="FFFF00"/>
                </a:solidFill>
              </a:rPr>
              <a:t>. </a:t>
            </a:r>
          </a:p>
        </p:txBody>
      </p:sp>
    </p:spTree>
    <p:extLst>
      <p:ext uri="{BB962C8B-B14F-4D97-AF65-F5344CB8AC3E}">
        <p14:creationId xmlns:p14="http://schemas.microsoft.com/office/powerpoint/2010/main" val="11709362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хема 3"/>
          <p:cNvGraphicFramePr/>
          <p:nvPr>
            <p:extLst>
              <p:ext uri="{D42A27DB-BD31-4B8C-83A1-F6EECF244321}">
                <p14:modId xmlns:p14="http://schemas.microsoft.com/office/powerpoint/2010/main" val="1449575237"/>
              </p:ext>
            </p:extLst>
          </p:nvPr>
        </p:nvGraphicFramePr>
        <p:xfrm>
          <a:off x="1115616" y="1124744"/>
          <a:ext cx="7272808" cy="26642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Схема 5"/>
          <p:cNvGraphicFramePr/>
          <p:nvPr>
            <p:extLst>
              <p:ext uri="{D42A27DB-BD31-4B8C-83A1-F6EECF244321}">
                <p14:modId xmlns:p14="http://schemas.microsoft.com/office/powerpoint/2010/main" val="4230401703"/>
              </p:ext>
            </p:extLst>
          </p:nvPr>
        </p:nvGraphicFramePr>
        <p:xfrm>
          <a:off x="1115616" y="3789040"/>
          <a:ext cx="7272808" cy="287366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7" name="Заголовок 6"/>
          <p:cNvSpPr>
            <a:spLocks noGrp="1"/>
          </p:cNvSpPr>
          <p:nvPr>
            <p:ph type="title"/>
          </p:nvPr>
        </p:nvSpPr>
        <p:spPr>
          <a:xfrm>
            <a:off x="457200" y="152400"/>
            <a:ext cx="8229600" cy="1044352"/>
          </a:xfrm>
        </p:spPr>
        <p:txBody>
          <a:bodyPr anchor="ctr">
            <a:noAutofit/>
          </a:bodyPr>
          <a:lstStyle/>
          <a:p>
            <a:pPr algn="ctr"/>
            <a:r>
              <a:rPr lang="kk-KZ" sz="4000" dirty="0">
                <a:effectLst/>
              </a:rPr>
              <a:t>Меркантилизмнің негізгі жолдары</a:t>
            </a:r>
            <a:r>
              <a:rPr lang="kk-KZ" sz="4000" dirty="0" smtClean="0">
                <a:effectLst/>
              </a:rPr>
              <a:t>:</a:t>
            </a:r>
            <a:endParaRPr lang="ru-RU" sz="4000" dirty="0"/>
          </a:p>
        </p:txBody>
      </p:sp>
      <p:grpSp>
        <p:nvGrpSpPr>
          <p:cNvPr id="8" name="Группа 7"/>
          <p:cNvGrpSpPr/>
          <p:nvPr/>
        </p:nvGrpSpPr>
        <p:grpSpPr>
          <a:xfrm>
            <a:off x="2339752" y="5445224"/>
            <a:ext cx="5369996" cy="675075"/>
            <a:chOff x="1470763" y="1451411"/>
            <a:chExt cx="5369996" cy="675075"/>
          </a:xfrm>
        </p:grpSpPr>
        <p:sp>
          <p:nvSpPr>
            <p:cNvPr id="9" name="Прямоугольник 8"/>
            <p:cNvSpPr/>
            <p:nvPr/>
          </p:nvSpPr>
          <p:spPr>
            <a:xfrm>
              <a:off x="1470763" y="1451411"/>
              <a:ext cx="5369996" cy="675075"/>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0" name="Прямоугольник 9"/>
            <p:cNvSpPr/>
            <p:nvPr/>
          </p:nvSpPr>
          <p:spPr>
            <a:xfrm>
              <a:off x="1470763" y="1451411"/>
              <a:ext cx="5369996" cy="675075"/>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18110" tIns="118110" rIns="118110" bIns="118110" numCol="1" spcCol="1270" anchor="t" anchorCtr="0">
              <a:noAutofit/>
            </a:bodyPr>
            <a:lstStyle/>
            <a:p>
              <a:pPr lvl="0" algn="l" defTabSz="1377950">
                <a:lnSpc>
                  <a:spcPct val="90000"/>
                </a:lnSpc>
                <a:spcBef>
                  <a:spcPct val="0"/>
                </a:spcBef>
                <a:spcAft>
                  <a:spcPct val="35000"/>
                </a:spcAft>
              </a:pPr>
              <a:endParaRPr lang="ru-RU" sz="3100" kern="1200"/>
            </a:p>
          </p:txBody>
        </p:sp>
      </p:grpSp>
      <p:grpSp>
        <p:nvGrpSpPr>
          <p:cNvPr id="11" name="Группа 10"/>
          <p:cNvGrpSpPr/>
          <p:nvPr/>
        </p:nvGrpSpPr>
        <p:grpSpPr>
          <a:xfrm>
            <a:off x="2366590" y="5815796"/>
            <a:ext cx="5369996" cy="675075"/>
            <a:chOff x="1470763" y="742582"/>
            <a:chExt cx="5369996" cy="675075"/>
          </a:xfrm>
        </p:grpSpPr>
        <p:sp>
          <p:nvSpPr>
            <p:cNvPr id="12" name="Прямоугольник 11"/>
            <p:cNvSpPr/>
            <p:nvPr/>
          </p:nvSpPr>
          <p:spPr>
            <a:xfrm>
              <a:off x="1470763" y="742582"/>
              <a:ext cx="5369996" cy="675075"/>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3" name="Прямоугольник 12"/>
            <p:cNvSpPr/>
            <p:nvPr/>
          </p:nvSpPr>
          <p:spPr>
            <a:xfrm>
              <a:off x="1470763" y="742582"/>
              <a:ext cx="5369996" cy="675075"/>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18110" tIns="118110" rIns="118110" bIns="118110" numCol="1" spcCol="1270" anchor="t" anchorCtr="0">
              <a:noAutofit/>
            </a:bodyPr>
            <a:lstStyle/>
            <a:p>
              <a:pPr lvl="0" algn="l" defTabSz="1377950">
                <a:lnSpc>
                  <a:spcPct val="90000"/>
                </a:lnSpc>
                <a:spcBef>
                  <a:spcPct val="0"/>
                </a:spcBef>
                <a:spcAft>
                  <a:spcPct val="35000"/>
                </a:spcAft>
              </a:pPr>
              <a:endParaRPr lang="ru-RU" sz="3100" kern="1200"/>
            </a:p>
          </p:txBody>
        </p:sp>
      </p:grpSp>
      <p:sp>
        <p:nvSpPr>
          <p:cNvPr id="15" name="Прямоугольник 14"/>
          <p:cNvSpPr/>
          <p:nvPr/>
        </p:nvSpPr>
        <p:spPr>
          <a:xfrm>
            <a:off x="539552" y="332656"/>
            <a:ext cx="8208912" cy="6336704"/>
          </a:xfrm>
          <a:prstGeom prst="rect">
            <a:avLst/>
          </a:prstGeom>
          <a:ln>
            <a:no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410026964"/>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328</TotalTime>
  <Words>713</Words>
  <Application>Microsoft Office PowerPoint</Application>
  <PresentationFormat>Экран (4:3)</PresentationFormat>
  <Paragraphs>60</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Бумажная</vt:lpstr>
      <vt:lpstr>Меркантилистердің экономикалық көзқарастары</vt:lpstr>
      <vt:lpstr>Презентация PowerPoint</vt:lpstr>
      <vt:lpstr>Меркантилизмнің пайда болуы</vt:lpstr>
      <vt:lpstr>Презентация PowerPoint</vt:lpstr>
      <vt:lpstr>Презентация PowerPoint</vt:lpstr>
      <vt:lpstr>Презентация PowerPoint</vt:lpstr>
      <vt:lpstr>Презентация PowerPoint</vt:lpstr>
      <vt:lpstr>Презентация PowerPoint</vt:lpstr>
      <vt:lpstr>Меркантилизмнің негізгі жолдары:</vt:lpstr>
      <vt:lpstr>Презентация PowerPoint</vt:lpstr>
      <vt:lpstr>Алғашқы меркантилизм</vt:lpstr>
      <vt:lpstr>Алғашқы меркантилизмнің өкілдері</vt:lpstr>
      <vt:lpstr>Г.Скаруффи Италиялық банкир</vt:lpstr>
      <vt:lpstr>Соңғы меркантилизм</vt:lpstr>
      <vt:lpstr>Соңғы меркантилизм өкілдері</vt:lpstr>
      <vt:lpstr>Т.Мен Англия экономисі</vt:lpstr>
      <vt:lpstr>Презентация PowerPoint</vt:lpstr>
      <vt:lpstr>Презентация PowerPoint</vt:lpstr>
      <vt:lpstr>Презентация PowerPoint</vt:lpstr>
      <vt:lpstr>Презентация PowerPoint</vt:lpstr>
    </vt:vector>
  </TitlesOfParts>
  <Company>Reanimator Extreme Edition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Меркантилистердің экономикалық көзқарастары</dc:title>
  <dc:creator>Сани</dc:creator>
  <cp:lastModifiedBy>Admin</cp:lastModifiedBy>
  <cp:revision>37</cp:revision>
  <dcterms:created xsi:type="dcterms:W3CDTF">2011-10-02T06:30:21Z</dcterms:created>
  <dcterms:modified xsi:type="dcterms:W3CDTF">2011-11-30T12:42:05Z</dcterms:modified>
</cp:coreProperties>
</file>