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68" r:id="rId5"/>
    <p:sldId id="259" r:id="rId6"/>
    <p:sldId id="260" r:id="rId7"/>
    <p:sldId id="261" r:id="rId8"/>
    <p:sldId id="262" r:id="rId9"/>
    <p:sldId id="263" r:id="rId10"/>
    <p:sldId id="270" r:id="rId11"/>
    <p:sldId id="264" r:id="rId12"/>
    <p:sldId id="265" r:id="rId13"/>
    <p:sldId id="269" r:id="rId14"/>
    <p:sldId id="271" r:id="rId15"/>
    <p:sldId id="272" r:id="rId16"/>
    <p:sldId id="273" r:id="rId17"/>
    <p:sldId id="274" r:id="rId18"/>
    <p:sldId id="275" r:id="rId19"/>
    <p:sldId id="266" r:id="rId20"/>
    <p:sldId id="267"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6600CC"/>
    <a:srgbClr val="009900"/>
    <a:srgbClr val="00FF00"/>
    <a:srgbClr val="2004EC"/>
    <a:srgbClr val="003300"/>
    <a:srgbClr val="6600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dirty="0"/>
          </a:p>
        </p:txBody>
      </p:sp>
      <p:sp>
        <p:nvSpPr>
          <p:cNvPr id="15" name="Дата 14"/>
          <p:cNvSpPr>
            <a:spLocks noGrp="1"/>
          </p:cNvSpPr>
          <p:nvPr>
            <p:ph type="dt" sz="half" idx="10"/>
          </p:nvPr>
        </p:nvSpPr>
        <p:spPr/>
        <p:txBody>
          <a:bodyPr/>
          <a:lstStyle/>
          <a:p>
            <a:fld id="{5B106E36-FD25-4E2D-B0AA-010F637433A0}" type="datetimeFigureOut">
              <a:rPr lang="ru-RU" smtClean="0"/>
              <a:pPr/>
              <a:t>30.11.2011</a:t>
            </a:fld>
            <a:endParaRPr lang="ru-RU" dirty="0"/>
          </a:p>
        </p:txBody>
      </p:sp>
      <p:sp>
        <p:nvSpPr>
          <p:cNvPr id="16" name="Номер слайда 15"/>
          <p:cNvSpPr>
            <a:spLocks noGrp="1"/>
          </p:cNvSpPr>
          <p:nvPr>
            <p:ph type="sldNum" sz="quarter" idx="11"/>
          </p:nvPr>
        </p:nvSpPr>
        <p:spPr/>
        <p:txBody>
          <a:bodyPr/>
          <a:lstStyle/>
          <a:p>
            <a:fld id="{725C68B6-61C2-468F-89AB-4B9F7531AA68}" type="slidenum">
              <a:rPr lang="ru-RU" smtClean="0"/>
              <a:pPr/>
              <a:t>‹#›</a:t>
            </a:fld>
            <a:endParaRPr lang="ru-RU" dirty="0"/>
          </a:p>
        </p:txBody>
      </p:sp>
      <p:sp>
        <p:nvSpPr>
          <p:cNvPr id="17" name="Нижний колонтитул 16"/>
          <p:cNvSpPr>
            <a:spLocks noGrp="1"/>
          </p:cNvSpPr>
          <p:nvPr>
            <p:ph type="ftr" sz="quarter" idx="12"/>
          </p:nvPr>
        </p:nvSpPr>
        <p:spPr/>
        <p:txBody>
          <a:bodyPr/>
          <a:lstStyle/>
          <a:p>
            <a:endParaRPr lang="ru-RU" dirty="0"/>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30.11.2011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30.11.2011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5B106E36-FD25-4E2D-B0AA-010F637433A0}" type="datetimeFigureOut">
              <a:rPr lang="ru-RU" smtClean="0"/>
              <a:pPr/>
              <a:t>30.11.2011</a:t>
            </a:fld>
            <a:endParaRPr lang="ru-RU" dirty="0"/>
          </a:p>
        </p:txBody>
      </p:sp>
      <p:sp>
        <p:nvSpPr>
          <p:cNvPr id="15" name="Номер слайда 14"/>
          <p:cNvSpPr>
            <a:spLocks noGrp="1"/>
          </p:cNvSpPr>
          <p:nvPr>
            <p:ph type="sldNum" sz="quarter" idx="15"/>
          </p:nvPr>
        </p:nvSpPr>
        <p:spPr/>
        <p:txBody>
          <a:bodyPr/>
          <a:lstStyle>
            <a:lvl1pPr algn="ctr">
              <a:defRPr/>
            </a:lvl1pPr>
          </a:lstStyle>
          <a:p>
            <a:fld id="{725C68B6-61C2-468F-89AB-4B9F7531AA68}" type="slidenum">
              <a:rPr lang="ru-RU" smtClean="0"/>
              <a:pPr/>
              <a:t>‹#›</a:t>
            </a:fld>
            <a:endParaRPr lang="ru-RU" dirty="0"/>
          </a:p>
        </p:txBody>
      </p:sp>
      <p:sp>
        <p:nvSpPr>
          <p:cNvPr id="16" name="Нижний колонтитул 15"/>
          <p:cNvSpPr>
            <a:spLocks noGrp="1"/>
          </p:cNvSpPr>
          <p:nvPr>
            <p:ph type="ftr" sz="quarter" idx="16"/>
          </p:nvPr>
        </p:nvSpPr>
        <p:spPr/>
        <p:txBody>
          <a:bodyPr/>
          <a:lstStyle/>
          <a:p>
            <a:endParaRPr lang="ru-RU" dirty="0"/>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5B106E36-FD25-4E2D-B0AA-010F637433A0}" type="datetimeFigureOut">
              <a:rPr lang="ru-RU" smtClean="0"/>
              <a:pPr/>
              <a:t>30.11.2011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5B106E36-FD25-4E2D-B0AA-010F637433A0}" type="datetimeFigureOut">
              <a:rPr lang="ru-RU" smtClean="0"/>
              <a:pPr/>
              <a:t>30.11.2011</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7" name="Дата 6"/>
          <p:cNvSpPr>
            <a:spLocks noGrp="1"/>
          </p:cNvSpPr>
          <p:nvPr>
            <p:ph type="dt" sz="half" idx="10"/>
          </p:nvPr>
        </p:nvSpPr>
        <p:spPr/>
        <p:txBody>
          <a:bodyPr/>
          <a:lstStyle/>
          <a:p>
            <a:fld id="{5B106E36-FD25-4E2D-B0AA-010F637433A0}" type="datetimeFigureOut">
              <a:rPr lang="ru-RU" smtClean="0"/>
              <a:pPr/>
              <a:t>30.11.2011</a:t>
            </a:fld>
            <a:endParaRPr lang="ru-RU" dirty="0"/>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30.11.2011</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dirty="0"/>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30.11.2011</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5B106E36-FD25-4E2D-B0AA-010F637433A0}" type="datetimeFigureOut">
              <a:rPr lang="ru-RU" smtClean="0"/>
              <a:pPr/>
              <a:t>30.11.2011</a:t>
            </a:fld>
            <a:endParaRPr lang="ru-RU" dirty="0"/>
          </a:p>
        </p:txBody>
      </p:sp>
      <p:sp>
        <p:nvSpPr>
          <p:cNvPr id="9" name="Номер слайда 8"/>
          <p:cNvSpPr>
            <a:spLocks noGrp="1"/>
          </p:cNvSpPr>
          <p:nvPr>
            <p:ph type="sldNum" sz="quarter" idx="15"/>
          </p:nvPr>
        </p:nvSpPr>
        <p:spPr/>
        <p:txBody>
          <a:bodyPr/>
          <a:lstStyle/>
          <a:p>
            <a:fld id="{725C68B6-61C2-468F-89AB-4B9F7531AA68}" type="slidenum">
              <a:rPr lang="ru-RU" smtClean="0"/>
              <a:pPr/>
              <a:t>‹#›</a:t>
            </a:fld>
            <a:endParaRPr lang="ru-RU" dirty="0"/>
          </a:p>
        </p:txBody>
      </p:sp>
      <p:sp>
        <p:nvSpPr>
          <p:cNvPr id="10" name="Нижний колонтитул 9"/>
          <p:cNvSpPr>
            <a:spLocks noGrp="1"/>
          </p:cNvSpPr>
          <p:nvPr>
            <p:ph type="ftr" sz="quarter" idx="16"/>
          </p:nvPr>
        </p:nvSpPr>
        <p:spPr/>
        <p:txBody>
          <a:bodyPr/>
          <a:lstStyle/>
          <a:p>
            <a:endParaRPr lang="ru-RU" dirty="0"/>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dirty="0" smtClean="0"/>
              <a:t>Вставка рисунка</a:t>
            </a:r>
            <a:endParaRPr kumimoji="0" lang="en-US" dirty="0"/>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5B106E36-FD25-4E2D-B0AA-010F637433A0}" type="datetimeFigureOut">
              <a:rPr lang="ru-RU" smtClean="0"/>
              <a:pPr/>
              <a:t>30.11.2011</a:t>
            </a:fld>
            <a:endParaRPr lang="ru-RU" dirty="0"/>
          </a:p>
        </p:txBody>
      </p:sp>
      <p:sp>
        <p:nvSpPr>
          <p:cNvPr id="9" name="Номер слайда 8"/>
          <p:cNvSpPr>
            <a:spLocks noGrp="1"/>
          </p:cNvSpPr>
          <p:nvPr>
            <p:ph type="sldNum" sz="quarter" idx="11"/>
          </p:nvPr>
        </p:nvSpPr>
        <p:spPr/>
        <p:txBody>
          <a:bodyPr/>
          <a:lstStyle/>
          <a:p>
            <a:fld id="{725C68B6-61C2-468F-89AB-4B9F7531AA68}" type="slidenum">
              <a:rPr lang="ru-RU" smtClean="0"/>
              <a:pPr/>
              <a:t>‹#›</a:t>
            </a:fld>
            <a:endParaRPr lang="ru-RU" dirty="0"/>
          </a:p>
        </p:txBody>
      </p:sp>
      <p:sp>
        <p:nvSpPr>
          <p:cNvPr id="10" name="Нижний колонтитул 9"/>
          <p:cNvSpPr>
            <a:spLocks noGrp="1"/>
          </p:cNvSpPr>
          <p:nvPr>
            <p:ph type="ftr" sz="quarter" idx="12"/>
          </p:nvPr>
        </p:nvSpPr>
        <p:spPr/>
        <p:txBody>
          <a:bodyPr/>
          <a:lstStyle/>
          <a:p>
            <a:endParaRPr lang="ru-RU" dirty="0"/>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5B106E36-FD25-4E2D-B0AA-010F637433A0}" type="datetimeFigureOut">
              <a:rPr lang="ru-RU" smtClean="0"/>
              <a:pPr/>
              <a:t>30.11.2011</a:t>
            </a:fld>
            <a:endParaRPr lang="ru-RU" dirty="0"/>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dirty="0"/>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725C68B6-61C2-468F-89AB-4B9F7531AA68}" type="slidenum">
              <a:rPr lang="ru-RU" smtClean="0"/>
              <a:pPr/>
              <a:t>‹#›</a:t>
            </a:fld>
            <a:endParaRPr lang="ru-RU" dirty="0"/>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500042"/>
            <a:ext cx="7772400" cy="3500462"/>
          </a:xfrm>
        </p:spPr>
        <p:txBody>
          <a:bodyPr/>
          <a:lstStyle/>
          <a:p>
            <a:r>
              <a:rPr lang="ru-RU" sz="5400" b="1" dirty="0" smtClean="0">
                <a:solidFill>
                  <a:srgbClr val="FF0000"/>
                </a:solidFill>
                <a:latin typeface="Times New Roman" pitchFamily="18" charset="0"/>
                <a:cs typeface="Times New Roman" pitchFamily="18" charset="0"/>
              </a:rPr>
              <a:t>Экономикалы</a:t>
            </a:r>
            <a:r>
              <a:rPr lang="kk-KZ" sz="5400" b="1" dirty="0" smtClean="0">
                <a:solidFill>
                  <a:srgbClr val="FF0000"/>
                </a:solidFill>
                <a:latin typeface="Times New Roman" pitchFamily="18" charset="0"/>
                <a:cs typeface="Times New Roman" pitchFamily="18" charset="0"/>
              </a:rPr>
              <a:t>қ ілімдер тарихы ғылым ретінде</a:t>
            </a:r>
            <a:endParaRPr lang="ru-RU" sz="5400" b="1" dirty="0">
              <a:solidFill>
                <a:srgbClr val="FF0000"/>
              </a:solidFill>
              <a:latin typeface="Times New Roman" pitchFamily="18" charset="0"/>
              <a:cs typeface="Times New Roman" pitchFamily="18" charset="0"/>
            </a:endParaRPr>
          </a:p>
        </p:txBody>
      </p:sp>
    </p:spTree>
  </p:cSld>
  <p:clrMapOvr>
    <a:masterClrMapping/>
  </p:clrMapOvr>
  <p:transition>
    <p:dissolve/>
    <p:sndAc>
      <p:stSnd>
        <p:snd r:embed="rId2" name="chimes.wav" builtIn="1"/>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Лента лицом вниз 1"/>
          <p:cNvSpPr/>
          <p:nvPr/>
        </p:nvSpPr>
        <p:spPr>
          <a:xfrm>
            <a:off x="1500166" y="285728"/>
            <a:ext cx="6072230" cy="1214446"/>
          </a:xfrm>
          <a:prstGeom prst="ribb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solidFill>
                  <a:srgbClr val="00FF00"/>
                </a:solidFill>
              </a:rPr>
              <a:t>Экономикалық ілімдер тарихының </a:t>
            </a:r>
            <a:r>
              <a:rPr lang="kk-KZ" dirty="0" smtClean="0">
                <a:solidFill>
                  <a:srgbClr val="00FF00"/>
                </a:solidFill>
                <a:latin typeface="Times New Roman"/>
                <a:cs typeface="Times New Roman"/>
              </a:rPr>
              <a:t>4 ағымы</a:t>
            </a:r>
            <a:endParaRPr lang="ru-RU" dirty="0">
              <a:solidFill>
                <a:srgbClr val="00FF00"/>
              </a:solidFill>
            </a:endParaRPr>
          </a:p>
        </p:txBody>
      </p:sp>
      <p:sp>
        <p:nvSpPr>
          <p:cNvPr id="3" name="Волна 2"/>
          <p:cNvSpPr/>
          <p:nvPr/>
        </p:nvSpPr>
        <p:spPr>
          <a:xfrm>
            <a:off x="428596" y="1500174"/>
            <a:ext cx="4000528" cy="1714512"/>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solidFill>
                  <a:srgbClr val="FFFF00"/>
                </a:solidFill>
              </a:rPr>
              <a:t>неоклассикалық</a:t>
            </a:r>
            <a:endParaRPr lang="ru-RU" dirty="0">
              <a:solidFill>
                <a:srgbClr val="FFFF00"/>
              </a:solidFill>
            </a:endParaRPr>
          </a:p>
        </p:txBody>
      </p:sp>
      <p:sp>
        <p:nvSpPr>
          <p:cNvPr id="4" name="Волна 3"/>
          <p:cNvSpPr/>
          <p:nvPr/>
        </p:nvSpPr>
        <p:spPr>
          <a:xfrm>
            <a:off x="4500562" y="2714620"/>
            <a:ext cx="4000528" cy="1714512"/>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solidFill>
                  <a:srgbClr val="FFFF00"/>
                </a:solidFill>
              </a:rPr>
              <a:t>Капитализмді реттеу</a:t>
            </a:r>
            <a:endParaRPr lang="ru-RU" dirty="0">
              <a:solidFill>
                <a:srgbClr val="FFFF00"/>
              </a:solidFill>
            </a:endParaRPr>
          </a:p>
        </p:txBody>
      </p:sp>
      <p:sp>
        <p:nvSpPr>
          <p:cNvPr id="5" name="Волна 4"/>
          <p:cNvSpPr/>
          <p:nvPr/>
        </p:nvSpPr>
        <p:spPr>
          <a:xfrm>
            <a:off x="428596" y="3643314"/>
            <a:ext cx="4000528" cy="1714512"/>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solidFill>
                  <a:srgbClr val="FFFF00"/>
                </a:solidFill>
              </a:rPr>
              <a:t>институционализм</a:t>
            </a:r>
            <a:endParaRPr lang="ru-RU" dirty="0">
              <a:solidFill>
                <a:srgbClr val="FFFF00"/>
              </a:solidFill>
            </a:endParaRPr>
          </a:p>
        </p:txBody>
      </p:sp>
      <p:sp>
        <p:nvSpPr>
          <p:cNvPr id="6" name="Волна 5"/>
          <p:cNvSpPr/>
          <p:nvPr/>
        </p:nvSpPr>
        <p:spPr>
          <a:xfrm>
            <a:off x="4500562" y="4929198"/>
            <a:ext cx="4000528" cy="1714512"/>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solidFill>
                  <a:srgbClr val="FFFF00"/>
                </a:solidFill>
              </a:rPr>
              <a:t>н</a:t>
            </a:r>
            <a:r>
              <a:rPr lang="kk-KZ" dirty="0" smtClean="0">
                <a:solidFill>
                  <a:srgbClr val="FFFF00"/>
                </a:solidFill>
              </a:rPr>
              <a:t>арықтық шаруашылық теория</a:t>
            </a:r>
            <a:endParaRPr lang="ru-RU" dirty="0">
              <a:solidFill>
                <a:srgbClr val="FFFF00"/>
              </a:solidFill>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142844" y="642918"/>
            <a:ext cx="8786874" cy="5857916"/>
          </a:xfrm>
        </p:spPr>
        <p:txBody>
          <a:bodyPr/>
          <a:lstStyle/>
          <a:p>
            <a:r>
              <a:rPr lang="kk-KZ" sz="1800" dirty="0" smtClean="0"/>
              <a:t>Ертедегі Қытайдың (конфуциализм, легизм, даосизм) негізгі қоғамдық ойлары біздің дәуірімізге дейінгі VI-III ғасырларда ресімделеді. </a:t>
            </a:r>
            <a:r>
              <a:rPr lang="kk-KZ" sz="1800" b="1" dirty="0" smtClean="0"/>
              <a:t>Конфуций немесе Кун-Цзы</a:t>
            </a:r>
            <a:r>
              <a:rPr lang="kk-KZ" sz="1800" dirty="0" smtClean="0"/>
              <a:t> </a:t>
            </a:r>
            <a:r>
              <a:rPr lang="kk-KZ" sz="1800" b="1" dirty="0" smtClean="0"/>
              <a:t>(біздің дәуірімізге дейінгі 551 – 497 ж.)</a:t>
            </a:r>
            <a:r>
              <a:rPr lang="kk-KZ" sz="1800" dirty="0" smtClean="0"/>
              <a:t> конфуциандық бағыттың негізін қалады. Оның басты еңбегі “Лунь-юй” – “Әңгімелесулер мен пайымдаулар” жинағы. Конфуций әлеуметтік идеяларды болашақтан емес, оны елдің өткен өмірінен көрді, яғни позициялық күштері шатқаяқтаған (пошатнувших)  ру басшыларының мүдделерін қорғады.</a:t>
            </a:r>
            <a:endParaRPr lang="ru-RU" sz="1800" dirty="0" smtClean="0"/>
          </a:p>
          <a:p>
            <a:r>
              <a:rPr lang="ru-RU" sz="1800" dirty="0" smtClean="0"/>
              <a:t>Қытайдың әлеуметті – экономикалық құрылысын тұрақтандыру үшін, Конфуций адамды моральдық жетілдіру бағдарламасын ұсынды.</a:t>
            </a:r>
            <a:r>
              <a:rPr lang="kk-KZ" sz="1800" dirty="0" smtClean="0"/>
              <a:t> Біздің дәуірімізге дейінгі VII-III ғасырларда конфуциандық идеологтардың аса ірі саяси қайраткерлер – Цзы – Чан мен Ли Куняниң есімдерімен байланысты опоненттер – логистер пайда болды. Олардың көзқарастары егіншіліктің дамуымен, мемлекеттің және тауар – ақша қатынастарының нығаюымен байланысты. </a:t>
            </a:r>
            <a:endParaRPr lang="ru-RU" sz="1800" dirty="0" smtClean="0"/>
          </a:p>
          <a:p>
            <a:r>
              <a:rPr lang="kk-KZ" sz="1800" dirty="0" smtClean="0"/>
              <a:t>Ежелгі қытай идеалогиясының тарихында – даосизм, легизмнің  негізін қалаған Конфуцийдың замандасы – Лао –Цзы ерекше орын алды. Ол тыйым салушы заңдарды жоюға кеңес берді, себебі қайшылықты, халықтың нашар өмір сүруіне бұл заңдардың өте көп әсері болды. Ол басқарудың табиғи формаларына қайтып оралуға шақырды. Бұл идея халықтың қарсылығын туғызды.</a:t>
            </a:r>
            <a:endParaRPr lang="ru-RU" sz="1800" dirty="0" smtClean="0"/>
          </a:p>
          <a:p>
            <a:endParaRPr lang="ru-RU" sz="1600" dirty="0"/>
          </a:p>
        </p:txBody>
      </p:sp>
      <p:sp>
        <p:nvSpPr>
          <p:cNvPr id="22529" name="Rectangle 1"/>
          <p:cNvSpPr>
            <a:spLocks noChangeArrowheads="1"/>
          </p:cNvSpPr>
          <p:nvPr/>
        </p:nvSpPr>
        <p:spPr bwMode="auto">
          <a:xfrm>
            <a:off x="285720" y="142852"/>
            <a:ext cx="8643966" cy="600164"/>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317500" defTabSz="914400" rtl="0" eaLnBrk="1" fontAlgn="base" latinLnBrk="0" hangingPunct="1">
              <a:lnSpc>
                <a:spcPct val="100000"/>
              </a:lnSpc>
              <a:spcBef>
                <a:spcPct val="0"/>
              </a:spcBef>
              <a:spcAft>
                <a:spcPct val="0"/>
              </a:spcAft>
              <a:buClrTx/>
              <a:buSzTx/>
              <a:buFontTx/>
              <a:buNone/>
              <a:tabLst/>
            </a:pPr>
            <a:r>
              <a:rPr kumimoji="0" lang="kk-KZ" b="1" i="0" u="none" strike="noStrike" cap="none" normalizeH="0" baseline="0" dirty="0" smtClean="0">
                <a:ln>
                  <a:noFill/>
                </a:ln>
                <a:solidFill>
                  <a:srgbClr val="00B0F0"/>
                </a:solidFill>
                <a:effectLst/>
                <a:latin typeface="KZ Times New Roman"/>
                <a:cs typeface="Times New Roman" pitchFamily="18" charset="0"/>
              </a:rPr>
              <a:t>Ежелгі әлемде экономикалық ойлардың пайда болуы ( Қытай, Индия)</a:t>
            </a:r>
            <a:endParaRPr kumimoji="0" lang="kk-KZ" b="0" i="0" u="none" strike="noStrike" cap="none" normalizeH="0" baseline="0" dirty="0" smtClean="0">
              <a:ln>
                <a:noFill/>
              </a:ln>
              <a:solidFill>
                <a:srgbClr val="00B0F0"/>
              </a:solidFill>
              <a:effectLst/>
              <a:latin typeface="Times New Roman" pitchFamily="18" charset="0"/>
              <a:cs typeface="Times New Roman" pitchFamily="18" charset="0"/>
            </a:endParaRPr>
          </a:p>
          <a:p>
            <a:pPr marL="0" marR="0" lvl="0" indent="317500" algn="l" defTabSz="914400" rtl="0" eaLnBrk="0" fontAlgn="base" latinLnBrk="0" hangingPunct="0">
              <a:lnSpc>
                <a:spcPct val="100000"/>
              </a:lnSpc>
              <a:spcBef>
                <a:spcPct val="0"/>
              </a:spcBef>
              <a:spcAft>
                <a:spcPct val="0"/>
              </a:spcAft>
              <a:buClrTx/>
              <a:buSzTx/>
              <a:buFontTx/>
              <a:buNone/>
              <a:tabLst/>
            </a:pPr>
            <a:endParaRPr kumimoji="0" lang="kk-KZ"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randomBa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29600" cy="6419872"/>
          </a:xfrm>
        </p:spPr>
        <p:txBody>
          <a:bodyPr>
            <a:normAutofit/>
          </a:bodyPr>
          <a:lstStyle/>
          <a:p>
            <a:r>
              <a:rPr lang="kk-KZ" sz="2100" dirty="0" smtClean="0">
                <a:latin typeface="+mn-lt"/>
                <a:cs typeface="Times New Roman" pitchFamily="18" charset="0"/>
              </a:rPr>
              <a:t>“Артхашастра” трактаты – Ертедегі Индияның (сөзбе- сөз айтқанда – “өмірге іс жүзінде пайда келтіру туралы ғылым”) қоғамдық ойларының аса ірі ескерткіші, бұл мемлекетті басқару мәселелері бойынша өсиеттердің жинағы. Патша Чандрагунттың кеңесшісі - Кауталье, трактаттың авторы болып саналады.</a:t>
            </a:r>
            <a:r>
              <a:rPr lang="ru-RU" sz="2100" dirty="0" smtClean="0">
                <a:latin typeface="+mn-lt"/>
                <a:cs typeface="Times New Roman" pitchFamily="18" charset="0"/>
              </a:rPr>
              <a:t/>
            </a:r>
            <a:br>
              <a:rPr lang="ru-RU" sz="2100" dirty="0" smtClean="0">
                <a:latin typeface="+mn-lt"/>
                <a:cs typeface="Times New Roman" pitchFamily="18" charset="0"/>
              </a:rPr>
            </a:br>
            <a:r>
              <a:rPr lang="kk-KZ" sz="2100" dirty="0" smtClean="0">
                <a:latin typeface="+mn-lt"/>
                <a:cs typeface="Times New Roman" pitchFamily="18" charset="0"/>
              </a:rPr>
              <a:t>“Артхашастра” – елдің шаруашылық өмірінде ертедегі Индия мемлекетінің рөлін көрсетеді. Трактатта, айқын салық және саяси жүйесі бар ең жақсы мемлекет сипатталады. Материалдық өндірістің жетекші аясы – ауыл шаруашылығы, әсіресе егіншілік, мемлекеттің қарауындағы суландыру (арық) құрылыстары ерекше көрсетілген. Мемлекет, өнеркәсіптің дамуын, сауданы, қоғамдық жұмыстарды қаржыландыруға тиісті болды. Трактат авторының пікір бойынша шығыстар мен кірістердің қатаң құжаттық есебін жүргізу, тіпті, шиновниктердің қазынаға қолсұғушылығын тоқтату  мәселері қаралған.</a:t>
            </a:r>
            <a:r>
              <a:rPr lang="ru-RU" sz="2100" dirty="0" smtClean="0">
                <a:latin typeface="+mn-lt"/>
                <a:cs typeface="Times New Roman" pitchFamily="18" charset="0"/>
              </a:rPr>
              <a:t/>
            </a:r>
            <a:br>
              <a:rPr lang="ru-RU" sz="2100" dirty="0" smtClean="0">
                <a:latin typeface="+mn-lt"/>
                <a:cs typeface="Times New Roman" pitchFamily="18" charset="0"/>
              </a:rPr>
            </a:br>
            <a:r>
              <a:rPr lang="kk-KZ" sz="2100" dirty="0" smtClean="0">
                <a:latin typeface="+mn-lt"/>
                <a:cs typeface="Times New Roman" pitchFamily="18" charset="0"/>
              </a:rPr>
              <a:t>Тұтастай алғанда, трактат қоғамдық қатынастар туралы, Ертедегі Индияның экономика және саяси институттары туралы мәліметтердің маңызды көздері болып саналады.</a:t>
            </a:r>
            <a:r>
              <a:rPr lang="ru-RU" sz="2100" dirty="0" smtClean="0">
                <a:latin typeface="+mn-lt"/>
              </a:rPr>
              <a:t/>
            </a:r>
            <a:br>
              <a:rPr lang="ru-RU" sz="2100" dirty="0" smtClean="0">
                <a:latin typeface="+mn-lt"/>
              </a:rPr>
            </a:br>
            <a:endParaRPr lang="ru-RU" sz="2100" dirty="0">
              <a:latin typeface="+mn-lt"/>
            </a:endParaRPr>
          </a:p>
        </p:txBody>
      </p:sp>
    </p:spTree>
  </p:cSld>
  <p:clrMapOvr>
    <a:masterClrMapping/>
  </p:clrMapOvr>
  <p:transition>
    <p:plus/>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285728"/>
            <a:ext cx="8229600" cy="6276996"/>
          </a:xfrm>
        </p:spPr>
        <p:style>
          <a:lnRef idx="2">
            <a:schemeClr val="accent3">
              <a:shade val="50000"/>
            </a:schemeClr>
          </a:lnRef>
          <a:fillRef idx="1">
            <a:schemeClr val="accent3"/>
          </a:fillRef>
          <a:effectRef idx="0">
            <a:schemeClr val="accent3"/>
          </a:effectRef>
          <a:fontRef idx="minor">
            <a:schemeClr val="lt1"/>
          </a:fontRef>
        </p:style>
        <p:txBody>
          <a:bodyPr>
            <a:normAutofit fontScale="90000"/>
          </a:bodyPr>
          <a:lstStyle/>
          <a:p>
            <a:pPr algn="ctr"/>
            <a:r>
              <a:rPr lang="kk-KZ" sz="2800" dirty="0" smtClean="0">
                <a:solidFill>
                  <a:srgbClr val="00FF00"/>
                </a:solidFill>
                <a:latin typeface="Times New Roman" pitchFamily="18" charset="0"/>
                <a:cs typeface="Times New Roman" pitchFamily="18" charset="0"/>
              </a:rPr>
              <a:t>ХХ ғасырдың 50-60 –шы жылдарынан бастап, біздің экономикалық әдебиеттерімізде қаншалықты географиялық қана емес, соншалықты әлеуметтік және идеологиялық мағыналарға ие болған “батыс экономика теориясы” түсінігі кең таралды.</a:t>
            </a:r>
            <a:r>
              <a:rPr lang="ru-RU" sz="2800" dirty="0" smtClean="0">
                <a:solidFill>
                  <a:srgbClr val="00FF00"/>
                </a:solidFill>
                <a:latin typeface="Times New Roman" pitchFamily="18" charset="0"/>
                <a:cs typeface="Times New Roman" pitchFamily="18" charset="0"/>
              </a:rPr>
              <a:t/>
            </a:r>
            <a:br>
              <a:rPr lang="ru-RU" sz="2800" dirty="0" smtClean="0">
                <a:solidFill>
                  <a:srgbClr val="00FF00"/>
                </a:solidFill>
                <a:latin typeface="Times New Roman" pitchFamily="18" charset="0"/>
                <a:cs typeface="Times New Roman" pitchFamily="18" charset="0"/>
              </a:rPr>
            </a:br>
            <a:r>
              <a:rPr lang="kk-KZ" sz="2800" dirty="0" smtClean="0">
                <a:solidFill>
                  <a:srgbClr val="00FF00"/>
                </a:solidFill>
                <a:latin typeface="Times New Roman" pitchFamily="18" charset="0"/>
                <a:cs typeface="Times New Roman" pitchFamily="18" charset="0"/>
              </a:rPr>
              <a:t>Бұл “батыс экономика теориясы” түсінігі, мемлекеттік реттеуге сүйенбейтін, нарық пен жеке меншікке иелік етуге негізделген аралас  экономикалық жүйелер тұжырымдамасының  жиынтығын білдіреді. Олардың арасында терең алшақтық, айырмашылықтар болғанымен, бұл түсінікке бүкіл батыс экономистері қосылады. Кейбір экономистер тұтастай нарыққа сене отырып, мемлекеттік реттеуге қарсы болды, басқалары жеке меншік және мемлекеттік секторлардың әртүрлі үйлесіміндегі (жарастығындағы) мемлекеттік интервизионизімді күшейтуді жақтады.</a:t>
            </a:r>
            <a:r>
              <a:rPr lang="ru-RU" dirty="0" smtClean="0">
                <a:solidFill>
                  <a:srgbClr val="00FF00"/>
                </a:solidFill>
              </a:rPr>
              <a:t/>
            </a:r>
            <a:br>
              <a:rPr lang="ru-RU" dirty="0" smtClean="0">
                <a:solidFill>
                  <a:srgbClr val="00FF00"/>
                </a:solidFill>
              </a:rPr>
            </a:br>
            <a:endParaRPr lang="ru-RU" dirty="0">
              <a:solidFill>
                <a:srgbClr val="00FF00"/>
              </a:solidFill>
            </a:endParaRPr>
          </a:p>
        </p:txBody>
      </p:sp>
    </p:spTree>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14290"/>
            <a:ext cx="8229600" cy="6357982"/>
          </a:xfrm>
        </p:spPr>
        <p:txBody>
          <a:bodyPr>
            <a:normAutofit fontScale="90000"/>
          </a:bodyPr>
          <a:lstStyle/>
          <a:p>
            <a:pPr algn="ctr"/>
            <a:r>
              <a:rPr lang="kk-KZ" sz="3600" b="1" dirty="0" smtClean="0">
                <a:solidFill>
                  <a:srgbClr val="009900"/>
                </a:solidFill>
                <a:latin typeface="Times New Roman" pitchFamily="18" charset="0"/>
                <a:cs typeface="Times New Roman" pitchFamily="18" charset="0"/>
              </a:rPr>
              <a:t/>
            </a:r>
            <a:br>
              <a:rPr lang="kk-KZ" sz="3600" b="1" dirty="0" smtClean="0">
                <a:solidFill>
                  <a:srgbClr val="009900"/>
                </a:solidFill>
                <a:latin typeface="Times New Roman" pitchFamily="18" charset="0"/>
                <a:cs typeface="Times New Roman" pitchFamily="18" charset="0"/>
              </a:rPr>
            </a:br>
            <a:r>
              <a:rPr lang="kk-KZ" sz="3600" b="1" dirty="0" smtClean="0">
                <a:solidFill>
                  <a:srgbClr val="009900"/>
                </a:solidFill>
                <a:latin typeface="Times New Roman" pitchFamily="18" charset="0"/>
                <a:cs typeface="Times New Roman" pitchFamily="18" charset="0"/>
              </a:rPr>
              <a:t/>
            </a:r>
            <a:br>
              <a:rPr lang="kk-KZ" sz="3600" b="1" dirty="0" smtClean="0">
                <a:solidFill>
                  <a:srgbClr val="009900"/>
                </a:solidFill>
                <a:latin typeface="Times New Roman" pitchFamily="18" charset="0"/>
                <a:cs typeface="Times New Roman" pitchFamily="18" charset="0"/>
              </a:rPr>
            </a:br>
            <a:r>
              <a:rPr lang="kk-KZ" sz="3600" b="1" dirty="0" smtClean="0">
                <a:solidFill>
                  <a:srgbClr val="FF0000"/>
                </a:solidFill>
                <a:latin typeface="Times New Roman" pitchFamily="18" charset="0"/>
                <a:cs typeface="Times New Roman" pitchFamily="18" charset="0"/>
              </a:rPr>
              <a:t>Ерте </a:t>
            </a:r>
            <a:r>
              <a:rPr lang="kk-KZ" sz="3600" b="1" dirty="0" smtClean="0">
                <a:solidFill>
                  <a:srgbClr val="FF0000"/>
                </a:solidFill>
                <a:latin typeface="Times New Roman" pitchFamily="18" charset="0"/>
                <a:cs typeface="Times New Roman" pitchFamily="18" charset="0"/>
              </a:rPr>
              <a:t>дүниедегі </a:t>
            </a:r>
            <a:r>
              <a:rPr lang="kk-KZ" sz="3600" b="1" dirty="0" smtClean="0">
                <a:solidFill>
                  <a:srgbClr val="FF0000"/>
                </a:solidFill>
                <a:latin typeface="Times New Roman" pitchFamily="18" charset="0"/>
                <a:cs typeface="Times New Roman" pitchFamily="18" charset="0"/>
              </a:rPr>
              <a:t>Грецияның экономикалық көзқарастары</a:t>
            </a:r>
            <a:r>
              <a:rPr lang="ru-RU" sz="3600" b="1" dirty="0" smtClean="0">
                <a:solidFill>
                  <a:srgbClr val="009900"/>
                </a:solidFill>
                <a:latin typeface="Times New Roman" pitchFamily="18" charset="0"/>
                <a:cs typeface="Times New Roman" pitchFamily="18" charset="0"/>
              </a:rPr>
              <a:t/>
            </a:r>
            <a:br>
              <a:rPr lang="ru-RU" sz="3600" b="1" dirty="0" smtClean="0">
                <a:solidFill>
                  <a:srgbClr val="009900"/>
                </a:solidFill>
                <a:latin typeface="Times New Roman" pitchFamily="18" charset="0"/>
                <a:cs typeface="Times New Roman" pitchFamily="18" charset="0"/>
              </a:rPr>
            </a:br>
            <a:r>
              <a:rPr lang="kk-KZ" sz="3600" dirty="0" smtClean="0">
                <a:solidFill>
                  <a:srgbClr val="009900"/>
                </a:solidFill>
                <a:latin typeface="Times New Roman" pitchFamily="18" charset="0"/>
                <a:cs typeface="Times New Roman" pitchFamily="18" charset="0"/>
              </a:rPr>
              <a:t>Ежелгі Грецияның қоғамдық экономикалық өмірінің бүкіл аясын қамтылған, өндірістің құлиеленушілік тәсілінің генезисі, гүлденуі және дағдарысы кезеңіндегі экономикалық  проблемалар Грецияның ұлы ойшыларының экономикалық еңбектерінде көрініс тапты.</a:t>
            </a:r>
            <a:r>
              <a:rPr lang="ru-RU" sz="3600" dirty="0" smtClean="0">
                <a:solidFill>
                  <a:srgbClr val="009900"/>
                </a:solidFill>
                <a:latin typeface="Times New Roman" pitchFamily="18" charset="0"/>
                <a:cs typeface="Times New Roman" pitchFamily="18" charset="0"/>
              </a:rPr>
              <a:t/>
            </a:r>
            <a:br>
              <a:rPr lang="ru-RU" sz="3600" dirty="0" smtClean="0">
                <a:solidFill>
                  <a:srgbClr val="009900"/>
                </a:solidFill>
                <a:latin typeface="Times New Roman" pitchFamily="18" charset="0"/>
                <a:cs typeface="Times New Roman" pitchFamily="18" charset="0"/>
              </a:rPr>
            </a:br>
            <a:r>
              <a:rPr lang="kk-KZ" sz="3600" b="1" dirty="0" smtClean="0">
                <a:solidFill>
                  <a:srgbClr val="009900"/>
                </a:solidFill>
                <a:latin typeface="Times New Roman" pitchFamily="18" charset="0"/>
                <a:cs typeface="Times New Roman" pitchFamily="18" charset="0"/>
              </a:rPr>
              <a:t>Ксенофонт (б.д.д. 430-354), Платон (б.д.д. 428-347), Аристотель (б.д.д. 384-322)</a:t>
            </a:r>
            <a:r>
              <a:rPr lang="kk-KZ" sz="3600" dirty="0" smtClean="0">
                <a:solidFill>
                  <a:srgbClr val="009900"/>
                </a:solidFill>
                <a:latin typeface="Times New Roman" pitchFamily="18" charset="0"/>
                <a:cs typeface="Times New Roman" pitchFamily="18" charset="0"/>
              </a:rPr>
              <a:t> Ежелгі Грецияның экономикалық ойларының негізгі </a:t>
            </a:r>
            <a:r>
              <a:rPr lang="kk-KZ" sz="3600" dirty="0" smtClean="0">
                <a:solidFill>
                  <a:srgbClr val="009900"/>
                </a:solidFill>
                <a:latin typeface="Times New Roman" pitchFamily="18" charset="0"/>
                <a:cs typeface="Times New Roman" pitchFamily="18" charset="0"/>
              </a:rPr>
              <a:t/>
            </a:r>
            <a:br>
              <a:rPr lang="kk-KZ" sz="3600" dirty="0" smtClean="0">
                <a:solidFill>
                  <a:srgbClr val="009900"/>
                </a:solidFill>
                <a:latin typeface="Times New Roman" pitchFamily="18" charset="0"/>
                <a:cs typeface="Times New Roman" pitchFamily="18" charset="0"/>
              </a:rPr>
            </a:br>
            <a:r>
              <a:rPr lang="kk-KZ" sz="3600" dirty="0" smtClean="0">
                <a:solidFill>
                  <a:srgbClr val="009900"/>
                </a:solidFill>
                <a:latin typeface="Times New Roman" pitchFamily="18" charset="0"/>
                <a:cs typeface="Times New Roman" pitchFamily="18" charset="0"/>
              </a:rPr>
              <a:t>өкілдері </a:t>
            </a:r>
            <a:r>
              <a:rPr lang="kk-KZ" sz="3600" dirty="0" smtClean="0">
                <a:solidFill>
                  <a:srgbClr val="009900"/>
                </a:solidFill>
                <a:latin typeface="Times New Roman" pitchFamily="18" charset="0"/>
                <a:cs typeface="Times New Roman" pitchFamily="18" charset="0"/>
              </a:rPr>
              <a:t>болып саналады.</a:t>
            </a:r>
            <a:r>
              <a:rPr lang="ru-RU" dirty="0" smtClean="0">
                <a:solidFill>
                  <a:srgbClr val="009900"/>
                </a:solidFill>
              </a:rPr>
              <a:t/>
            </a:r>
            <a:br>
              <a:rPr lang="ru-RU" dirty="0" smtClean="0">
                <a:solidFill>
                  <a:srgbClr val="009900"/>
                </a:solidFill>
              </a:rPr>
            </a:br>
            <a:endParaRPr lang="ru-RU" dirty="0">
              <a:solidFill>
                <a:srgbClr val="009900"/>
              </a:solidFill>
            </a:endParaRPr>
          </a:p>
        </p:txBody>
      </p:sp>
    </p:spTree>
  </p:cSld>
  <p:clrMapOvr>
    <a:masterClrMapping/>
  </p:clrMapOvr>
  <p:transition>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Блок-схема: знак завершения 2"/>
          <p:cNvSpPr/>
          <p:nvPr/>
        </p:nvSpPr>
        <p:spPr>
          <a:xfrm>
            <a:off x="500034" y="1357298"/>
            <a:ext cx="7858180" cy="3929090"/>
          </a:xfrm>
          <a:prstGeom prst="flowChartTerminator">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ru-RU" dirty="0" smtClean="0">
                <a:solidFill>
                  <a:srgbClr val="6600CC"/>
                </a:solidFill>
              </a:rPr>
              <a:t>Ксенофонт</a:t>
            </a:r>
            <a:r>
              <a:rPr lang="ru-RU" dirty="0" smtClean="0">
                <a:solidFill>
                  <a:srgbClr val="6600CC"/>
                </a:solidFill>
              </a:rPr>
              <a:t> – Афина </a:t>
            </a:r>
            <a:r>
              <a:rPr lang="ru-RU" dirty="0" smtClean="0">
                <a:solidFill>
                  <a:srgbClr val="6600CC"/>
                </a:solidFill>
              </a:rPr>
              <a:t>аристократиясының өкілі</a:t>
            </a:r>
            <a:r>
              <a:rPr lang="ru-RU" dirty="0" smtClean="0">
                <a:solidFill>
                  <a:srgbClr val="6600CC"/>
                </a:solidFill>
              </a:rPr>
              <a:t>, </a:t>
            </a:r>
            <a:r>
              <a:rPr lang="ru-RU" dirty="0" smtClean="0">
                <a:solidFill>
                  <a:srgbClr val="6600CC"/>
                </a:solidFill>
              </a:rPr>
              <a:t>аграрлық Спартаның саясы</a:t>
            </a:r>
            <a:r>
              <a:rPr lang="ru-RU" dirty="0" smtClean="0">
                <a:solidFill>
                  <a:srgbClr val="6600CC"/>
                </a:solidFill>
              </a:rPr>
              <a:t> </a:t>
            </a:r>
            <a:r>
              <a:rPr lang="ru-RU" dirty="0" smtClean="0">
                <a:solidFill>
                  <a:srgbClr val="6600CC"/>
                </a:solidFill>
              </a:rPr>
              <a:t>және экономикалық құрылысын идеяландырды</a:t>
            </a:r>
            <a:r>
              <a:rPr lang="ru-RU" dirty="0" smtClean="0">
                <a:solidFill>
                  <a:srgbClr val="6600CC"/>
                </a:solidFill>
              </a:rPr>
              <a:t>. </a:t>
            </a:r>
            <a:r>
              <a:rPr lang="ru-RU" dirty="0" smtClean="0">
                <a:solidFill>
                  <a:srgbClr val="6600CC"/>
                </a:solidFill>
              </a:rPr>
              <a:t>Ірі</a:t>
            </a:r>
            <a:r>
              <a:rPr lang="ru-RU" dirty="0" smtClean="0">
                <a:solidFill>
                  <a:srgbClr val="6600CC"/>
                </a:solidFill>
              </a:rPr>
              <a:t> </a:t>
            </a:r>
            <a:r>
              <a:rPr lang="ru-RU" dirty="0" smtClean="0">
                <a:solidFill>
                  <a:srgbClr val="6600CC"/>
                </a:solidFill>
              </a:rPr>
              <a:t>құлиеленушілік ауыл</a:t>
            </a:r>
            <a:r>
              <a:rPr lang="ru-RU" dirty="0" smtClean="0">
                <a:solidFill>
                  <a:srgbClr val="6600CC"/>
                </a:solidFill>
              </a:rPr>
              <a:t> </a:t>
            </a:r>
            <a:r>
              <a:rPr lang="ru-RU" dirty="0" smtClean="0">
                <a:solidFill>
                  <a:srgbClr val="6600CC"/>
                </a:solidFill>
              </a:rPr>
              <a:t>шаруашылығының өкілі ретінде</a:t>
            </a:r>
            <a:r>
              <a:rPr lang="ru-RU" dirty="0" smtClean="0">
                <a:solidFill>
                  <a:srgbClr val="6600CC"/>
                </a:solidFill>
              </a:rPr>
              <a:t>, </a:t>
            </a:r>
            <a:r>
              <a:rPr lang="ru-RU" dirty="0" smtClean="0">
                <a:solidFill>
                  <a:srgbClr val="6600CC"/>
                </a:solidFill>
              </a:rPr>
              <a:t>ол</a:t>
            </a:r>
            <a:r>
              <a:rPr lang="ru-RU" dirty="0" smtClean="0">
                <a:solidFill>
                  <a:srgbClr val="6600CC"/>
                </a:solidFill>
              </a:rPr>
              <a:t> “</a:t>
            </a:r>
            <a:r>
              <a:rPr lang="ru-RU" dirty="0" smtClean="0">
                <a:solidFill>
                  <a:srgbClr val="6600CC"/>
                </a:solidFill>
              </a:rPr>
              <a:t>Экономикос</a:t>
            </a:r>
            <a:r>
              <a:rPr lang="ru-RU" dirty="0" smtClean="0">
                <a:solidFill>
                  <a:srgbClr val="6600CC"/>
                </a:solidFill>
              </a:rPr>
              <a:t>” (“</a:t>
            </a:r>
            <a:r>
              <a:rPr lang="ru-RU" dirty="0" smtClean="0">
                <a:solidFill>
                  <a:srgbClr val="6600CC"/>
                </a:solidFill>
              </a:rPr>
              <a:t>Домосторой</a:t>
            </a:r>
            <a:r>
              <a:rPr lang="ru-RU" dirty="0" smtClean="0">
                <a:solidFill>
                  <a:srgbClr val="6600CC"/>
                </a:solidFill>
              </a:rPr>
              <a:t>”) </a:t>
            </a:r>
            <a:r>
              <a:rPr lang="ru-RU" dirty="0" smtClean="0">
                <a:solidFill>
                  <a:srgbClr val="6600CC"/>
                </a:solidFill>
              </a:rPr>
              <a:t>деп</a:t>
            </a:r>
            <a:r>
              <a:rPr lang="ru-RU" dirty="0" smtClean="0">
                <a:solidFill>
                  <a:srgbClr val="6600CC"/>
                </a:solidFill>
              </a:rPr>
              <a:t> </a:t>
            </a:r>
            <a:r>
              <a:rPr lang="ru-RU" dirty="0" smtClean="0">
                <a:solidFill>
                  <a:srgbClr val="6600CC"/>
                </a:solidFill>
              </a:rPr>
              <a:t>аталатын</a:t>
            </a:r>
            <a:r>
              <a:rPr lang="ru-RU" dirty="0" smtClean="0">
                <a:solidFill>
                  <a:srgbClr val="6600CC"/>
                </a:solidFill>
              </a:rPr>
              <a:t> </a:t>
            </a:r>
            <a:r>
              <a:rPr lang="ru-RU" dirty="0" smtClean="0">
                <a:solidFill>
                  <a:srgbClr val="6600CC"/>
                </a:solidFill>
              </a:rPr>
              <a:t>өзінің трактатында</a:t>
            </a:r>
            <a:r>
              <a:rPr lang="ru-RU" dirty="0" smtClean="0">
                <a:solidFill>
                  <a:srgbClr val="6600CC"/>
                </a:solidFill>
              </a:rPr>
              <a:t> </a:t>
            </a:r>
            <a:r>
              <a:rPr lang="ru-RU" dirty="0" smtClean="0">
                <a:solidFill>
                  <a:srgbClr val="6600CC"/>
                </a:solidFill>
              </a:rPr>
              <a:t>егіншіліктің артықшылығын мадақтап қолөнершілікпен және саудамен</a:t>
            </a:r>
            <a:r>
              <a:rPr lang="ru-RU" dirty="0" smtClean="0">
                <a:solidFill>
                  <a:srgbClr val="6600CC"/>
                </a:solidFill>
              </a:rPr>
              <a:t> </a:t>
            </a:r>
            <a:r>
              <a:rPr lang="ru-RU" dirty="0" smtClean="0">
                <a:solidFill>
                  <a:srgbClr val="6600CC"/>
                </a:solidFill>
              </a:rPr>
              <a:t>айналысушылықты айыптайды</a:t>
            </a:r>
            <a:r>
              <a:rPr lang="ru-RU" dirty="0" smtClean="0">
                <a:solidFill>
                  <a:srgbClr val="6600CC"/>
                </a:solidFill>
              </a:rPr>
              <a:t>. </a:t>
            </a:r>
            <a:r>
              <a:rPr lang="ru-RU" dirty="0" smtClean="0">
                <a:solidFill>
                  <a:srgbClr val="6600CC"/>
                </a:solidFill>
              </a:rPr>
              <a:t>Дегенмен</a:t>
            </a:r>
            <a:r>
              <a:rPr lang="ru-RU" dirty="0" smtClean="0">
                <a:solidFill>
                  <a:srgbClr val="6600CC"/>
                </a:solidFill>
              </a:rPr>
              <a:t>, </a:t>
            </a:r>
            <a:r>
              <a:rPr lang="ru-RU" dirty="0" smtClean="0">
                <a:solidFill>
                  <a:srgbClr val="6600CC"/>
                </a:solidFill>
              </a:rPr>
              <a:t>ол</a:t>
            </a:r>
            <a:r>
              <a:rPr lang="ru-RU" dirty="0" smtClean="0">
                <a:solidFill>
                  <a:srgbClr val="6600CC"/>
                </a:solidFill>
              </a:rPr>
              <a:t> </a:t>
            </a:r>
            <a:r>
              <a:rPr lang="ru-RU" dirty="0" smtClean="0">
                <a:solidFill>
                  <a:srgbClr val="6600CC"/>
                </a:solidFill>
              </a:rPr>
              <a:t>оған қарамай, ақшаны ссудалық растовщиктік</a:t>
            </a:r>
            <a:r>
              <a:rPr lang="ru-RU" dirty="0" smtClean="0">
                <a:solidFill>
                  <a:srgbClr val="6600CC"/>
                </a:solidFill>
              </a:rPr>
              <a:t> капитал </a:t>
            </a:r>
            <a:r>
              <a:rPr lang="ru-RU" dirty="0" smtClean="0">
                <a:solidFill>
                  <a:srgbClr val="6600CC"/>
                </a:solidFill>
              </a:rPr>
              <a:t>түрінде мойындап</a:t>
            </a:r>
            <a:r>
              <a:rPr lang="ru-RU" dirty="0" smtClean="0">
                <a:solidFill>
                  <a:srgbClr val="6600CC"/>
                </a:solidFill>
              </a:rPr>
              <a:t> </a:t>
            </a:r>
            <a:r>
              <a:rPr lang="ru-RU" dirty="0" smtClean="0">
                <a:solidFill>
                  <a:srgbClr val="6600CC"/>
                </a:solidFill>
              </a:rPr>
              <a:t>айырбас</a:t>
            </a:r>
            <a:r>
              <a:rPr lang="ru-RU" dirty="0" smtClean="0">
                <a:solidFill>
                  <a:srgbClr val="6600CC"/>
                </a:solidFill>
              </a:rPr>
              <a:t> </a:t>
            </a:r>
            <a:r>
              <a:rPr lang="ru-RU" dirty="0" smtClean="0">
                <a:solidFill>
                  <a:srgbClr val="6600CC"/>
                </a:solidFill>
              </a:rPr>
              <a:t>құралы және қазына құрау құралы ретінде</a:t>
            </a:r>
            <a:r>
              <a:rPr lang="ru-RU" dirty="0" smtClean="0">
                <a:solidFill>
                  <a:srgbClr val="6600CC"/>
                </a:solidFill>
              </a:rPr>
              <a:t> </a:t>
            </a:r>
            <a:r>
              <a:rPr lang="ru-RU" dirty="0" smtClean="0">
                <a:solidFill>
                  <a:srgbClr val="6600CC"/>
                </a:solidFill>
              </a:rPr>
              <a:t>ақшаға құрметпен қарады</a:t>
            </a:r>
            <a:r>
              <a:rPr lang="ru-RU" dirty="0" smtClean="0">
                <a:solidFill>
                  <a:srgbClr val="6600CC"/>
                </a:solidFill>
              </a:rPr>
              <a:t>. </a:t>
            </a:r>
            <a:r>
              <a:rPr lang="kk-KZ" dirty="0" smtClean="0">
                <a:solidFill>
                  <a:srgbClr val="6600CC"/>
                </a:solidFill>
              </a:rPr>
              <a:t>Ксенофонттың көзқарасына сәйкес салықтар, баж салықтары, отарлардан алынатын алымдар, сыртқы саудадан түсетін табыстар мемлекеттік қорлардың көздері болып саналды. Афинаның ақша байлығы, оның әскери қуатының негізі деп санады ол.</a:t>
            </a:r>
            <a:endParaRPr lang="ru-RU" dirty="0" smtClean="0">
              <a:solidFill>
                <a:srgbClr val="6600CC"/>
              </a:solidFill>
            </a:endParaRPr>
          </a:p>
          <a:p>
            <a:pPr algn="ctr"/>
            <a:endParaRPr lang="ru-RU" dirty="0"/>
          </a:p>
        </p:txBody>
      </p:sp>
    </p:spTree>
  </p:cSld>
  <p:clrMapOvr>
    <a:masterClrMapping/>
  </p:clrMapOvr>
  <p:transition>
    <p:strips dir="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Блок-схема: знак завершения 2"/>
          <p:cNvSpPr/>
          <p:nvPr/>
        </p:nvSpPr>
        <p:spPr>
          <a:xfrm>
            <a:off x="357158" y="1214422"/>
            <a:ext cx="8429684" cy="4643470"/>
          </a:xfrm>
          <a:prstGeom prst="flowChartTerminator">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kk-KZ" sz="1600" dirty="0" smtClean="0">
                <a:solidFill>
                  <a:srgbClr val="6600CC"/>
                </a:solidFill>
                <a:latin typeface="Times New Roman" pitchFamily="18" charset="0"/>
                <a:cs typeface="Times New Roman" pitchFamily="18" charset="0"/>
              </a:rPr>
              <a:t>Ежелгі </a:t>
            </a:r>
            <a:r>
              <a:rPr lang="kk-KZ" sz="1600" dirty="0" smtClean="0">
                <a:solidFill>
                  <a:srgbClr val="6600CC"/>
                </a:solidFill>
                <a:latin typeface="Times New Roman" pitchFamily="18" charset="0"/>
                <a:cs typeface="Times New Roman" pitchFamily="18" charset="0"/>
              </a:rPr>
              <a:t>Грециядағы экономикалық ойлардың дамуы ұлы оқымысты Аристотельдің “Никомахова” және “Саясат” т.б. еңбектерінде көрініс тапты. Ол өзінің экономикалық ілімдерінде құлдық табиғи заң деп және ол әрқашанда өндірістің алғы шарты, негізі деді. Адамдарды еркін және құлдарға бөлінуін ол табиғат заңдарымен түсіндірді, яғни “құлдар тірі құралдар”- деді.</a:t>
            </a:r>
            <a:endParaRPr lang="ru-RU" sz="1600" dirty="0" smtClean="0">
              <a:solidFill>
                <a:srgbClr val="6600CC"/>
              </a:solidFill>
              <a:latin typeface="Times New Roman" pitchFamily="18" charset="0"/>
              <a:cs typeface="Times New Roman" pitchFamily="18" charset="0"/>
            </a:endParaRPr>
          </a:p>
          <a:p>
            <a:r>
              <a:rPr lang="kk-KZ" sz="1600" dirty="0" smtClean="0">
                <a:solidFill>
                  <a:srgbClr val="6600CC"/>
                </a:solidFill>
                <a:latin typeface="Times New Roman" pitchFamily="18" charset="0"/>
                <a:cs typeface="Times New Roman" pitchFamily="18" charset="0"/>
              </a:rPr>
              <a:t>Аристотельдің айтуынша,, тек  гректер құл емес, құл барлық құзғындар, яғни “құзғындар немесе құлдар бір ұғым”. Ол құлиеланүшілік  жеке меншікті өндіріс қатынасының негізі ден санады.</a:t>
            </a:r>
            <a:endParaRPr lang="ru-RU" sz="1600" dirty="0" smtClean="0">
              <a:solidFill>
                <a:srgbClr val="6600CC"/>
              </a:solidFill>
              <a:latin typeface="Times New Roman" pitchFamily="18" charset="0"/>
              <a:cs typeface="Times New Roman" pitchFamily="18" charset="0"/>
            </a:endParaRPr>
          </a:p>
          <a:p>
            <a:r>
              <a:rPr lang="kk-KZ" sz="1600" dirty="0" smtClean="0">
                <a:solidFill>
                  <a:srgbClr val="6600CC"/>
                </a:solidFill>
                <a:latin typeface="Times New Roman" pitchFamily="18" charset="0"/>
                <a:cs typeface="Times New Roman" pitchFamily="18" charset="0"/>
              </a:rPr>
              <a:t>Қоғамдық байлықтың  көздерін іздестіру Аристотельден басталады. Экономикаға этикалық көзқарас тұрғысынан келе отырып, ол байлықтың екі формасын анықтады; адамгершілікті – экономика және адамгершілікке жатпайтын хрематистика. Экономика ол өмір үшін үй шаруашылығы және мемлекет үшін қажетті, тұтыну құқына иелік ету деп түсіндірді.</a:t>
            </a:r>
            <a:endParaRPr lang="ru-RU" sz="1600" dirty="0" smtClean="0">
              <a:solidFill>
                <a:srgbClr val="6600CC"/>
              </a:solidFill>
              <a:latin typeface="Times New Roman" pitchFamily="18" charset="0"/>
              <a:cs typeface="Times New Roman" pitchFamily="18" charset="0"/>
            </a:endParaRPr>
          </a:p>
          <a:p>
            <a:pPr algn="ctr"/>
            <a:r>
              <a:rPr lang="kk-KZ" sz="800" dirty="0" smtClean="0">
                <a:solidFill>
                  <a:srgbClr val="6600CC"/>
                </a:solidFill>
              </a:rPr>
              <a:t>.</a:t>
            </a:r>
            <a:endParaRPr lang="ru-RU" sz="800" dirty="0" smtClean="0">
              <a:solidFill>
                <a:srgbClr val="6600CC"/>
              </a:solidFill>
            </a:endParaRPr>
          </a:p>
          <a:p>
            <a:pPr algn="ctr"/>
            <a:endParaRPr lang="ru-RU" dirty="0"/>
          </a:p>
        </p:txBody>
      </p:sp>
    </p:spTree>
  </p:cSld>
  <p:clrMapOvr>
    <a:masterClrMapping/>
  </p:clrMapOvr>
  <p:transition>
    <p:wheel spokes="8"/>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Блок-схема: знак завершения 3"/>
          <p:cNvSpPr/>
          <p:nvPr/>
        </p:nvSpPr>
        <p:spPr>
          <a:xfrm>
            <a:off x="500034" y="1357298"/>
            <a:ext cx="7858180" cy="3929090"/>
          </a:xfrm>
          <a:prstGeom prst="flowChartTerminator">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kk-KZ" sz="2000" dirty="0" smtClean="0">
                <a:solidFill>
                  <a:srgbClr val="6600CC"/>
                </a:solidFill>
                <a:latin typeface="Times New Roman" pitchFamily="18" charset="0"/>
                <a:cs typeface="Times New Roman" pitchFamily="18" charset="0"/>
              </a:rPr>
              <a:t>Платонның </a:t>
            </a:r>
            <a:r>
              <a:rPr lang="kk-KZ" sz="2000" dirty="0" smtClean="0">
                <a:solidFill>
                  <a:srgbClr val="6600CC"/>
                </a:solidFill>
                <a:latin typeface="Times New Roman" pitchFamily="18" charset="0"/>
                <a:cs typeface="Times New Roman" pitchFamily="18" charset="0"/>
              </a:rPr>
              <a:t>ойынша ең жақсы қоғамда, элиталық қауымдастыққа бірікпеген, тек қана еркін азаматтар ғана мемлекеттен алған үйге, жерге ие бола алады. Осыған орай мемлекет азаматтарының біреуінің байлығы екіншісінің байлығынан 4 еседен асып кетпеу үшін оларың мүлік теңділігін сақтауды қатаң қадағалаулықты ұсынды</a:t>
            </a:r>
            <a:r>
              <a:rPr lang="kk-KZ" sz="2000" dirty="0" smtClean="0">
                <a:solidFill>
                  <a:srgbClr val="6600CC"/>
                </a:solidFill>
                <a:latin typeface="Times New Roman" pitchFamily="18" charset="0"/>
                <a:cs typeface="Times New Roman" pitchFamily="18" charset="0"/>
              </a:rPr>
              <a:t>.</a:t>
            </a:r>
          </a:p>
          <a:p>
            <a:pPr algn="ctr"/>
            <a:r>
              <a:rPr lang="kk-KZ" sz="2000" dirty="0" smtClean="0">
                <a:solidFill>
                  <a:srgbClr val="6600CC"/>
                </a:solidFill>
                <a:latin typeface="Times New Roman" pitchFamily="18" charset="0"/>
                <a:cs typeface="Times New Roman" pitchFamily="18" charset="0"/>
              </a:rPr>
              <a:t>Платонның </a:t>
            </a:r>
            <a:r>
              <a:rPr lang="kk-KZ" sz="2000" dirty="0" smtClean="0">
                <a:solidFill>
                  <a:srgbClr val="6600CC"/>
                </a:solidFill>
                <a:latin typeface="Times New Roman" pitchFamily="18" charset="0"/>
                <a:cs typeface="Times New Roman" pitchFamily="18" charset="0"/>
              </a:rPr>
              <a:t>негізгі  идеясы бойынша ең жақсы қоғам: әділеттілікті сақтау; қайырымды іс жасау, кемеңгерлік батылдық, элита үшін жеке меншікті жою, некелесуді мемлекеттік реттеу, ата – анасын білмейтіндей етіп балаларды қоғамдық тәрбиелеу және т.б.</a:t>
            </a:r>
            <a:endParaRPr lang="ru-RU" sz="2000" dirty="0" smtClean="0">
              <a:solidFill>
                <a:srgbClr val="6600CC"/>
              </a:solidFill>
              <a:latin typeface="Times New Roman" pitchFamily="18" charset="0"/>
              <a:cs typeface="Times New Roman" pitchFamily="18" charset="0"/>
            </a:endParaRPr>
          </a:p>
          <a:p>
            <a:pPr algn="ctr"/>
            <a:endParaRPr lang="ru-RU" sz="800" dirty="0" smtClean="0">
              <a:solidFill>
                <a:srgbClr val="6600CC"/>
              </a:solidFill>
              <a:latin typeface="Times New Roman" pitchFamily="18" charset="0"/>
              <a:cs typeface="Times New Roman" pitchFamily="18" charset="0"/>
            </a:endParaRPr>
          </a:p>
          <a:p>
            <a:pPr algn="ctr"/>
            <a:endParaRPr lang="ru-RU" dirty="0"/>
          </a:p>
        </p:txBody>
      </p:sp>
    </p:spTree>
  </p:cSld>
  <p:clrMapOvr>
    <a:masterClrMapping/>
  </p:clrMapOvr>
  <p:transition>
    <p:newsflash/>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вал 2"/>
          <p:cNvSpPr/>
          <p:nvPr/>
        </p:nvSpPr>
        <p:spPr>
          <a:xfrm>
            <a:off x="928662" y="214290"/>
            <a:ext cx="7500990" cy="1785950"/>
          </a:xfrm>
          <a:prstGeom prst="ellipse">
            <a:avLst/>
          </a:prstGeom>
          <a:solidFill>
            <a:srgbClr val="FF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2000" dirty="0" smtClean="0">
                <a:latin typeface="Times New Roman" pitchFamily="18" charset="0"/>
                <a:cs typeface="Times New Roman" pitchFamily="18" charset="0"/>
              </a:rPr>
              <a:t>Римдік </a:t>
            </a:r>
            <a:r>
              <a:rPr lang="kk-KZ" sz="2000" dirty="0" smtClean="0">
                <a:latin typeface="Times New Roman" pitchFamily="18" charset="0"/>
                <a:cs typeface="Times New Roman" pitchFamily="18" charset="0"/>
              </a:rPr>
              <a:t>құлиеленушілер </a:t>
            </a:r>
            <a:endParaRPr lang="kk-KZ" sz="2000" dirty="0" smtClean="0">
              <a:latin typeface="Times New Roman" pitchFamily="18" charset="0"/>
              <a:cs typeface="Times New Roman" pitchFamily="18" charset="0"/>
            </a:endParaRPr>
          </a:p>
          <a:p>
            <a:pPr algn="ctr"/>
            <a:r>
              <a:rPr lang="kk-KZ" sz="2000" b="1" dirty="0" smtClean="0">
                <a:latin typeface="Times New Roman" pitchFamily="18" charset="0"/>
                <a:cs typeface="Times New Roman" pitchFamily="18" charset="0"/>
              </a:rPr>
              <a:t>Катон </a:t>
            </a:r>
            <a:r>
              <a:rPr lang="kk-KZ" sz="2000" b="1" dirty="0" smtClean="0">
                <a:latin typeface="Times New Roman" pitchFamily="18" charset="0"/>
                <a:cs typeface="Times New Roman" pitchFamily="18" charset="0"/>
              </a:rPr>
              <a:t>Старший (б.д.д. 234-149),</a:t>
            </a:r>
            <a:r>
              <a:rPr lang="kk-KZ" sz="2000" dirty="0" smtClean="0">
                <a:latin typeface="Times New Roman" pitchFamily="18" charset="0"/>
                <a:cs typeface="Times New Roman" pitchFamily="18" charset="0"/>
              </a:rPr>
              <a:t> </a:t>
            </a:r>
            <a:r>
              <a:rPr lang="kk-KZ" sz="2000" dirty="0" smtClean="0">
                <a:latin typeface="Times New Roman" pitchFamily="18" charset="0"/>
                <a:cs typeface="Times New Roman" pitchFamily="18" charset="0"/>
              </a:rPr>
              <a:t>ағайынды </a:t>
            </a:r>
            <a:r>
              <a:rPr lang="kk-KZ" sz="2000" b="1" dirty="0" smtClean="0">
                <a:latin typeface="Times New Roman" pitchFamily="18" charset="0"/>
                <a:cs typeface="Times New Roman" pitchFamily="18" charset="0"/>
              </a:rPr>
              <a:t>Тиберий (б.д.д. 162-133),</a:t>
            </a:r>
            <a:r>
              <a:rPr lang="kk-KZ" sz="2000" dirty="0" smtClean="0">
                <a:latin typeface="Times New Roman" pitchFamily="18" charset="0"/>
                <a:cs typeface="Times New Roman" pitchFamily="18" charset="0"/>
              </a:rPr>
              <a:t> </a:t>
            </a:r>
            <a:r>
              <a:rPr lang="kk-KZ" sz="2000" b="1" dirty="0" smtClean="0">
                <a:latin typeface="Times New Roman" pitchFamily="18" charset="0"/>
                <a:cs typeface="Times New Roman" pitchFamily="18" charset="0"/>
              </a:rPr>
              <a:t>Гай Гракхи (б.д.д. 153-121 ж.)</a:t>
            </a:r>
            <a:r>
              <a:rPr lang="kk-KZ" sz="2000" dirty="0" smtClean="0">
                <a:latin typeface="Times New Roman" pitchFamily="18" charset="0"/>
                <a:cs typeface="Times New Roman" pitchFamily="18" charset="0"/>
              </a:rPr>
              <a:t>  және </a:t>
            </a:r>
            <a:r>
              <a:rPr lang="kk-KZ" sz="2000" b="1" dirty="0" smtClean="0">
                <a:latin typeface="Times New Roman" pitchFamily="18" charset="0"/>
                <a:cs typeface="Times New Roman" pitchFamily="18" charset="0"/>
              </a:rPr>
              <a:t>Варрон</a:t>
            </a:r>
            <a:r>
              <a:rPr lang="kk-KZ" sz="2000" dirty="0" smtClean="0">
                <a:latin typeface="Times New Roman" pitchFamily="18" charset="0"/>
                <a:cs typeface="Times New Roman" pitchFamily="18" charset="0"/>
              </a:rPr>
              <a:t> </a:t>
            </a:r>
            <a:r>
              <a:rPr lang="kk-KZ" sz="2000" b="1" dirty="0" smtClean="0">
                <a:latin typeface="Times New Roman" pitchFamily="18" charset="0"/>
                <a:cs typeface="Times New Roman" pitchFamily="18" charset="0"/>
              </a:rPr>
              <a:t>(б.д.д. 116-27</a:t>
            </a:r>
            <a:r>
              <a:rPr lang="kk-KZ" sz="2000" b="1" dirty="0" smtClean="0">
                <a:latin typeface="Times New Roman" pitchFamily="18" charset="0"/>
                <a:cs typeface="Times New Roman" pitchFamily="18" charset="0"/>
              </a:rPr>
              <a:t>)</a:t>
            </a:r>
            <a:endParaRPr lang="ru-RU" sz="2000" dirty="0" smtClean="0">
              <a:latin typeface="Times New Roman" pitchFamily="18" charset="0"/>
              <a:cs typeface="Times New Roman" pitchFamily="18" charset="0"/>
            </a:endParaRPr>
          </a:p>
          <a:p>
            <a:pPr algn="ctr"/>
            <a:endParaRPr lang="ru-RU" dirty="0"/>
          </a:p>
        </p:txBody>
      </p:sp>
      <p:sp>
        <p:nvSpPr>
          <p:cNvPr id="5" name="Вертикальный свиток 4"/>
          <p:cNvSpPr/>
          <p:nvPr/>
        </p:nvSpPr>
        <p:spPr>
          <a:xfrm>
            <a:off x="-285784" y="2000240"/>
            <a:ext cx="3286148" cy="4500594"/>
          </a:xfrm>
          <a:prstGeom prst="verticalScroll">
            <a:avLst/>
          </a:prstGeom>
          <a:ln>
            <a:solidFill>
              <a:srgbClr val="FFFF00"/>
            </a:solidFill>
          </a:ln>
        </p:spPr>
        <p:style>
          <a:lnRef idx="1">
            <a:schemeClr val="dk1"/>
          </a:lnRef>
          <a:fillRef idx="3">
            <a:schemeClr val="dk1"/>
          </a:fillRef>
          <a:effectRef idx="2">
            <a:schemeClr val="dk1"/>
          </a:effectRef>
          <a:fontRef idx="minor">
            <a:schemeClr val="lt1"/>
          </a:fontRef>
        </p:style>
        <p:txBody>
          <a:bodyPr rtlCol="0" anchor="ctr"/>
          <a:lstStyle/>
          <a:p>
            <a:pPr algn="ctr"/>
            <a:r>
              <a:rPr lang="ru-RU" sz="1500" dirty="0" smtClean="0">
                <a:solidFill>
                  <a:srgbClr val="FF0066"/>
                </a:solidFill>
                <a:latin typeface="Times New Roman" pitchFamily="18" charset="0"/>
                <a:cs typeface="Times New Roman" pitchFamily="18" charset="0"/>
              </a:rPr>
              <a:t> </a:t>
            </a:r>
            <a:r>
              <a:rPr lang="ru-RU" sz="1500" dirty="0" smtClean="0">
                <a:solidFill>
                  <a:srgbClr val="FF0066"/>
                </a:solidFill>
                <a:latin typeface="Times New Roman" pitchFamily="18" charset="0"/>
                <a:cs typeface="Times New Roman" pitchFamily="18" charset="0"/>
              </a:rPr>
              <a:t>Катон</a:t>
            </a:r>
            <a:r>
              <a:rPr lang="ru-RU" sz="1500" dirty="0" smtClean="0">
                <a:solidFill>
                  <a:srgbClr val="FF0066"/>
                </a:solidFill>
                <a:latin typeface="Times New Roman" pitchFamily="18" charset="0"/>
                <a:cs typeface="Times New Roman" pitchFamily="18" charset="0"/>
              </a:rPr>
              <a:t> Старший “</a:t>
            </a:r>
            <a:r>
              <a:rPr lang="ru-RU" sz="1500" dirty="0" smtClean="0">
                <a:solidFill>
                  <a:srgbClr val="FF0066"/>
                </a:solidFill>
                <a:latin typeface="Times New Roman" pitchFamily="18" charset="0"/>
                <a:cs typeface="Times New Roman" pitchFamily="18" charset="0"/>
              </a:rPr>
              <a:t>Жериеленуші</a:t>
            </a:r>
            <a:r>
              <a:rPr lang="ru-RU" sz="1500" dirty="0" smtClean="0">
                <a:solidFill>
                  <a:srgbClr val="FF0066"/>
                </a:solidFill>
                <a:latin typeface="Times New Roman" pitchFamily="18" charset="0"/>
                <a:cs typeface="Times New Roman" pitchFamily="18" charset="0"/>
              </a:rPr>
              <a:t>” </a:t>
            </a:r>
            <a:r>
              <a:rPr lang="ru-RU" sz="1500" dirty="0" smtClean="0">
                <a:solidFill>
                  <a:srgbClr val="FF0066"/>
                </a:solidFill>
                <a:latin typeface="Times New Roman" pitchFamily="18" charset="0"/>
                <a:cs typeface="Times New Roman" pitchFamily="18" charset="0"/>
              </a:rPr>
              <a:t>атты</a:t>
            </a:r>
            <a:r>
              <a:rPr lang="ru-RU" sz="1500" dirty="0" smtClean="0">
                <a:solidFill>
                  <a:srgbClr val="FF0066"/>
                </a:solidFill>
                <a:latin typeface="Times New Roman" pitchFamily="18" charset="0"/>
                <a:cs typeface="Times New Roman" pitchFamily="18" charset="0"/>
              </a:rPr>
              <a:t> </a:t>
            </a:r>
            <a:r>
              <a:rPr lang="ru-RU" sz="1500" dirty="0" smtClean="0">
                <a:solidFill>
                  <a:srgbClr val="FF0066"/>
                </a:solidFill>
                <a:latin typeface="Times New Roman" pitchFamily="18" charset="0"/>
                <a:cs typeface="Times New Roman" pitchFamily="18" charset="0"/>
              </a:rPr>
              <a:t>өзінің еңбегінде құл иеленушіліктің ежелгі</a:t>
            </a:r>
            <a:r>
              <a:rPr lang="ru-RU" sz="1500" dirty="0" smtClean="0">
                <a:solidFill>
                  <a:srgbClr val="FF0066"/>
                </a:solidFill>
                <a:latin typeface="Times New Roman" pitchFamily="18" charset="0"/>
                <a:cs typeface="Times New Roman" pitchFamily="18" charset="0"/>
              </a:rPr>
              <a:t> Рим </a:t>
            </a:r>
            <a:r>
              <a:rPr lang="ru-RU" sz="1500" dirty="0" smtClean="0">
                <a:solidFill>
                  <a:srgbClr val="FF0066"/>
                </a:solidFill>
                <a:latin typeface="Times New Roman" pitchFamily="18" charset="0"/>
                <a:cs typeface="Times New Roman" pitchFamily="18" charset="0"/>
              </a:rPr>
              <a:t>формаларын</a:t>
            </a:r>
            <a:r>
              <a:rPr lang="ru-RU" sz="1500" dirty="0" smtClean="0">
                <a:solidFill>
                  <a:srgbClr val="FF0066"/>
                </a:solidFill>
                <a:latin typeface="Times New Roman" pitchFamily="18" charset="0"/>
                <a:cs typeface="Times New Roman" pitchFamily="18" charset="0"/>
              </a:rPr>
              <a:t>, </a:t>
            </a:r>
            <a:r>
              <a:rPr lang="ru-RU" sz="1500" dirty="0" smtClean="0">
                <a:solidFill>
                  <a:srgbClr val="FF0066"/>
                </a:solidFill>
                <a:latin typeface="Times New Roman" pitchFamily="18" charset="0"/>
                <a:cs typeface="Times New Roman" pitchFamily="18" charset="0"/>
              </a:rPr>
              <a:t>ірі</a:t>
            </a:r>
            <a:r>
              <a:rPr lang="ru-RU" sz="1500" dirty="0" smtClean="0">
                <a:solidFill>
                  <a:srgbClr val="FF0066"/>
                </a:solidFill>
                <a:latin typeface="Times New Roman" pitchFamily="18" charset="0"/>
                <a:cs typeface="Times New Roman" pitchFamily="18" charset="0"/>
              </a:rPr>
              <a:t> </a:t>
            </a:r>
            <a:r>
              <a:rPr lang="ru-RU" sz="1500" dirty="0" smtClean="0">
                <a:solidFill>
                  <a:srgbClr val="FF0066"/>
                </a:solidFill>
                <a:latin typeface="Times New Roman" pitchFamily="18" charset="0"/>
                <a:cs typeface="Times New Roman" pitchFamily="18" charset="0"/>
              </a:rPr>
              <a:t>жериелену</a:t>
            </a:r>
            <a:r>
              <a:rPr lang="ru-RU" sz="1500" dirty="0" smtClean="0">
                <a:solidFill>
                  <a:srgbClr val="FF0066"/>
                </a:solidFill>
                <a:latin typeface="Times New Roman" pitchFamily="18" charset="0"/>
                <a:cs typeface="Times New Roman" pitchFamily="18" charset="0"/>
              </a:rPr>
              <a:t> </a:t>
            </a:r>
            <a:r>
              <a:rPr lang="ru-RU" sz="1500" dirty="0" smtClean="0">
                <a:solidFill>
                  <a:srgbClr val="FF0066"/>
                </a:solidFill>
                <a:latin typeface="Times New Roman" pitchFamily="18" charset="0"/>
                <a:cs typeface="Times New Roman" pitchFamily="18" charset="0"/>
              </a:rPr>
              <a:t>шаруашылықтарын жүргізу әдістерін негіздеді</a:t>
            </a:r>
            <a:r>
              <a:rPr lang="ru-RU" sz="1500" dirty="0" smtClean="0">
                <a:solidFill>
                  <a:srgbClr val="FF0066"/>
                </a:solidFill>
                <a:latin typeface="Times New Roman" pitchFamily="18" charset="0"/>
                <a:cs typeface="Times New Roman" pitchFamily="18" charset="0"/>
              </a:rPr>
              <a:t>.</a:t>
            </a:r>
            <a:r>
              <a:rPr lang="ru-RU" sz="1500" dirty="0" smtClean="0">
                <a:solidFill>
                  <a:srgbClr val="FF0066"/>
                </a:solidFill>
                <a:latin typeface="Times New Roman" pitchFamily="18" charset="0"/>
                <a:cs typeface="Times New Roman" pitchFamily="18" charset="0"/>
              </a:rPr>
              <a:t> </a:t>
            </a:r>
            <a:r>
              <a:rPr lang="ru-RU" sz="1500" dirty="0" smtClean="0">
                <a:solidFill>
                  <a:srgbClr val="FF0066"/>
                </a:solidFill>
                <a:latin typeface="Times New Roman" pitchFamily="18" charset="0"/>
                <a:cs typeface="Times New Roman" pitchFamily="18" charset="0"/>
              </a:rPr>
              <a:t>Натуралды</a:t>
            </a:r>
            <a:r>
              <a:rPr lang="ru-RU" sz="1500" dirty="0" smtClean="0">
                <a:solidFill>
                  <a:srgbClr val="FF0066"/>
                </a:solidFill>
                <a:latin typeface="Times New Roman" pitchFamily="18" charset="0"/>
                <a:cs typeface="Times New Roman" pitchFamily="18" charset="0"/>
              </a:rPr>
              <a:t> </a:t>
            </a:r>
            <a:r>
              <a:rPr lang="ru-RU" sz="1500" dirty="0" smtClean="0">
                <a:solidFill>
                  <a:srgbClr val="FF0066"/>
                </a:solidFill>
                <a:latin typeface="Times New Roman" pitchFamily="18" charset="0"/>
                <a:cs typeface="Times New Roman" pitchFamily="18" charset="0"/>
              </a:rPr>
              <a:t>шаруашылықты өзіндік қажеттіліктермен қамтамасыз ету</a:t>
            </a:r>
            <a:r>
              <a:rPr lang="ru-RU" sz="1500" dirty="0" smtClean="0">
                <a:solidFill>
                  <a:srgbClr val="FF0066"/>
                </a:solidFill>
                <a:latin typeface="Times New Roman" pitchFamily="18" charset="0"/>
                <a:cs typeface="Times New Roman" pitchFamily="18" charset="0"/>
              </a:rPr>
              <a:t> </a:t>
            </a:r>
            <a:r>
              <a:rPr lang="ru-RU" sz="1500" dirty="0" smtClean="0">
                <a:solidFill>
                  <a:srgbClr val="FF0066"/>
                </a:solidFill>
                <a:latin typeface="Times New Roman" pitchFamily="18" charset="0"/>
                <a:cs typeface="Times New Roman" pitchFamily="18" charset="0"/>
              </a:rPr>
              <a:t>оның идеалары</a:t>
            </a:r>
            <a:r>
              <a:rPr lang="ru-RU" sz="1500" dirty="0" smtClean="0">
                <a:solidFill>
                  <a:srgbClr val="FF0066"/>
                </a:solidFill>
                <a:latin typeface="Times New Roman" pitchFamily="18" charset="0"/>
                <a:cs typeface="Times New Roman" pitchFamily="18" charset="0"/>
              </a:rPr>
              <a:t> </a:t>
            </a:r>
            <a:r>
              <a:rPr lang="ru-RU" sz="1500" dirty="0" smtClean="0">
                <a:solidFill>
                  <a:srgbClr val="FF0066"/>
                </a:solidFill>
                <a:latin typeface="Times New Roman" pitchFamily="18" charset="0"/>
                <a:cs typeface="Times New Roman" pitchFamily="18" charset="0"/>
              </a:rPr>
              <a:t>болды</a:t>
            </a:r>
            <a:r>
              <a:rPr lang="ru-RU" sz="1500" dirty="0" smtClean="0">
                <a:solidFill>
                  <a:srgbClr val="FF0066"/>
                </a:solidFill>
                <a:latin typeface="Times New Roman" pitchFamily="18" charset="0"/>
                <a:cs typeface="Times New Roman" pitchFamily="18" charset="0"/>
              </a:rPr>
              <a:t>. </a:t>
            </a:r>
            <a:r>
              <a:rPr lang="ru-RU" sz="1500" dirty="0" smtClean="0">
                <a:solidFill>
                  <a:srgbClr val="FF0066"/>
                </a:solidFill>
                <a:latin typeface="Times New Roman" pitchFamily="18" charset="0"/>
                <a:cs typeface="Times New Roman" pitchFamily="18" charset="0"/>
              </a:rPr>
              <a:t>Ол</a:t>
            </a:r>
            <a:r>
              <a:rPr lang="ru-RU" sz="1500" dirty="0" smtClean="0">
                <a:solidFill>
                  <a:srgbClr val="FF0066"/>
                </a:solidFill>
                <a:latin typeface="Times New Roman" pitchFamily="18" charset="0"/>
                <a:cs typeface="Times New Roman" pitchFamily="18" charset="0"/>
              </a:rPr>
              <a:t> </a:t>
            </a:r>
            <a:r>
              <a:rPr lang="ru-RU" sz="1500" dirty="0" smtClean="0">
                <a:solidFill>
                  <a:srgbClr val="FF0066"/>
                </a:solidFill>
                <a:latin typeface="Times New Roman" pitchFamily="18" charset="0"/>
                <a:cs typeface="Times New Roman" pitchFamily="18" charset="0"/>
              </a:rPr>
              <a:t>құлдарды </a:t>
            </a:r>
            <a:r>
              <a:rPr lang="ru-RU" sz="1500" dirty="0" smtClean="0">
                <a:solidFill>
                  <a:srgbClr val="FF0066"/>
                </a:solidFill>
                <a:latin typeface="Times New Roman" pitchFamily="18" charset="0"/>
                <a:cs typeface="Times New Roman" pitchFamily="18" charset="0"/>
              </a:rPr>
              <a:t>бағындыру, олардың еңбегің пайдалану</a:t>
            </a:r>
            <a:r>
              <a:rPr lang="ru-RU" sz="1500" dirty="0" smtClean="0">
                <a:solidFill>
                  <a:srgbClr val="FF0066"/>
                </a:solidFill>
                <a:latin typeface="Times New Roman" pitchFamily="18" charset="0"/>
                <a:cs typeface="Times New Roman" pitchFamily="18" charset="0"/>
              </a:rPr>
              <a:t>, </a:t>
            </a:r>
            <a:r>
              <a:rPr lang="ru-RU" sz="1500" dirty="0" smtClean="0">
                <a:solidFill>
                  <a:srgbClr val="FF0066"/>
                </a:solidFill>
                <a:latin typeface="Times New Roman" pitchFamily="18" charset="0"/>
                <a:cs typeface="Times New Roman" pitchFamily="18" charset="0"/>
              </a:rPr>
              <a:t>оларды</a:t>
            </a:r>
            <a:r>
              <a:rPr lang="ru-RU" sz="1500" dirty="0" smtClean="0">
                <a:solidFill>
                  <a:srgbClr val="FF0066"/>
                </a:solidFill>
                <a:latin typeface="Times New Roman" pitchFamily="18" charset="0"/>
                <a:cs typeface="Times New Roman" pitchFamily="18" charset="0"/>
              </a:rPr>
              <a:t> </a:t>
            </a:r>
            <a:r>
              <a:rPr lang="ru-RU" sz="1500" dirty="0" smtClean="0">
                <a:solidFill>
                  <a:srgbClr val="FF0066"/>
                </a:solidFill>
                <a:latin typeface="Times New Roman" pitchFamily="18" charset="0"/>
                <a:cs typeface="Times New Roman" pitchFamily="18" charset="0"/>
              </a:rPr>
              <a:t>қанау әдістері бойынша</a:t>
            </a:r>
            <a:r>
              <a:rPr lang="ru-RU" sz="1500" dirty="0" smtClean="0">
                <a:solidFill>
                  <a:srgbClr val="FF0066"/>
                </a:solidFill>
                <a:latin typeface="Times New Roman" pitchFamily="18" charset="0"/>
                <a:cs typeface="Times New Roman" pitchFamily="18" charset="0"/>
              </a:rPr>
              <a:t> </a:t>
            </a:r>
            <a:r>
              <a:rPr lang="ru-RU" sz="1500" dirty="0" smtClean="0">
                <a:solidFill>
                  <a:srgbClr val="FF0066"/>
                </a:solidFill>
                <a:latin typeface="Times New Roman" pitchFamily="18" charset="0"/>
                <a:cs typeface="Times New Roman" pitchFamily="18" charset="0"/>
              </a:rPr>
              <a:t>кеңестер берді</a:t>
            </a:r>
            <a:r>
              <a:rPr lang="ru-RU" sz="1500" dirty="0" smtClean="0">
                <a:solidFill>
                  <a:srgbClr val="FF0066"/>
                </a:solidFill>
                <a:latin typeface="Times New Roman" pitchFamily="18" charset="0"/>
                <a:cs typeface="Times New Roman" pitchFamily="18" charset="0"/>
              </a:rPr>
              <a:t>.</a:t>
            </a:r>
            <a:r>
              <a:rPr lang="ru-RU" sz="1500" dirty="0" smtClean="0">
                <a:solidFill>
                  <a:srgbClr val="FF0066"/>
                </a:solidFill>
                <a:latin typeface="Times New Roman" pitchFamily="18" charset="0"/>
                <a:cs typeface="Times New Roman" pitchFamily="18" charset="0"/>
              </a:rPr>
              <a:t> </a:t>
            </a:r>
            <a:endParaRPr lang="ru-RU" sz="1500" dirty="0">
              <a:solidFill>
                <a:srgbClr val="FF0066"/>
              </a:solidFill>
              <a:latin typeface="Times New Roman" pitchFamily="18" charset="0"/>
              <a:cs typeface="Times New Roman" pitchFamily="18" charset="0"/>
            </a:endParaRPr>
          </a:p>
        </p:txBody>
      </p:sp>
      <p:sp>
        <p:nvSpPr>
          <p:cNvPr id="9" name="Вертикальный свиток 8"/>
          <p:cNvSpPr/>
          <p:nvPr/>
        </p:nvSpPr>
        <p:spPr>
          <a:xfrm>
            <a:off x="2571736" y="2071678"/>
            <a:ext cx="3500462" cy="4500594"/>
          </a:xfrm>
          <a:prstGeom prst="verticalScroll">
            <a:avLst/>
          </a:prstGeom>
          <a:ln>
            <a:solidFill>
              <a:srgbClr val="FFFF00"/>
            </a:solidFill>
          </a:ln>
        </p:spPr>
        <p:style>
          <a:lnRef idx="1">
            <a:schemeClr val="dk1"/>
          </a:lnRef>
          <a:fillRef idx="3">
            <a:schemeClr val="dk1"/>
          </a:fillRef>
          <a:effectRef idx="2">
            <a:schemeClr val="dk1"/>
          </a:effectRef>
          <a:fontRef idx="minor">
            <a:schemeClr val="lt1"/>
          </a:fontRef>
        </p:style>
        <p:txBody>
          <a:bodyPr rtlCol="0" anchor="ctr"/>
          <a:lstStyle/>
          <a:p>
            <a:pPr algn="ctr"/>
            <a:r>
              <a:rPr lang="ru-RU" b="1" dirty="0" smtClean="0">
                <a:solidFill>
                  <a:srgbClr val="FF0066"/>
                </a:solidFill>
              </a:rPr>
              <a:t>Варрон</a:t>
            </a:r>
            <a:r>
              <a:rPr lang="ru-RU" dirty="0" smtClean="0">
                <a:solidFill>
                  <a:srgbClr val="FF0066"/>
                </a:solidFill>
              </a:rPr>
              <a:t> </a:t>
            </a:r>
            <a:r>
              <a:rPr lang="ru-RU" dirty="0" smtClean="0">
                <a:solidFill>
                  <a:srgbClr val="FF0066"/>
                </a:solidFill>
              </a:rPr>
              <a:t>және </a:t>
            </a:r>
            <a:r>
              <a:rPr lang="ru-RU" b="1" dirty="0" smtClean="0">
                <a:solidFill>
                  <a:srgbClr val="FF0066"/>
                </a:solidFill>
              </a:rPr>
              <a:t>Коллумелла</a:t>
            </a:r>
            <a:r>
              <a:rPr lang="ru-RU" dirty="0" smtClean="0">
                <a:solidFill>
                  <a:srgbClr val="FF0066"/>
                </a:solidFill>
              </a:rPr>
              <a:t> “</a:t>
            </a:r>
            <a:r>
              <a:rPr lang="ru-RU" dirty="0" smtClean="0">
                <a:solidFill>
                  <a:srgbClr val="FF0066"/>
                </a:solidFill>
              </a:rPr>
              <a:t>Ауыл</a:t>
            </a:r>
            <a:r>
              <a:rPr lang="ru-RU" dirty="0" smtClean="0">
                <a:solidFill>
                  <a:srgbClr val="FF0066"/>
                </a:solidFill>
              </a:rPr>
              <a:t> </a:t>
            </a:r>
            <a:r>
              <a:rPr lang="ru-RU" dirty="0" smtClean="0">
                <a:solidFill>
                  <a:srgbClr val="FF0066"/>
                </a:solidFill>
              </a:rPr>
              <a:t>шаруашылығы туралы</a:t>
            </a:r>
            <a:r>
              <a:rPr lang="ru-RU" dirty="0" smtClean="0">
                <a:solidFill>
                  <a:srgbClr val="FF0066"/>
                </a:solidFill>
              </a:rPr>
              <a:t>” </a:t>
            </a:r>
            <a:r>
              <a:rPr lang="ru-RU" dirty="0" smtClean="0">
                <a:solidFill>
                  <a:srgbClr val="FF0066"/>
                </a:solidFill>
              </a:rPr>
              <a:t>деген</a:t>
            </a:r>
            <a:r>
              <a:rPr lang="ru-RU" dirty="0" smtClean="0">
                <a:solidFill>
                  <a:srgbClr val="FF0066"/>
                </a:solidFill>
              </a:rPr>
              <a:t> </a:t>
            </a:r>
            <a:r>
              <a:rPr lang="ru-RU" dirty="0" smtClean="0">
                <a:solidFill>
                  <a:srgbClr val="FF0066"/>
                </a:solidFill>
              </a:rPr>
              <a:t>өздерінің еңбектерінде құлиеленуші ауыл</a:t>
            </a:r>
            <a:r>
              <a:rPr lang="ru-RU" dirty="0" smtClean="0">
                <a:solidFill>
                  <a:srgbClr val="FF0066"/>
                </a:solidFill>
              </a:rPr>
              <a:t> </a:t>
            </a:r>
            <a:r>
              <a:rPr lang="ru-RU" dirty="0" smtClean="0">
                <a:solidFill>
                  <a:srgbClr val="FF0066"/>
                </a:solidFill>
              </a:rPr>
              <a:t>шаруашылығының артықшылығының негізі</a:t>
            </a:r>
            <a:r>
              <a:rPr lang="ru-RU" dirty="0" smtClean="0">
                <a:solidFill>
                  <a:srgbClr val="FF0066"/>
                </a:solidFill>
              </a:rPr>
              <a:t> </a:t>
            </a:r>
            <a:r>
              <a:rPr lang="ru-RU" dirty="0" smtClean="0">
                <a:solidFill>
                  <a:srgbClr val="FF0066"/>
                </a:solidFill>
              </a:rPr>
              <a:t>деді</a:t>
            </a:r>
            <a:r>
              <a:rPr lang="ru-RU" dirty="0" smtClean="0">
                <a:solidFill>
                  <a:srgbClr val="FF0066"/>
                </a:solidFill>
              </a:rPr>
              <a:t>.</a:t>
            </a:r>
            <a:endParaRPr lang="ru-RU" dirty="0">
              <a:solidFill>
                <a:srgbClr val="FF0066"/>
              </a:solidFill>
            </a:endParaRPr>
          </a:p>
        </p:txBody>
      </p:sp>
      <p:sp>
        <p:nvSpPr>
          <p:cNvPr id="10" name="Вертикальный свиток 9"/>
          <p:cNvSpPr/>
          <p:nvPr/>
        </p:nvSpPr>
        <p:spPr>
          <a:xfrm>
            <a:off x="5786446" y="2071678"/>
            <a:ext cx="3571900" cy="4500594"/>
          </a:xfrm>
          <a:prstGeom prst="verticalScroll">
            <a:avLst/>
          </a:prstGeom>
          <a:ln>
            <a:solidFill>
              <a:srgbClr val="FFFF00"/>
            </a:solidFill>
          </a:ln>
        </p:spPr>
        <p:style>
          <a:lnRef idx="1">
            <a:schemeClr val="dk1"/>
          </a:lnRef>
          <a:fillRef idx="3">
            <a:schemeClr val="dk1"/>
          </a:fillRef>
          <a:effectRef idx="2">
            <a:schemeClr val="dk1"/>
          </a:effectRef>
          <a:fontRef idx="minor">
            <a:schemeClr val="lt1"/>
          </a:fontRef>
        </p:style>
        <p:txBody>
          <a:bodyPr rtlCol="0" anchor="ctr"/>
          <a:lstStyle/>
          <a:p>
            <a:pPr algn="ctr"/>
            <a:r>
              <a:rPr lang="ru-RU" sz="1500" dirty="0" smtClean="0">
                <a:solidFill>
                  <a:srgbClr val="FF0066"/>
                </a:solidFill>
                <a:latin typeface="Times New Roman" pitchFamily="18" charset="0"/>
                <a:cs typeface="Times New Roman" pitchFamily="18" charset="0"/>
              </a:rPr>
              <a:t>ағайынды </a:t>
            </a:r>
            <a:r>
              <a:rPr lang="ru-RU" sz="1500" dirty="0" smtClean="0">
                <a:solidFill>
                  <a:srgbClr val="FF0066"/>
                </a:solidFill>
                <a:latin typeface="Times New Roman" pitchFamily="18" charset="0"/>
                <a:cs typeface="Times New Roman" pitchFamily="18" charset="0"/>
              </a:rPr>
              <a:t>Тиберий мен Гай </a:t>
            </a:r>
            <a:r>
              <a:rPr lang="ru-RU" sz="1500" dirty="0" smtClean="0">
                <a:solidFill>
                  <a:srgbClr val="FF0066"/>
                </a:solidFill>
                <a:latin typeface="Times New Roman" pitchFamily="18" charset="0"/>
                <a:cs typeface="Times New Roman" pitchFamily="18" charset="0"/>
              </a:rPr>
              <a:t>Гракхилар</a:t>
            </a:r>
            <a:r>
              <a:rPr lang="ru-RU" sz="1500" dirty="0" smtClean="0">
                <a:solidFill>
                  <a:srgbClr val="FF0066"/>
                </a:solidFill>
                <a:latin typeface="Times New Roman" pitchFamily="18" charset="0"/>
                <a:cs typeface="Times New Roman" pitchFamily="18" charset="0"/>
              </a:rPr>
              <a:t> </a:t>
            </a:r>
            <a:r>
              <a:rPr lang="ru-RU" sz="1500" dirty="0" smtClean="0">
                <a:solidFill>
                  <a:srgbClr val="FF0066"/>
                </a:solidFill>
                <a:latin typeface="Times New Roman" pitchFamily="18" charset="0"/>
                <a:cs typeface="Times New Roman" pitchFamily="18" charset="0"/>
              </a:rPr>
              <a:t>болды</a:t>
            </a:r>
            <a:r>
              <a:rPr lang="ru-RU" sz="1500" dirty="0" smtClean="0">
                <a:solidFill>
                  <a:srgbClr val="FF0066"/>
                </a:solidFill>
                <a:latin typeface="Times New Roman" pitchFamily="18" charset="0"/>
                <a:cs typeface="Times New Roman" pitchFamily="18" charset="0"/>
              </a:rPr>
              <a:t> </a:t>
            </a:r>
            <a:r>
              <a:rPr lang="ru-RU" sz="1500" dirty="0" smtClean="0">
                <a:solidFill>
                  <a:srgbClr val="FF0066"/>
                </a:solidFill>
                <a:latin typeface="Times New Roman" pitchFamily="18" charset="0"/>
                <a:cs typeface="Times New Roman" pitchFamily="18" charset="0"/>
              </a:rPr>
              <a:t>Италиядағы аграрлық мәселелерді шешу</a:t>
            </a:r>
            <a:r>
              <a:rPr lang="ru-RU" sz="1500" dirty="0" smtClean="0">
                <a:solidFill>
                  <a:srgbClr val="FF0066"/>
                </a:solidFill>
                <a:latin typeface="Times New Roman" pitchFamily="18" charset="0"/>
                <a:cs typeface="Times New Roman" pitchFamily="18" charset="0"/>
              </a:rPr>
              <a:t> </a:t>
            </a:r>
            <a:r>
              <a:rPr lang="ru-RU" sz="1500" dirty="0" smtClean="0">
                <a:solidFill>
                  <a:srgbClr val="FF0066"/>
                </a:solidFill>
                <a:latin typeface="Times New Roman" pitchFamily="18" charset="0"/>
                <a:cs typeface="Times New Roman" pitchFamily="18" charset="0"/>
              </a:rPr>
              <a:t>мақсатында Гракхилар</a:t>
            </a:r>
            <a:r>
              <a:rPr lang="ru-RU" sz="1500" dirty="0" smtClean="0">
                <a:solidFill>
                  <a:srgbClr val="FF0066"/>
                </a:solidFill>
                <a:latin typeface="Times New Roman" pitchFamily="18" charset="0"/>
                <a:cs typeface="Times New Roman" pitchFamily="18" charset="0"/>
              </a:rPr>
              <a:t> б.д.д. 133 </a:t>
            </a:r>
            <a:r>
              <a:rPr lang="ru-RU" sz="1500" dirty="0" smtClean="0">
                <a:solidFill>
                  <a:srgbClr val="FF0066"/>
                </a:solidFill>
                <a:latin typeface="Times New Roman" pitchFamily="18" charset="0"/>
                <a:cs typeface="Times New Roman" pitchFamily="18" charset="0"/>
              </a:rPr>
              <a:t>жылы</a:t>
            </a:r>
            <a:r>
              <a:rPr lang="ru-RU" sz="1500" dirty="0" smtClean="0">
                <a:solidFill>
                  <a:srgbClr val="FF0066"/>
                </a:solidFill>
                <a:latin typeface="Times New Roman" pitchFamily="18" charset="0"/>
                <a:cs typeface="Times New Roman" pitchFamily="18" charset="0"/>
              </a:rPr>
              <a:t> </a:t>
            </a:r>
            <a:r>
              <a:rPr lang="ru-RU" sz="1500" dirty="0" smtClean="0">
                <a:solidFill>
                  <a:srgbClr val="FF0066"/>
                </a:solidFill>
                <a:latin typeface="Times New Roman" pitchFamily="18" charset="0"/>
                <a:cs typeface="Times New Roman" pitchFamily="18" charset="0"/>
              </a:rPr>
              <a:t>жер</a:t>
            </a:r>
            <a:r>
              <a:rPr lang="ru-RU" sz="1500" dirty="0" smtClean="0">
                <a:solidFill>
                  <a:srgbClr val="FF0066"/>
                </a:solidFill>
                <a:latin typeface="Times New Roman" pitchFamily="18" charset="0"/>
                <a:cs typeface="Times New Roman" pitchFamily="18" charset="0"/>
              </a:rPr>
              <a:t> </a:t>
            </a:r>
            <a:r>
              <a:rPr lang="ru-RU" sz="1500" dirty="0" smtClean="0">
                <a:solidFill>
                  <a:srgbClr val="FF0066"/>
                </a:solidFill>
                <a:latin typeface="Times New Roman" pitchFamily="18" charset="0"/>
                <a:cs typeface="Times New Roman" pitchFamily="18" charset="0"/>
              </a:rPr>
              <a:t>заңын қабылдауды ұсынды</a:t>
            </a:r>
            <a:r>
              <a:rPr lang="ru-RU" sz="1500" dirty="0" smtClean="0">
                <a:solidFill>
                  <a:srgbClr val="FF0066"/>
                </a:solidFill>
                <a:latin typeface="Times New Roman" pitchFamily="18" charset="0"/>
                <a:cs typeface="Times New Roman" pitchFamily="18" charset="0"/>
              </a:rPr>
              <a:t>.</a:t>
            </a:r>
            <a:r>
              <a:rPr lang="kk-KZ" sz="1500" dirty="0" smtClean="0">
                <a:solidFill>
                  <a:srgbClr val="FF0066"/>
                </a:solidFill>
                <a:latin typeface="Times New Roman" pitchFamily="18" charset="0"/>
                <a:cs typeface="Times New Roman" pitchFamily="18" charset="0"/>
              </a:rPr>
              <a:t> Бұл заң бойынша әр – бір Рим азаматтары 500 югерден </a:t>
            </a:r>
            <a:r>
              <a:rPr lang="kk-KZ" sz="1500" dirty="0" smtClean="0">
                <a:solidFill>
                  <a:srgbClr val="FF0066"/>
                </a:solidFill>
                <a:latin typeface="Times New Roman" pitchFamily="18" charset="0"/>
                <a:cs typeface="Times New Roman" pitchFamily="18" charset="0"/>
              </a:rPr>
              <a:t> </a:t>
            </a:r>
            <a:r>
              <a:rPr lang="kk-KZ" sz="1500" dirty="0" smtClean="0">
                <a:solidFill>
                  <a:srgbClr val="FF0066"/>
                </a:solidFill>
                <a:latin typeface="Times New Roman" pitchFamily="18" charset="0"/>
                <a:cs typeface="Times New Roman" pitchFamily="18" charset="0"/>
              </a:rPr>
              <a:t>аспайтын мемлекеттік жыртылған жерді жалға алу құқына ие </a:t>
            </a:r>
            <a:r>
              <a:rPr lang="kk-KZ" sz="1500" dirty="0" smtClean="0">
                <a:solidFill>
                  <a:srgbClr val="FF0066"/>
                </a:solidFill>
                <a:latin typeface="Times New Roman" pitchFamily="18" charset="0"/>
                <a:cs typeface="Times New Roman" pitchFamily="18" charset="0"/>
              </a:rPr>
              <a:t>болды </a:t>
            </a:r>
            <a:r>
              <a:rPr lang="kk-KZ" sz="1500" dirty="0" smtClean="0">
                <a:solidFill>
                  <a:srgbClr val="FF0066"/>
                </a:solidFill>
                <a:latin typeface="Times New Roman" pitchFamily="18" charset="0"/>
                <a:cs typeface="Times New Roman" pitchFamily="18" charset="0"/>
              </a:rPr>
              <a:t>Қалған жерді мемлекет, салық төлеу арқылы, мұрагерлік иелік ету жағдайында, шаруалар арасында 30 югардан бөліп берді.</a:t>
            </a:r>
            <a:endParaRPr lang="ru-RU" sz="1500" dirty="0" smtClean="0">
              <a:solidFill>
                <a:srgbClr val="FF0066"/>
              </a:solidFill>
              <a:latin typeface="Times New Roman" pitchFamily="18" charset="0"/>
              <a:cs typeface="Times New Roman" pitchFamily="18" charset="0"/>
            </a:endParaRPr>
          </a:p>
          <a:p>
            <a:pPr algn="ctr"/>
            <a:r>
              <a:rPr lang="ru-RU" dirty="0" smtClean="0"/>
              <a:t> </a:t>
            </a:r>
            <a:endParaRPr lang="ru-RU" dirty="0"/>
          </a:p>
        </p:txBody>
      </p:sp>
    </p:spTree>
  </p:cSld>
  <p:clrMapOvr>
    <a:masterClrMapping/>
  </p:clrMapOvr>
  <p:transition>
    <p:randomBa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трелка вниз 3"/>
          <p:cNvSpPr/>
          <p:nvPr/>
        </p:nvSpPr>
        <p:spPr>
          <a:xfrm>
            <a:off x="1500166" y="2071678"/>
            <a:ext cx="2000264" cy="2214578"/>
          </a:xfrm>
          <a:prstGeom prst="downArrow">
            <a:avLst>
              <a:gd name="adj1" fmla="val 500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b="1" i="1" dirty="0" smtClean="0">
                <a:solidFill>
                  <a:srgbClr val="FF0066"/>
                </a:solidFill>
              </a:rPr>
              <a:t>Қазіргі</a:t>
            </a:r>
            <a:endParaRPr lang="ru-RU" b="1" i="1" dirty="0">
              <a:solidFill>
                <a:srgbClr val="FF0066"/>
              </a:solidFill>
            </a:endParaRPr>
          </a:p>
        </p:txBody>
      </p:sp>
      <p:sp>
        <p:nvSpPr>
          <p:cNvPr id="6" name="Стрелка вниз 5"/>
          <p:cNvSpPr/>
          <p:nvPr/>
        </p:nvSpPr>
        <p:spPr>
          <a:xfrm>
            <a:off x="4572000" y="2071678"/>
            <a:ext cx="2214578" cy="2214578"/>
          </a:xfrm>
          <a:prstGeom prst="downArrow">
            <a:avLst>
              <a:gd name="adj1" fmla="val 500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b="1" dirty="0" smtClean="0">
                <a:solidFill>
                  <a:srgbClr val="FF0066"/>
                </a:solidFill>
              </a:rPr>
              <a:t>Ежелгі</a:t>
            </a:r>
            <a:endParaRPr lang="ru-RU" b="1" dirty="0">
              <a:solidFill>
                <a:srgbClr val="FF0066"/>
              </a:solidFill>
            </a:endParaRPr>
          </a:p>
        </p:txBody>
      </p:sp>
      <p:sp>
        <p:nvSpPr>
          <p:cNvPr id="9" name="Блок-схема: узел 8"/>
          <p:cNvSpPr/>
          <p:nvPr/>
        </p:nvSpPr>
        <p:spPr>
          <a:xfrm>
            <a:off x="571472" y="4214818"/>
            <a:ext cx="3429024" cy="2286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2800" dirty="0" smtClean="0">
                <a:solidFill>
                  <a:srgbClr val="00FF00"/>
                </a:solidFill>
              </a:rPr>
              <a:t>Дж. М. Кейнс</a:t>
            </a:r>
            <a:endParaRPr lang="ru-RU" sz="2800" dirty="0">
              <a:solidFill>
                <a:srgbClr val="00FF00"/>
              </a:solidFill>
            </a:endParaRPr>
          </a:p>
        </p:txBody>
      </p:sp>
      <p:sp>
        <p:nvSpPr>
          <p:cNvPr id="10" name="Блок-схема: узел 9"/>
          <p:cNvSpPr/>
          <p:nvPr/>
        </p:nvSpPr>
        <p:spPr>
          <a:xfrm>
            <a:off x="4000496" y="4214818"/>
            <a:ext cx="3429024" cy="2286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2800" dirty="0" smtClean="0">
                <a:solidFill>
                  <a:srgbClr val="00FF00"/>
                </a:solidFill>
              </a:rPr>
              <a:t>Аристотель, Ксенофонт</a:t>
            </a:r>
            <a:endParaRPr lang="ru-RU" sz="2800" dirty="0">
              <a:solidFill>
                <a:srgbClr val="00FF00"/>
              </a:solidFill>
            </a:endParaRPr>
          </a:p>
        </p:txBody>
      </p:sp>
      <p:sp>
        <p:nvSpPr>
          <p:cNvPr id="11" name="Скругленный прямоугольник 10"/>
          <p:cNvSpPr/>
          <p:nvPr/>
        </p:nvSpPr>
        <p:spPr>
          <a:xfrm>
            <a:off x="1142976" y="571480"/>
            <a:ext cx="5786478" cy="150019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solidFill>
                  <a:srgbClr val="00B0F0"/>
                </a:solidFill>
              </a:rPr>
              <a:t>Экономи</a:t>
            </a:r>
            <a:r>
              <a:rPr lang="kk-KZ" sz="3200" dirty="0" smtClean="0">
                <a:solidFill>
                  <a:srgbClr val="00B0F0"/>
                </a:solidFill>
              </a:rPr>
              <a:t>ка ілімінің негізін қалаушы</a:t>
            </a:r>
            <a:endParaRPr lang="ru-RU" sz="3200" dirty="0">
              <a:solidFill>
                <a:srgbClr val="00B0F0"/>
              </a:solidFill>
            </a:endParaRPr>
          </a:p>
        </p:txBody>
      </p:sp>
    </p:spTree>
  </p:cSld>
  <p:clrMapOvr>
    <a:masterClrMapping/>
  </p:clrMapOvr>
  <p:transition>
    <p:zoom dir="in"/>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428596" y="2000240"/>
            <a:ext cx="8305800" cy="3786214"/>
          </a:xfrm>
        </p:spPr>
        <p:txBody>
          <a:bodyPr/>
          <a:lstStyle/>
          <a:p>
            <a:endParaRPr lang="ru-RU" dirty="0" smtClean="0"/>
          </a:p>
          <a:p>
            <a:endParaRPr lang="ru-RU" dirty="0"/>
          </a:p>
        </p:txBody>
      </p:sp>
      <p:sp>
        <p:nvSpPr>
          <p:cNvPr id="3" name="Заголовок 2"/>
          <p:cNvSpPr>
            <a:spLocks noGrp="1"/>
          </p:cNvSpPr>
          <p:nvPr>
            <p:ph type="ctrTitle"/>
          </p:nvPr>
        </p:nvSpPr>
        <p:spPr>
          <a:xfrm>
            <a:off x="500034" y="642918"/>
            <a:ext cx="8305800" cy="1071570"/>
          </a:xfrm>
        </p:spPr>
        <p:txBody>
          <a:bodyPr/>
          <a:lstStyle/>
          <a:p>
            <a:r>
              <a:rPr lang="kk-KZ" sz="6000" dirty="0" smtClean="0">
                <a:solidFill>
                  <a:srgbClr val="00B0F0"/>
                </a:solidFill>
              </a:rPr>
              <a:t>Жоспары:</a:t>
            </a:r>
            <a:endParaRPr lang="ru-RU" sz="6000" dirty="0">
              <a:solidFill>
                <a:srgbClr val="00B0F0"/>
              </a:solidFill>
            </a:endParaRPr>
          </a:p>
        </p:txBody>
      </p:sp>
      <p:sp>
        <p:nvSpPr>
          <p:cNvPr id="4" name="TextBox 3"/>
          <p:cNvSpPr txBox="1"/>
          <p:nvPr/>
        </p:nvSpPr>
        <p:spPr>
          <a:xfrm>
            <a:off x="1000100" y="1714488"/>
            <a:ext cx="6429420" cy="3693319"/>
          </a:xfrm>
          <a:prstGeom prst="rect">
            <a:avLst/>
          </a:prstGeom>
          <a:noFill/>
        </p:spPr>
        <p:txBody>
          <a:bodyPr wrap="square" rtlCol="0">
            <a:spAutoFit/>
          </a:bodyPr>
          <a:lstStyle/>
          <a:p>
            <a:pPr marL="342900" indent="-342900">
              <a:buAutoNum type="arabicPeriod"/>
            </a:pPr>
            <a:r>
              <a:rPr lang="ru-RU" dirty="0" smtClean="0"/>
              <a:t>Экономикалық ілім</a:t>
            </a:r>
            <a:r>
              <a:rPr lang="ru-RU" dirty="0" smtClean="0"/>
              <a:t> </a:t>
            </a:r>
            <a:r>
              <a:rPr lang="ru-RU" dirty="0" smtClean="0"/>
              <a:t>тарихы</a:t>
            </a:r>
            <a:r>
              <a:rPr lang="ru-RU" dirty="0" smtClean="0"/>
              <a:t> </a:t>
            </a:r>
            <a:r>
              <a:rPr lang="ru-RU" dirty="0" smtClean="0"/>
              <a:t>туралы</a:t>
            </a:r>
            <a:r>
              <a:rPr lang="ru-RU" dirty="0" smtClean="0"/>
              <a:t> </a:t>
            </a:r>
            <a:r>
              <a:rPr lang="ru-RU" dirty="0" smtClean="0"/>
              <a:t>түсінік</a:t>
            </a:r>
            <a:endParaRPr lang="ru-RU" dirty="0" smtClean="0"/>
          </a:p>
          <a:p>
            <a:pPr marL="342900" indent="-342900">
              <a:buAutoNum type="arabicPeriod"/>
            </a:pPr>
            <a:r>
              <a:rPr lang="kk-KZ" dirty="0" smtClean="0"/>
              <a:t>Экономикалық ілім тарихының пәні</a:t>
            </a:r>
          </a:p>
          <a:p>
            <a:pPr marL="342900" indent="-342900">
              <a:buAutoNum type="arabicPeriod"/>
            </a:pPr>
            <a:r>
              <a:rPr lang="kk-KZ" dirty="0" smtClean="0"/>
              <a:t>“Экономикалық ілім тарихы” кітабының авторлары мен олардың көзқарастары</a:t>
            </a:r>
          </a:p>
          <a:p>
            <a:pPr marL="342900" indent="-342900">
              <a:buAutoNum type="arabicPeriod"/>
            </a:pPr>
            <a:r>
              <a:rPr lang="kk-KZ" dirty="0" smtClean="0"/>
              <a:t>Негізгі әдістері</a:t>
            </a:r>
          </a:p>
          <a:p>
            <a:pPr marL="342900" lvl="0" indent="-342900">
              <a:buFontTx/>
              <a:buAutoNum type="arabicPeriod"/>
            </a:pPr>
            <a:r>
              <a:rPr lang="kk-KZ" dirty="0" smtClean="0">
                <a:cs typeface="Times New Roman" pitchFamily="18" charset="0"/>
              </a:rPr>
              <a:t>Ежелгі әлемде экономикалық ойлардың пайда </a:t>
            </a:r>
            <a:r>
              <a:rPr lang="kk-KZ" dirty="0" smtClean="0">
                <a:cs typeface="Times New Roman" pitchFamily="18" charset="0"/>
              </a:rPr>
              <a:t>болуы</a:t>
            </a:r>
            <a:endParaRPr lang="kk-KZ" dirty="0" smtClean="0">
              <a:cs typeface="Times New Roman" pitchFamily="18" charset="0"/>
            </a:endParaRPr>
          </a:p>
          <a:p>
            <a:pPr marL="342900" lvl="0" indent="-342900">
              <a:buFontTx/>
              <a:buAutoNum type="arabicPeriod"/>
            </a:pPr>
            <a:r>
              <a:rPr lang="kk-KZ" dirty="0" smtClean="0">
                <a:cs typeface="Times New Roman" pitchFamily="18" charset="0"/>
              </a:rPr>
              <a:t>Экономика ілімін қалаушылар</a:t>
            </a:r>
          </a:p>
          <a:p>
            <a:pPr marL="342900" lvl="0" indent="-342900">
              <a:buFontTx/>
              <a:buAutoNum type="arabicPeriod"/>
            </a:pPr>
            <a:r>
              <a:rPr lang="kk-KZ" dirty="0" smtClean="0">
                <a:cs typeface="Times New Roman" pitchFamily="18" charset="0"/>
              </a:rPr>
              <a:t>Қорытынды</a:t>
            </a:r>
          </a:p>
          <a:p>
            <a:pPr marL="342900" lvl="0" indent="-342900">
              <a:buFontTx/>
              <a:buAutoNum type="arabicPeriod"/>
            </a:pPr>
            <a:endParaRPr lang="kk-KZ" dirty="0" smtClean="0">
              <a:cs typeface="Times New Roman" pitchFamily="18" charset="0"/>
            </a:endParaRPr>
          </a:p>
          <a:p>
            <a:pPr marL="342900" indent="-342900">
              <a:buAutoNum type="arabicPeriod"/>
            </a:pPr>
            <a:endParaRPr lang="kk-KZ" dirty="0" smtClean="0"/>
          </a:p>
          <a:p>
            <a:pPr marL="342900" indent="-342900">
              <a:buAutoNum type="arabicPeriod"/>
            </a:pPr>
            <a:endParaRPr lang="kk-KZ" dirty="0" smtClean="0"/>
          </a:p>
          <a:p>
            <a:pPr marL="342900" indent="-342900">
              <a:buAutoNum type="arabicPeriod"/>
            </a:pPr>
            <a:endParaRPr lang="kk-KZ" dirty="0" smtClean="0"/>
          </a:p>
          <a:p>
            <a:pPr marL="342900" indent="-342900">
              <a:buAutoNum type="arabicPeriod"/>
            </a:pPr>
            <a:endParaRPr lang="ru-RU" dirty="0"/>
          </a:p>
        </p:txBody>
      </p:sp>
    </p:spTree>
  </p:cSld>
  <p:clrMapOvr>
    <a:masterClrMapping/>
  </p:clrMapOvr>
  <p:transition>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285728"/>
            <a:ext cx="7924800" cy="942972"/>
          </a:xfrm>
        </p:spPr>
        <p:txBody>
          <a:bodyPr/>
          <a:lstStyle/>
          <a:p>
            <a:r>
              <a:rPr lang="kk-KZ" sz="5400" dirty="0" smtClean="0">
                <a:solidFill>
                  <a:srgbClr val="00B0F0"/>
                </a:solidFill>
              </a:rPr>
              <a:t>           Қорытынды</a:t>
            </a:r>
            <a:endParaRPr lang="ru-RU" sz="5400" dirty="0">
              <a:solidFill>
                <a:srgbClr val="00B0F0"/>
              </a:solidFill>
            </a:endParaRPr>
          </a:p>
        </p:txBody>
      </p:sp>
      <p:sp>
        <p:nvSpPr>
          <p:cNvPr id="3" name="Текст 2"/>
          <p:cNvSpPr>
            <a:spLocks noGrp="1"/>
          </p:cNvSpPr>
          <p:nvPr>
            <p:ph type="body" idx="1"/>
          </p:nvPr>
        </p:nvSpPr>
        <p:spPr>
          <a:xfrm>
            <a:off x="685800" y="1500174"/>
            <a:ext cx="7924800" cy="5000660"/>
          </a:xfrm>
        </p:spPr>
        <p:txBody>
          <a:bodyPr>
            <a:normAutofit fontScale="92500" lnSpcReduction="20000"/>
          </a:bodyPr>
          <a:lstStyle/>
          <a:p>
            <a:pPr algn="ctr"/>
            <a:r>
              <a:rPr lang="kk-KZ" sz="2200" dirty="0" smtClean="0">
                <a:solidFill>
                  <a:srgbClr val="FF0000"/>
                </a:solidFill>
              </a:rPr>
              <a:t>Экономикалық ілімдер тарихы ғылым ретінде экономикалық көзқарастардың, теориялардың, мектептердің қалыптасу және даму заңдылықтарын зерттеді, оларға талдау жасады, аса көрнекті ойшыл экономистердің көзқарастарын жүйеледі.</a:t>
            </a:r>
            <a:endParaRPr lang="ru-RU" sz="2200" dirty="0" smtClean="0">
              <a:solidFill>
                <a:srgbClr val="FF0000"/>
              </a:solidFill>
            </a:endParaRPr>
          </a:p>
          <a:p>
            <a:pPr algn="ctr"/>
            <a:r>
              <a:rPr lang="kk-KZ" sz="2200" dirty="0" smtClean="0">
                <a:solidFill>
                  <a:srgbClr val="FF0000"/>
                </a:solidFill>
              </a:rPr>
              <a:t>Экономикалық ілімдер тарихы экономикалық ғылымдар дамуының жалпы эволюциясын, оның басты бағыттарының трансформациялануын түсінуге көмектеседі.</a:t>
            </a:r>
            <a:endParaRPr lang="ru-RU" sz="2200" dirty="0" smtClean="0">
              <a:solidFill>
                <a:srgbClr val="FF0000"/>
              </a:solidFill>
            </a:endParaRPr>
          </a:p>
          <a:p>
            <a:pPr algn="ctr"/>
            <a:r>
              <a:rPr lang="kk-KZ" sz="2200" dirty="0" smtClean="0">
                <a:solidFill>
                  <a:srgbClr val="FF0000"/>
                </a:solidFill>
              </a:rPr>
              <a:t>Экономикалық ілімдер тарихының мәні диалектикалық материализм негізінде, экономикалық ілімдер тарихын кезең - кезеңге бөліп  идеологтар мен ғалымдардың қоғамдық  дамудың өзгеру сатыларына ғылыми көзқарастардың қалыптасуын жүйелейді.</a:t>
            </a:r>
            <a:endParaRPr lang="ru-RU" sz="2200" dirty="0" smtClean="0">
              <a:solidFill>
                <a:srgbClr val="FF0000"/>
              </a:solidFill>
            </a:endParaRPr>
          </a:p>
          <a:p>
            <a:pPr algn="ctr"/>
            <a:r>
              <a:rPr lang="kk-KZ" sz="2200" dirty="0" smtClean="0">
                <a:solidFill>
                  <a:srgbClr val="FF0000"/>
                </a:solidFill>
              </a:rPr>
              <a:t>“Экономикалық ілімдер тарихы” оқу курсы ретінде зерттейтін әдістерді ғана емес, сонымен бірге Ежелгі Шығыстағы (Вавилон, Қытай, Индия) құлиеленушілік қоғамдағы экономикалық ой, пікір, көзқарастардың, Ежелгі Греция, Рим өкілдерінің экономикалық көзқарастарының қалыптасу ерекшеліктерін қарайды.</a:t>
            </a:r>
            <a:endParaRPr lang="ru-RU" sz="2200" dirty="0" smtClean="0">
              <a:solidFill>
                <a:srgbClr val="FF0000"/>
              </a:solidFill>
            </a:endParaRPr>
          </a:p>
          <a:p>
            <a:endParaRPr lang="ru-RU" dirty="0"/>
          </a:p>
        </p:txBody>
      </p:sp>
    </p:spTree>
  </p:cSld>
  <p:clrMapOvr>
    <a:masterClrMapping/>
  </p:clrMapOvr>
  <p:transition>
    <p:cover dir="l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285720" y="2285992"/>
            <a:ext cx="8305800" cy="2857520"/>
          </a:xfrm>
        </p:spPr>
        <p:txBody>
          <a:bodyPr/>
          <a:lstStyle/>
          <a:p>
            <a:r>
              <a:rPr lang="kk-KZ" sz="3600" i="1" dirty="0" smtClean="0"/>
              <a:t>Экономикалық ілімдер тарихы пәнінің мәні мен мазмұнын ашу, капиталистік қоғамға дейінгі экономикалық ойлардың пайда болуын қарастыру. </a:t>
            </a:r>
            <a:endParaRPr lang="ru-RU" sz="3600" i="1" dirty="0" smtClean="0"/>
          </a:p>
          <a:p>
            <a:endParaRPr lang="ru-RU" dirty="0"/>
          </a:p>
        </p:txBody>
      </p:sp>
      <p:sp>
        <p:nvSpPr>
          <p:cNvPr id="3" name="Заголовок 2"/>
          <p:cNvSpPr>
            <a:spLocks noGrp="1"/>
          </p:cNvSpPr>
          <p:nvPr>
            <p:ph type="ctrTitle"/>
          </p:nvPr>
        </p:nvSpPr>
        <p:spPr>
          <a:xfrm>
            <a:off x="428596" y="428604"/>
            <a:ext cx="8305800" cy="1500198"/>
          </a:xfrm>
        </p:spPr>
        <p:txBody>
          <a:bodyPr/>
          <a:lstStyle/>
          <a:p>
            <a:r>
              <a:rPr lang="kk-KZ" sz="6600" b="1" dirty="0" smtClean="0">
                <a:solidFill>
                  <a:srgbClr val="00B0F0"/>
                </a:solidFill>
              </a:rPr>
              <a:t>Мақсаты:</a:t>
            </a:r>
            <a:endParaRPr lang="ru-RU" sz="6600" b="1" dirty="0">
              <a:solidFill>
                <a:srgbClr val="00B0F0"/>
              </a:solidFill>
            </a:endParaRPr>
          </a:p>
        </p:txBody>
      </p:sp>
    </p:spTree>
  </p:cSld>
  <p:clrMapOvr>
    <a:masterClrMapping/>
  </p:clrMapOvr>
  <p:transition>
    <p:wheel spokes="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1428736"/>
            <a:ext cx="8229600" cy="5072098"/>
          </a:xfrm>
        </p:spPr>
        <p:txBody>
          <a:bodyPr>
            <a:normAutofit/>
          </a:bodyPr>
          <a:lstStyle/>
          <a:p>
            <a:pPr algn="ctr"/>
            <a:r>
              <a:rPr lang="kk-KZ" sz="2500" dirty="0" smtClean="0">
                <a:solidFill>
                  <a:srgbClr val="FFFF00"/>
                </a:solidFill>
              </a:rPr>
              <a:t>                  Қазақстан Республикасы экономикасын нарықтық қатынастарға көшіру жаңа сапалы экономикалық жүйені және соған сай экономикалық ой қорының мол болуын қажет етеді.Экономикалық ілімдер тарихы сол жаңа ғылымның қалыптасуы тарихын түгел шолып отыруы тиіс.Экономика ілімінің тарихы ежелгі ойшылдардың экономикалық идеяларын өндіріске енгізуден бастап,қазіргі экономикалық мүдделермен ұштасады.Бұл тақырыпта экономикалық ілімдер тарихының тарихы,пәні,әдістері,дамуының жалпы сипаттамасы мен ежелгі және қазіргі ғалымдардың ой-пікірлері көрсетілген.</a:t>
            </a:r>
            <a:r>
              <a:rPr lang="kk-KZ" sz="2400" dirty="0" smtClean="0"/>
              <a:t/>
            </a:r>
            <a:br>
              <a:rPr lang="kk-KZ" sz="2400" dirty="0" smtClean="0"/>
            </a:br>
            <a:endParaRPr lang="ru-RU" sz="2400" dirty="0">
              <a:solidFill>
                <a:srgbClr val="0070C0"/>
              </a:solidFill>
            </a:endParaRPr>
          </a:p>
        </p:txBody>
      </p:sp>
      <p:sp>
        <p:nvSpPr>
          <p:cNvPr id="4" name="Прямоугольник с двумя вырезанными соседними углами 3"/>
          <p:cNvSpPr/>
          <p:nvPr/>
        </p:nvSpPr>
        <p:spPr>
          <a:xfrm>
            <a:off x="1643042" y="357166"/>
            <a:ext cx="5643602" cy="1128714"/>
          </a:xfrm>
          <a:prstGeom prst="snip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4000" dirty="0" smtClean="0">
                <a:solidFill>
                  <a:srgbClr val="0070C0"/>
                </a:solidFill>
              </a:rPr>
              <a:t>Кіріспе</a:t>
            </a:r>
            <a:endParaRPr lang="ru-RU" sz="4000" dirty="0">
              <a:solidFill>
                <a:srgbClr val="0070C0"/>
              </a:solidFill>
            </a:endParaRPr>
          </a:p>
        </p:txBody>
      </p:sp>
    </p:spTree>
  </p:cSld>
  <p:clrMapOvr>
    <a:masterClrMapping/>
  </p:clrMapOvr>
  <p:transition>
    <p:newsfla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28596" y="428604"/>
            <a:ext cx="8358246" cy="6143668"/>
          </a:xfrm>
        </p:spPr>
        <p:txBody>
          <a:bodyPr>
            <a:noAutofit/>
          </a:bodyPr>
          <a:lstStyle/>
          <a:p>
            <a:pPr algn="ctr"/>
            <a:r>
              <a:rPr lang="kk-KZ" sz="2800" dirty="0" smtClean="0"/>
              <a:t>Экономикалық ілімдер тарихы адамзат қоғамы дамуының ажыратылмас бөлігі,онымен бірге дамып қалыптасады.Қалай өмір сүру қажеттіліктерін,игіліктерді өндіру ,бөлу процестеріндегі қарым­қатынастардың барлығы алғашқыда экономикалық ой­пікірлер,ілім негізінде қалыптасып,шаруашылықты жүргізудің белгілі бір әдісі түрінде көрінеді.Экономикалық ілімдердің ғылым ретінде қалыптасу кезеңі </a:t>
            </a:r>
            <a:r>
              <a:rPr lang="en-US" sz="2800" dirty="0" smtClean="0"/>
              <a:t>XVII</a:t>
            </a:r>
            <a:r>
              <a:rPr lang="kk-KZ" sz="2800" dirty="0" smtClean="0"/>
              <a:t> ғасыр болып табылады,бірақ экономикалық көзқарастар көне заманда да кездеседі.</a:t>
            </a:r>
            <a:endParaRPr lang="ru-RU" sz="2800" dirty="0"/>
          </a:p>
        </p:txBody>
      </p:sp>
    </p:spTree>
  </p:cSld>
  <p:clrMapOvr>
    <a:masterClrMapping/>
  </p:clrMapOvr>
  <p:transition>
    <p:strips dir="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Лента лицом вниз 2"/>
          <p:cNvSpPr/>
          <p:nvPr/>
        </p:nvSpPr>
        <p:spPr>
          <a:xfrm>
            <a:off x="357158" y="214290"/>
            <a:ext cx="8072494" cy="1357322"/>
          </a:xfrm>
          <a:prstGeom prst="ribb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2400" dirty="0" smtClean="0">
                <a:solidFill>
                  <a:srgbClr val="2004EC"/>
                </a:solidFill>
              </a:rPr>
              <a:t>Экономикалық ілімдер тарихының пәні</a:t>
            </a:r>
            <a:endParaRPr lang="ru-RU" sz="2400" dirty="0">
              <a:solidFill>
                <a:srgbClr val="2004EC"/>
              </a:solidFill>
            </a:endParaRPr>
          </a:p>
        </p:txBody>
      </p:sp>
      <p:sp>
        <p:nvSpPr>
          <p:cNvPr id="4" name="Прямоугольник с двумя вырезанными противолежащими углами 3"/>
          <p:cNvSpPr/>
          <p:nvPr/>
        </p:nvSpPr>
        <p:spPr>
          <a:xfrm>
            <a:off x="214282" y="1857364"/>
            <a:ext cx="5286412" cy="857256"/>
          </a:xfrm>
          <a:prstGeom prst="snip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2400" dirty="0" smtClean="0">
                <a:solidFill>
                  <a:srgbClr val="7030A0"/>
                </a:solidFill>
              </a:rPr>
              <a:t>Классиктер</a:t>
            </a:r>
            <a:r>
              <a:rPr lang="kk-KZ" dirty="0" smtClean="0"/>
              <a:t>-</a:t>
            </a:r>
            <a:r>
              <a:rPr lang="kk-KZ" sz="2000" dirty="0" smtClean="0"/>
              <a:t>экономикалық ғылым пәні қоғамдық байлықты өндіру заңдары</a:t>
            </a:r>
            <a:endParaRPr lang="ru-RU" sz="2000" dirty="0"/>
          </a:p>
        </p:txBody>
      </p:sp>
      <p:sp>
        <p:nvSpPr>
          <p:cNvPr id="10" name="Прямоугольник с двумя вырезанными противолежащими углами 9"/>
          <p:cNvSpPr/>
          <p:nvPr/>
        </p:nvSpPr>
        <p:spPr>
          <a:xfrm>
            <a:off x="785786" y="2786058"/>
            <a:ext cx="5286412" cy="857256"/>
          </a:xfrm>
          <a:prstGeom prst="snip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2000" dirty="0" smtClean="0">
                <a:solidFill>
                  <a:srgbClr val="7030A0"/>
                </a:solidFill>
              </a:rPr>
              <a:t>Неоклассиктер</a:t>
            </a:r>
            <a:r>
              <a:rPr lang="kk-KZ" dirty="0" smtClean="0"/>
              <a:t>-шектеулі өндірістік ресурстар жағдайында ұтымды шешімдерді іздестіру</a:t>
            </a:r>
            <a:endParaRPr lang="ru-RU" dirty="0"/>
          </a:p>
        </p:txBody>
      </p:sp>
      <p:sp>
        <p:nvSpPr>
          <p:cNvPr id="11" name="Прямоугольник с двумя вырезанными противолежащими углами 10"/>
          <p:cNvSpPr/>
          <p:nvPr/>
        </p:nvSpPr>
        <p:spPr>
          <a:xfrm>
            <a:off x="2714612" y="5572140"/>
            <a:ext cx="5286412" cy="857256"/>
          </a:xfrm>
          <a:prstGeom prst="snip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2400" dirty="0" smtClean="0">
                <a:solidFill>
                  <a:srgbClr val="7030A0"/>
                </a:solidFill>
              </a:rPr>
              <a:t>Кейнсшілдер</a:t>
            </a:r>
            <a:r>
              <a:rPr lang="kk-KZ" dirty="0" smtClean="0"/>
              <a:t>-</a:t>
            </a:r>
            <a:r>
              <a:rPr lang="kk-KZ" sz="2000" dirty="0" smtClean="0"/>
              <a:t>экономикалық өсу факторын зерттеген</a:t>
            </a:r>
            <a:endParaRPr lang="ru-RU" sz="2000" dirty="0"/>
          </a:p>
        </p:txBody>
      </p:sp>
      <p:sp>
        <p:nvSpPr>
          <p:cNvPr id="12" name="Прямоугольник с двумя вырезанными противолежащими углами 11"/>
          <p:cNvSpPr/>
          <p:nvPr/>
        </p:nvSpPr>
        <p:spPr>
          <a:xfrm>
            <a:off x="2000232" y="4643446"/>
            <a:ext cx="5286412" cy="857256"/>
          </a:xfrm>
          <a:prstGeom prst="snip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2400" dirty="0" smtClean="0">
                <a:solidFill>
                  <a:srgbClr val="7030A0"/>
                </a:solidFill>
              </a:rPr>
              <a:t>Маржиналистер</a:t>
            </a:r>
            <a:r>
              <a:rPr lang="kk-KZ" dirty="0" smtClean="0"/>
              <a:t>-</a:t>
            </a:r>
            <a:r>
              <a:rPr lang="kk-KZ" sz="2000" dirty="0" smtClean="0"/>
              <a:t>экономикалық адамның ұтымды іс-әрекетін зерттеген</a:t>
            </a:r>
            <a:endParaRPr lang="ru-RU" sz="2000" dirty="0"/>
          </a:p>
        </p:txBody>
      </p:sp>
      <p:sp>
        <p:nvSpPr>
          <p:cNvPr id="13" name="Прямоугольник с двумя вырезанными противолежащими углами 12"/>
          <p:cNvSpPr/>
          <p:nvPr/>
        </p:nvSpPr>
        <p:spPr>
          <a:xfrm>
            <a:off x="1357290" y="3714752"/>
            <a:ext cx="5286412" cy="857256"/>
          </a:xfrm>
          <a:prstGeom prst="snip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2000" dirty="0" smtClean="0">
                <a:solidFill>
                  <a:srgbClr val="7030A0"/>
                </a:solidFill>
              </a:rPr>
              <a:t>Марксистер</a:t>
            </a:r>
            <a:r>
              <a:rPr lang="kk-KZ" dirty="0" smtClean="0"/>
              <a:t>-бөлу,өндіру,тұтыну процесінде туындаған экономикалық қатынастарды зерттейді</a:t>
            </a:r>
            <a:endParaRPr lang="ru-RU" dirty="0"/>
          </a:p>
        </p:txBody>
      </p:sp>
    </p:spTree>
  </p:cSld>
  <p:clrMapOvr>
    <a:masterClrMapping/>
  </p:clrMapOvr>
  <p:transition>
    <p:cover dir="l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Вертикальный свиток 1"/>
          <p:cNvSpPr/>
          <p:nvPr/>
        </p:nvSpPr>
        <p:spPr>
          <a:xfrm>
            <a:off x="0" y="1142984"/>
            <a:ext cx="4143404" cy="5429288"/>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solidFill>
                  <a:srgbClr val="FF0066"/>
                </a:solidFill>
              </a:rPr>
              <a:t>Экономикалық ілімдер тарихы түрлі тарихи кезеңдердегі ғалымдардың экономикалық көзқарастарының негізгі жүйелерінің пайда болып,дамуының тарихи процесін зерттейді.Бұдан туындайтыны-экономикалық ілімдердің қалыптасуын және дамуын талдау,барлық ұоғамдық дамудың –құл иеленушілік қоғамнан бастап барлық тарихи кезеңдердің тарихи процесін қамтиды.</a:t>
            </a:r>
            <a:endParaRPr lang="ru-RU" dirty="0">
              <a:solidFill>
                <a:srgbClr val="FF0066"/>
              </a:solidFill>
            </a:endParaRPr>
          </a:p>
        </p:txBody>
      </p:sp>
      <p:sp>
        <p:nvSpPr>
          <p:cNvPr id="3" name="Блок-схема: знак завершения 2"/>
          <p:cNvSpPr/>
          <p:nvPr/>
        </p:nvSpPr>
        <p:spPr>
          <a:xfrm>
            <a:off x="214282" y="285728"/>
            <a:ext cx="8501122" cy="785818"/>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rgbClr val="0070C0"/>
                </a:solidFill>
              </a:rPr>
              <a:t>«</a:t>
            </a:r>
            <a:r>
              <a:rPr lang="kk-KZ" dirty="0" smtClean="0">
                <a:solidFill>
                  <a:srgbClr val="0070C0"/>
                </a:solidFill>
              </a:rPr>
              <a:t>Экономикалық ілімдер тарихының</a:t>
            </a:r>
            <a:r>
              <a:rPr lang="ru-RU" dirty="0" smtClean="0">
                <a:solidFill>
                  <a:srgbClr val="0070C0"/>
                </a:solidFill>
              </a:rPr>
              <a:t>» кітабының авторы И.Е. Титованың көзқарасы </a:t>
            </a:r>
            <a:endParaRPr lang="ru-RU" dirty="0">
              <a:solidFill>
                <a:srgbClr val="0070C0"/>
              </a:solidFill>
            </a:endParaRPr>
          </a:p>
        </p:txBody>
      </p:sp>
      <p:pic>
        <p:nvPicPr>
          <p:cNvPr id="4" name="Picture 2" descr="C:\Users\1\Desktop\Фото147.jpg"/>
          <p:cNvPicPr>
            <a:picLocks noChangeAspect="1" noChangeArrowheads="1"/>
          </p:cNvPicPr>
          <p:nvPr/>
        </p:nvPicPr>
        <p:blipFill>
          <a:blip r:embed="rId2"/>
          <a:srcRect/>
          <a:stretch>
            <a:fillRect/>
          </a:stretch>
        </p:blipFill>
        <p:spPr bwMode="auto">
          <a:xfrm>
            <a:off x="4071934" y="1142984"/>
            <a:ext cx="4857784" cy="5500726"/>
          </a:xfrm>
          <a:prstGeom prst="rect">
            <a:avLst/>
          </a:prstGeom>
          <a:noFill/>
        </p:spPr>
      </p:pic>
    </p:spTree>
  </p:cSld>
  <p:clrMapOvr>
    <a:masterClrMapping/>
  </p:clrMapOvr>
  <p:transition>
    <p:blinds/>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Блок-схема: знак завершения 1"/>
          <p:cNvSpPr/>
          <p:nvPr/>
        </p:nvSpPr>
        <p:spPr>
          <a:xfrm>
            <a:off x="214282" y="285728"/>
            <a:ext cx="8501122" cy="785818"/>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rgbClr val="0070C0"/>
                </a:solidFill>
              </a:rPr>
              <a:t>«</a:t>
            </a:r>
            <a:r>
              <a:rPr lang="kk-KZ" dirty="0" smtClean="0">
                <a:solidFill>
                  <a:srgbClr val="0070C0"/>
                </a:solidFill>
              </a:rPr>
              <a:t>Экономикалық ілімдер тарихының</a:t>
            </a:r>
            <a:r>
              <a:rPr lang="ru-RU" dirty="0" smtClean="0">
                <a:solidFill>
                  <a:srgbClr val="0070C0"/>
                </a:solidFill>
              </a:rPr>
              <a:t>» оқулығының авторы Я.С. Ядгаровтың көзқарасы </a:t>
            </a:r>
            <a:endParaRPr lang="ru-RU" dirty="0">
              <a:solidFill>
                <a:srgbClr val="0070C0"/>
              </a:solidFill>
            </a:endParaRPr>
          </a:p>
        </p:txBody>
      </p:sp>
      <p:sp>
        <p:nvSpPr>
          <p:cNvPr id="3" name="Вертикальный свиток 2"/>
          <p:cNvSpPr/>
          <p:nvPr/>
        </p:nvSpPr>
        <p:spPr>
          <a:xfrm>
            <a:off x="0" y="1214422"/>
            <a:ext cx="4500562" cy="5429288"/>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2000" dirty="0" smtClean="0">
                <a:solidFill>
                  <a:srgbClr val="FF0066"/>
                </a:solidFill>
              </a:rPr>
              <a:t>Бұл пәннің объектісі жекелеген экономистердің теорияларында,теориялық мектептерде,ағымдар мен бағыттарда орын алған экономикалық идеялар мен танымдардың,экономикадағы,ғылымдағы,техникадағы және әлеуметтік саладағы өзгерістерге сәйкес құрылу,даму және ауысуының тарихи процесі болып табылады.</a:t>
            </a:r>
            <a:endParaRPr lang="ru-RU" sz="2000" dirty="0">
              <a:solidFill>
                <a:srgbClr val="FF0066"/>
              </a:solidFill>
            </a:endParaRPr>
          </a:p>
        </p:txBody>
      </p:sp>
      <p:pic>
        <p:nvPicPr>
          <p:cNvPr id="1027" name="Picture 3" descr="C:\Users\1\Desktop\Фото146.jpg"/>
          <p:cNvPicPr>
            <a:picLocks noChangeAspect="1" noChangeArrowheads="1"/>
          </p:cNvPicPr>
          <p:nvPr/>
        </p:nvPicPr>
        <p:blipFill>
          <a:blip r:embed="rId2"/>
          <a:srcRect/>
          <a:stretch>
            <a:fillRect/>
          </a:stretch>
        </p:blipFill>
        <p:spPr bwMode="auto">
          <a:xfrm>
            <a:off x="4500562" y="1214422"/>
            <a:ext cx="4357718" cy="5286412"/>
          </a:xfrm>
          <a:prstGeom prst="rect">
            <a:avLst/>
          </a:prstGeom>
          <a:noFill/>
        </p:spPr>
      </p:pic>
    </p:spTree>
  </p:cSld>
  <p:clrMapOvr>
    <a:masterClrMapping/>
  </p:clrMapOvr>
  <p:transition>
    <p:blinds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7-конечная звезда 5"/>
          <p:cNvSpPr/>
          <p:nvPr/>
        </p:nvSpPr>
        <p:spPr>
          <a:xfrm>
            <a:off x="357158" y="1214422"/>
            <a:ext cx="2571768" cy="1714512"/>
          </a:xfrm>
          <a:prstGeom prst="star7">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scene3d>
              <a:camera prst="orthographicFront"/>
              <a:lightRig rig="balanced" dir="t">
                <a:rot lat="0" lon="0" rev="2100000"/>
              </a:lightRig>
            </a:scene3d>
            <a:sp3d extrusionH="57150" prstMaterial="metal">
              <a:bevelT w="38100" h="25400"/>
              <a:contourClr>
                <a:schemeClr val="bg2"/>
              </a:contourClr>
            </a:sp3d>
          </a:bodyPr>
          <a:lstStyle/>
          <a:p>
            <a:pPr algn="ctr"/>
            <a:r>
              <a:rPr lang="kk-KZ" b="1" dirty="0" smtClean="0">
                <a:ln w="50800"/>
                <a:solidFill>
                  <a:schemeClr val="bg1">
                    <a:shade val="50000"/>
                  </a:schemeClr>
                </a:solidFill>
              </a:rPr>
              <a:t>эксперименттік</a:t>
            </a:r>
            <a:endParaRPr lang="ru-RU" b="1" dirty="0">
              <a:ln w="50800"/>
              <a:solidFill>
                <a:schemeClr val="bg1">
                  <a:shade val="50000"/>
                </a:schemeClr>
              </a:solidFill>
            </a:endParaRPr>
          </a:p>
        </p:txBody>
      </p:sp>
      <p:sp>
        <p:nvSpPr>
          <p:cNvPr id="7" name="Блок-схема: узел 6"/>
          <p:cNvSpPr/>
          <p:nvPr/>
        </p:nvSpPr>
        <p:spPr>
          <a:xfrm>
            <a:off x="3071802" y="2500306"/>
            <a:ext cx="3143272" cy="121444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sz="3200" b="1" i="1" dirty="0" smtClean="0">
                <a:solidFill>
                  <a:srgbClr val="00B0F0"/>
                </a:solidFill>
              </a:rPr>
              <a:t>Әдістері</a:t>
            </a:r>
            <a:endParaRPr lang="ru-RU" sz="3200" b="1" i="1" dirty="0">
              <a:solidFill>
                <a:srgbClr val="00B0F0"/>
              </a:solidFill>
            </a:endParaRPr>
          </a:p>
        </p:txBody>
      </p:sp>
      <p:sp>
        <p:nvSpPr>
          <p:cNvPr id="8" name="7-конечная звезда 7"/>
          <p:cNvSpPr/>
          <p:nvPr/>
        </p:nvSpPr>
        <p:spPr>
          <a:xfrm>
            <a:off x="3000364" y="0"/>
            <a:ext cx="2928958" cy="1714512"/>
          </a:xfrm>
          <a:prstGeom prst="star7">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scene3d>
              <a:camera prst="orthographicFront"/>
              <a:lightRig rig="balanced" dir="t">
                <a:rot lat="0" lon="0" rev="2100000"/>
              </a:lightRig>
            </a:scene3d>
            <a:sp3d extrusionH="57150" prstMaterial="metal">
              <a:bevelT w="38100" h="25400"/>
              <a:contourClr>
                <a:schemeClr val="bg2"/>
              </a:contourClr>
            </a:sp3d>
          </a:bodyPr>
          <a:lstStyle/>
          <a:p>
            <a:pPr algn="ctr"/>
            <a:r>
              <a:rPr lang="kk-KZ" b="1" dirty="0" smtClean="0">
                <a:ln w="50800"/>
                <a:solidFill>
                  <a:schemeClr val="bg1">
                    <a:shade val="50000"/>
                  </a:schemeClr>
                </a:solidFill>
              </a:rPr>
              <a:t>Диалектикалық танып білу</a:t>
            </a:r>
            <a:endParaRPr lang="ru-RU" b="1" dirty="0">
              <a:ln w="50800"/>
              <a:solidFill>
                <a:schemeClr val="bg1">
                  <a:shade val="50000"/>
                </a:schemeClr>
              </a:solidFill>
            </a:endParaRPr>
          </a:p>
        </p:txBody>
      </p:sp>
      <p:sp>
        <p:nvSpPr>
          <p:cNvPr id="9" name="7-конечная звезда 8"/>
          <p:cNvSpPr/>
          <p:nvPr/>
        </p:nvSpPr>
        <p:spPr>
          <a:xfrm>
            <a:off x="357158" y="3714752"/>
            <a:ext cx="2857520" cy="1714512"/>
          </a:xfrm>
          <a:prstGeom prst="star7">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scene3d>
              <a:camera prst="orthographicFront"/>
              <a:lightRig rig="balanced" dir="t">
                <a:rot lat="0" lon="0" rev="2100000"/>
              </a:lightRig>
            </a:scene3d>
            <a:sp3d extrusionH="57150" prstMaterial="metal">
              <a:bevelT w="38100" h="25400"/>
              <a:contourClr>
                <a:schemeClr val="bg2"/>
              </a:contourClr>
            </a:sp3d>
          </a:bodyPr>
          <a:lstStyle/>
          <a:p>
            <a:pPr algn="ctr"/>
            <a:r>
              <a:rPr lang="kk-KZ" b="1" dirty="0" smtClean="0">
                <a:ln w="50800"/>
                <a:solidFill>
                  <a:schemeClr val="bg1">
                    <a:shade val="50000"/>
                  </a:schemeClr>
                </a:solidFill>
              </a:rPr>
              <a:t>Экономикалық-математикалық</a:t>
            </a:r>
            <a:endParaRPr lang="ru-RU" b="1" dirty="0">
              <a:ln w="50800"/>
              <a:solidFill>
                <a:schemeClr val="bg1">
                  <a:shade val="50000"/>
                </a:schemeClr>
              </a:solidFill>
            </a:endParaRPr>
          </a:p>
        </p:txBody>
      </p:sp>
      <p:sp>
        <p:nvSpPr>
          <p:cNvPr id="10" name="7-конечная звезда 9"/>
          <p:cNvSpPr/>
          <p:nvPr/>
        </p:nvSpPr>
        <p:spPr>
          <a:xfrm>
            <a:off x="3286116" y="4857760"/>
            <a:ext cx="2571768" cy="1714512"/>
          </a:xfrm>
          <a:prstGeom prst="star7">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scene3d>
              <a:camera prst="orthographicFront"/>
              <a:lightRig rig="balanced" dir="t">
                <a:rot lat="0" lon="0" rev="2100000"/>
              </a:lightRig>
            </a:scene3d>
            <a:sp3d extrusionH="57150" prstMaterial="metal">
              <a:bevelT w="38100" h="25400"/>
              <a:contourClr>
                <a:schemeClr val="bg2"/>
              </a:contourClr>
            </a:sp3d>
          </a:bodyPr>
          <a:lstStyle/>
          <a:p>
            <a:pPr algn="ctr"/>
            <a:r>
              <a:rPr lang="kk-KZ" b="1" dirty="0" smtClean="0">
                <a:ln w="50800"/>
                <a:solidFill>
                  <a:schemeClr val="bg1">
                    <a:shade val="50000"/>
                  </a:schemeClr>
                </a:solidFill>
              </a:rPr>
              <a:t>синтез</a:t>
            </a:r>
            <a:endParaRPr lang="ru-RU" b="1" dirty="0">
              <a:ln w="50800"/>
              <a:solidFill>
                <a:schemeClr val="bg1">
                  <a:shade val="50000"/>
                </a:schemeClr>
              </a:solidFill>
            </a:endParaRPr>
          </a:p>
        </p:txBody>
      </p:sp>
      <p:sp>
        <p:nvSpPr>
          <p:cNvPr id="11" name="7-конечная звезда 10"/>
          <p:cNvSpPr/>
          <p:nvPr/>
        </p:nvSpPr>
        <p:spPr>
          <a:xfrm>
            <a:off x="6143604" y="3643314"/>
            <a:ext cx="3000396" cy="1714512"/>
          </a:xfrm>
          <a:prstGeom prst="star7">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scene3d>
              <a:camera prst="orthographicFront"/>
              <a:lightRig rig="balanced" dir="t">
                <a:rot lat="0" lon="0" rev="2100000"/>
              </a:lightRig>
            </a:scene3d>
            <a:sp3d extrusionH="57150" prstMaterial="metal">
              <a:bevelT w="38100" h="25400"/>
              <a:contourClr>
                <a:schemeClr val="bg2"/>
              </a:contourClr>
            </a:sp3d>
          </a:bodyPr>
          <a:lstStyle/>
          <a:p>
            <a:pPr algn="ctr"/>
            <a:r>
              <a:rPr lang="kk-KZ" b="1" dirty="0" smtClean="0">
                <a:ln w="50800"/>
                <a:solidFill>
                  <a:schemeClr val="bg1">
                    <a:shade val="50000"/>
                  </a:schemeClr>
                </a:solidFill>
              </a:rPr>
              <a:t>анализ</a:t>
            </a:r>
            <a:endParaRPr lang="ru-RU" b="1" dirty="0">
              <a:ln w="50800"/>
              <a:solidFill>
                <a:schemeClr val="bg1">
                  <a:shade val="50000"/>
                </a:schemeClr>
              </a:solidFill>
            </a:endParaRPr>
          </a:p>
        </p:txBody>
      </p:sp>
      <p:sp>
        <p:nvSpPr>
          <p:cNvPr id="12" name="7-конечная звезда 11"/>
          <p:cNvSpPr/>
          <p:nvPr/>
        </p:nvSpPr>
        <p:spPr>
          <a:xfrm>
            <a:off x="5857884" y="1071546"/>
            <a:ext cx="3000396" cy="1714512"/>
          </a:xfrm>
          <a:prstGeom prst="star7">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scene3d>
              <a:camera prst="orthographicFront"/>
              <a:lightRig rig="balanced" dir="t">
                <a:rot lat="0" lon="0" rev="2100000"/>
              </a:lightRig>
            </a:scene3d>
            <a:sp3d extrusionH="57150" prstMaterial="metal">
              <a:bevelT w="38100" h="25400"/>
              <a:contourClr>
                <a:schemeClr val="bg2"/>
              </a:contourClr>
            </a:sp3d>
          </a:bodyPr>
          <a:lstStyle/>
          <a:p>
            <a:pPr algn="ctr"/>
            <a:r>
              <a:rPr lang="kk-KZ" b="1" dirty="0" smtClean="0">
                <a:ln w="50800"/>
                <a:solidFill>
                  <a:schemeClr val="bg1">
                    <a:shade val="50000"/>
                  </a:schemeClr>
                </a:solidFill>
              </a:rPr>
              <a:t>Ғылыми абстракция</a:t>
            </a:r>
            <a:endParaRPr lang="ru-RU" b="1" dirty="0">
              <a:ln w="50800"/>
              <a:solidFill>
                <a:schemeClr val="bg1">
                  <a:shade val="50000"/>
                </a:schemeClr>
              </a:solidFill>
            </a:endParaRPr>
          </a:p>
        </p:txBody>
      </p:sp>
    </p:spTree>
  </p:cSld>
  <p:clrMapOvr>
    <a:masterClrMapping/>
  </p:clrMapOvr>
  <p:transition>
    <p:checke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231</TotalTime>
  <Words>1186</Words>
  <PresentationFormat>Экран (4:3)</PresentationFormat>
  <Paragraphs>69</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Бумажная</vt:lpstr>
      <vt:lpstr>Экономикалық ілімдер тарихы ғылым ретінде</vt:lpstr>
      <vt:lpstr>Жоспары:</vt:lpstr>
      <vt:lpstr>Мақсаты:</vt:lpstr>
      <vt:lpstr>                  Қазақстан Республикасы экономикасын нарықтық қатынастарға көшіру жаңа сапалы экономикалық жүйені және соған сай экономикалық ой қорының мол болуын қажет етеді.Экономикалық ілімдер тарихы сол жаңа ғылымның қалыптасуы тарихын түгел шолып отыруы тиіс.Экономика ілімінің тарихы ежелгі ойшылдардың экономикалық идеяларын өндіріске енгізуден бастап,қазіргі экономикалық мүдделермен ұштасады.Бұл тақырыпта экономикалық ілімдер тарихының тарихы,пәні,әдістері,дамуының жалпы сипаттамасы мен ежелгі және қазіргі ғалымдардың ой-пікірлері көрсетілген. </vt:lpstr>
      <vt:lpstr>Слайд 5</vt:lpstr>
      <vt:lpstr>Слайд 6</vt:lpstr>
      <vt:lpstr>Слайд 7</vt:lpstr>
      <vt:lpstr>Слайд 8</vt:lpstr>
      <vt:lpstr>Слайд 9</vt:lpstr>
      <vt:lpstr>Слайд 10</vt:lpstr>
      <vt:lpstr>Слайд 11</vt:lpstr>
      <vt:lpstr>“Артхашастра” трактаты – Ертедегі Индияның (сөзбе- сөз айтқанда – “өмірге іс жүзінде пайда келтіру туралы ғылым”) қоғамдық ойларының аса ірі ескерткіші, бұл мемлекетті басқару мәселелері бойынша өсиеттердің жинағы. Патша Чандрагунттың кеңесшісі - Кауталье, трактаттың авторы болып саналады. “Артхашастра” – елдің шаруашылық өмірінде ертедегі Индия мемлекетінің рөлін көрсетеді. Трактатта, айқын салық және саяси жүйесі бар ең жақсы мемлекет сипатталады. Материалдық өндірістің жетекші аясы – ауыл шаруашылығы, әсіресе егіншілік, мемлекеттің қарауындағы суландыру (арық) құрылыстары ерекше көрсетілген. Мемлекет, өнеркәсіптің дамуын, сауданы, қоғамдық жұмыстарды қаржыландыруға тиісті болды. Трактат авторының пікір бойынша шығыстар мен кірістердің қатаң құжаттық есебін жүргізу, тіпті, шиновниктердің қазынаға қолсұғушылығын тоқтату  мәселері қаралған. Тұтастай алғанда, трактат қоғамдық қатынастар туралы, Ертедегі Индияның экономика және саяси институттары туралы мәліметтердің маңызды көздері болып саналады. </vt:lpstr>
      <vt:lpstr>ХХ ғасырдың 50-60 –шы жылдарынан бастап, біздің экономикалық әдебиеттерімізде қаншалықты географиялық қана емес, соншалықты әлеуметтік және идеологиялық мағыналарға ие болған “батыс экономика теориясы” түсінігі кең таралды. Бұл “батыс экономика теориясы” түсінігі, мемлекеттік реттеуге сүйенбейтін, нарық пен жеке меншікке иелік етуге негізделген аралас  экономикалық жүйелер тұжырымдамасының  жиынтығын білдіреді. Олардың арасында терең алшақтық, айырмашылықтар болғанымен, бұл түсінікке бүкіл батыс экономистері қосылады. Кейбір экономистер тұтастай нарыққа сене отырып, мемлекеттік реттеуге қарсы болды, басқалары жеке меншік және мемлекеттік секторлардың әртүрлі үйлесіміндегі (жарастығындағы) мемлекеттік интервизионизімді күшейтуді жақтады. </vt:lpstr>
      <vt:lpstr>  Ерте дүниедегі Грецияның экономикалық көзқарастары Ежелгі Грецияның қоғамдық экономикалық өмірінің бүкіл аясын қамтылған, өндірістің құлиеленушілік тәсілінің генезисі, гүлденуі және дағдарысы кезеңіндегі экономикалық  проблемалар Грецияның ұлы ойшыларының экономикалық еңбектерінде көрініс тапты. Ксенофонт (б.д.д. 430-354), Платон (б.д.д. 428-347), Аристотель (б.д.д. 384-322) Ежелгі Грецияның экономикалық ойларының негізгі  өкілдері болып саналады. </vt:lpstr>
      <vt:lpstr>Слайд 15</vt:lpstr>
      <vt:lpstr>Слайд 16</vt:lpstr>
      <vt:lpstr>Слайд 17</vt:lpstr>
      <vt:lpstr>Слайд 18</vt:lpstr>
      <vt:lpstr>Слайд 19</vt:lpstr>
      <vt:lpstr>           Қорытынды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Экономикалық ілімдер тарихы ғылым ретінде</dc:title>
  <dc:creator>1</dc:creator>
  <cp:lastModifiedBy>1</cp:lastModifiedBy>
  <cp:revision>26</cp:revision>
  <dcterms:created xsi:type="dcterms:W3CDTF">2011-10-06T14:59:30Z</dcterms:created>
  <dcterms:modified xsi:type="dcterms:W3CDTF">2011-11-30T16:49:29Z</dcterms:modified>
</cp:coreProperties>
</file>