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7" r:id="rId1"/>
  </p:sldMasterIdLst>
  <p:notesMasterIdLst>
    <p:notesMasterId r:id="rId23"/>
  </p:notesMasterIdLst>
  <p:sldIdLst>
    <p:sldId id="256" r:id="rId2"/>
    <p:sldId id="263" r:id="rId3"/>
    <p:sldId id="257" r:id="rId4"/>
    <p:sldId id="269" r:id="rId5"/>
    <p:sldId id="266" r:id="rId6"/>
    <p:sldId id="268" r:id="rId7"/>
    <p:sldId id="261" r:id="rId8"/>
    <p:sldId id="260" r:id="rId9"/>
    <p:sldId id="264" r:id="rId10"/>
    <p:sldId id="265" r:id="rId11"/>
    <p:sldId id="258" r:id="rId12"/>
    <p:sldId id="259" r:id="rId13"/>
    <p:sldId id="270" r:id="rId14"/>
    <p:sldId id="275" r:id="rId15"/>
    <p:sldId id="276" r:id="rId16"/>
    <p:sldId id="277" r:id="rId17"/>
    <p:sldId id="280" r:id="rId18"/>
    <p:sldId id="272" r:id="rId19"/>
    <p:sldId id="274" r:id="rId20"/>
    <p:sldId id="279" r:id="rId21"/>
    <p:sldId id="278"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F36A"/>
    <a:srgbClr val="00CCFF"/>
    <a:srgbClr val="D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1" autoAdjust="0"/>
    <p:restoredTop sz="94690" autoAdjust="0"/>
  </p:normalViewPr>
  <p:slideViewPr>
    <p:cSldViewPr>
      <p:cViewPr varScale="1">
        <p:scale>
          <a:sx n="71" d="100"/>
          <a:sy n="71" d="100"/>
        </p:scale>
        <p:origin x="-96" y="-3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E52791-776F-480F-A1D2-9CC51D901AD5}" type="datetimeFigureOut">
              <a:rPr lang="ru-RU" smtClean="0"/>
              <a:t>30.11.2011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5ADB36-B3BF-4EF4-9993-8CF789B388A6}" type="slidenum">
              <a:rPr lang="ru-RU" smtClean="0"/>
              <a:t>‹#›</a:t>
            </a:fld>
            <a:endParaRPr lang="ru-RU"/>
          </a:p>
        </p:txBody>
      </p:sp>
    </p:spTree>
    <p:extLst>
      <p:ext uri="{BB962C8B-B14F-4D97-AF65-F5344CB8AC3E}">
        <p14:creationId xmlns:p14="http://schemas.microsoft.com/office/powerpoint/2010/main" val="37571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1</a:t>
            </a:fld>
            <a:endParaRPr lang="ru-RU"/>
          </a:p>
        </p:txBody>
      </p:sp>
    </p:spTree>
    <p:extLst>
      <p:ext uri="{BB962C8B-B14F-4D97-AF65-F5344CB8AC3E}">
        <p14:creationId xmlns:p14="http://schemas.microsoft.com/office/powerpoint/2010/main" val="2993810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2F6886-E0B0-4CAF-BE9A-0EADC3656E04}" type="slidenum">
              <a:rPr lang="ru-RU"/>
              <a:pPr/>
              <a:t>10</a:t>
            </a:fld>
            <a:endParaRPr lang="ru-RU"/>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645740A-5801-4B0B-AA8F-A7BF188EED44}" type="slidenum">
              <a:rPr lang="ru-RU" smtClean="0"/>
              <a:t>11</a:t>
            </a:fld>
            <a:endParaRPr lang="ru-RU"/>
          </a:p>
        </p:txBody>
      </p:sp>
    </p:spTree>
    <p:extLst>
      <p:ext uri="{BB962C8B-B14F-4D97-AF65-F5344CB8AC3E}">
        <p14:creationId xmlns:p14="http://schemas.microsoft.com/office/powerpoint/2010/main" val="3293682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645740A-5801-4B0B-AA8F-A7BF188EED44}" type="slidenum">
              <a:rPr lang="ru-RU" smtClean="0"/>
              <a:t>12</a:t>
            </a:fld>
            <a:endParaRPr lang="ru-RU"/>
          </a:p>
        </p:txBody>
      </p:sp>
    </p:spTree>
    <p:extLst>
      <p:ext uri="{BB962C8B-B14F-4D97-AF65-F5344CB8AC3E}">
        <p14:creationId xmlns:p14="http://schemas.microsoft.com/office/powerpoint/2010/main" val="2176094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13</a:t>
            </a:fld>
            <a:endParaRPr lang="ru-RU"/>
          </a:p>
        </p:txBody>
      </p:sp>
    </p:spTree>
    <p:extLst>
      <p:ext uri="{BB962C8B-B14F-4D97-AF65-F5344CB8AC3E}">
        <p14:creationId xmlns:p14="http://schemas.microsoft.com/office/powerpoint/2010/main" val="2881678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14</a:t>
            </a:fld>
            <a:endParaRPr lang="ru-RU"/>
          </a:p>
        </p:txBody>
      </p:sp>
    </p:spTree>
    <p:extLst>
      <p:ext uri="{BB962C8B-B14F-4D97-AF65-F5344CB8AC3E}">
        <p14:creationId xmlns:p14="http://schemas.microsoft.com/office/powerpoint/2010/main" val="3351406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15</a:t>
            </a:fld>
            <a:endParaRPr lang="ru-RU"/>
          </a:p>
        </p:txBody>
      </p:sp>
    </p:spTree>
    <p:extLst>
      <p:ext uri="{BB962C8B-B14F-4D97-AF65-F5344CB8AC3E}">
        <p14:creationId xmlns:p14="http://schemas.microsoft.com/office/powerpoint/2010/main" val="2918614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16</a:t>
            </a:fld>
            <a:endParaRPr lang="ru-RU"/>
          </a:p>
        </p:txBody>
      </p:sp>
    </p:spTree>
    <p:extLst>
      <p:ext uri="{BB962C8B-B14F-4D97-AF65-F5344CB8AC3E}">
        <p14:creationId xmlns:p14="http://schemas.microsoft.com/office/powerpoint/2010/main" val="14935853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17</a:t>
            </a:fld>
            <a:endParaRPr lang="ru-RU"/>
          </a:p>
        </p:txBody>
      </p:sp>
    </p:spTree>
    <p:extLst>
      <p:ext uri="{BB962C8B-B14F-4D97-AF65-F5344CB8AC3E}">
        <p14:creationId xmlns:p14="http://schemas.microsoft.com/office/powerpoint/2010/main" val="39627963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18</a:t>
            </a:fld>
            <a:endParaRPr lang="ru-RU"/>
          </a:p>
        </p:txBody>
      </p:sp>
    </p:spTree>
    <p:extLst>
      <p:ext uri="{BB962C8B-B14F-4D97-AF65-F5344CB8AC3E}">
        <p14:creationId xmlns:p14="http://schemas.microsoft.com/office/powerpoint/2010/main" val="2735003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19</a:t>
            </a:fld>
            <a:endParaRPr lang="ru-RU"/>
          </a:p>
        </p:txBody>
      </p:sp>
    </p:spTree>
    <p:extLst>
      <p:ext uri="{BB962C8B-B14F-4D97-AF65-F5344CB8AC3E}">
        <p14:creationId xmlns:p14="http://schemas.microsoft.com/office/powerpoint/2010/main" val="1873457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2</a:t>
            </a:fld>
            <a:endParaRPr lang="ru-RU"/>
          </a:p>
        </p:txBody>
      </p:sp>
    </p:spTree>
    <p:extLst>
      <p:ext uri="{BB962C8B-B14F-4D97-AF65-F5344CB8AC3E}">
        <p14:creationId xmlns:p14="http://schemas.microsoft.com/office/powerpoint/2010/main" val="21394541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20</a:t>
            </a:fld>
            <a:endParaRPr lang="ru-RU"/>
          </a:p>
        </p:txBody>
      </p:sp>
    </p:spTree>
    <p:extLst>
      <p:ext uri="{BB962C8B-B14F-4D97-AF65-F5344CB8AC3E}">
        <p14:creationId xmlns:p14="http://schemas.microsoft.com/office/powerpoint/2010/main" val="14794894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21</a:t>
            </a:fld>
            <a:endParaRPr lang="ru-RU"/>
          </a:p>
        </p:txBody>
      </p:sp>
    </p:spTree>
    <p:extLst>
      <p:ext uri="{BB962C8B-B14F-4D97-AF65-F5344CB8AC3E}">
        <p14:creationId xmlns:p14="http://schemas.microsoft.com/office/powerpoint/2010/main" val="1828743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645740A-5801-4B0B-AA8F-A7BF188EED44}" type="slidenum">
              <a:rPr lang="ru-RU" smtClean="0"/>
              <a:t>3</a:t>
            </a:fld>
            <a:endParaRPr lang="ru-RU"/>
          </a:p>
        </p:txBody>
      </p:sp>
    </p:spTree>
    <p:extLst>
      <p:ext uri="{BB962C8B-B14F-4D97-AF65-F5344CB8AC3E}">
        <p14:creationId xmlns:p14="http://schemas.microsoft.com/office/powerpoint/2010/main" val="2964503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4</a:t>
            </a:fld>
            <a:endParaRPr lang="ru-RU"/>
          </a:p>
        </p:txBody>
      </p:sp>
    </p:spTree>
    <p:extLst>
      <p:ext uri="{BB962C8B-B14F-4D97-AF65-F5344CB8AC3E}">
        <p14:creationId xmlns:p14="http://schemas.microsoft.com/office/powerpoint/2010/main" val="418955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5</a:t>
            </a:fld>
            <a:endParaRPr lang="ru-RU"/>
          </a:p>
        </p:txBody>
      </p:sp>
    </p:spTree>
    <p:extLst>
      <p:ext uri="{BB962C8B-B14F-4D97-AF65-F5344CB8AC3E}">
        <p14:creationId xmlns:p14="http://schemas.microsoft.com/office/powerpoint/2010/main" val="84319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6</a:t>
            </a:fld>
            <a:endParaRPr lang="ru-RU"/>
          </a:p>
        </p:txBody>
      </p:sp>
    </p:spTree>
    <p:extLst>
      <p:ext uri="{BB962C8B-B14F-4D97-AF65-F5344CB8AC3E}">
        <p14:creationId xmlns:p14="http://schemas.microsoft.com/office/powerpoint/2010/main" val="872257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B5ADB36-B3BF-4EF4-9993-8CF789B388A6}" type="slidenum">
              <a:rPr lang="ru-RU" smtClean="0"/>
              <a:t>7</a:t>
            </a:fld>
            <a:endParaRPr lang="ru-RU"/>
          </a:p>
        </p:txBody>
      </p:sp>
    </p:spTree>
    <p:extLst>
      <p:ext uri="{BB962C8B-B14F-4D97-AF65-F5344CB8AC3E}">
        <p14:creationId xmlns:p14="http://schemas.microsoft.com/office/powerpoint/2010/main" val="768625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FB3AA2-1DB3-435A-AFF2-775153F4F4DA}" type="slidenum">
              <a:rPr lang="ru-RU"/>
              <a:pPr/>
              <a:t>8</a:t>
            </a:fld>
            <a:endParaRPr lang="ru-RU"/>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548F1BB-5C6F-4033-8B66-1B969DEAA940}" type="slidenum">
              <a:rPr lang="ru-RU" smtClean="0"/>
              <a:t>9</a:t>
            </a:fld>
            <a:endParaRPr lang="ru-RU"/>
          </a:p>
        </p:txBody>
      </p:sp>
    </p:spTree>
    <p:extLst>
      <p:ext uri="{BB962C8B-B14F-4D97-AF65-F5344CB8AC3E}">
        <p14:creationId xmlns:p14="http://schemas.microsoft.com/office/powerpoint/2010/main" val="3997241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04133CA-B661-4C1C-8B76-7B825516017A}" type="datetimeFigureOut">
              <a:rPr lang="ru-RU" smtClean="0"/>
              <a:t>30.11.2011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735FE8E-2681-4C6F-BB76-AF3F99BC0E49}"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04133CA-B661-4C1C-8B76-7B825516017A}" type="datetimeFigureOut">
              <a:rPr lang="ru-RU" smtClean="0"/>
              <a:t>30.11.2011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35FE8E-2681-4C6F-BB76-AF3F99BC0E49}"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04133CA-B661-4C1C-8B76-7B825516017A}" type="datetimeFigureOut">
              <a:rPr lang="ru-RU" smtClean="0"/>
              <a:t>30.11.2011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35FE8E-2681-4C6F-BB76-AF3F99BC0E49}"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5225"/>
            <a:ext cx="2133600" cy="476250"/>
          </a:xfrm>
        </p:spPr>
        <p:txBody>
          <a:bodyPr/>
          <a:lstStyle>
            <a:lvl1pPr>
              <a:defRPr/>
            </a:lvl1pPr>
          </a:lstStyle>
          <a:p>
            <a:endParaRPr lang="ru-RU"/>
          </a:p>
        </p:txBody>
      </p:sp>
      <p:sp>
        <p:nvSpPr>
          <p:cNvPr id="7" name="Нижний колонтитул 6"/>
          <p:cNvSpPr>
            <a:spLocks noGrp="1"/>
          </p:cNvSpPr>
          <p:nvPr>
            <p:ph type="ftr" sz="quarter" idx="11"/>
          </p:nvPr>
        </p:nvSpPr>
        <p:spPr>
          <a:xfrm>
            <a:off x="3124200" y="6245225"/>
            <a:ext cx="2895600" cy="476250"/>
          </a:xfrm>
        </p:spPr>
        <p:txBody>
          <a:bodyPr/>
          <a:lstStyle>
            <a:lvl1pPr>
              <a:defRPr/>
            </a:lvl1pPr>
          </a:lstStyle>
          <a:p>
            <a:endParaRPr lang="ru-RU"/>
          </a:p>
        </p:txBody>
      </p:sp>
      <p:sp>
        <p:nvSpPr>
          <p:cNvPr id="8" name="Номер слайда 7"/>
          <p:cNvSpPr>
            <a:spLocks noGrp="1"/>
          </p:cNvSpPr>
          <p:nvPr>
            <p:ph type="sldNum" sz="quarter" idx="12"/>
          </p:nvPr>
        </p:nvSpPr>
        <p:spPr>
          <a:xfrm>
            <a:off x="6553200" y="6245225"/>
            <a:ext cx="2133600" cy="476250"/>
          </a:xfrm>
        </p:spPr>
        <p:txBody>
          <a:bodyPr/>
          <a:lstStyle>
            <a:lvl1pPr>
              <a:defRPr/>
            </a:lvl1pPr>
          </a:lstStyle>
          <a:p>
            <a:fld id="{95FEFD99-634D-47E3-927F-A3539E16DDD8}" type="slidenum">
              <a:rPr lang="ru-RU"/>
              <a:pPr/>
              <a:t>‹#›</a:t>
            </a:fld>
            <a:endParaRPr lang="ru-RU"/>
          </a:p>
        </p:txBody>
      </p:sp>
    </p:spTree>
    <p:extLst>
      <p:ext uri="{BB962C8B-B14F-4D97-AF65-F5344CB8AC3E}">
        <p14:creationId xmlns:p14="http://schemas.microsoft.com/office/powerpoint/2010/main" val="3024032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04133CA-B661-4C1C-8B76-7B825516017A}" type="datetimeFigureOut">
              <a:rPr lang="ru-RU" smtClean="0"/>
              <a:t>30.11.2011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35FE8E-2681-4C6F-BB76-AF3F99BC0E49}"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04133CA-B661-4C1C-8B76-7B825516017A}" type="datetimeFigureOut">
              <a:rPr lang="ru-RU" smtClean="0"/>
              <a:t>30.11.2011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735FE8E-2681-4C6F-BB76-AF3F99BC0E49}"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04133CA-B661-4C1C-8B76-7B825516017A}" type="datetimeFigureOut">
              <a:rPr lang="ru-RU" smtClean="0"/>
              <a:t>30.11.2011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735FE8E-2681-4C6F-BB76-AF3F99BC0E49}"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04133CA-B661-4C1C-8B76-7B825516017A}" type="datetimeFigureOut">
              <a:rPr lang="ru-RU" smtClean="0"/>
              <a:t>30.11.2011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735FE8E-2681-4C6F-BB76-AF3F99BC0E49}"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04133CA-B661-4C1C-8B76-7B825516017A}" type="datetimeFigureOut">
              <a:rPr lang="ru-RU" smtClean="0"/>
              <a:t>30.11.2011</a:t>
            </a:fld>
            <a:endParaRPr lang="ru-RU"/>
          </a:p>
        </p:txBody>
      </p:sp>
      <p:sp>
        <p:nvSpPr>
          <p:cNvPr id="8" name="Номер слайда 7"/>
          <p:cNvSpPr>
            <a:spLocks noGrp="1"/>
          </p:cNvSpPr>
          <p:nvPr>
            <p:ph type="sldNum" sz="quarter" idx="11"/>
          </p:nvPr>
        </p:nvSpPr>
        <p:spPr/>
        <p:txBody>
          <a:bodyPr/>
          <a:lstStyle/>
          <a:p>
            <a:fld id="{1735FE8E-2681-4C6F-BB76-AF3F99BC0E49}" type="slidenum">
              <a:rPr lang="ru-RU" smtClean="0"/>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04133CA-B661-4C1C-8B76-7B825516017A}" type="datetimeFigureOut">
              <a:rPr lang="ru-RU" smtClean="0"/>
              <a:t>30.11.2011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735FE8E-2681-4C6F-BB76-AF3F99BC0E49}"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04133CA-B661-4C1C-8B76-7B825516017A}" type="datetimeFigureOut">
              <a:rPr lang="ru-RU" smtClean="0"/>
              <a:t>30.11.2011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735FE8E-2681-4C6F-BB76-AF3F99BC0E49}"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04133CA-B661-4C1C-8B76-7B825516017A}" type="datetimeFigureOut">
              <a:rPr lang="ru-RU" smtClean="0"/>
              <a:t>30.11.2011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735FE8E-2681-4C6F-BB76-AF3F99BC0E49}"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04133CA-B661-4C1C-8B76-7B825516017A}" type="datetimeFigureOut">
              <a:rPr lang="ru-RU" smtClean="0"/>
              <a:t>30.11.2011</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735FE8E-2681-4C6F-BB76-AF3F99BC0E49}"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 id="2147483859" r:id="rId12"/>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audio" Target="../media/audio1.wav"/><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audio" Target="../media/audio4.wav"/><Relationship Id="rId7"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5.png"/><Relationship Id="rId4" Type="http://schemas.openxmlformats.org/officeDocument/2006/relationships/image" Target="../media/image18.jpeg"/><Relationship Id="rId9" Type="http://schemas.openxmlformats.org/officeDocument/2006/relationships/image" Target="../media/image23.jpeg"/></Relationships>
</file>

<file path=ppt/slides/_rels/slide12.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audio" Target="../media/audio4.wav"/><Relationship Id="rId7"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10" Type="http://schemas.openxmlformats.org/officeDocument/2006/relationships/image" Target="../media/image29.jpeg"/><Relationship Id="rId4" Type="http://schemas.openxmlformats.org/officeDocument/2006/relationships/image" Target="../media/image24.jpeg"/><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audio" Target="../media/audio2.wav"/></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3.wav"/><Relationship Id="rId7"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audio" Target="../media/audio5.wav"/><Relationship Id="rId4" Type="http://schemas.openxmlformats.org/officeDocument/2006/relationships/audio" Target="../media/audio4.wav"/><Relationship Id="rId9" Type="http://schemas.openxmlformats.org/officeDocument/2006/relationships/audio" Target="../media/audio3.wav"/></Relationships>
</file>

<file path=ppt/slides/_rels/slide4.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audio" Target="../media/audio6.wav"/><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audio" Target="../media/audio7.wav"/><Relationship Id="rId7" Type="http://schemas.openxmlformats.org/officeDocument/2006/relationships/audio" Target="../media/audio7.wav"/><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audio" Target="../media/audio2.wav"/><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audio" Target="../media/audio8.wav"/><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audio" Target="../media/audio8.wav"/><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audio" Target="../media/audio4.wav"/><Relationship Id="rId5" Type="http://schemas.openxmlformats.org/officeDocument/2006/relationships/image" Target="../media/image2.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audio" Target="../media/audio5.wav"/><Relationship Id="rId7"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slide" Target="slide3.xml"/><Relationship Id="rId9" Type="http://schemas.openxmlformats.org/officeDocument/2006/relationships/audio" Target="../media/audio5.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332656"/>
            <a:ext cx="8305800" cy="2304256"/>
          </a:xfrm>
        </p:spPr>
        <p:txBody>
          <a:bodyPr>
            <a:normAutofit fontScale="90000"/>
          </a:bodyPr>
          <a:lstStyle/>
          <a:p>
            <a:r>
              <a:rPr lang="ru-RU" dirty="0"/>
              <a:t>Марксизм </a:t>
            </a:r>
            <a:r>
              <a:rPr lang="ru-RU" dirty="0" err="1"/>
              <a:t>және</a:t>
            </a:r>
            <a:r>
              <a:rPr lang="ru-RU" dirty="0"/>
              <a:t> </a:t>
            </a:r>
            <a:r>
              <a:rPr lang="ru-RU" dirty="0" err="1"/>
              <a:t>әлеуметт</a:t>
            </a:r>
            <a:r>
              <a:rPr lang="en-US" dirty="0"/>
              <a:t>i</a:t>
            </a:r>
            <a:r>
              <a:rPr lang="ru-RU" dirty="0"/>
              <a:t>к - </a:t>
            </a:r>
            <a:r>
              <a:rPr lang="ru-RU" dirty="0" err="1"/>
              <a:t>демократиялық</a:t>
            </a:r>
            <a:r>
              <a:rPr lang="ru-RU" dirty="0"/>
              <a:t> </a:t>
            </a:r>
            <a:r>
              <a:rPr lang="ru-RU" dirty="0" err="1"/>
              <a:t>қозғалыс</a:t>
            </a:r>
            <a:endParaRPr lang="ru-RU" dirty="0"/>
          </a:p>
        </p:txBody>
      </p:sp>
      <p:sp>
        <p:nvSpPr>
          <p:cNvPr id="3" name="Подзаголовок 2"/>
          <p:cNvSpPr>
            <a:spLocks noGrp="1"/>
          </p:cNvSpPr>
          <p:nvPr>
            <p:ph type="subTitle" idx="1"/>
          </p:nvPr>
        </p:nvSpPr>
        <p:spPr>
          <a:xfrm>
            <a:off x="457200" y="3501008"/>
            <a:ext cx="8305800" cy="792088"/>
          </a:xfrm>
        </p:spPr>
        <p:txBody>
          <a:bodyPr>
            <a:normAutofit/>
          </a:bodyPr>
          <a:lstStyle/>
          <a:p>
            <a:r>
              <a:rPr lang="kk-KZ" sz="1800" dirty="0" smtClean="0">
                <a:solidFill>
                  <a:srgbClr val="00B0F0"/>
                </a:solidFill>
                <a:latin typeface="Arial Black" pitchFamily="34" charset="0"/>
              </a:rPr>
              <a:t>Карл Маркс; Фридрих Энгельс; В.И. Ленин </a:t>
            </a:r>
            <a:endParaRPr lang="ru-RU" sz="1800" dirty="0">
              <a:solidFill>
                <a:srgbClr val="00B0F0"/>
              </a:solidFill>
              <a:latin typeface="Arial Black" pitchFamily="34" charset="0"/>
            </a:endParaRPr>
          </a:p>
        </p:txBody>
      </p:sp>
      <p:pic>
        <p:nvPicPr>
          <p:cNvPr id="2050" name="Picture 2" descr="C:\Users\Бахтияр\Desktop\Karl_Marx_and_Friedrich_Engels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970" y="2356469"/>
            <a:ext cx="2705756" cy="23686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Бахтияр\Desktop\d0bbd0b5d0bdd0b8d0b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1760" y="4368512"/>
            <a:ext cx="2232248" cy="2358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8974487"/>
      </p:ext>
    </p:extLst>
  </p:cSld>
  <p:clrMapOvr>
    <a:masterClrMapping/>
  </p:clrMapOvr>
  <mc:AlternateContent xmlns:mc="http://schemas.openxmlformats.org/markup-compatibility/2006" xmlns:p14="http://schemas.microsoft.com/office/powerpoint/2010/main">
    <mc:Choice Requires="p14">
      <p:transition spd="slow" p14:dur="2000">
        <p14:switch dir="r"/>
        <p:sndAc>
          <p:stSnd>
            <p:snd r:embed="rId3" name="drumroll.wav"/>
          </p:stSnd>
        </p:sndAc>
      </p:transition>
    </mc:Choice>
    <mc:Fallback xmlns="">
      <p:transition spd="slow">
        <p:fade/>
        <p:sndAc>
          <p:stSnd>
            <p:snd r:embed="rId6" name="drumroll.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ru-RU" sz="3200" b="1">
                <a:solidFill>
                  <a:srgbClr val="FFFF00"/>
                </a:solidFill>
              </a:rPr>
              <a:t>В.</a:t>
            </a:r>
            <a:r>
              <a:rPr lang="en-US" sz="3200" b="1">
                <a:solidFill>
                  <a:srgbClr val="FFFF00"/>
                </a:solidFill>
              </a:rPr>
              <a:t> </a:t>
            </a:r>
            <a:r>
              <a:rPr lang="ru-RU" sz="3200" b="1">
                <a:solidFill>
                  <a:srgbClr val="FFFF00"/>
                </a:solidFill>
              </a:rPr>
              <a:t>И. Ленин (1870-1924)</a:t>
            </a:r>
          </a:p>
        </p:txBody>
      </p:sp>
      <p:pic>
        <p:nvPicPr>
          <p:cNvPr id="16387" name="Picture 3" descr="Ленин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798638"/>
            <a:ext cx="3321050" cy="4318000"/>
          </a:xfrm>
          <a:prstGeom prst="rect">
            <a:avLst/>
          </a:prstGeom>
          <a:noFill/>
          <a:ln w="38100" cmpd="dbl">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6389" name="Rectangle 5"/>
          <p:cNvSpPr>
            <a:spLocks noChangeArrowheads="1"/>
          </p:cNvSpPr>
          <p:nvPr/>
        </p:nvSpPr>
        <p:spPr bwMode="auto">
          <a:xfrm>
            <a:off x="4138613" y="2806700"/>
            <a:ext cx="4678362" cy="359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ru-RU" sz="2000" b="1" dirty="0">
                <a:solidFill>
                  <a:schemeClr val="bg1"/>
                </a:solidFill>
              </a:rPr>
              <a:t>Не </a:t>
            </a:r>
            <a:r>
              <a:rPr lang="en-US" sz="2000" b="1" dirty="0">
                <a:solidFill>
                  <a:schemeClr val="bg1"/>
                </a:solidFill>
              </a:rPr>
              <a:t>i</a:t>
            </a:r>
            <a:r>
              <a:rPr lang="ru-RU" sz="2000" b="1" dirty="0" err="1">
                <a:solidFill>
                  <a:schemeClr val="bg1"/>
                </a:solidFill>
              </a:rPr>
              <a:t>стейд</a:t>
            </a:r>
            <a:r>
              <a:rPr lang="en-US" sz="2000" b="1" dirty="0">
                <a:solidFill>
                  <a:schemeClr val="bg1"/>
                </a:solidFill>
              </a:rPr>
              <a:t>i? (1902 ) </a:t>
            </a:r>
            <a:r>
              <a:rPr lang="ru-RU" sz="2000" b="1" dirty="0">
                <a:solidFill>
                  <a:schemeClr val="bg1"/>
                </a:solidFill>
              </a:rPr>
              <a:t>б</a:t>
            </a:r>
            <a:r>
              <a:rPr lang="en-US" sz="2000" b="1" dirty="0">
                <a:solidFill>
                  <a:schemeClr val="bg1"/>
                </a:solidFill>
              </a:rPr>
              <a:t>i</a:t>
            </a:r>
            <a:r>
              <a:rPr lang="ru-RU" sz="2000" b="1" dirty="0" err="1">
                <a:solidFill>
                  <a:schemeClr val="bg1"/>
                </a:solidFill>
              </a:rPr>
              <a:t>зд</a:t>
            </a:r>
            <a:r>
              <a:rPr lang="en-US" sz="2000" b="1" dirty="0">
                <a:solidFill>
                  <a:schemeClr val="bg1"/>
                </a:solidFill>
              </a:rPr>
              <a:t>i</a:t>
            </a:r>
            <a:r>
              <a:rPr lang="ru-RU" sz="2000" b="1" dirty="0">
                <a:solidFill>
                  <a:schemeClr val="bg1"/>
                </a:solidFill>
              </a:rPr>
              <a:t>ң </a:t>
            </a:r>
            <a:r>
              <a:rPr lang="ru-RU" sz="2000" b="1" dirty="0" err="1">
                <a:solidFill>
                  <a:schemeClr val="bg1"/>
                </a:solidFill>
              </a:rPr>
              <a:t>қозғалыс</a:t>
            </a:r>
            <a:r>
              <a:rPr lang="ru-RU" sz="2000" b="1" dirty="0">
                <a:solidFill>
                  <a:schemeClr val="bg1"/>
                </a:solidFill>
              </a:rPr>
              <a:t> мерз</a:t>
            </a:r>
            <a:r>
              <a:rPr lang="en-US" sz="2000" b="1" dirty="0">
                <a:solidFill>
                  <a:schemeClr val="bg1"/>
                </a:solidFill>
              </a:rPr>
              <a:t>i</a:t>
            </a:r>
            <a:r>
              <a:rPr lang="ru-RU" sz="2000" b="1" dirty="0">
                <a:solidFill>
                  <a:schemeClr val="bg1"/>
                </a:solidFill>
              </a:rPr>
              <a:t>м</a:t>
            </a:r>
            <a:r>
              <a:rPr lang="en-US" sz="2000" b="1" dirty="0">
                <a:solidFill>
                  <a:schemeClr val="bg1"/>
                </a:solidFill>
              </a:rPr>
              <a:t>i </a:t>
            </a:r>
            <a:r>
              <a:rPr lang="ru-RU" sz="2000" b="1" dirty="0" err="1">
                <a:solidFill>
                  <a:schemeClr val="bg1"/>
                </a:solidFill>
              </a:rPr>
              <a:t>жеткен</a:t>
            </a:r>
            <a:r>
              <a:rPr lang="ru-RU" sz="2000" b="1" dirty="0">
                <a:solidFill>
                  <a:schemeClr val="bg1"/>
                </a:solidFill>
              </a:rPr>
              <a:t> </a:t>
            </a:r>
            <a:r>
              <a:rPr lang="ru-RU" sz="2000" b="1" dirty="0" err="1">
                <a:solidFill>
                  <a:schemeClr val="bg1"/>
                </a:solidFill>
              </a:rPr>
              <a:t>мәселелер</a:t>
            </a:r>
            <a:r>
              <a:rPr lang="ru-RU" sz="2000" b="1" dirty="0">
                <a:solidFill>
                  <a:schemeClr val="bg1"/>
                </a:solidFill>
              </a:rPr>
              <a:t>  </a:t>
            </a:r>
          </a:p>
          <a:p>
            <a:pPr marL="342900" indent="-342900">
              <a:spcBef>
                <a:spcPct val="20000"/>
              </a:spcBef>
              <a:buFontTx/>
              <a:buChar char="•"/>
            </a:pPr>
            <a:r>
              <a:rPr lang="ru-RU" sz="2000" b="1" dirty="0">
                <a:solidFill>
                  <a:schemeClr val="bg1"/>
                </a:solidFill>
              </a:rPr>
              <a:t>Материализм </a:t>
            </a:r>
            <a:r>
              <a:rPr lang="ru-RU" sz="2000" b="1" dirty="0" err="1">
                <a:solidFill>
                  <a:schemeClr val="bg1"/>
                </a:solidFill>
              </a:rPr>
              <a:t>және</a:t>
            </a:r>
            <a:r>
              <a:rPr lang="ru-RU" sz="2000" b="1" dirty="0">
                <a:solidFill>
                  <a:schemeClr val="bg1"/>
                </a:solidFill>
              </a:rPr>
              <a:t> эмпириокритицизм: (1909 ) б</a:t>
            </a:r>
            <a:r>
              <a:rPr lang="en-US" sz="2000" b="1" dirty="0">
                <a:solidFill>
                  <a:schemeClr val="bg1"/>
                </a:solidFill>
              </a:rPr>
              <a:t>i</a:t>
            </a:r>
            <a:r>
              <a:rPr lang="ru-RU" sz="2000" b="1" dirty="0">
                <a:solidFill>
                  <a:schemeClr val="bg1"/>
                </a:solidFill>
              </a:rPr>
              <a:t>р </a:t>
            </a:r>
            <a:r>
              <a:rPr lang="ru-RU" sz="2000" b="1" dirty="0" err="1">
                <a:solidFill>
                  <a:schemeClr val="bg1"/>
                </a:solidFill>
              </a:rPr>
              <a:t>кертартпа</a:t>
            </a:r>
            <a:r>
              <a:rPr lang="ru-RU" sz="2000" b="1" dirty="0">
                <a:solidFill>
                  <a:schemeClr val="bg1"/>
                </a:solidFill>
              </a:rPr>
              <a:t> </a:t>
            </a:r>
            <a:r>
              <a:rPr lang="ru-RU" sz="2000" b="1" dirty="0" err="1">
                <a:solidFill>
                  <a:schemeClr val="bg1"/>
                </a:solidFill>
              </a:rPr>
              <a:t>философиясы</a:t>
            </a:r>
            <a:r>
              <a:rPr lang="ru-RU" sz="2000" b="1" dirty="0">
                <a:solidFill>
                  <a:schemeClr val="bg1"/>
                </a:solidFill>
              </a:rPr>
              <a:t> </a:t>
            </a:r>
            <a:r>
              <a:rPr lang="ru-RU" sz="2000" b="1" dirty="0" err="1">
                <a:solidFill>
                  <a:schemeClr val="bg1"/>
                </a:solidFill>
              </a:rPr>
              <a:t>туралы</a:t>
            </a:r>
            <a:r>
              <a:rPr lang="ru-RU" sz="2000" b="1" dirty="0">
                <a:solidFill>
                  <a:schemeClr val="bg1"/>
                </a:solidFill>
              </a:rPr>
              <a:t> </a:t>
            </a:r>
            <a:r>
              <a:rPr lang="ru-RU" sz="2000" b="1" dirty="0" err="1">
                <a:solidFill>
                  <a:schemeClr val="bg1"/>
                </a:solidFill>
              </a:rPr>
              <a:t>кризист</a:t>
            </a:r>
            <a:r>
              <a:rPr lang="en-US" sz="2000" b="1" dirty="0">
                <a:solidFill>
                  <a:schemeClr val="bg1"/>
                </a:solidFill>
              </a:rPr>
              <a:t>i</a:t>
            </a:r>
            <a:r>
              <a:rPr lang="ru-RU" sz="2000" b="1" dirty="0">
                <a:solidFill>
                  <a:schemeClr val="bg1"/>
                </a:solidFill>
              </a:rPr>
              <a:t>к </a:t>
            </a:r>
            <a:r>
              <a:rPr lang="ru-RU" sz="2000" b="1" dirty="0" err="1">
                <a:solidFill>
                  <a:schemeClr val="bg1"/>
                </a:solidFill>
              </a:rPr>
              <a:t>мақалалар</a:t>
            </a:r>
            <a:r>
              <a:rPr lang="ru-RU" sz="2000" b="1" dirty="0">
                <a:solidFill>
                  <a:schemeClr val="bg1"/>
                </a:solidFill>
              </a:rPr>
              <a:t> </a:t>
            </a:r>
          </a:p>
          <a:p>
            <a:pPr marL="342900" indent="-342900">
              <a:spcBef>
                <a:spcPct val="20000"/>
              </a:spcBef>
              <a:buFontTx/>
              <a:buChar char="•"/>
            </a:pPr>
            <a:r>
              <a:rPr lang="ru-RU" sz="2000" b="1" dirty="0">
                <a:solidFill>
                  <a:schemeClr val="bg1"/>
                </a:solidFill>
              </a:rPr>
              <a:t>Империализм </a:t>
            </a:r>
            <a:r>
              <a:rPr lang="ru-RU" sz="2000" b="1" dirty="0" err="1">
                <a:solidFill>
                  <a:schemeClr val="bg1"/>
                </a:solidFill>
              </a:rPr>
              <a:t>бұл</a:t>
            </a:r>
            <a:r>
              <a:rPr lang="ru-RU" sz="2000" b="1" dirty="0">
                <a:solidFill>
                  <a:schemeClr val="bg1"/>
                </a:solidFill>
              </a:rPr>
              <a:t> (1915 ) </a:t>
            </a:r>
            <a:r>
              <a:rPr lang="ru-RU" sz="2000" b="1" dirty="0" err="1">
                <a:solidFill>
                  <a:schemeClr val="bg1"/>
                </a:solidFill>
              </a:rPr>
              <a:t>капитализмның</a:t>
            </a:r>
            <a:r>
              <a:rPr lang="ru-RU" sz="2000" b="1" dirty="0">
                <a:solidFill>
                  <a:schemeClr val="bg1"/>
                </a:solidFill>
              </a:rPr>
              <a:t> </a:t>
            </a:r>
            <a:r>
              <a:rPr lang="ru-RU" sz="2000" b="1" dirty="0" err="1">
                <a:solidFill>
                  <a:schemeClr val="bg1"/>
                </a:solidFill>
              </a:rPr>
              <a:t>жоғарғы</a:t>
            </a:r>
            <a:r>
              <a:rPr lang="ru-RU" sz="2000" b="1" dirty="0">
                <a:solidFill>
                  <a:schemeClr val="bg1"/>
                </a:solidFill>
              </a:rPr>
              <a:t> </a:t>
            </a:r>
            <a:r>
              <a:rPr lang="ru-RU" sz="2000" b="1" dirty="0" err="1">
                <a:solidFill>
                  <a:schemeClr val="bg1"/>
                </a:solidFill>
              </a:rPr>
              <a:t>кезең</a:t>
            </a:r>
            <a:r>
              <a:rPr lang="en-US" sz="2000" b="1" dirty="0">
                <a:solidFill>
                  <a:schemeClr val="bg1"/>
                </a:solidFill>
              </a:rPr>
              <a:t>i </a:t>
            </a:r>
          </a:p>
          <a:p>
            <a:pPr marL="342900" indent="-342900">
              <a:spcBef>
                <a:spcPct val="20000"/>
              </a:spcBef>
              <a:buFontTx/>
              <a:buChar char="•"/>
            </a:pPr>
            <a:r>
              <a:rPr lang="en-US" sz="2000" b="1" dirty="0">
                <a:solidFill>
                  <a:schemeClr val="bg1"/>
                </a:solidFill>
              </a:rPr>
              <a:t>(1917 ) </a:t>
            </a:r>
            <a:r>
              <a:rPr lang="ru-RU" sz="2000" b="1" dirty="0" err="1">
                <a:solidFill>
                  <a:schemeClr val="bg1"/>
                </a:solidFill>
              </a:rPr>
              <a:t>мемлекет</a:t>
            </a:r>
            <a:r>
              <a:rPr lang="ru-RU" sz="2000" b="1" dirty="0">
                <a:solidFill>
                  <a:schemeClr val="bg1"/>
                </a:solidFill>
              </a:rPr>
              <a:t> </a:t>
            </a:r>
            <a:r>
              <a:rPr lang="ru-RU" sz="2000" b="1" dirty="0" err="1">
                <a:solidFill>
                  <a:schemeClr val="bg1"/>
                </a:solidFill>
              </a:rPr>
              <a:t>және</a:t>
            </a:r>
            <a:r>
              <a:rPr lang="ru-RU" sz="2000" b="1" dirty="0">
                <a:solidFill>
                  <a:schemeClr val="bg1"/>
                </a:solidFill>
              </a:rPr>
              <a:t> </a:t>
            </a:r>
            <a:r>
              <a:rPr lang="ru-RU" sz="2000" b="1" dirty="0" err="1">
                <a:solidFill>
                  <a:schemeClr val="bg1"/>
                </a:solidFill>
              </a:rPr>
              <a:t>төңкер</a:t>
            </a:r>
            <a:r>
              <a:rPr lang="en-US" sz="2000" b="1" dirty="0">
                <a:solidFill>
                  <a:schemeClr val="bg1"/>
                </a:solidFill>
              </a:rPr>
              <a:t>i</a:t>
            </a:r>
            <a:r>
              <a:rPr lang="ru-RU" sz="2000" b="1" dirty="0">
                <a:solidFill>
                  <a:schemeClr val="bg1"/>
                </a:solidFill>
              </a:rPr>
              <a:t>с</a:t>
            </a:r>
          </a:p>
        </p:txBody>
      </p:sp>
      <p:sp>
        <p:nvSpPr>
          <p:cNvPr id="16390" name="Text Box 6"/>
          <p:cNvSpPr txBox="1">
            <a:spLocks noChangeArrowheads="1"/>
          </p:cNvSpPr>
          <p:nvPr/>
        </p:nvSpPr>
        <p:spPr bwMode="auto">
          <a:xfrm>
            <a:off x="4929188" y="1835150"/>
            <a:ext cx="3598862" cy="539750"/>
          </a:xfrm>
          <a:prstGeom prst="rect">
            <a:avLst/>
          </a:prstGeom>
          <a:noFill/>
          <a:ln w="38100" cmpd="dbl">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p>
            <a:pPr algn="ctr"/>
            <a:r>
              <a:rPr lang="ru-RU" sz="2400" b="1" dirty="0">
                <a:solidFill>
                  <a:schemeClr val="bg1"/>
                </a:solidFill>
              </a:rPr>
              <a:t>Нег</a:t>
            </a:r>
            <a:r>
              <a:rPr lang="en-US" sz="2400" b="1" dirty="0">
                <a:solidFill>
                  <a:schemeClr val="bg1"/>
                </a:solidFill>
              </a:rPr>
              <a:t>i</a:t>
            </a:r>
            <a:r>
              <a:rPr lang="ru-RU" sz="2400" b="1" dirty="0" err="1">
                <a:solidFill>
                  <a:schemeClr val="bg1"/>
                </a:solidFill>
              </a:rPr>
              <a:t>зг</a:t>
            </a:r>
            <a:r>
              <a:rPr lang="en-US" sz="2400" b="1" dirty="0">
                <a:solidFill>
                  <a:schemeClr val="bg1"/>
                </a:solidFill>
              </a:rPr>
              <a:t>i </a:t>
            </a:r>
            <a:r>
              <a:rPr lang="ru-RU" sz="2400" b="1" dirty="0" err="1">
                <a:solidFill>
                  <a:schemeClr val="bg1"/>
                </a:solidFill>
              </a:rPr>
              <a:t>шығармалар</a:t>
            </a:r>
            <a:endParaRPr lang="ru-RU" sz="2400" b="1" dirty="0">
              <a:solidFill>
                <a:schemeClr val="bg1"/>
              </a:solidFill>
            </a:endParaRPr>
          </a:p>
        </p:txBody>
      </p:sp>
    </p:spTree>
    <p:extLst>
      <p:ext uri="{BB962C8B-B14F-4D97-AF65-F5344CB8AC3E}">
        <p14:creationId xmlns:p14="http://schemas.microsoft.com/office/powerpoint/2010/main" val="1318335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wedge">
                                      <p:cBhvr>
                                        <p:cTn id="7" dur="1000"/>
                                        <p:tgtEl>
                                          <p:spTgt spid="1638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16390"/>
                                        </p:tgtEl>
                                        <p:attrNameLst>
                                          <p:attrName>style.visibility</p:attrName>
                                        </p:attrNameLst>
                                      </p:cBhvr>
                                      <p:to>
                                        <p:strVal val="visible"/>
                                      </p:to>
                                    </p:set>
                                    <p:anim calcmode="lin" valueType="num">
                                      <p:cBhvr>
                                        <p:cTn id="12" dur="500" fill="hold"/>
                                        <p:tgtEl>
                                          <p:spTgt spid="16390"/>
                                        </p:tgtEl>
                                        <p:attrNameLst>
                                          <p:attrName>ppt_w</p:attrName>
                                        </p:attrNameLst>
                                      </p:cBhvr>
                                      <p:tavLst>
                                        <p:tav tm="0">
                                          <p:val>
                                            <p:fltVal val="0"/>
                                          </p:val>
                                        </p:tav>
                                        <p:tav tm="100000">
                                          <p:val>
                                            <p:strVal val="#ppt_w"/>
                                          </p:val>
                                        </p:tav>
                                      </p:tavLst>
                                    </p:anim>
                                    <p:anim calcmode="lin" valueType="num">
                                      <p:cBhvr>
                                        <p:cTn id="13" dur="500" fill="hold"/>
                                        <p:tgtEl>
                                          <p:spTgt spid="16390"/>
                                        </p:tgtEl>
                                        <p:attrNameLst>
                                          <p:attrName>ppt_h</p:attrName>
                                        </p:attrNameLst>
                                      </p:cBhvr>
                                      <p:tavLst>
                                        <p:tav tm="0">
                                          <p:val>
                                            <p:strVal val="#ppt_h"/>
                                          </p:val>
                                        </p:tav>
                                        <p:tav tm="100000">
                                          <p:val>
                                            <p:strVal val="#ppt_h"/>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6389">
                                            <p:txEl>
                                              <p:pRg st="0" end="0"/>
                                            </p:txEl>
                                          </p:spTgt>
                                        </p:tgtEl>
                                        <p:attrNameLst>
                                          <p:attrName>style.visibility</p:attrName>
                                        </p:attrNameLst>
                                      </p:cBhvr>
                                      <p:to>
                                        <p:strVal val="visible"/>
                                      </p:to>
                                    </p:set>
                                    <p:anim calcmode="lin" valueType="num">
                                      <p:cBhvr additive="base">
                                        <p:cTn id="18" dur="500" fill="hold"/>
                                        <p:tgtEl>
                                          <p:spTgt spid="16389">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638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6389">
                                            <p:txEl>
                                              <p:pRg st="1" end="1"/>
                                            </p:txEl>
                                          </p:spTgt>
                                        </p:tgtEl>
                                        <p:attrNameLst>
                                          <p:attrName>style.visibility</p:attrName>
                                        </p:attrNameLst>
                                      </p:cBhvr>
                                      <p:to>
                                        <p:strVal val="visible"/>
                                      </p:to>
                                    </p:set>
                                    <p:anim calcmode="lin" valueType="num">
                                      <p:cBhvr additive="base">
                                        <p:cTn id="24" dur="500" fill="hold"/>
                                        <p:tgtEl>
                                          <p:spTgt spid="16389">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638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6389">
                                            <p:txEl>
                                              <p:pRg st="2" end="2"/>
                                            </p:txEl>
                                          </p:spTgt>
                                        </p:tgtEl>
                                        <p:attrNameLst>
                                          <p:attrName>style.visibility</p:attrName>
                                        </p:attrNameLst>
                                      </p:cBhvr>
                                      <p:to>
                                        <p:strVal val="visible"/>
                                      </p:to>
                                    </p:set>
                                    <p:anim calcmode="lin" valueType="num">
                                      <p:cBhvr additive="base">
                                        <p:cTn id="30" dur="500" fill="hold"/>
                                        <p:tgtEl>
                                          <p:spTgt spid="16389">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638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6389">
                                            <p:txEl>
                                              <p:pRg st="3" end="3"/>
                                            </p:txEl>
                                          </p:spTgt>
                                        </p:tgtEl>
                                        <p:attrNameLst>
                                          <p:attrName>style.visibility</p:attrName>
                                        </p:attrNameLst>
                                      </p:cBhvr>
                                      <p:to>
                                        <p:strVal val="visible"/>
                                      </p:to>
                                    </p:set>
                                    <p:anim calcmode="lin" valueType="num">
                                      <p:cBhvr additive="base">
                                        <p:cTn id="36" dur="500" fill="hold"/>
                                        <p:tgtEl>
                                          <p:spTgt spid="16389">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638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build="p"/>
      <p:bldP spid="1639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057400" y="76200"/>
            <a:ext cx="4953000" cy="1077218"/>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dirty="0" err="1">
                <a:solidFill>
                  <a:srgbClr val="003300"/>
                </a:solidFill>
                <a:latin typeface="Arial" pitchFamily="34" charset="0"/>
              </a:rPr>
              <a:t>Экономикалық</a:t>
            </a:r>
            <a:r>
              <a:rPr lang="ru-RU" sz="2000" b="1" dirty="0">
                <a:solidFill>
                  <a:srgbClr val="003300"/>
                </a:solidFill>
                <a:latin typeface="Arial" pitchFamily="34" charset="0"/>
              </a:rPr>
              <a:t> </a:t>
            </a:r>
            <a:r>
              <a:rPr lang="ru-RU" sz="2000" b="1" dirty="0" err="1">
                <a:solidFill>
                  <a:srgbClr val="003300"/>
                </a:solidFill>
                <a:latin typeface="Arial" pitchFamily="34" charset="0"/>
              </a:rPr>
              <a:t>ғылым</a:t>
            </a:r>
            <a:endParaRPr lang="ru-RU" sz="2000" b="1" dirty="0">
              <a:solidFill>
                <a:srgbClr val="003300"/>
              </a:solidFill>
              <a:latin typeface="Arial" pitchFamily="34" charset="0"/>
            </a:endParaRPr>
          </a:p>
          <a:p>
            <a:pPr algn="ctr">
              <a:spcBef>
                <a:spcPct val="50000"/>
              </a:spcBef>
            </a:pPr>
            <a:r>
              <a:rPr lang="ru-RU" sz="2000" b="1" dirty="0">
                <a:solidFill>
                  <a:srgbClr val="003300"/>
                </a:solidFill>
                <a:latin typeface="Arial" pitchFamily="34" charset="0"/>
              </a:rPr>
              <a:t/>
            </a:r>
            <a:br>
              <a:rPr lang="ru-RU" sz="2000" b="1" dirty="0">
                <a:solidFill>
                  <a:srgbClr val="003300"/>
                </a:solidFill>
                <a:latin typeface="Arial" pitchFamily="34" charset="0"/>
              </a:rPr>
            </a:br>
            <a:endParaRPr lang="ru-RU" sz="1400" b="1" dirty="0">
              <a:solidFill>
                <a:srgbClr val="003300"/>
              </a:solidFill>
              <a:latin typeface="Arial" pitchFamily="34" charset="0"/>
            </a:endParaRPr>
          </a:p>
        </p:txBody>
      </p:sp>
      <p:sp>
        <p:nvSpPr>
          <p:cNvPr id="19459" name="Text Box 3"/>
          <p:cNvSpPr txBox="1">
            <a:spLocks noChangeArrowheads="1"/>
          </p:cNvSpPr>
          <p:nvPr/>
        </p:nvSpPr>
        <p:spPr bwMode="auto">
          <a:xfrm>
            <a:off x="2438400" y="6096000"/>
            <a:ext cx="4343400" cy="558800"/>
          </a:xfrm>
          <a:prstGeom prst="rect">
            <a:avLst/>
          </a:prstGeom>
          <a:solidFill>
            <a:srgbClr val="008000"/>
          </a:solidFill>
          <a:ln w="9525">
            <a:solidFill>
              <a:srgbClr val="FF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1800" b="1">
                <a:solidFill>
                  <a:srgbClr val="FF9900"/>
                </a:solidFill>
                <a:latin typeface="Arial" pitchFamily="34" charset="0"/>
              </a:rPr>
              <a:t>Экономия</a:t>
            </a:r>
            <a:br>
              <a:rPr lang="ru-RU" sz="1800" b="1">
                <a:solidFill>
                  <a:srgbClr val="FF9900"/>
                </a:solidFill>
                <a:latin typeface="Arial" pitchFamily="34" charset="0"/>
              </a:rPr>
            </a:br>
            <a:r>
              <a:rPr lang="ru-RU" sz="1200" b="1">
                <a:solidFill>
                  <a:srgbClr val="FFCC66"/>
                </a:solidFill>
                <a:latin typeface="Arial" pitchFamily="34" charset="0"/>
              </a:rPr>
              <a:t>Аристотель, Антисфен, Платон</a:t>
            </a:r>
          </a:p>
        </p:txBody>
      </p:sp>
      <p:sp>
        <p:nvSpPr>
          <p:cNvPr id="19461" name="Text Box 5"/>
          <p:cNvSpPr txBox="1">
            <a:spLocks noChangeArrowheads="1"/>
          </p:cNvSpPr>
          <p:nvPr/>
        </p:nvSpPr>
        <p:spPr bwMode="auto">
          <a:xfrm>
            <a:off x="2743200" y="4059238"/>
            <a:ext cx="3352800" cy="588962"/>
          </a:xfrm>
          <a:prstGeom prst="rect">
            <a:avLst/>
          </a:prstGeom>
          <a:solidFill>
            <a:srgbClr val="FFCC66"/>
          </a:solidFill>
          <a:ln w="9525">
            <a:solidFill>
              <a:srgbClr val="00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a:solidFill>
                  <a:srgbClr val="000099"/>
                </a:solidFill>
                <a:latin typeface="Arial" pitchFamily="34" charset="0"/>
              </a:rPr>
              <a:t>Меркантилизм</a:t>
            </a:r>
            <a:br>
              <a:rPr lang="ru-RU" sz="2000" b="1">
                <a:solidFill>
                  <a:srgbClr val="000099"/>
                </a:solidFill>
                <a:latin typeface="Arial" pitchFamily="34" charset="0"/>
              </a:rPr>
            </a:br>
            <a:r>
              <a:rPr lang="ru-RU" sz="1200" b="1">
                <a:solidFill>
                  <a:srgbClr val="000099"/>
                </a:solidFill>
                <a:latin typeface="Arial" pitchFamily="34" charset="0"/>
              </a:rPr>
              <a:t>Атуан де Монкретьен</a:t>
            </a:r>
          </a:p>
        </p:txBody>
      </p:sp>
      <p:sp>
        <p:nvSpPr>
          <p:cNvPr id="19462" name="Text Box 6"/>
          <p:cNvSpPr txBox="1">
            <a:spLocks noChangeArrowheads="1"/>
          </p:cNvSpPr>
          <p:nvPr/>
        </p:nvSpPr>
        <p:spPr bwMode="auto">
          <a:xfrm>
            <a:off x="1905000" y="2946400"/>
            <a:ext cx="5105400" cy="558800"/>
          </a:xfrm>
          <a:prstGeom prst="rect">
            <a:avLst/>
          </a:prstGeom>
          <a:gradFill rotWithShape="0">
            <a:gsLst>
              <a:gs pos="0">
                <a:srgbClr val="FF7C80"/>
              </a:gs>
              <a:gs pos="100000">
                <a:srgbClr val="FFFFCC"/>
              </a:gs>
            </a:gsLst>
            <a:lin ang="5400000" scaled="1"/>
          </a:gra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1800" b="1">
                <a:solidFill>
                  <a:srgbClr val="FF3300"/>
                </a:solidFill>
                <a:latin typeface="Arial" pitchFamily="34" charset="0"/>
              </a:rPr>
              <a:t>ФИЗИОКРАТЫ</a:t>
            </a:r>
            <a:br>
              <a:rPr lang="ru-RU" sz="1800" b="1">
                <a:solidFill>
                  <a:srgbClr val="FF3300"/>
                </a:solidFill>
                <a:latin typeface="Arial" pitchFamily="34" charset="0"/>
              </a:rPr>
            </a:br>
            <a:r>
              <a:rPr lang="ru-RU" sz="1200" b="1">
                <a:latin typeface="Arial" pitchFamily="34" charset="0"/>
              </a:rPr>
              <a:t>Ф. Кенэ, А Тюрго</a:t>
            </a:r>
          </a:p>
        </p:txBody>
      </p:sp>
      <p:sp>
        <p:nvSpPr>
          <p:cNvPr id="19463" name="Text Box 7"/>
          <p:cNvSpPr txBox="1">
            <a:spLocks noChangeArrowheads="1"/>
          </p:cNvSpPr>
          <p:nvPr/>
        </p:nvSpPr>
        <p:spPr bwMode="auto">
          <a:xfrm>
            <a:off x="1905000" y="2209800"/>
            <a:ext cx="5105400" cy="711200"/>
          </a:xfrm>
          <a:prstGeom prst="rect">
            <a:avLst/>
          </a:prstGeom>
          <a:gradFill rotWithShape="0">
            <a:gsLst>
              <a:gs pos="0">
                <a:srgbClr val="FFFFCC"/>
              </a:gs>
              <a:gs pos="100000">
                <a:srgbClr val="FF7C80"/>
              </a:gs>
            </a:gsLst>
            <a:lin ang="5400000" scaled="1"/>
          </a:gra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dirty="0" err="1">
                <a:solidFill>
                  <a:srgbClr val="FF3300"/>
                </a:solidFill>
                <a:latin typeface="Arial" pitchFamily="34" charset="0"/>
              </a:rPr>
              <a:t>Классикалық</a:t>
            </a:r>
            <a:r>
              <a:rPr lang="ru-RU" sz="2000" b="1" dirty="0">
                <a:solidFill>
                  <a:srgbClr val="FF3300"/>
                </a:solidFill>
                <a:latin typeface="Arial" pitchFamily="34" charset="0"/>
              </a:rPr>
              <a:t> </a:t>
            </a:r>
            <a:r>
              <a:rPr lang="ru-RU" sz="2000" b="1" dirty="0" err="1">
                <a:solidFill>
                  <a:srgbClr val="FF3300"/>
                </a:solidFill>
                <a:latin typeface="Arial" pitchFamily="34" charset="0"/>
              </a:rPr>
              <a:t>саяси</a:t>
            </a:r>
            <a:r>
              <a:rPr lang="ru-RU" sz="2000" b="1" dirty="0">
                <a:solidFill>
                  <a:srgbClr val="FF3300"/>
                </a:solidFill>
                <a:latin typeface="Arial" pitchFamily="34" charset="0"/>
              </a:rPr>
              <a:t> экономия</a:t>
            </a:r>
            <a:br>
              <a:rPr lang="ru-RU" sz="2000" b="1" dirty="0">
                <a:solidFill>
                  <a:srgbClr val="FF3300"/>
                </a:solidFill>
                <a:latin typeface="Arial" pitchFamily="34" charset="0"/>
              </a:rPr>
            </a:br>
            <a:r>
              <a:rPr lang="ru-RU" sz="1200" b="1" dirty="0">
                <a:latin typeface="Arial" pitchFamily="34" charset="0"/>
              </a:rPr>
              <a:t>Адам Смит, Жан Б. </a:t>
            </a:r>
            <a:r>
              <a:rPr lang="ru-RU" sz="1200" b="1" dirty="0" err="1">
                <a:latin typeface="Arial" pitchFamily="34" charset="0"/>
              </a:rPr>
              <a:t>Сэй</a:t>
            </a:r>
            <a:r>
              <a:rPr lang="ru-RU" sz="1200" b="1" dirty="0">
                <a:latin typeface="Arial" pitchFamily="34" charset="0"/>
              </a:rPr>
              <a:t>, Давид </a:t>
            </a:r>
            <a:r>
              <a:rPr lang="ru-RU" sz="1200" b="1" dirty="0" err="1">
                <a:latin typeface="Arial" pitchFamily="34" charset="0"/>
              </a:rPr>
              <a:t>Рикардо</a:t>
            </a:r>
            <a:r>
              <a:rPr lang="ru-RU" sz="1200" b="1" dirty="0">
                <a:latin typeface="Arial" pitchFamily="34" charset="0"/>
              </a:rPr>
              <a:t>, Роберт Мальтус…</a:t>
            </a:r>
            <a:r>
              <a:rPr lang="ru-RU" sz="2000" b="1" dirty="0">
                <a:solidFill>
                  <a:srgbClr val="FF3300"/>
                </a:solidFill>
                <a:latin typeface="Arial" pitchFamily="34" charset="0"/>
              </a:rPr>
              <a:t> </a:t>
            </a:r>
          </a:p>
        </p:txBody>
      </p:sp>
      <p:sp>
        <p:nvSpPr>
          <p:cNvPr id="19464" name="Line 8"/>
          <p:cNvSpPr>
            <a:spLocks noChangeShapeType="1"/>
          </p:cNvSpPr>
          <p:nvPr/>
        </p:nvSpPr>
        <p:spPr bwMode="auto">
          <a:xfrm flipH="1" flipV="1">
            <a:off x="3429000" y="5715000"/>
            <a:ext cx="0" cy="381000"/>
          </a:xfrm>
          <a:prstGeom prst="line">
            <a:avLst/>
          </a:prstGeom>
          <a:noFill/>
          <a:ln w="28575">
            <a:solidFill>
              <a:srgbClr val="00660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9465" name="Line 9"/>
          <p:cNvSpPr>
            <a:spLocks noChangeShapeType="1"/>
          </p:cNvSpPr>
          <p:nvPr/>
        </p:nvSpPr>
        <p:spPr bwMode="auto">
          <a:xfrm flipH="1" flipV="1">
            <a:off x="4419600" y="3505200"/>
            <a:ext cx="0" cy="533400"/>
          </a:xfrm>
          <a:prstGeom prst="line">
            <a:avLst/>
          </a:prstGeom>
          <a:noFill/>
          <a:ln w="28575">
            <a:solidFill>
              <a:srgbClr val="FF9900"/>
            </a:solidFill>
            <a:round/>
            <a:headEnd type="oval" w="med" len="me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9466" name="Text Box 10"/>
          <p:cNvSpPr txBox="1">
            <a:spLocks noChangeArrowheads="1"/>
          </p:cNvSpPr>
          <p:nvPr/>
        </p:nvSpPr>
        <p:spPr bwMode="auto">
          <a:xfrm>
            <a:off x="1905000" y="5186363"/>
            <a:ext cx="5334000" cy="892552"/>
          </a:xfrm>
          <a:prstGeom prst="rect">
            <a:avLst/>
          </a:prstGeom>
          <a:solidFill>
            <a:srgbClr val="0099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1600" b="1" dirty="0">
                <a:solidFill>
                  <a:schemeClr val="bg1"/>
                </a:solidFill>
                <a:latin typeface="Arial" pitchFamily="34" charset="0"/>
              </a:rPr>
              <a:t>Орта </a:t>
            </a:r>
            <a:r>
              <a:rPr lang="ru-RU" sz="1600" b="1" dirty="0" err="1">
                <a:solidFill>
                  <a:schemeClr val="bg1"/>
                </a:solidFill>
                <a:latin typeface="Arial" pitchFamily="34" charset="0"/>
              </a:rPr>
              <a:t>ғасырлық</a:t>
            </a:r>
            <a:r>
              <a:rPr lang="ru-RU" sz="1600" b="1" dirty="0">
                <a:solidFill>
                  <a:schemeClr val="bg1"/>
                </a:solidFill>
                <a:latin typeface="Arial" pitchFamily="34" charset="0"/>
              </a:rPr>
              <a:t> </a:t>
            </a:r>
            <a:r>
              <a:rPr lang="ru-RU" sz="1600" b="1" dirty="0" err="1">
                <a:solidFill>
                  <a:schemeClr val="bg1"/>
                </a:solidFill>
                <a:latin typeface="Arial" pitchFamily="34" charset="0"/>
              </a:rPr>
              <a:t>ойшылар</a:t>
            </a:r>
            <a:endParaRPr lang="ru-RU" sz="1600" b="1" dirty="0">
              <a:solidFill>
                <a:schemeClr val="bg1"/>
              </a:solidFill>
              <a:latin typeface="Arial" pitchFamily="34" charset="0"/>
            </a:endParaRPr>
          </a:p>
          <a:p>
            <a:pPr algn="ctr">
              <a:spcBef>
                <a:spcPct val="50000"/>
              </a:spcBef>
            </a:pPr>
            <a:r>
              <a:rPr lang="ru-RU" sz="1600" b="1" dirty="0">
                <a:solidFill>
                  <a:schemeClr val="bg1"/>
                </a:solidFill>
                <a:latin typeface="Arial" pitchFamily="34" charset="0"/>
              </a:rPr>
              <a:t/>
            </a:r>
            <a:br>
              <a:rPr lang="ru-RU" sz="1600" b="1" dirty="0">
                <a:solidFill>
                  <a:schemeClr val="bg1"/>
                </a:solidFill>
                <a:latin typeface="Arial" pitchFamily="34" charset="0"/>
              </a:rPr>
            </a:br>
            <a:r>
              <a:rPr lang="ru-RU" sz="1200" b="1" dirty="0">
                <a:solidFill>
                  <a:srgbClr val="663300"/>
                </a:solidFill>
                <a:latin typeface="Arial" pitchFamily="34" charset="0"/>
              </a:rPr>
              <a:t>Фома Аквинский, Уильям Оккам</a:t>
            </a:r>
          </a:p>
        </p:txBody>
      </p:sp>
      <p:sp>
        <p:nvSpPr>
          <p:cNvPr id="19467" name="Line 11"/>
          <p:cNvSpPr>
            <a:spLocks noChangeShapeType="1"/>
          </p:cNvSpPr>
          <p:nvPr/>
        </p:nvSpPr>
        <p:spPr bwMode="auto">
          <a:xfrm flipV="1">
            <a:off x="5638800" y="4648200"/>
            <a:ext cx="0" cy="533400"/>
          </a:xfrm>
          <a:prstGeom prst="line">
            <a:avLst/>
          </a:prstGeom>
          <a:noFill/>
          <a:ln w="28575">
            <a:solidFill>
              <a:srgbClr val="3366FF"/>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9468" name="Text Box 12"/>
          <p:cNvSpPr txBox="1">
            <a:spLocks noChangeArrowheads="1"/>
          </p:cNvSpPr>
          <p:nvPr/>
        </p:nvSpPr>
        <p:spPr bwMode="auto">
          <a:xfrm>
            <a:off x="228600" y="1087438"/>
            <a:ext cx="3810000" cy="588962"/>
          </a:xfrm>
          <a:prstGeom prst="rect">
            <a:avLst/>
          </a:prstGeom>
          <a:gradFill rotWithShape="0">
            <a:gsLst>
              <a:gs pos="0">
                <a:srgbClr val="FF3300"/>
              </a:gs>
              <a:gs pos="50000">
                <a:schemeClr val="bg1"/>
              </a:gs>
              <a:gs pos="100000">
                <a:srgbClr val="FF3300"/>
              </a:gs>
            </a:gsLst>
            <a:lin ang="0" scaled="1"/>
          </a:gra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a:solidFill>
                  <a:srgbClr val="FF3300"/>
                </a:solidFill>
                <a:latin typeface="Arial" pitchFamily="34" charset="0"/>
              </a:rPr>
              <a:t>Марксизм</a:t>
            </a:r>
            <a:r>
              <a:rPr lang="ru-RU" b="1">
                <a:solidFill>
                  <a:srgbClr val="FF3300"/>
                </a:solidFill>
                <a:latin typeface="Arial" pitchFamily="34" charset="0"/>
              </a:rPr>
              <a:t/>
            </a:r>
            <a:br>
              <a:rPr lang="ru-RU" b="1">
                <a:solidFill>
                  <a:srgbClr val="FF3300"/>
                </a:solidFill>
                <a:latin typeface="Arial" pitchFamily="34" charset="0"/>
              </a:rPr>
            </a:br>
            <a:r>
              <a:rPr lang="ru-RU" sz="1200" b="1">
                <a:solidFill>
                  <a:srgbClr val="663300"/>
                </a:solidFill>
                <a:latin typeface="Arial" pitchFamily="34" charset="0"/>
              </a:rPr>
              <a:t>К. Маркс, Ф. Энгельс, В. Ленин</a:t>
            </a:r>
          </a:p>
        </p:txBody>
      </p:sp>
      <p:sp>
        <p:nvSpPr>
          <p:cNvPr id="19469" name="Line 13"/>
          <p:cNvSpPr>
            <a:spLocks noChangeShapeType="1"/>
          </p:cNvSpPr>
          <p:nvPr/>
        </p:nvSpPr>
        <p:spPr bwMode="auto">
          <a:xfrm flipV="1">
            <a:off x="2362200" y="1676400"/>
            <a:ext cx="0" cy="533400"/>
          </a:xfrm>
          <a:prstGeom prst="line">
            <a:avLst/>
          </a:prstGeom>
          <a:noFill/>
          <a:ln w="28575">
            <a:solidFill>
              <a:srgbClr val="FF330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9470" name="Line 14"/>
          <p:cNvSpPr>
            <a:spLocks noChangeShapeType="1"/>
          </p:cNvSpPr>
          <p:nvPr/>
        </p:nvSpPr>
        <p:spPr bwMode="auto">
          <a:xfrm flipV="1">
            <a:off x="6477000" y="1676400"/>
            <a:ext cx="0" cy="533400"/>
          </a:xfrm>
          <a:prstGeom prst="line">
            <a:avLst/>
          </a:prstGeom>
          <a:noFill/>
          <a:ln w="28575">
            <a:solidFill>
              <a:srgbClr val="80800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pic>
        <p:nvPicPr>
          <p:cNvPr id="19471" name="Picture 15" descr="C:\WINDOWS\Рабочий стол\ист.эк.мыс\аристотель.jpg"/>
          <p:cNvPicPr>
            <a:picLocks noChangeAspect="1" noChangeArrowheads="1"/>
          </p:cNvPicPr>
          <p:nvPr/>
        </p:nvPicPr>
        <p:blipFill>
          <a:blip r:embed="rId4">
            <a:lum contrast="18000"/>
            <a:extLst>
              <a:ext uri="{28A0092B-C50C-407E-A947-70E740481C1C}">
                <a14:useLocalDpi xmlns:a14="http://schemas.microsoft.com/office/drawing/2010/main" val="0"/>
              </a:ext>
            </a:extLst>
          </a:blip>
          <a:srcRect/>
          <a:stretch>
            <a:fillRect/>
          </a:stretch>
        </p:blipFill>
        <p:spPr bwMode="auto">
          <a:xfrm>
            <a:off x="1524000" y="5791200"/>
            <a:ext cx="858838" cy="965200"/>
          </a:xfrm>
          <a:prstGeom prst="rect">
            <a:avLst/>
          </a:prstGeom>
          <a:noFill/>
          <a:ln w="9525">
            <a:solidFill>
              <a:srgbClr val="FF9900"/>
            </a:solidFill>
            <a:miter lim="800000"/>
            <a:headEnd/>
            <a:tailEnd/>
          </a:ln>
          <a:extLst>
            <a:ext uri="{909E8E84-426E-40DD-AFC4-6F175D3DCCD1}">
              <a14:hiddenFill xmlns:a14="http://schemas.microsoft.com/office/drawing/2010/main">
                <a:solidFill>
                  <a:srgbClr val="FFFFFF"/>
                </a:solidFill>
              </a14:hiddenFill>
            </a:ext>
          </a:extLst>
        </p:spPr>
      </p:pic>
      <p:pic>
        <p:nvPicPr>
          <p:cNvPr id="19473" name="Picture 17" descr="C:\WINDOWS\Рабочий стол\ист.эк.мыс\фома.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2500" y="4691063"/>
            <a:ext cx="1079500" cy="148113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pic>
        <p:nvPicPr>
          <p:cNvPr id="19474" name="Picture 18" descr="C:\WINDOWS\Рабочий стол\ист.эк.мыс\полтэки.jpg"/>
          <p:cNvPicPr>
            <a:picLocks noChangeAspect="1" noChangeArrowheads="1"/>
          </p:cNvPicPr>
          <p:nvPr/>
        </p:nvPicPr>
        <p:blipFill>
          <a:blip r:embed="rId6">
            <a:lum contrast="24000"/>
            <a:extLst>
              <a:ext uri="{28A0092B-C50C-407E-A947-70E740481C1C}">
                <a14:useLocalDpi xmlns:a14="http://schemas.microsoft.com/office/drawing/2010/main" val="0"/>
              </a:ext>
            </a:extLst>
          </a:blip>
          <a:srcRect/>
          <a:stretch>
            <a:fillRect/>
          </a:stretch>
        </p:blipFill>
        <p:spPr bwMode="auto">
          <a:xfrm>
            <a:off x="7105650" y="1905000"/>
            <a:ext cx="1428750" cy="1990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9477" name="Picture 21" descr="C:\WINDOWS\Рабочий стол\ист.эк.мыс\менялы.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0200" y="3810000"/>
            <a:ext cx="1079500" cy="1143000"/>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pic>
        <p:nvPicPr>
          <p:cNvPr id="19478" name="Picture 22" descr="C:\WINDOWS\Рабочий стол\ист.эк.мыс\марксКРЛ.bmp"/>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 y="228600"/>
            <a:ext cx="1076325" cy="1209675"/>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sp>
        <p:nvSpPr>
          <p:cNvPr id="19479" name="Text Box 23"/>
          <p:cNvSpPr txBox="1">
            <a:spLocks noChangeArrowheads="1"/>
          </p:cNvSpPr>
          <p:nvPr/>
        </p:nvSpPr>
        <p:spPr bwMode="auto">
          <a:xfrm>
            <a:off x="5334000" y="1087438"/>
            <a:ext cx="3505200" cy="588962"/>
          </a:xfrm>
          <a:prstGeom prst="rect">
            <a:avLst/>
          </a:prstGeom>
          <a:gradFill rotWithShape="0">
            <a:gsLst>
              <a:gs pos="0">
                <a:srgbClr val="009900"/>
              </a:gs>
              <a:gs pos="100000">
                <a:srgbClr val="FFFFCC"/>
              </a:gs>
            </a:gsLst>
            <a:lin ang="5400000" scaled="1"/>
          </a:gradFill>
          <a:ln w="9525">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a:solidFill>
                  <a:srgbClr val="006600"/>
                </a:solidFill>
                <a:latin typeface="Arial" pitchFamily="34" charset="0"/>
              </a:rPr>
              <a:t>Маржинализм</a:t>
            </a:r>
            <a:r>
              <a:rPr lang="ru-RU" sz="1800" b="1">
                <a:solidFill>
                  <a:srgbClr val="006600"/>
                </a:solidFill>
                <a:latin typeface="Arial" pitchFamily="34" charset="0"/>
              </a:rPr>
              <a:t/>
            </a:r>
            <a:br>
              <a:rPr lang="ru-RU" sz="1800" b="1">
                <a:solidFill>
                  <a:srgbClr val="006600"/>
                </a:solidFill>
                <a:latin typeface="Arial" pitchFamily="34" charset="0"/>
              </a:rPr>
            </a:br>
            <a:r>
              <a:rPr lang="ru-RU" sz="1200" b="1">
                <a:solidFill>
                  <a:srgbClr val="006600"/>
                </a:solidFill>
                <a:latin typeface="Arial" pitchFamily="34" charset="0"/>
              </a:rPr>
              <a:t>Ф. фон Визер, К.Менгер, Л.Вальрас…</a:t>
            </a:r>
            <a:endParaRPr lang="ru-RU" sz="1800" b="1">
              <a:solidFill>
                <a:srgbClr val="006600"/>
              </a:solidFill>
              <a:latin typeface="Arial" pitchFamily="34" charset="0"/>
            </a:endParaRPr>
          </a:p>
        </p:txBody>
      </p:sp>
      <p:pic>
        <p:nvPicPr>
          <p:cNvPr id="19480" name="Picture 24" descr="C:\WINDOWS\Рабочий стол\ист.эк.мыс\wieser-фридрих1851-1926нев.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23225" y="228600"/>
            <a:ext cx="911225" cy="1198563"/>
          </a:xfrm>
          <a:prstGeom prst="rect">
            <a:avLst/>
          </a:prstGeom>
          <a:noFill/>
          <a:ln w="9525">
            <a:solidFill>
              <a:srgbClr val="000099"/>
            </a:solidFill>
            <a:miter lim="800000"/>
            <a:headEnd/>
            <a:tailEnd/>
          </a:ln>
          <a:extLst>
            <a:ext uri="{909E8E84-426E-40DD-AFC4-6F175D3DCCD1}">
              <a14:hiddenFill xmlns:a14="http://schemas.microsoft.com/office/drawing/2010/main">
                <a:solidFill>
                  <a:srgbClr val="FFFFFF"/>
                </a:solidFill>
              </a14:hiddenFill>
            </a:ext>
          </a:extLst>
        </p:spPr>
      </p:pic>
      <p:pic>
        <p:nvPicPr>
          <p:cNvPr id="19481" name="Picture 25" descr="C:\WINDOWS\Рабочий стол\ист.эк.мыс\blue_prev.gif">
            <a:hlinkClick r:id="" action="ppaction://noaction"/>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163" y="6248400"/>
            <a:ext cx="274637" cy="274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8639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blinds(vertical)">
                                      <p:cBhvr>
                                        <p:cTn id="7" dur="500"/>
                                        <p:tgtEl>
                                          <p:spTgt spid="19459"/>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272" fill="hold" grpId="0" nodeType="clickEffect">
                                  <p:stCondLst>
                                    <p:cond delay="0"/>
                                  </p:stCondLst>
                                  <p:childTnLst>
                                    <p:set>
                                      <p:cBhvr>
                                        <p:cTn id="11" dur="1" fill="hold">
                                          <p:stCondLst>
                                            <p:cond delay="0"/>
                                          </p:stCondLst>
                                        </p:cTn>
                                        <p:tgtEl>
                                          <p:spTgt spid="19464"/>
                                        </p:tgtEl>
                                        <p:attrNameLst>
                                          <p:attrName>style.visibility</p:attrName>
                                        </p:attrNameLst>
                                      </p:cBhvr>
                                      <p:to>
                                        <p:strVal val="visible"/>
                                      </p:to>
                                    </p:set>
                                    <p:anim calcmode="lin" valueType="num">
                                      <p:cBhvr>
                                        <p:cTn id="12" dur="500" fill="hold"/>
                                        <p:tgtEl>
                                          <p:spTgt spid="19464"/>
                                        </p:tgtEl>
                                        <p:attrNameLst>
                                          <p:attrName>ppt_w</p:attrName>
                                        </p:attrNameLst>
                                      </p:cBhvr>
                                      <p:tavLst>
                                        <p:tav tm="0">
                                          <p:val>
                                            <p:strVal val="2/3*#ppt_w"/>
                                          </p:val>
                                        </p:tav>
                                        <p:tav tm="100000">
                                          <p:val>
                                            <p:strVal val="#ppt_w"/>
                                          </p:val>
                                        </p:tav>
                                      </p:tavLst>
                                    </p:anim>
                                    <p:anim calcmode="lin" valueType="num">
                                      <p:cBhvr>
                                        <p:cTn id="13" dur="500" fill="hold"/>
                                        <p:tgtEl>
                                          <p:spTgt spid="19464"/>
                                        </p:tgtEl>
                                        <p:attrNameLst>
                                          <p:attrName>ppt_h</p:attrName>
                                        </p:attrNameLst>
                                      </p:cBhvr>
                                      <p:tavLst>
                                        <p:tav tm="0">
                                          <p:val>
                                            <p:strVal val="2/3*#ppt_h"/>
                                          </p:val>
                                        </p:tav>
                                        <p:tav tm="100000">
                                          <p:val>
                                            <p:strVal val="#ppt_h"/>
                                          </p:val>
                                        </p:tav>
                                      </p:tavLst>
                                    </p:anim>
                                  </p:childTnLst>
                                  <p:subTnLst>
                                    <p:audio>
                                      <p:cMediaNode>
                                        <p:cTn display="0" masterRel="sameClick">
                                          <p:stCondLst>
                                            <p:cond evt="begin" delay="0">
                                              <p:tn val="10"/>
                                            </p:cond>
                                          </p:stCondLst>
                                          <p:endCondLst>
                                            <p:cond evt="onStopAudio" delay="0">
                                              <p:tgtEl>
                                                <p:sldTgt/>
                                              </p:tgtEl>
                                            </p:cond>
                                          </p:endCondLst>
                                        </p:cTn>
                                        <p:tgtEl>
                                          <p:sndTgt r:embed="rId3" name="camera.wav"/>
                                        </p:tgtEl>
                                      </p:cMediaNode>
                                    </p:audio>
                                  </p:sub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19466"/>
                                        </p:tgtEl>
                                        <p:attrNameLst>
                                          <p:attrName>style.visibility</p:attrName>
                                        </p:attrNameLst>
                                      </p:cBhvr>
                                      <p:to>
                                        <p:strVal val="visible"/>
                                      </p:to>
                                    </p:set>
                                    <p:animEffect transition="in" filter="wipe(up)">
                                      <p:cBhvr>
                                        <p:cTn id="18" dur="500"/>
                                        <p:tgtEl>
                                          <p:spTgt spid="19466"/>
                                        </p:tgtEl>
                                      </p:cBhvr>
                                    </p:animEffect>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9467"/>
                                        </p:tgtEl>
                                        <p:attrNameLst>
                                          <p:attrName>style.visibility</p:attrName>
                                        </p:attrNameLst>
                                      </p:cBhvr>
                                      <p:to>
                                        <p:strVal val="visible"/>
                                      </p:to>
                                    </p:set>
                                    <p:anim calcmode="lin" valueType="num">
                                      <p:cBhvr additive="base">
                                        <p:cTn id="23" dur="500" fill="hold"/>
                                        <p:tgtEl>
                                          <p:spTgt spid="19467"/>
                                        </p:tgtEl>
                                        <p:attrNameLst>
                                          <p:attrName>ppt_x</p:attrName>
                                        </p:attrNameLst>
                                      </p:cBhvr>
                                      <p:tavLst>
                                        <p:tav tm="0">
                                          <p:val>
                                            <p:strVal val="0-#ppt_w/2"/>
                                          </p:val>
                                        </p:tav>
                                        <p:tav tm="100000">
                                          <p:val>
                                            <p:strVal val="#ppt_x"/>
                                          </p:val>
                                        </p:tav>
                                      </p:tavLst>
                                    </p:anim>
                                    <p:anim calcmode="lin" valueType="num">
                                      <p:cBhvr additive="base">
                                        <p:cTn id="24" dur="500" fill="hold"/>
                                        <p:tgtEl>
                                          <p:spTgt spid="1946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3" name="camera.wav"/>
                                        </p:tgtEl>
                                      </p:cMediaNode>
                                    </p:audio>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19461"/>
                                        </p:tgtEl>
                                        <p:attrNameLst>
                                          <p:attrName>style.visibility</p:attrName>
                                        </p:attrNameLst>
                                      </p:cBhvr>
                                      <p:to>
                                        <p:strVal val="visible"/>
                                      </p:to>
                                    </p:set>
                                    <p:anim calcmode="lin" valueType="num">
                                      <p:cBhvr additive="base">
                                        <p:cTn id="29" dur="500" fill="hold"/>
                                        <p:tgtEl>
                                          <p:spTgt spid="19461"/>
                                        </p:tgtEl>
                                        <p:attrNameLst>
                                          <p:attrName>ppt_x</p:attrName>
                                        </p:attrNameLst>
                                      </p:cBhvr>
                                      <p:tavLst>
                                        <p:tav tm="0">
                                          <p:val>
                                            <p:strVal val="1+#ppt_w/2"/>
                                          </p:val>
                                        </p:tav>
                                        <p:tav tm="100000">
                                          <p:val>
                                            <p:strVal val="#ppt_x"/>
                                          </p:val>
                                        </p:tav>
                                      </p:tavLst>
                                    </p:anim>
                                    <p:anim calcmode="lin" valueType="num">
                                      <p:cBhvr additive="base">
                                        <p:cTn id="30" dur="500" fill="hold"/>
                                        <p:tgtEl>
                                          <p:spTgt spid="1946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3" name="camera.wav"/>
                                        </p:tgtEl>
                                      </p:cMediaNode>
                                    </p:audio>
                                  </p:sub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9465"/>
                                        </p:tgtEl>
                                        <p:attrNameLst>
                                          <p:attrName>style.visibility</p:attrName>
                                        </p:attrNameLst>
                                      </p:cBhvr>
                                      <p:to>
                                        <p:strVal val="visible"/>
                                      </p:to>
                                    </p:set>
                                    <p:anim calcmode="lin" valueType="num">
                                      <p:cBhvr additive="base">
                                        <p:cTn id="35" dur="500" fill="hold"/>
                                        <p:tgtEl>
                                          <p:spTgt spid="19465"/>
                                        </p:tgtEl>
                                        <p:attrNameLst>
                                          <p:attrName>ppt_x</p:attrName>
                                        </p:attrNameLst>
                                      </p:cBhvr>
                                      <p:tavLst>
                                        <p:tav tm="0">
                                          <p:val>
                                            <p:strVal val="0-#ppt_w/2"/>
                                          </p:val>
                                        </p:tav>
                                        <p:tav tm="100000">
                                          <p:val>
                                            <p:strVal val="#ppt_x"/>
                                          </p:val>
                                        </p:tav>
                                      </p:tavLst>
                                    </p:anim>
                                    <p:anim calcmode="lin" valueType="num">
                                      <p:cBhvr additive="base">
                                        <p:cTn id="36" dur="500" fill="hold"/>
                                        <p:tgtEl>
                                          <p:spTgt spid="1946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3" name="camera.wav"/>
                                        </p:tgtEl>
                                      </p:cMediaNode>
                                    </p:audio>
                                  </p:sub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9462"/>
                                        </p:tgtEl>
                                        <p:attrNameLst>
                                          <p:attrName>style.visibility</p:attrName>
                                        </p:attrNameLst>
                                      </p:cBhvr>
                                      <p:to>
                                        <p:strVal val="visible"/>
                                      </p:to>
                                    </p:set>
                                    <p:anim calcmode="lin" valueType="num">
                                      <p:cBhvr additive="base">
                                        <p:cTn id="41" dur="500" fill="hold"/>
                                        <p:tgtEl>
                                          <p:spTgt spid="19462"/>
                                        </p:tgtEl>
                                        <p:attrNameLst>
                                          <p:attrName>ppt_x</p:attrName>
                                        </p:attrNameLst>
                                      </p:cBhvr>
                                      <p:tavLst>
                                        <p:tav tm="0">
                                          <p:val>
                                            <p:strVal val="0-#ppt_w/2"/>
                                          </p:val>
                                        </p:tav>
                                        <p:tav tm="100000">
                                          <p:val>
                                            <p:strVal val="#ppt_x"/>
                                          </p:val>
                                        </p:tav>
                                      </p:tavLst>
                                    </p:anim>
                                    <p:anim calcmode="lin" valueType="num">
                                      <p:cBhvr additive="base">
                                        <p:cTn id="42" dur="500" fill="hold"/>
                                        <p:tgtEl>
                                          <p:spTgt spid="1946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3" name="camera.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19463"/>
                                        </p:tgtEl>
                                        <p:attrNameLst>
                                          <p:attrName>style.visibility</p:attrName>
                                        </p:attrNameLst>
                                      </p:cBhvr>
                                      <p:to>
                                        <p:strVal val="visible"/>
                                      </p:to>
                                    </p:set>
                                    <p:anim calcmode="lin" valueType="num">
                                      <p:cBhvr additive="base">
                                        <p:cTn id="47" dur="500" fill="hold"/>
                                        <p:tgtEl>
                                          <p:spTgt spid="19463"/>
                                        </p:tgtEl>
                                        <p:attrNameLst>
                                          <p:attrName>ppt_x</p:attrName>
                                        </p:attrNameLst>
                                      </p:cBhvr>
                                      <p:tavLst>
                                        <p:tav tm="0">
                                          <p:val>
                                            <p:strVal val="1+#ppt_w/2"/>
                                          </p:val>
                                        </p:tav>
                                        <p:tav tm="100000">
                                          <p:val>
                                            <p:strVal val="#ppt_x"/>
                                          </p:val>
                                        </p:tav>
                                      </p:tavLst>
                                    </p:anim>
                                    <p:anim calcmode="lin" valueType="num">
                                      <p:cBhvr additive="base">
                                        <p:cTn id="48" dur="500" fill="hold"/>
                                        <p:tgtEl>
                                          <p:spTgt spid="1946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3" name="camera.wav"/>
                                        </p:tgtEl>
                                      </p:cMediaNode>
                                    </p:audio>
                                  </p:sub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19469"/>
                                        </p:tgtEl>
                                        <p:attrNameLst>
                                          <p:attrName>style.visibility</p:attrName>
                                        </p:attrNameLst>
                                      </p:cBhvr>
                                      <p:to>
                                        <p:strVal val="visible"/>
                                      </p:to>
                                    </p:set>
                                    <p:anim calcmode="lin" valueType="num">
                                      <p:cBhvr additive="base">
                                        <p:cTn id="53" dur="500" fill="hold"/>
                                        <p:tgtEl>
                                          <p:spTgt spid="19469"/>
                                        </p:tgtEl>
                                        <p:attrNameLst>
                                          <p:attrName>ppt_x</p:attrName>
                                        </p:attrNameLst>
                                      </p:cBhvr>
                                      <p:tavLst>
                                        <p:tav tm="0">
                                          <p:val>
                                            <p:strVal val="0-#ppt_w/2"/>
                                          </p:val>
                                        </p:tav>
                                        <p:tav tm="100000">
                                          <p:val>
                                            <p:strVal val="#ppt_x"/>
                                          </p:val>
                                        </p:tav>
                                      </p:tavLst>
                                    </p:anim>
                                    <p:anim calcmode="lin" valueType="num">
                                      <p:cBhvr additive="base">
                                        <p:cTn id="54" dur="500" fill="hold"/>
                                        <p:tgtEl>
                                          <p:spTgt spid="1946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1"/>
                                            </p:cond>
                                          </p:stCondLst>
                                          <p:endCondLst>
                                            <p:cond evt="onStopAudio" delay="0">
                                              <p:tgtEl>
                                                <p:sldTgt/>
                                              </p:tgtEl>
                                            </p:cond>
                                          </p:endCondLst>
                                        </p:cTn>
                                        <p:tgtEl>
                                          <p:sndTgt r:embed="rId3" name="camera.wav"/>
                                        </p:tgtEl>
                                      </p:cMediaNode>
                                    </p:audio>
                                  </p:subTnLst>
                                </p:cTn>
                              </p:par>
                            </p:childTnLst>
                          </p:cTn>
                        </p:par>
                      </p:childTnLst>
                    </p:cTn>
                  </p:par>
                  <p:par>
                    <p:cTn id="55" fill="hold" nodeType="clickPar">
                      <p:stCondLst>
                        <p:cond delay="indefinite"/>
                      </p:stCondLst>
                      <p:childTnLst>
                        <p:par>
                          <p:cTn id="56" fill="hold" nodeType="withGroup">
                            <p:stCondLst>
                              <p:cond delay="0"/>
                            </p:stCondLst>
                            <p:childTnLst>
                              <p:par>
                                <p:cTn id="57" presetID="3" presetClass="entr" presetSubtype="5" fill="hold" grpId="0" nodeType="clickEffect">
                                  <p:stCondLst>
                                    <p:cond delay="0"/>
                                  </p:stCondLst>
                                  <p:childTnLst>
                                    <p:set>
                                      <p:cBhvr>
                                        <p:cTn id="58" dur="1" fill="hold">
                                          <p:stCondLst>
                                            <p:cond delay="0"/>
                                          </p:stCondLst>
                                        </p:cTn>
                                        <p:tgtEl>
                                          <p:spTgt spid="19468"/>
                                        </p:tgtEl>
                                        <p:attrNameLst>
                                          <p:attrName>style.visibility</p:attrName>
                                        </p:attrNameLst>
                                      </p:cBhvr>
                                      <p:to>
                                        <p:strVal val="visible"/>
                                      </p:to>
                                    </p:set>
                                    <p:animEffect transition="in" filter="blinds(vertical)">
                                      <p:cBhvr>
                                        <p:cTn id="59" dur="500"/>
                                        <p:tgtEl>
                                          <p:spTgt spid="19468"/>
                                        </p:tgtEl>
                                      </p:cBhvr>
                                    </p:animEffect>
                                  </p:childTnLst>
                                  <p:subTnLst>
                                    <p:audio>
                                      <p:cMediaNode>
                                        <p:cTn display="0" masterRel="sameClick">
                                          <p:stCondLst>
                                            <p:cond evt="begin" delay="0">
                                              <p:tn val="57"/>
                                            </p:cond>
                                          </p:stCondLst>
                                          <p:endCondLst>
                                            <p:cond evt="onStopAudio" delay="0">
                                              <p:tgtEl>
                                                <p:sldTgt/>
                                              </p:tgtEl>
                                            </p:cond>
                                          </p:endCondLst>
                                        </p:cTn>
                                        <p:tgtEl>
                                          <p:sndTgt r:embed="rId3" name="camera.wav"/>
                                        </p:tgtEl>
                                      </p:cMediaNode>
                                    </p:audio>
                                  </p:subTnLst>
                                </p:cTn>
                              </p:par>
                            </p:childTnLst>
                          </p:cTn>
                        </p:par>
                      </p:childTnLst>
                    </p:cTn>
                  </p:par>
                  <p:par>
                    <p:cTn id="60" fill="hold" nodeType="clickPar">
                      <p:stCondLst>
                        <p:cond delay="indefinite"/>
                      </p:stCondLst>
                      <p:childTnLst>
                        <p:par>
                          <p:cTn id="61" fill="hold" nodeType="withGroup">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19470"/>
                                        </p:tgtEl>
                                        <p:attrNameLst>
                                          <p:attrName>style.visibility</p:attrName>
                                        </p:attrNameLst>
                                      </p:cBhvr>
                                      <p:to>
                                        <p:strVal val="visible"/>
                                      </p:to>
                                    </p:set>
                                    <p:animEffect transition="in" filter="blinds(horizontal)">
                                      <p:cBhvr>
                                        <p:cTn id="64" dur="500"/>
                                        <p:tgtEl>
                                          <p:spTgt spid="19470"/>
                                        </p:tgtEl>
                                      </p:cBhvr>
                                    </p:animEffect>
                                  </p:childTnLst>
                                  <p:subTnLst>
                                    <p:audio>
                                      <p:cMediaNode>
                                        <p:cTn display="0" masterRel="sameClick">
                                          <p:stCondLst>
                                            <p:cond evt="begin" delay="0">
                                              <p:tn val="62"/>
                                            </p:cond>
                                          </p:stCondLst>
                                          <p:endCondLst>
                                            <p:cond evt="onStopAudio" delay="0">
                                              <p:tgtEl>
                                                <p:sldTgt/>
                                              </p:tgtEl>
                                            </p:cond>
                                          </p:endCondLst>
                                        </p:cTn>
                                        <p:tgtEl>
                                          <p:sndTgt r:embed="rId3" name="camera.wav"/>
                                        </p:tgtEl>
                                      </p:cMediaNode>
                                    </p:audio>
                                  </p:subTnLst>
                                </p:cTn>
                              </p:par>
                            </p:childTnLst>
                          </p:cTn>
                        </p:par>
                      </p:childTnLst>
                    </p:cTn>
                  </p:par>
                  <p:par>
                    <p:cTn id="65" fill="hold" nodeType="clickPar">
                      <p:stCondLst>
                        <p:cond delay="indefinite"/>
                      </p:stCondLst>
                      <p:childTnLst>
                        <p:par>
                          <p:cTn id="66" fill="hold" nodeType="withGroup">
                            <p:stCondLst>
                              <p:cond delay="0"/>
                            </p:stCondLst>
                            <p:childTnLst>
                              <p:par>
                                <p:cTn id="67" presetID="3" presetClass="entr" presetSubtype="5" fill="hold" grpId="0" nodeType="clickEffect">
                                  <p:stCondLst>
                                    <p:cond delay="0"/>
                                  </p:stCondLst>
                                  <p:childTnLst>
                                    <p:set>
                                      <p:cBhvr>
                                        <p:cTn id="68" dur="1" fill="hold">
                                          <p:stCondLst>
                                            <p:cond delay="0"/>
                                          </p:stCondLst>
                                        </p:cTn>
                                        <p:tgtEl>
                                          <p:spTgt spid="19479"/>
                                        </p:tgtEl>
                                        <p:attrNameLst>
                                          <p:attrName>style.visibility</p:attrName>
                                        </p:attrNameLst>
                                      </p:cBhvr>
                                      <p:to>
                                        <p:strVal val="visible"/>
                                      </p:to>
                                    </p:set>
                                    <p:animEffect transition="in" filter="blinds(vertical)">
                                      <p:cBhvr>
                                        <p:cTn id="69" dur="500"/>
                                        <p:tgtEl>
                                          <p:spTgt spid="19479"/>
                                        </p:tgtEl>
                                      </p:cBhvr>
                                    </p:animEffect>
                                  </p:childTnLst>
                                  <p:subTnLst>
                                    <p:audio>
                                      <p:cMediaNode>
                                        <p:cTn display="0" masterRel="sameClick">
                                          <p:stCondLst>
                                            <p:cond evt="begin" delay="0">
                                              <p:tn val="67"/>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autoUpdateAnimBg="0"/>
      <p:bldP spid="19461" grpId="0" animBg="1" autoUpdateAnimBg="0"/>
      <p:bldP spid="19462" grpId="0" animBg="1" autoUpdateAnimBg="0"/>
      <p:bldP spid="19463" grpId="0" animBg="1" autoUpdateAnimBg="0"/>
      <p:bldP spid="19464" grpId="0" animBg="1"/>
      <p:bldP spid="19465" grpId="0" animBg="1"/>
      <p:bldP spid="19466" grpId="0" animBg="1" autoUpdateAnimBg="0"/>
      <p:bldP spid="19467" grpId="0" animBg="1"/>
      <p:bldP spid="19468" grpId="0" animBg="1" autoUpdateAnimBg="0"/>
      <p:bldP spid="19469" grpId="0" animBg="1"/>
      <p:bldP spid="19470" grpId="0" animBg="1"/>
      <p:bldP spid="19479"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1676400" y="152400"/>
            <a:ext cx="5715000" cy="707886"/>
          </a:xfrm>
          <a:prstGeom prst="rect">
            <a:avLst/>
          </a:prstGeom>
          <a:noFill/>
          <a:ln w="9525">
            <a:solidFill>
              <a:srgbClr val="000099"/>
            </a:solidFill>
            <a:miter lim="800000"/>
            <a:headEnd/>
            <a:tailEnd/>
          </a:ln>
          <a:effectLst/>
          <a:extLst>
            <a:ext uri="{909E8E84-426E-40DD-AFC4-6F175D3DCCD1}">
              <a14:hiddenFill xmlns:a14="http://schemas.microsoft.com/office/drawing/2010/main">
                <a:solidFill>
                  <a:srgbClr val="0099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dirty="0" err="1">
                <a:solidFill>
                  <a:srgbClr val="000099"/>
                </a:solidFill>
                <a:latin typeface="Arial" pitchFamily="34" charset="0"/>
              </a:rPr>
              <a:t>Мектеп</a:t>
            </a:r>
            <a:r>
              <a:rPr lang="ru-RU" sz="2000" b="1" dirty="0">
                <a:solidFill>
                  <a:srgbClr val="000099"/>
                </a:solidFill>
                <a:latin typeface="Arial" pitchFamily="34" charset="0"/>
              </a:rPr>
              <a:t> </a:t>
            </a:r>
            <a:r>
              <a:rPr lang="ru-RU" sz="2000" b="1" dirty="0" err="1">
                <a:solidFill>
                  <a:srgbClr val="000099"/>
                </a:solidFill>
                <a:latin typeface="Arial" pitchFamily="34" charset="0"/>
              </a:rPr>
              <a:t>және</a:t>
            </a:r>
            <a:r>
              <a:rPr lang="ru-RU" sz="2000" b="1" dirty="0">
                <a:solidFill>
                  <a:srgbClr val="000099"/>
                </a:solidFill>
                <a:latin typeface="Arial" pitchFamily="34" charset="0"/>
              </a:rPr>
              <a:t> </a:t>
            </a:r>
            <a:r>
              <a:rPr lang="ru-RU" sz="2000" b="1" dirty="0" err="1">
                <a:solidFill>
                  <a:srgbClr val="000099"/>
                </a:solidFill>
                <a:latin typeface="Arial" pitchFamily="34" charset="0"/>
              </a:rPr>
              <a:t>бағыттың</a:t>
            </a:r>
            <a:r>
              <a:rPr lang="ru-RU" sz="2000" b="1" dirty="0">
                <a:solidFill>
                  <a:srgbClr val="000099"/>
                </a:solidFill>
                <a:latin typeface="Arial" pitchFamily="34" charset="0"/>
              </a:rPr>
              <a:t> </a:t>
            </a:r>
            <a:r>
              <a:rPr lang="ru-RU" sz="2000" b="1" dirty="0" err="1">
                <a:solidFill>
                  <a:srgbClr val="000099"/>
                </a:solidFill>
                <a:latin typeface="Arial" pitchFamily="34" charset="0"/>
              </a:rPr>
              <a:t>қаз</a:t>
            </a:r>
            <a:r>
              <a:rPr lang="en-US" sz="2000" b="1" dirty="0">
                <a:solidFill>
                  <a:srgbClr val="000099"/>
                </a:solidFill>
                <a:latin typeface="Arial" pitchFamily="34" charset="0"/>
              </a:rPr>
              <a:t>i</a:t>
            </a:r>
            <a:r>
              <a:rPr lang="ru-RU" sz="2000" b="1" dirty="0" err="1">
                <a:solidFill>
                  <a:srgbClr val="000099"/>
                </a:solidFill>
                <a:latin typeface="Arial" pitchFamily="34" charset="0"/>
              </a:rPr>
              <a:t>рг</a:t>
            </a:r>
            <a:r>
              <a:rPr lang="en-US" sz="2000" b="1" dirty="0">
                <a:solidFill>
                  <a:srgbClr val="000099"/>
                </a:solidFill>
                <a:latin typeface="Arial" pitchFamily="34" charset="0"/>
              </a:rPr>
              <a:t>i </a:t>
            </a:r>
            <a:r>
              <a:rPr lang="ru-RU" sz="2000" b="1" dirty="0" err="1">
                <a:solidFill>
                  <a:srgbClr val="000099"/>
                </a:solidFill>
                <a:latin typeface="Arial" pitchFamily="34" charset="0"/>
              </a:rPr>
              <a:t>экономикалық</a:t>
            </a:r>
            <a:r>
              <a:rPr lang="ru-RU" sz="2000" b="1" dirty="0">
                <a:solidFill>
                  <a:srgbClr val="000099"/>
                </a:solidFill>
                <a:latin typeface="Arial" pitchFamily="34" charset="0"/>
              </a:rPr>
              <a:t> </a:t>
            </a:r>
            <a:r>
              <a:rPr lang="ru-RU" sz="2000" b="1" dirty="0" err="1">
                <a:solidFill>
                  <a:srgbClr val="000099"/>
                </a:solidFill>
                <a:latin typeface="Arial" pitchFamily="34" charset="0"/>
              </a:rPr>
              <a:t>ғылымы</a:t>
            </a:r>
            <a:endParaRPr lang="ru-RU" sz="1600" b="1" dirty="0">
              <a:solidFill>
                <a:srgbClr val="000099"/>
              </a:solidFill>
              <a:latin typeface="Arial" pitchFamily="34" charset="0"/>
            </a:endParaRPr>
          </a:p>
        </p:txBody>
      </p:sp>
      <p:sp>
        <p:nvSpPr>
          <p:cNvPr id="20483" name="Text Box 3"/>
          <p:cNvSpPr txBox="1">
            <a:spLocks noChangeArrowheads="1"/>
          </p:cNvSpPr>
          <p:nvPr/>
        </p:nvSpPr>
        <p:spPr bwMode="auto">
          <a:xfrm>
            <a:off x="1981200" y="5908675"/>
            <a:ext cx="5334000" cy="588963"/>
          </a:xfrm>
          <a:prstGeom prst="rect">
            <a:avLst/>
          </a:prstGeom>
          <a:gradFill rotWithShape="0">
            <a:gsLst>
              <a:gs pos="0">
                <a:srgbClr val="FF7C80"/>
              </a:gs>
              <a:gs pos="100000">
                <a:srgbClr val="FFFFCC"/>
              </a:gs>
            </a:gsLst>
            <a:lin ang="5400000" scaled="1"/>
          </a:gra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dirty="0" err="1">
                <a:solidFill>
                  <a:srgbClr val="FF3300"/>
                </a:solidFill>
                <a:latin typeface="Arial" pitchFamily="34" charset="0"/>
              </a:rPr>
              <a:t>Классикалық</a:t>
            </a:r>
            <a:r>
              <a:rPr lang="ru-RU" sz="2000" b="1" dirty="0">
                <a:solidFill>
                  <a:srgbClr val="FF3300"/>
                </a:solidFill>
                <a:latin typeface="Arial" pitchFamily="34" charset="0"/>
              </a:rPr>
              <a:t> </a:t>
            </a:r>
            <a:r>
              <a:rPr lang="ru-RU" sz="2000" b="1" dirty="0" err="1">
                <a:solidFill>
                  <a:srgbClr val="FF3300"/>
                </a:solidFill>
                <a:latin typeface="Arial" pitchFamily="34" charset="0"/>
              </a:rPr>
              <a:t>саяси</a:t>
            </a:r>
            <a:r>
              <a:rPr lang="ru-RU" sz="2000" b="1" dirty="0">
                <a:solidFill>
                  <a:srgbClr val="FF3300"/>
                </a:solidFill>
                <a:latin typeface="Arial" pitchFamily="34" charset="0"/>
              </a:rPr>
              <a:t> экономия</a:t>
            </a:r>
            <a:br>
              <a:rPr lang="ru-RU" sz="2000" b="1" dirty="0">
                <a:solidFill>
                  <a:srgbClr val="FF3300"/>
                </a:solidFill>
                <a:latin typeface="Arial" pitchFamily="34" charset="0"/>
              </a:rPr>
            </a:br>
            <a:r>
              <a:rPr lang="ru-RU" sz="1200" b="1" dirty="0">
                <a:solidFill>
                  <a:srgbClr val="663300"/>
                </a:solidFill>
                <a:latin typeface="Arial" pitchFamily="34" charset="0"/>
              </a:rPr>
              <a:t>Адам Смит, Жан Б. </a:t>
            </a:r>
            <a:r>
              <a:rPr lang="ru-RU" sz="1200" b="1" dirty="0" err="1">
                <a:solidFill>
                  <a:srgbClr val="663300"/>
                </a:solidFill>
                <a:latin typeface="Arial" pitchFamily="34" charset="0"/>
              </a:rPr>
              <a:t>Сэй</a:t>
            </a:r>
            <a:r>
              <a:rPr lang="ru-RU" sz="1200" b="1" dirty="0">
                <a:solidFill>
                  <a:srgbClr val="663300"/>
                </a:solidFill>
                <a:latin typeface="Arial" pitchFamily="34" charset="0"/>
              </a:rPr>
              <a:t>, Давид </a:t>
            </a:r>
            <a:r>
              <a:rPr lang="ru-RU" sz="1200" b="1" dirty="0" err="1">
                <a:solidFill>
                  <a:srgbClr val="663300"/>
                </a:solidFill>
                <a:latin typeface="Arial" pitchFamily="34" charset="0"/>
              </a:rPr>
              <a:t>Рикардо</a:t>
            </a:r>
            <a:r>
              <a:rPr lang="ru-RU" sz="1200" b="1" dirty="0">
                <a:solidFill>
                  <a:srgbClr val="663300"/>
                </a:solidFill>
                <a:latin typeface="Arial" pitchFamily="34" charset="0"/>
              </a:rPr>
              <a:t>, Роберт Мальтус…</a:t>
            </a:r>
          </a:p>
        </p:txBody>
      </p:sp>
      <p:sp>
        <p:nvSpPr>
          <p:cNvPr id="20484" name="Text Box 4"/>
          <p:cNvSpPr txBox="1">
            <a:spLocks noChangeArrowheads="1"/>
          </p:cNvSpPr>
          <p:nvPr/>
        </p:nvSpPr>
        <p:spPr bwMode="auto">
          <a:xfrm>
            <a:off x="152400" y="4938713"/>
            <a:ext cx="2971800" cy="588962"/>
          </a:xfrm>
          <a:prstGeom prst="rect">
            <a:avLst/>
          </a:prstGeom>
          <a:gradFill rotWithShape="0">
            <a:gsLst>
              <a:gs pos="0">
                <a:srgbClr val="FF3300"/>
              </a:gs>
              <a:gs pos="50000">
                <a:schemeClr val="bg1"/>
              </a:gs>
              <a:gs pos="100000">
                <a:srgbClr val="FF3300"/>
              </a:gs>
            </a:gsLst>
            <a:lin ang="0" scaled="1"/>
          </a:gra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dirty="0">
                <a:solidFill>
                  <a:srgbClr val="FF3300"/>
                </a:solidFill>
                <a:latin typeface="Arial" pitchFamily="34" charset="0"/>
              </a:rPr>
              <a:t>Марксизм</a:t>
            </a:r>
            <a:r>
              <a:rPr lang="ru-RU" b="1" dirty="0">
                <a:solidFill>
                  <a:srgbClr val="FF3300"/>
                </a:solidFill>
                <a:latin typeface="Arial" pitchFamily="34" charset="0"/>
              </a:rPr>
              <a:t/>
            </a:r>
            <a:br>
              <a:rPr lang="ru-RU" b="1" dirty="0">
                <a:solidFill>
                  <a:srgbClr val="FF3300"/>
                </a:solidFill>
                <a:latin typeface="Arial" pitchFamily="34" charset="0"/>
              </a:rPr>
            </a:br>
            <a:r>
              <a:rPr lang="ru-RU" sz="1200" b="1" dirty="0">
                <a:solidFill>
                  <a:srgbClr val="663300"/>
                </a:solidFill>
                <a:latin typeface="Arial" pitchFamily="34" charset="0"/>
              </a:rPr>
              <a:t>К. Маркс, Ф. Энгельс, В. Ленин</a:t>
            </a:r>
            <a:endParaRPr lang="ru-RU" dirty="0"/>
          </a:p>
        </p:txBody>
      </p:sp>
      <p:sp>
        <p:nvSpPr>
          <p:cNvPr id="20485" name="Text Box 5"/>
          <p:cNvSpPr txBox="1">
            <a:spLocks noChangeArrowheads="1"/>
          </p:cNvSpPr>
          <p:nvPr/>
        </p:nvSpPr>
        <p:spPr bwMode="auto">
          <a:xfrm>
            <a:off x="5791200" y="4613275"/>
            <a:ext cx="3200400" cy="588963"/>
          </a:xfrm>
          <a:prstGeom prst="rect">
            <a:avLst/>
          </a:prstGeom>
          <a:gradFill rotWithShape="0">
            <a:gsLst>
              <a:gs pos="0">
                <a:srgbClr val="339933"/>
              </a:gs>
              <a:gs pos="100000">
                <a:srgbClr val="FFFFCC"/>
              </a:gs>
            </a:gsLst>
            <a:lin ang="5400000" scaled="1"/>
          </a:gradFill>
          <a:ln w="9525">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a:solidFill>
                  <a:srgbClr val="006600"/>
                </a:solidFill>
                <a:latin typeface="Arial" pitchFamily="34" charset="0"/>
              </a:rPr>
              <a:t>Маржинализм</a:t>
            </a:r>
            <a:r>
              <a:rPr lang="ru-RU" sz="1800" b="1">
                <a:solidFill>
                  <a:srgbClr val="006600"/>
                </a:solidFill>
                <a:latin typeface="Arial" pitchFamily="34" charset="0"/>
              </a:rPr>
              <a:t/>
            </a:r>
            <a:br>
              <a:rPr lang="ru-RU" sz="1800" b="1">
                <a:solidFill>
                  <a:srgbClr val="006600"/>
                </a:solidFill>
                <a:latin typeface="Arial" pitchFamily="34" charset="0"/>
              </a:rPr>
            </a:br>
            <a:r>
              <a:rPr lang="ru-RU" sz="1200" b="1">
                <a:solidFill>
                  <a:srgbClr val="006600"/>
                </a:solidFill>
                <a:latin typeface="Arial" pitchFamily="34" charset="0"/>
              </a:rPr>
              <a:t>Ф. фон Визер, К.Менгер, Л.Вальрас…</a:t>
            </a:r>
            <a:endParaRPr lang="ru-RU"/>
          </a:p>
        </p:txBody>
      </p:sp>
      <p:sp>
        <p:nvSpPr>
          <p:cNvPr id="20487" name="Line 7"/>
          <p:cNvSpPr>
            <a:spLocks noChangeShapeType="1"/>
          </p:cNvSpPr>
          <p:nvPr/>
        </p:nvSpPr>
        <p:spPr bwMode="auto">
          <a:xfrm flipV="1">
            <a:off x="2971800" y="5451475"/>
            <a:ext cx="0" cy="457200"/>
          </a:xfrm>
          <a:prstGeom prst="line">
            <a:avLst/>
          </a:prstGeom>
          <a:noFill/>
          <a:ln w="9525">
            <a:solidFill>
              <a:srgbClr val="800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0488" name="Line 8"/>
          <p:cNvSpPr>
            <a:spLocks noChangeShapeType="1"/>
          </p:cNvSpPr>
          <p:nvPr/>
        </p:nvSpPr>
        <p:spPr bwMode="auto">
          <a:xfrm flipV="1">
            <a:off x="5867400" y="5222875"/>
            <a:ext cx="0" cy="685800"/>
          </a:xfrm>
          <a:prstGeom prst="line">
            <a:avLst/>
          </a:prstGeom>
          <a:noFill/>
          <a:ln w="9525">
            <a:solidFill>
              <a:srgbClr val="008000"/>
            </a:solidFill>
            <a:round/>
            <a:headEnd type="oval"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0489" name="Text Box 9"/>
          <p:cNvSpPr txBox="1">
            <a:spLocks noChangeArrowheads="1"/>
          </p:cNvSpPr>
          <p:nvPr/>
        </p:nvSpPr>
        <p:spPr bwMode="auto">
          <a:xfrm>
            <a:off x="4648200" y="3317875"/>
            <a:ext cx="3505200" cy="630942"/>
          </a:xfrm>
          <a:prstGeom prst="rect">
            <a:avLst/>
          </a:prstGeom>
          <a:gradFill rotWithShape="0">
            <a:gsLst>
              <a:gs pos="0">
                <a:srgbClr val="0099FF"/>
              </a:gs>
              <a:gs pos="50000">
                <a:schemeClr val="bg1"/>
              </a:gs>
              <a:gs pos="100000">
                <a:srgbClr val="0099FF"/>
              </a:gs>
            </a:gsLst>
            <a:lin ang="5400000" scaled="1"/>
          </a:gradFill>
          <a:ln w="9525">
            <a:solidFill>
              <a:srgbClr val="00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dirty="0" err="1">
                <a:solidFill>
                  <a:schemeClr val="accent2"/>
                </a:solidFill>
                <a:latin typeface="Arial" pitchFamily="34" charset="0"/>
              </a:rPr>
              <a:t>Неоклассиялық</a:t>
            </a:r>
            <a:r>
              <a:rPr lang="ru-RU" sz="2000" b="1" dirty="0">
                <a:solidFill>
                  <a:schemeClr val="accent2"/>
                </a:solidFill>
                <a:latin typeface="Arial" pitchFamily="34" charset="0"/>
              </a:rPr>
              <a:t> </a:t>
            </a:r>
            <a:r>
              <a:rPr lang="ru-RU" sz="2000" b="1" dirty="0" err="1">
                <a:solidFill>
                  <a:schemeClr val="accent2"/>
                </a:solidFill>
                <a:latin typeface="Arial" pitchFamily="34" charset="0"/>
              </a:rPr>
              <a:t>мектеп</a:t>
            </a:r>
            <a:endParaRPr lang="ru-RU" sz="2000" b="1" dirty="0">
              <a:solidFill>
                <a:schemeClr val="accent2"/>
              </a:solidFill>
              <a:latin typeface="Arial" pitchFamily="34" charset="0"/>
            </a:endParaRPr>
          </a:p>
          <a:p>
            <a:pPr algn="ctr">
              <a:spcBef>
                <a:spcPct val="50000"/>
              </a:spcBef>
            </a:pPr>
            <a:r>
              <a:rPr lang="ru-RU" sz="1000" b="1" smtClean="0">
                <a:solidFill>
                  <a:schemeClr val="accent2"/>
                </a:solidFill>
                <a:latin typeface="Arial" pitchFamily="34" charset="0"/>
              </a:rPr>
              <a:t>Альфред </a:t>
            </a:r>
            <a:r>
              <a:rPr lang="ru-RU" sz="1000" b="1" dirty="0">
                <a:solidFill>
                  <a:schemeClr val="accent2"/>
                </a:solidFill>
                <a:latin typeface="Arial" pitchFamily="34" charset="0"/>
              </a:rPr>
              <a:t>Маршалл, Йозеф </a:t>
            </a:r>
            <a:r>
              <a:rPr lang="ru-RU" sz="1000" b="1" dirty="0" err="1">
                <a:solidFill>
                  <a:schemeClr val="accent2"/>
                </a:solidFill>
                <a:latin typeface="Arial" pitchFamily="34" charset="0"/>
              </a:rPr>
              <a:t>Шумпетер</a:t>
            </a:r>
            <a:endParaRPr lang="ru-RU" sz="2000" b="1" dirty="0">
              <a:solidFill>
                <a:schemeClr val="accent2"/>
              </a:solidFill>
              <a:latin typeface="Arial" pitchFamily="34" charset="0"/>
            </a:endParaRPr>
          </a:p>
        </p:txBody>
      </p:sp>
      <p:pic>
        <p:nvPicPr>
          <p:cNvPr id="20490" name="Picture 10" descr="C:\WINDOWS\Рабочий стол\ист.эк.мыс\маршалл.jpg"/>
          <p:cNvPicPr>
            <a:picLocks noChangeAspect="1" noChangeArrowheads="1"/>
          </p:cNvPicPr>
          <p:nvPr/>
        </p:nvPicPr>
        <p:blipFill>
          <a:blip r:embed="rId4">
            <a:lum contrast="12000"/>
            <a:extLst>
              <a:ext uri="{28A0092B-C50C-407E-A947-70E740481C1C}">
                <a14:useLocalDpi xmlns:a14="http://schemas.microsoft.com/office/drawing/2010/main" val="0"/>
              </a:ext>
            </a:extLst>
          </a:blip>
          <a:srcRect/>
          <a:stretch>
            <a:fillRect/>
          </a:stretch>
        </p:blipFill>
        <p:spPr bwMode="auto">
          <a:xfrm>
            <a:off x="7967663" y="2784475"/>
            <a:ext cx="719137" cy="1006475"/>
          </a:xfrm>
          <a:prstGeom prst="rect">
            <a:avLst/>
          </a:prstGeom>
          <a:noFill/>
          <a:ln w="9525">
            <a:solidFill>
              <a:srgbClr val="000099"/>
            </a:solidFill>
            <a:miter lim="800000"/>
            <a:headEnd/>
            <a:tailEnd/>
          </a:ln>
          <a:extLst>
            <a:ext uri="{909E8E84-426E-40DD-AFC4-6F175D3DCCD1}">
              <a14:hiddenFill xmlns:a14="http://schemas.microsoft.com/office/drawing/2010/main">
                <a:solidFill>
                  <a:srgbClr val="FFFFFF"/>
                </a:solidFill>
              </a14:hiddenFill>
            </a:ext>
          </a:extLst>
        </p:spPr>
      </p:pic>
      <p:sp>
        <p:nvSpPr>
          <p:cNvPr id="20491" name="Line 11"/>
          <p:cNvSpPr>
            <a:spLocks noChangeShapeType="1"/>
          </p:cNvSpPr>
          <p:nvPr/>
        </p:nvSpPr>
        <p:spPr bwMode="auto">
          <a:xfrm flipV="1">
            <a:off x="6858000" y="3851275"/>
            <a:ext cx="0" cy="762000"/>
          </a:xfrm>
          <a:prstGeom prst="line">
            <a:avLst/>
          </a:prstGeom>
          <a:noFill/>
          <a:ln w="25400">
            <a:solidFill>
              <a:srgbClr val="00800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pic>
        <p:nvPicPr>
          <p:cNvPr id="20492" name="Picture 12" descr="C:\WINDOWS\Рабочий стол\ист.эк.мыс\schumpeter-йозеф-алоиз1883-1950нев.jpg"/>
          <p:cNvPicPr>
            <a:picLocks noChangeAspect="1" noChangeArrowheads="1"/>
          </p:cNvPicPr>
          <p:nvPr/>
        </p:nvPicPr>
        <p:blipFill>
          <a:blip r:embed="rId5">
            <a:lum contrast="18000"/>
            <a:extLst>
              <a:ext uri="{28A0092B-C50C-407E-A947-70E740481C1C}">
                <a14:useLocalDpi xmlns:a14="http://schemas.microsoft.com/office/drawing/2010/main" val="0"/>
              </a:ext>
            </a:extLst>
          </a:blip>
          <a:srcRect/>
          <a:stretch>
            <a:fillRect/>
          </a:stretch>
        </p:blipFill>
        <p:spPr bwMode="auto">
          <a:xfrm>
            <a:off x="8320088" y="3470275"/>
            <a:ext cx="671512" cy="89217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0493" name="Text Box 13"/>
          <p:cNvSpPr txBox="1">
            <a:spLocks noChangeArrowheads="1"/>
          </p:cNvSpPr>
          <p:nvPr/>
        </p:nvSpPr>
        <p:spPr bwMode="auto">
          <a:xfrm>
            <a:off x="5562600" y="1814513"/>
            <a:ext cx="3429000" cy="588962"/>
          </a:xfrm>
          <a:prstGeom prst="rect">
            <a:avLst/>
          </a:prstGeom>
          <a:gradFill rotWithShape="0">
            <a:gsLst>
              <a:gs pos="0">
                <a:srgbClr val="669900"/>
              </a:gs>
              <a:gs pos="100000">
                <a:schemeClr val="bg1"/>
              </a:gs>
            </a:gsLst>
            <a:lin ang="5400000" scaled="1"/>
          </a:gradFill>
          <a:ln w="9525">
            <a:solidFill>
              <a:srgbClr val="66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000" b="1">
                <a:solidFill>
                  <a:srgbClr val="336600"/>
                </a:solidFill>
                <a:latin typeface="Arial" pitchFamily="34" charset="0"/>
              </a:rPr>
              <a:t>Монетаризм</a:t>
            </a:r>
            <a:br>
              <a:rPr lang="ru-RU" sz="2000" b="1">
                <a:solidFill>
                  <a:srgbClr val="336600"/>
                </a:solidFill>
                <a:latin typeface="Arial" pitchFamily="34" charset="0"/>
              </a:rPr>
            </a:br>
            <a:r>
              <a:rPr lang="ru-RU" sz="1200" b="1">
                <a:solidFill>
                  <a:srgbClr val="336600"/>
                </a:solidFill>
                <a:latin typeface="Arial" pitchFamily="34" charset="0"/>
              </a:rPr>
              <a:t>Милтон Фридмен</a:t>
            </a:r>
          </a:p>
        </p:txBody>
      </p:sp>
      <p:sp>
        <p:nvSpPr>
          <p:cNvPr id="20495" name="Line 15"/>
          <p:cNvSpPr>
            <a:spLocks noChangeShapeType="1"/>
          </p:cNvSpPr>
          <p:nvPr/>
        </p:nvSpPr>
        <p:spPr bwMode="auto">
          <a:xfrm flipV="1">
            <a:off x="6477000" y="2403475"/>
            <a:ext cx="0" cy="914400"/>
          </a:xfrm>
          <a:prstGeom prst="line">
            <a:avLst/>
          </a:prstGeom>
          <a:noFill/>
          <a:ln w="28575">
            <a:solidFill>
              <a:srgbClr val="3366FF"/>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pic>
        <p:nvPicPr>
          <p:cNvPr id="20496" name="Picture 16" descr="C:\WINDOWS\Рабочий стол\ист.эк.мыс\friedman.jpg"/>
          <p:cNvPicPr>
            <a:picLocks noChangeAspect="1" noChangeArrowheads="1"/>
          </p:cNvPicPr>
          <p:nvPr/>
        </p:nvPicPr>
        <p:blipFill>
          <a:blip r:embed="rId6">
            <a:lum contrast="18000"/>
            <a:extLst>
              <a:ext uri="{28A0092B-C50C-407E-A947-70E740481C1C}">
                <a14:useLocalDpi xmlns:a14="http://schemas.microsoft.com/office/drawing/2010/main" val="0"/>
              </a:ext>
            </a:extLst>
          </a:blip>
          <a:srcRect/>
          <a:stretch>
            <a:fillRect/>
          </a:stretch>
        </p:blipFill>
        <p:spPr bwMode="auto">
          <a:xfrm>
            <a:off x="5262563" y="1946275"/>
            <a:ext cx="757237" cy="1066800"/>
          </a:xfrm>
          <a:prstGeom prst="rect">
            <a:avLst/>
          </a:prstGeom>
          <a:noFill/>
          <a:ln w="9525">
            <a:solidFill>
              <a:srgbClr val="003366"/>
            </a:solidFill>
            <a:miter lim="800000"/>
            <a:headEnd/>
            <a:tailEnd/>
          </a:ln>
          <a:extLst>
            <a:ext uri="{909E8E84-426E-40DD-AFC4-6F175D3DCCD1}">
              <a14:hiddenFill xmlns:a14="http://schemas.microsoft.com/office/drawing/2010/main">
                <a:solidFill>
                  <a:srgbClr val="FFFFFF"/>
                </a:solidFill>
              </a14:hiddenFill>
            </a:ext>
          </a:extLst>
        </p:spPr>
      </p:pic>
      <p:sp>
        <p:nvSpPr>
          <p:cNvPr id="20497" name="Text Box 17"/>
          <p:cNvSpPr txBox="1">
            <a:spLocks noChangeArrowheads="1"/>
          </p:cNvSpPr>
          <p:nvPr/>
        </p:nvSpPr>
        <p:spPr bwMode="auto">
          <a:xfrm>
            <a:off x="457200" y="3089275"/>
            <a:ext cx="3429000" cy="923925"/>
          </a:xfrm>
          <a:prstGeom prst="rect">
            <a:avLst/>
          </a:prstGeom>
          <a:gradFill rotWithShape="0">
            <a:gsLst>
              <a:gs pos="0">
                <a:srgbClr val="CC9900"/>
              </a:gs>
              <a:gs pos="50000">
                <a:srgbClr val="FFFFCC"/>
              </a:gs>
              <a:gs pos="100000">
                <a:srgbClr val="CC9900"/>
              </a:gs>
            </a:gsLst>
            <a:lin ang="5400000" scaled="1"/>
          </a:gradFill>
          <a:ln w="9525">
            <a:solidFill>
              <a:srgbClr val="66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b="1">
                <a:solidFill>
                  <a:srgbClr val="663300"/>
                </a:solidFill>
                <a:latin typeface="Arial" pitchFamily="34" charset="0"/>
              </a:rPr>
              <a:t>Кейнсианство</a:t>
            </a:r>
            <a:br>
              <a:rPr lang="ru-RU" b="1">
                <a:solidFill>
                  <a:srgbClr val="663300"/>
                </a:solidFill>
                <a:latin typeface="Arial" pitchFamily="34" charset="0"/>
              </a:rPr>
            </a:br>
            <a:r>
              <a:rPr lang="ru-RU" sz="2000" b="1">
                <a:solidFill>
                  <a:srgbClr val="663300"/>
                </a:solidFill>
                <a:latin typeface="Arial" pitchFamily="34" charset="0"/>
              </a:rPr>
              <a:t>посткейнсианство</a:t>
            </a:r>
            <a:br>
              <a:rPr lang="ru-RU" sz="2000" b="1">
                <a:solidFill>
                  <a:srgbClr val="663300"/>
                </a:solidFill>
                <a:latin typeface="Arial" pitchFamily="34" charset="0"/>
              </a:rPr>
            </a:br>
            <a:r>
              <a:rPr lang="ru-RU" sz="1000" b="1">
                <a:solidFill>
                  <a:srgbClr val="663300"/>
                </a:solidFill>
                <a:latin typeface="Arial" pitchFamily="34" charset="0"/>
              </a:rPr>
              <a:t>Дж. Мейнард Кейнс, Михаил Калецкий…</a:t>
            </a:r>
            <a:endParaRPr lang="ru-RU" sz="2000" b="1">
              <a:solidFill>
                <a:srgbClr val="663300"/>
              </a:solidFill>
              <a:latin typeface="Arial" pitchFamily="34" charset="0"/>
            </a:endParaRPr>
          </a:p>
        </p:txBody>
      </p:sp>
      <p:sp>
        <p:nvSpPr>
          <p:cNvPr id="20498" name="Line 18"/>
          <p:cNvSpPr>
            <a:spLocks noChangeShapeType="1"/>
          </p:cNvSpPr>
          <p:nvPr/>
        </p:nvSpPr>
        <p:spPr bwMode="auto">
          <a:xfrm flipV="1">
            <a:off x="3429000" y="4003675"/>
            <a:ext cx="0" cy="1905000"/>
          </a:xfrm>
          <a:prstGeom prst="line">
            <a:avLst/>
          </a:prstGeom>
          <a:noFill/>
          <a:ln w="25400">
            <a:solidFill>
              <a:srgbClr val="FF0066"/>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0499" name="Line 19"/>
          <p:cNvSpPr>
            <a:spLocks noChangeShapeType="1"/>
          </p:cNvSpPr>
          <p:nvPr/>
        </p:nvSpPr>
        <p:spPr bwMode="auto">
          <a:xfrm flipH="1">
            <a:off x="3886200" y="3470275"/>
            <a:ext cx="762000" cy="0"/>
          </a:xfrm>
          <a:prstGeom prst="line">
            <a:avLst/>
          </a:prstGeom>
          <a:noFill/>
          <a:ln w="25400">
            <a:solidFill>
              <a:srgbClr val="0000FF"/>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0500" name="Text Box 20"/>
          <p:cNvSpPr txBox="1">
            <a:spLocks noChangeArrowheads="1"/>
          </p:cNvSpPr>
          <p:nvPr/>
        </p:nvSpPr>
        <p:spPr bwMode="auto">
          <a:xfrm>
            <a:off x="1143000" y="1403350"/>
            <a:ext cx="3810000" cy="466725"/>
          </a:xfrm>
          <a:prstGeom prst="rect">
            <a:avLst/>
          </a:prstGeom>
          <a:gradFill rotWithShape="0">
            <a:gsLst>
              <a:gs pos="0">
                <a:srgbClr val="003366"/>
              </a:gs>
              <a:gs pos="50000">
                <a:srgbClr val="FFFFCC"/>
              </a:gs>
              <a:gs pos="100000">
                <a:srgbClr val="003366"/>
              </a:gs>
            </a:gsLst>
            <a:lin ang="5400000" scaled="1"/>
          </a:gradFill>
          <a:ln w="9525">
            <a:solidFill>
              <a:srgbClr val="0033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b="1">
                <a:solidFill>
                  <a:srgbClr val="003366"/>
                </a:solidFill>
                <a:latin typeface="Arial" pitchFamily="34" charset="0"/>
              </a:rPr>
              <a:t>Институционализм</a:t>
            </a:r>
          </a:p>
        </p:txBody>
      </p:sp>
      <p:sp>
        <p:nvSpPr>
          <p:cNvPr id="20501" name="Line 21"/>
          <p:cNvSpPr>
            <a:spLocks noChangeShapeType="1"/>
          </p:cNvSpPr>
          <p:nvPr/>
        </p:nvSpPr>
        <p:spPr bwMode="auto">
          <a:xfrm flipV="1">
            <a:off x="3429000" y="1870075"/>
            <a:ext cx="0" cy="1219200"/>
          </a:xfrm>
          <a:prstGeom prst="line">
            <a:avLst/>
          </a:prstGeom>
          <a:noFill/>
          <a:ln w="25400">
            <a:solidFill>
              <a:srgbClr val="663300"/>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20502" name="Line 22"/>
          <p:cNvSpPr>
            <a:spLocks noChangeShapeType="1"/>
          </p:cNvSpPr>
          <p:nvPr/>
        </p:nvSpPr>
        <p:spPr bwMode="auto">
          <a:xfrm flipV="1">
            <a:off x="4876800" y="1870075"/>
            <a:ext cx="0" cy="1447800"/>
          </a:xfrm>
          <a:prstGeom prst="line">
            <a:avLst/>
          </a:prstGeom>
          <a:noFill/>
          <a:ln w="25400">
            <a:solidFill>
              <a:srgbClr val="000080"/>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pic>
        <p:nvPicPr>
          <p:cNvPr id="20503" name="Picture 23" descr="C:\WINDOWS\Рабочий стол\ист.эк.мыс\keynes1883-1946нев.jpg"/>
          <p:cNvPicPr>
            <a:picLocks noChangeAspect="1" noChangeArrowheads="1"/>
          </p:cNvPicPr>
          <p:nvPr/>
        </p:nvPicPr>
        <p:blipFill>
          <a:blip r:embed="rId7">
            <a:lum contrast="12000"/>
            <a:extLst>
              <a:ext uri="{28A0092B-C50C-407E-A947-70E740481C1C}">
                <a14:useLocalDpi xmlns:a14="http://schemas.microsoft.com/office/drawing/2010/main" val="0"/>
              </a:ext>
            </a:extLst>
          </a:blip>
          <a:srcRect/>
          <a:stretch>
            <a:fillRect/>
          </a:stretch>
        </p:blipFill>
        <p:spPr bwMode="auto">
          <a:xfrm>
            <a:off x="250825" y="2403475"/>
            <a:ext cx="815975" cy="1066800"/>
          </a:xfrm>
          <a:prstGeom prst="rect">
            <a:avLst/>
          </a:prstGeom>
          <a:noFill/>
          <a:ln w="9525">
            <a:solidFill>
              <a:srgbClr val="FFCC66"/>
            </a:solidFill>
            <a:miter lim="800000"/>
            <a:headEnd/>
            <a:tailEnd/>
          </a:ln>
          <a:extLst>
            <a:ext uri="{909E8E84-426E-40DD-AFC4-6F175D3DCCD1}">
              <a14:hiddenFill xmlns:a14="http://schemas.microsoft.com/office/drawing/2010/main">
                <a:solidFill>
                  <a:srgbClr val="FFFFFF"/>
                </a:solidFill>
              </a14:hiddenFill>
            </a:ext>
          </a:extLst>
        </p:spPr>
      </p:pic>
      <p:pic>
        <p:nvPicPr>
          <p:cNvPr id="20504" name="Picture 24" descr="C:\WINDOWS\Рабочий стол\ист.эк.мыс\kalecki1899-1970.jpg"/>
          <p:cNvPicPr>
            <a:picLocks noChangeAspect="1" noChangeArrowheads="1"/>
          </p:cNvPicPr>
          <p:nvPr/>
        </p:nvPicPr>
        <p:blipFill>
          <a:blip r:embed="rId8">
            <a:lum contrast="42000"/>
            <a:extLst>
              <a:ext uri="{28A0092B-C50C-407E-A947-70E740481C1C}">
                <a14:useLocalDpi xmlns:a14="http://schemas.microsoft.com/office/drawing/2010/main" val="0"/>
              </a:ext>
            </a:extLst>
          </a:blip>
          <a:srcRect/>
          <a:stretch>
            <a:fillRect/>
          </a:stretch>
        </p:blipFill>
        <p:spPr bwMode="auto">
          <a:xfrm>
            <a:off x="49213" y="3394075"/>
            <a:ext cx="712787" cy="1035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0505" name="Picture 25" descr="C:\WINDOWS\Рабочий стол\ист.эк.мыс\blue_prev.gif">
            <a:hlinkClick r:id="" action="ppaction://noaction"/>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163" y="6324600"/>
            <a:ext cx="274637" cy="274638"/>
          </a:xfrm>
          <a:prstGeom prst="rect">
            <a:avLst/>
          </a:prstGeom>
          <a:noFill/>
          <a:extLst>
            <a:ext uri="{909E8E84-426E-40DD-AFC4-6F175D3DCCD1}">
              <a14:hiddenFill xmlns:a14="http://schemas.microsoft.com/office/drawing/2010/main">
                <a:solidFill>
                  <a:srgbClr val="FFFFFF"/>
                </a:solidFill>
              </a14:hiddenFill>
            </a:ext>
          </a:extLst>
        </p:spPr>
      </p:pic>
      <p:pic>
        <p:nvPicPr>
          <p:cNvPr id="20506" name="Picture 26" descr="C:\WINDOWS\Рабочий стол\ист.эк.мыс\veblen-торстейн-бунде1857-1929нев.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52600" y="1779588"/>
            <a:ext cx="831850" cy="1157287"/>
          </a:xfrm>
          <a:prstGeom prst="rect">
            <a:avLst/>
          </a:prstGeom>
          <a:noFill/>
          <a:ln w="9525">
            <a:solidFill>
              <a:srgbClr val="000099"/>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2339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491"/>
                                        </p:tgtEl>
                                        <p:attrNameLst>
                                          <p:attrName>style.visibility</p:attrName>
                                        </p:attrNameLst>
                                      </p:cBhvr>
                                      <p:to>
                                        <p:strVal val="visible"/>
                                      </p:to>
                                    </p:set>
                                    <p:anim calcmode="lin" valueType="num">
                                      <p:cBhvr additive="base">
                                        <p:cTn id="7" dur="500" fill="hold"/>
                                        <p:tgtEl>
                                          <p:spTgt spid="20491"/>
                                        </p:tgtEl>
                                        <p:attrNameLst>
                                          <p:attrName>ppt_x</p:attrName>
                                        </p:attrNameLst>
                                      </p:cBhvr>
                                      <p:tavLst>
                                        <p:tav tm="0">
                                          <p:val>
                                            <p:strVal val="1+#ppt_w/2"/>
                                          </p:val>
                                        </p:tav>
                                        <p:tav tm="100000">
                                          <p:val>
                                            <p:strVal val="#ppt_x"/>
                                          </p:val>
                                        </p:tav>
                                      </p:tavLst>
                                    </p:anim>
                                    <p:anim calcmode="lin" valueType="num">
                                      <p:cBhvr additive="base">
                                        <p:cTn id="8" dur="500" fill="hold"/>
                                        <p:tgtEl>
                                          <p:spTgt spid="2049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20489"/>
                                        </p:tgtEl>
                                        <p:attrNameLst>
                                          <p:attrName>style.visibility</p:attrName>
                                        </p:attrNameLst>
                                      </p:cBhvr>
                                      <p:to>
                                        <p:strVal val="visible"/>
                                      </p:to>
                                    </p:set>
                                    <p:anim calcmode="lin" valueType="num">
                                      <p:cBhvr>
                                        <p:cTn id="13" dur="500" fill="hold"/>
                                        <p:tgtEl>
                                          <p:spTgt spid="20489"/>
                                        </p:tgtEl>
                                        <p:attrNameLst>
                                          <p:attrName>ppt_w</p:attrName>
                                        </p:attrNameLst>
                                      </p:cBhvr>
                                      <p:tavLst>
                                        <p:tav tm="0">
                                          <p:val>
                                            <p:strVal val="2/3*#ppt_w"/>
                                          </p:val>
                                        </p:tav>
                                        <p:tav tm="100000">
                                          <p:val>
                                            <p:strVal val="#ppt_w"/>
                                          </p:val>
                                        </p:tav>
                                      </p:tavLst>
                                    </p:anim>
                                    <p:anim calcmode="lin" valueType="num">
                                      <p:cBhvr>
                                        <p:cTn id="14" dur="500" fill="hold"/>
                                        <p:tgtEl>
                                          <p:spTgt spid="20489"/>
                                        </p:tgtEl>
                                        <p:attrNameLst>
                                          <p:attrName>ppt_h</p:attrName>
                                        </p:attrNameLst>
                                      </p:cBhvr>
                                      <p:tavLst>
                                        <p:tav tm="0">
                                          <p:val>
                                            <p:strVal val="2/3*#ppt_h"/>
                                          </p:val>
                                        </p:tav>
                                        <p:tav tm="100000">
                                          <p:val>
                                            <p:strVal val="#ppt_h"/>
                                          </p:val>
                                        </p:tav>
                                      </p:tavLst>
                                    </p:anim>
                                  </p:childTnLst>
                                  <p:subTnLst>
                                    <p:audio>
                                      <p:cMediaNode>
                                        <p:cTn display="0" masterRel="sameClick">
                                          <p:stCondLst>
                                            <p:cond evt="begin" delay="0">
                                              <p:tn val="11"/>
                                            </p:cond>
                                          </p:stCondLst>
                                          <p:endCondLst>
                                            <p:cond evt="onStopAudio" delay="0">
                                              <p:tgtEl>
                                                <p:sldTgt/>
                                              </p:tgtEl>
                                            </p:cond>
                                          </p:endCondLst>
                                        </p:cTn>
                                        <p:tgtEl>
                                          <p:sndTgt r:embed="rId3" name="camera.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0495"/>
                                        </p:tgtEl>
                                        <p:attrNameLst>
                                          <p:attrName>style.visibility</p:attrName>
                                        </p:attrNameLst>
                                      </p:cBhvr>
                                      <p:to>
                                        <p:strVal val="visible"/>
                                      </p:to>
                                    </p:set>
                                    <p:anim calcmode="lin" valueType="num">
                                      <p:cBhvr additive="base">
                                        <p:cTn id="19" dur="500" fill="hold"/>
                                        <p:tgtEl>
                                          <p:spTgt spid="20495"/>
                                        </p:tgtEl>
                                        <p:attrNameLst>
                                          <p:attrName>ppt_x</p:attrName>
                                        </p:attrNameLst>
                                      </p:cBhvr>
                                      <p:tavLst>
                                        <p:tav tm="0">
                                          <p:val>
                                            <p:strVal val="1+#ppt_w/2"/>
                                          </p:val>
                                        </p:tav>
                                        <p:tav tm="100000">
                                          <p:val>
                                            <p:strVal val="#ppt_x"/>
                                          </p:val>
                                        </p:tav>
                                      </p:tavLst>
                                    </p:anim>
                                    <p:anim calcmode="lin" valueType="num">
                                      <p:cBhvr additive="base">
                                        <p:cTn id="20" dur="500" fill="hold"/>
                                        <p:tgtEl>
                                          <p:spTgt spid="2049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camera.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272" fill="hold" grpId="0" nodeType="clickEffect">
                                  <p:stCondLst>
                                    <p:cond delay="0"/>
                                  </p:stCondLst>
                                  <p:childTnLst>
                                    <p:set>
                                      <p:cBhvr>
                                        <p:cTn id="24" dur="1" fill="hold">
                                          <p:stCondLst>
                                            <p:cond delay="0"/>
                                          </p:stCondLst>
                                        </p:cTn>
                                        <p:tgtEl>
                                          <p:spTgt spid="20493"/>
                                        </p:tgtEl>
                                        <p:attrNameLst>
                                          <p:attrName>style.visibility</p:attrName>
                                        </p:attrNameLst>
                                      </p:cBhvr>
                                      <p:to>
                                        <p:strVal val="visible"/>
                                      </p:to>
                                    </p:set>
                                    <p:anim calcmode="lin" valueType="num">
                                      <p:cBhvr>
                                        <p:cTn id="25" dur="500" fill="hold"/>
                                        <p:tgtEl>
                                          <p:spTgt spid="20493"/>
                                        </p:tgtEl>
                                        <p:attrNameLst>
                                          <p:attrName>ppt_w</p:attrName>
                                        </p:attrNameLst>
                                      </p:cBhvr>
                                      <p:tavLst>
                                        <p:tav tm="0">
                                          <p:val>
                                            <p:strVal val="2/3*#ppt_w"/>
                                          </p:val>
                                        </p:tav>
                                        <p:tav tm="100000">
                                          <p:val>
                                            <p:strVal val="#ppt_w"/>
                                          </p:val>
                                        </p:tav>
                                      </p:tavLst>
                                    </p:anim>
                                    <p:anim calcmode="lin" valueType="num">
                                      <p:cBhvr>
                                        <p:cTn id="26" dur="500" fill="hold"/>
                                        <p:tgtEl>
                                          <p:spTgt spid="20493"/>
                                        </p:tgtEl>
                                        <p:attrNameLst>
                                          <p:attrName>ppt_h</p:attrName>
                                        </p:attrNameLst>
                                      </p:cBhvr>
                                      <p:tavLst>
                                        <p:tav tm="0">
                                          <p:val>
                                            <p:strVal val="2/3*#ppt_h"/>
                                          </p:val>
                                        </p:tav>
                                        <p:tav tm="100000">
                                          <p:val>
                                            <p:strVal val="#ppt_h"/>
                                          </p:val>
                                        </p:tav>
                                      </p:tavLst>
                                    </p:anim>
                                  </p:childTnLst>
                                  <p:subTnLst>
                                    <p:audio>
                                      <p:cMediaNode>
                                        <p:cTn display="0" masterRel="sameClick">
                                          <p:stCondLst>
                                            <p:cond evt="begin" delay="0">
                                              <p:tn val="23"/>
                                            </p:cond>
                                          </p:stCondLst>
                                          <p:endCondLst>
                                            <p:cond evt="onStopAudio" delay="0">
                                              <p:tgtEl>
                                                <p:sldTgt/>
                                              </p:tgtEl>
                                            </p:cond>
                                          </p:endCondLst>
                                        </p:cTn>
                                        <p:tgtEl>
                                          <p:sndTgt r:embed="rId3" name="camera.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20497"/>
                                        </p:tgtEl>
                                        <p:attrNameLst>
                                          <p:attrName>style.visibility</p:attrName>
                                        </p:attrNameLst>
                                      </p:cBhvr>
                                      <p:to>
                                        <p:strVal val="visible"/>
                                      </p:to>
                                    </p:set>
                                    <p:animEffect transition="in" filter="blinds(horizontal)">
                                      <p:cBhvr>
                                        <p:cTn id="31" dur="500"/>
                                        <p:tgtEl>
                                          <p:spTgt spid="20497"/>
                                        </p:tgtEl>
                                      </p:cBhvr>
                                    </p:animEffect>
                                  </p:childTnLst>
                                  <p:subTnLst>
                                    <p:audio>
                                      <p:cMediaNode>
                                        <p:cTn display="0" masterRel="sameClick">
                                          <p:stCondLst>
                                            <p:cond evt="begin" delay="0">
                                              <p:tn val="29"/>
                                            </p:cond>
                                          </p:stCondLst>
                                          <p:endCondLst>
                                            <p:cond evt="onStopAudio" delay="0">
                                              <p:tgtEl>
                                                <p:sldTgt/>
                                              </p:tgtEl>
                                            </p:cond>
                                          </p:endCondLst>
                                        </p:cTn>
                                        <p:tgtEl>
                                          <p:sndTgt r:embed="rId3" name="camera.wav"/>
                                        </p:tgtEl>
                                      </p:cMediaNode>
                                    </p:audio>
                                  </p:subTnLst>
                                </p:cTn>
                              </p:par>
                            </p:childTnLst>
                          </p:cTn>
                        </p:par>
                      </p:childTnLst>
                    </p:cTn>
                  </p:par>
                  <p:par>
                    <p:cTn id="32" fill="hold" nodeType="clickPar">
                      <p:stCondLst>
                        <p:cond delay="indefinite"/>
                      </p:stCondLst>
                      <p:childTnLst>
                        <p:par>
                          <p:cTn id="33" fill="hold" nodeType="withGroup">
                            <p:stCondLst>
                              <p:cond delay="0"/>
                            </p:stCondLst>
                            <p:childTnLst>
                              <p:par>
                                <p:cTn id="34" presetID="17" presetClass="entr" presetSubtype="4" fill="hold" grpId="0" nodeType="clickEffect">
                                  <p:stCondLst>
                                    <p:cond delay="0"/>
                                  </p:stCondLst>
                                  <p:childTnLst>
                                    <p:set>
                                      <p:cBhvr>
                                        <p:cTn id="35" dur="1" fill="hold">
                                          <p:stCondLst>
                                            <p:cond delay="0"/>
                                          </p:stCondLst>
                                        </p:cTn>
                                        <p:tgtEl>
                                          <p:spTgt spid="20498"/>
                                        </p:tgtEl>
                                        <p:attrNameLst>
                                          <p:attrName>style.visibility</p:attrName>
                                        </p:attrNameLst>
                                      </p:cBhvr>
                                      <p:to>
                                        <p:strVal val="visible"/>
                                      </p:to>
                                    </p:set>
                                    <p:anim calcmode="lin" valueType="num">
                                      <p:cBhvr>
                                        <p:cTn id="36" dur="500" fill="hold"/>
                                        <p:tgtEl>
                                          <p:spTgt spid="20498"/>
                                        </p:tgtEl>
                                        <p:attrNameLst>
                                          <p:attrName>ppt_x</p:attrName>
                                        </p:attrNameLst>
                                      </p:cBhvr>
                                      <p:tavLst>
                                        <p:tav tm="0">
                                          <p:val>
                                            <p:strVal val="#ppt_x"/>
                                          </p:val>
                                        </p:tav>
                                        <p:tav tm="100000">
                                          <p:val>
                                            <p:strVal val="#ppt_x"/>
                                          </p:val>
                                        </p:tav>
                                      </p:tavLst>
                                    </p:anim>
                                    <p:anim calcmode="lin" valueType="num">
                                      <p:cBhvr>
                                        <p:cTn id="37" dur="500" fill="hold"/>
                                        <p:tgtEl>
                                          <p:spTgt spid="20498"/>
                                        </p:tgtEl>
                                        <p:attrNameLst>
                                          <p:attrName>ppt_y</p:attrName>
                                        </p:attrNameLst>
                                      </p:cBhvr>
                                      <p:tavLst>
                                        <p:tav tm="0">
                                          <p:val>
                                            <p:strVal val="#ppt_y+#ppt_h/2"/>
                                          </p:val>
                                        </p:tav>
                                        <p:tav tm="100000">
                                          <p:val>
                                            <p:strVal val="#ppt_y"/>
                                          </p:val>
                                        </p:tav>
                                      </p:tavLst>
                                    </p:anim>
                                    <p:anim calcmode="lin" valueType="num">
                                      <p:cBhvr>
                                        <p:cTn id="38" dur="500" fill="hold"/>
                                        <p:tgtEl>
                                          <p:spTgt spid="20498"/>
                                        </p:tgtEl>
                                        <p:attrNameLst>
                                          <p:attrName>ppt_w</p:attrName>
                                        </p:attrNameLst>
                                      </p:cBhvr>
                                      <p:tavLst>
                                        <p:tav tm="0">
                                          <p:val>
                                            <p:strVal val="#ppt_w"/>
                                          </p:val>
                                        </p:tav>
                                        <p:tav tm="100000">
                                          <p:val>
                                            <p:strVal val="#ppt_w"/>
                                          </p:val>
                                        </p:tav>
                                      </p:tavLst>
                                    </p:anim>
                                    <p:anim calcmode="lin" valueType="num">
                                      <p:cBhvr>
                                        <p:cTn id="39" dur="500" fill="hold"/>
                                        <p:tgtEl>
                                          <p:spTgt spid="20498"/>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34"/>
                                            </p:cond>
                                          </p:stCondLst>
                                          <p:endCondLst>
                                            <p:cond evt="onStopAudio" delay="0">
                                              <p:tgtEl>
                                                <p:sldTgt/>
                                              </p:tgtEl>
                                            </p:cond>
                                          </p:endCondLst>
                                        </p:cTn>
                                        <p:tgtEl>
                                          <p:sndTgt r:embed="rId3" name="camera.wav"/>
                                        </p:tgtEl>
                                      </p:cMediaNode>
                                    </p:audio>
                                  </p:subTnLst>
                                </p:cTn>
                              </p:par>
                            </p:childTnLst>
                          </p:cTn>
                        </p:par>
                      </p:childTnLst>
                    </p:cTn>
                  </p:par>
                  <p:par>
                    <p:cTn id="40" fill="hold" nodeType="clickPar">
                      <p:stCondLst>
                        <p:cond delay="indefinite"/>
                      </p:stCondLst>
                      <p:childTnLst>
                        <p:par>
                          <p:cTn id="41" fill="hold" nodeType="withGroup">
                            <p:stCondLst>
                              <p:cond delay="0"/>
                            </p:stCondLst>
                            <p:childTnLst>
                              <p:par>
                                <p:cTn id="42" presetID="17" presetClass="entr" presetSubtype="4" fill="hold" grpId="0" nodeType="clickEffect">
                                  <p:stCondLst>
                                    <p:cond delay="0"/>
                                  </p:stCondLst>
                                  <p:childTnLst>
                                    <p:set>
                                      <p:cBhvr>
                                        <p:cTn id="43" dur="1" fill="hold">
                                          <p:stCondLst>
                                            <p:cond delay="0"/>
                                          </p:stCondLst>
                                        </p:cTn>
                                        <p:tgtEl>
                                          <p:spTgt spid="20501"/>
                                        </p:tgtEl>
                                        <p:attrNameLst>
                                          <p:attrName>style.visibility</p:attrName>
                                        </p:attrNameLst>
                                      </p:cBhvr>
                                      <p:to>
                                        <p:strVal val="visible"/>
                                      </p:to>
                                    </p:set>
                                    <p:anim calcmode="lin" valueType="num">
                                      <p:cBhvr>
                                        <p:cTn id="44" dur="500" fill="hold"/>
                                        <p:tgtEl>
                                          <p:spTgt spid="20501"/>
                                        </p:tgtEl>
                                        <p:attrNameLst>
                                          <p:attrName>ppt_x</p:attrName>
                                        </p:attrNameLst>
                                      </p:cBhvr>
                                      <p:tavLst>
                                        <p:tav tm="0">
                                          <p:val>
                                            <p:strVal val="#ppt_x"/>
                                          </p:val>
                                        </p:tav>
                                        <p:tav tm="100000">
                                          <p:val>
                                            <p:strVal val="#ppt_x"/>
                                          </p:val>
                                        </p:tav>
                                      </p:tavLst>
                                    </p:anim>
                                    <p:anim calcmode="lin" valueType="num">
                                      <p:cBhvr>
                                        <p:cTn id="45" dur="500" fill="hold"/>
                                        <p:tgtEl>
                                          <p:spTgt spid="20501"/>
                                        </p:tgtEl>
                                        <p:attrNameLst>
                                          <p:attrName>ppt_y</p:attrName>
                                        </p:attrNameLst>
                                      </p:cBhvr>
                                      <p:tavLst>
                                        <p:tav tm="0">
                                          <p:val>
                                            <p:strVal val="#ppt_y+#ppt_h/2"/>
                                          </p:val>
                                        </p:tav>
                                        <p:tav tm="100000">
                                          <p:val>
                                            <p:strVal val="#ppt_y"/>
                                          </p:val>
                                        </p:tav>
                                      </p:tavLst>
                                    </p:anim>
                                    <p:anim calcmode="lin" valueType="num">
                                      <p:cBhvr>
                                        <p:cTn id="46" dur="500" fill="hold"/>
                                        <p:tgtEl>
                                          <p:spTgt spid="20501"/>
                                        </p:tgtEl>
                                        <p:attrNameLst>
                                          <p:attrName>ppt_w</p:attrName>
                                        </p:attrNameLst>
                                      </p:cBhvr>
                                      <p:tavLst>
                                        <p:tav tm="0">
                                          <p:val>
                                            <p:strVal val="#ppt_w"/>
                                          </p:val>
                                        </p:tav>
                                        <p:tav tm="100000">
                                          <p:val>
                                            <p:strVal val="#ppt_w"/>
                                          </p:val>
                                        </p:tav>
                                      </p:tavLst>
                                    </p:anim>
                                    <p:anim calcmode="lin" valueType="num">
                                      <p:cBhvr>
                                        <p:cTn id="47" dur="500" fill="hold"/>
                                        <p:tgtEl>
                                          <p:spTgt spid="20501"/>
                                        </p:tgtEl>
                                        <p:attrNameLst>
                                          <p:attrName>ppt_h</p:attrName>
                                        </p:attrNameLst>
                                      </p:cBhvr>
                                      <p:tavLst>
                                        <p:tav tm="0">
                                          <p:val>
                                            <p:fltVal val="0"/>
                                          </p:val>
                                        </p:tav>
                                        <p:tav tm="100000">
                                          <p:val>
                                            <p:strVal val="#ppt_h"/>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17" presetClass="entr" presetSubtype="10" fill="hold" grpId="0" nodeType="clickEffect">
                                  <p:stCondLst>
                                    <p:cond delay="0"/>
                                  </p:stCondLst>
                                  <p:childTnLst>
                                    <p:set>
                                      <p:cBhvr>
                                        <p:cTn id="51" dur="1" fill="hold">
                                          <p:stCondLst>
                                            <p:cond delay="0"/>
                                          </p:stCondLst>
                                        </p:cTn>
                                        <p:tgtEl>
                                          <p:spTgt spid="20499"/>
                                        </p:tgtEl>
                                        <p:attrNameLst>
                                          <p:attrName>style.visibility</p:attrName>
                                        </p:attrNameLst>
                                      </p:cBhvr>
                                      <p:to>
                                        <p:strVal val="visible"/>
                                      </p:to>
                                    </p:set>
                                    <p:anim calcmode="lin" valueType="num">
                                      <p:cBhvr>
                                        <p:cTn id="52" dur="500" fill="hold"/>
                                        <p:tgtEl>
                                          <p:spTgt spid="20499"/>
                                        </p:tgtEl>
                                        <p:attrNameLst>
                                          <p:attrName>ppt_w</p:attrName>
                                        </p:attrNameLst>
                                      </p:cBhvr>
                                      <p:tavLst>
                                        <p:tav tm="0">
                                          <p:val>
                                            <p:fltVal val="0"/>
                                          </p:val>
                                        </p:tav>
                                        <p:tav tm="100000">
                                          <p:val>
                                            <p:strVal val="#ppt_w"/>
                                          </p:val>
                                        </p:tav>
                                      </p:tavLst>
                                    </p:anim>
                                    <p:anim calcmode="lin" valueType="num">
                                      <p:cBhvr>
                                        <p:cTn id="53" dur="500" fill="hold"/>
                                        <p:tgtEl>
                                          <p:spTgt spid="20499"/>
                                        </p:tgtEl>
                                        <p:attrNameLst>
                                          <p:attrName>ppt_h</p:attrName>
                                        </p:attrNameLst>
                                      </p:cBhvr>
                                      <p:tavLst>
                                        <p:tav tm="0">
                                          <p:val>
                                            <p:strVal val="#ppt_h"/>
                                          </p:val>
                                        </p:tav>
                                        <p:tav tm="100000">
                                          <p:val>
                                            <p:strVal val="#ppt_h"/>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17" presetClass="entr" presetSubtype="4" fill="hold" grpId="0" nodeType="clickEffect">
                                  <p:stCondLst>
                                    <p:cond delay="0"/>
                                  </p:stCondLst>
                                  <p:childTnLst>
                                    <p:set>
                                      <p:cBhvr>
                                        <p:cTn id="57" dur="1" fill="hold">
                                          <p:stCondLst>
                                            <p:cond delay="0"/>
                                          </p:stCondLst>
                                        </p:cTn>
                                        <p:tgtEl>
                                          <p:spTgt spid="20502"/>
                                        </p:tgtEl>
                                        <p:attrNameLst>
                                          <p:attrName>style.visibility</p:attrName>
                                        </p:attrNameLst>
                                      </p:cBhvr>
                                      <p:to>
                                        <p:strVal val="visible"/>
                                      </p:to>
                                    </p:set>
                                    <p:anim calcmode="lin" valueType="num">
                                      <p:cBhvr>
                                        <p:cTn id="58" dur="500" fill="hold"/>
                                        <p:tgtEl>
                                          <p:spTgt spid="20502"/>
                                        </p:tgtEl>
                                        <p:attrNameLst>
                                          <p:attrName>ppt_x</p:attrName>
                                        </p:attrNameLst>
                                      </p:cBhvr>
                                      <p:tavLst>
                                        <p:tav tm="0">
                                          <p:val>
                                            <p:strVal val="#ppt_x"/>
                                          </p:val>
                                        </p:tav>
                                        <p:tav tm="100000">
                                          <p:val>
                                            <p:strVal val="#ppt_x"/>
                                          </p:val>
                                        </p:tav>
                                      </p:tavLst>
                                    </p:anim>
                                    <p:anim calcmode="lin" valueType="num">
                                      <p:cBhvr>
                                        <p:cTn id="59" dur="500" fill="hold"/>
                                        <p:tgtEl>
                                          <p:spTgt spid="20502"/>
                                        </p:tgtEl>
                                        <p:attrNameLst>
                                          <p:attrName>ppt_y</p:attrName>
                                        </p:attrNameLst>
                                      </p:cBhvr>
                                      <p:tavLst>
                                        <p:tav tm="0">
                                          <p:val>
                                            <p:strVal val="#ppt_y+#ppt_h/2"/>
                                          </p:val>
                                        </p:tav>
                                        <p:tav tm="100000">
                                          <p:val>
                                            <p:strVal val="#ppt_y"/>
                                          </p:val>
                                        </p:tav>
                                      </p:tavLst>
                                    </p:anim>
                                    <p:anim calcmode="lin" valueType="num">
                                      <p:cBhvr>
                                        <p:cTn id="60" dur="500" fill="hold"/>
                                        <p:tgtEl>
                                          <p:spTgt spid="20502"/>
                                        </p:tgtEl>
                                        <p:attrNameLst>
                                          <p:attrName>ppt_w</p:attrName>
                                        </p:attrNameLst>
                                      </p:cBhvr>
                                      <p:tavLst>
                                        <p:tav tm="0">
                                          <p:val>
                                            <p:strVal val="#ppt_w"/>
                                          </p:val>
                                        </p:tav>
                                        <p:tav tm="100000">
                                          <p:val>
                                            <p:strVal val="#ppt_w"/>
                                          </p:val>
                                        </p:tav>
                                      </p:tavLst>
                                    </p:anim>
                                    <p:anim calcmode="lin" valueType="num">
                                      <p:cBhvr>
                                        <p:cTn id="61" dur="500" fill="hold"/>
                                        <p:tgtEl>
                                          <p:spTgt spid="20502"/>
                                        </p:tgtEl>
                                        <p:attrNameLst>
                                          <p:attrName>ppt_h</p:attrName>
                                        </p:attrNameLst>
                                      </p:cBhvr>
                                      <p:tavLst>
                                        <p:tav tm="0">
                                          <p:val>
                                            <p:fltVal val="0"/>
                                          </p:val>
                                        </p:tav>
                                        <p:tav tm="100000">
                                          <p:val>
                                            <p:strVal val="#ppt_h"/>
                                          </p:val>
                                        </p:tav>
                                      </p:tavLst>
                                    </p:anim>
                                  </p:childTnLst>
                                </p:cTn>
                              </p:par>
                            </p:childTnLst>
                          </p:cTn>
                        </p:par>
                      </p:childTnLst>
                    </p:cTn>
                  </p:par>
                  <p:par>
                    <p:cTn id="62" fill="hold" nodeType="clickPar">
                      <p:stCondLst>
                        <p:cond delay="indefinite"/>
                      </p:stCondLst>
                      <p:childTnLst>
                        <p:par>
                          <p:cTn id="63" fill="hold" nodeType="withGroup">
                            <p:stCondLst>
                              <p:cond delay="0"/>
                            </p:stCondLst>
                            <p:childTnLst>
                              <p:par>
                                <p:cTn id="64" presetID="3" presetClass="entr" presetSubtype="5" fill="hold" grpId="0" nodeType="clickEffect">
                                  <p:stCondLst>
                                    <p:cond delay="0"/>
                                  </p:stCondLst>
                                  <p:childTnLst>
                                    <p:set>
                                      <p:cBhvr>
                                        <p:cTn id="65" dur="1" fill="hold">
                                          <p:stCondLst>
                                            <p:cond delay="0"/>
                                          </p:stCondLst>
                                        </p:cTn>
                                        <p:tgtEl>
                                          <p:spTgt spid="20500"/>
                                        </p:tgtEl>
                                        <p:attrNameLst>
                                          <p:attrName>style.visibility</p:attrName>
                                        </p:attrNameLst>
                                      </p:cBhvr>
                                      <p:to>
                                        <p:strVal val="visible"/>
                                      </p:to>
                                    </p:set>
                                    <p:animEffect transition="in" filter="blinds(vertical)">
                                      <p:cBhvr>
                                        <p:cTn id="66" dur="500"/>
                                        <p:tgtEl>
                                          <p:spTgt spid="20500"/>
                                        </p:tgtEl>
                                      </p:cBhvr>
                                    </p:animEffect>
                                  </p:childTnLst>
                                  <p:subTnLst>
                                    <p:audio>
                                      <p:cMediaNode>
                                        <p:cTn display="0" masterRel="sameClick">
                                          <p:stCondLst>
                                            <p:cond evt="begin" delay="0">
                                              <p:tn val="64"/>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9" grpId="0" animBg="1" autoUpdateAnimBg="0"/>
      <p:bldP spid="20491" grpId="0" animBg="1"/>
      <p:bldP spid="20493" grpId="0" animBg="1" autoUpdateAnimBg="0"/>
      <p:bldP spid="20495" grpId="0" animBg="1"/>
      <p:bldP spid="20497" grpId="0" animBg="1" autoUpdateAnimBg="0"/>
      <p:bldP spid="20498" grpId="0" animBg="1"/>
      <p:bldP spid="20499" grpId="0" animBg="1"/>
      <p:bldP spid="20500" grpId="0" animBg="1" autoUpdateAnimBg="0"/>
      <p:bldP spid="20501" grpId="0" animBg="1"/>
      <p:bldP spid="2050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C:\Users\Бахтияр\Desktop\imag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4466093" y="1225689"/>
            <a:ext cx="4572000" cy="5632311"/>
          </a:xfrm>
          <a:prstGeom prst="rect">
            <a:avLst/>
          </a:prstGeom>
        </p:spPr>
        <p:txBody>
          <a:bodyPr>
            <a:spAutoFit/>
          </a:bodyPr>
          <a:lstStyle/>
          <a:p>
            <a:r>
              <a:rPr lang="kk-KZ" dirty="0">
                <a:solidFill>
                  <a:srgbClr val="FF0000"/>
                </a:solidFill>
              </a:rPr>
              <a:t>«Капитал» - Маркстің 1851 жылдан бастап өмірінің соңына дейін жасаған негізгі еңбегі. 1857-1858 жылдары «Капиталдың» тұңғыш нұсқасы, алғашқы жобасы – «Саяси экономия сыны» қолжазбасы жарық көрді. Онда алғашқы рет тауар арқылы жүзеге асқан, еңбектің екі жақтылық сипаты туралы ереже алға жылжытылды, тұрақты және өзгермелі капитал түсінігі, абсолютті және салыстырмалы қосымша құн түсінігі енгізілді, «қосымша құн» және «пайда» категорияларының арқатынасы қарастырылды. 1859 жылы алғашқы рет және жалғыз басылым – «Саяси экономия сыны» жарыққа шықты, осыдан кейін Маркс зерттеушілік қызметпен және үлкен біртұтас туынды «Капиталды» жарыққа шығару жұмыстарымен айналысты. </a:t>
            </a:r>
            <a:endParaRPr lang="ru-RU" dirty="0">
              <a:solidFill>
                <a:srgbClr val="FF0000"/>
              </a:solidFill>
            </a:endParaRPr>
          </a:p>
        </p:txBody>
      </p:sp>
      <p:sp>
        <p:nvSpPr>
          <p:cNvPr id="9" name="TextBox 8"/>
          <p:cNvSpPr txBox="1"/>
          <p:nvPr/>
        </p:nvSpPr>
        <p:spPr>
          <a:xfrm>
            <a:off x="163904" y="188639"/>
            <a:ext cx="6572581" cy="954107"/>
          </a:xfrm>
          <a:prstGeom prst="rect">
            <a:avLst/>
          </a:prstGeom>
          <a:noFill/>
        </p:spPr>
        <p:txBody>
          <a:bodyPr wrap="square" rtlCol="0">
            <a:spAutoFit/>
          </a:bodyPr>
          <a:lstStyle/>
          <a:p>
            <a:r>
              <a:rPr lang="ru-RU" sz="2800" b="1" dirty="0">
                <a:solidFill>
                  <a:srgbClr val="FF0000"/>
                </a:solidFill>
              </a:rPr>
              <a:t>“</a:t>
            </a:r>
            <a:r>
              <a:rPr lang="ru-RU" sz="2800" b="1" dirty="0" err="1">
                <a:solidFill>
                  <a:srgbClr val="FF0000"/>
                </a:solidFill>
              </a:rPr>
              <a:t>Капиталдың</a:t>
            </a:r>
            <a:r>
              <a:rPr lang="ru-RU" sz="2800" b="1" dirty="0">
                <a:solidFill>
                  <a:srgbClr val="FF0000"/>
                </a:solidFill>
              </a:rPr>
              <a:t>”  </a:t>
            </a:r>
            <a:r>
              <a:rPr lang="ru-RU" sz="2800" b="1" dirty="0" err="1">
                <a:solidFill>
                  <a:srgbClr val="FF0000"/>
                </a:solidFill>
              </a:rPr>
              <a:t>үш</a:t>
            </a:r>
            <a:r>
              <a:rPr lang="ru-RU" sz="2800" b="1" dirty="0">
                <a:solidFill>
                  <a:srgbClr val="FF0000"/>
                </a:solidFill>
              </a:rPr>
              <a:t> </a:t>
            </a:r>
            <a:r>
              <a:rPr lang="ru-RU" sz="2800" b="1" dirty="0" err="1">
                <a:solidFill>
                  <a:srgbClr val="FF0000"/>
                </a:solidFill>
              </a:rPr>
              <a:t>томының</a:t>
            </a:r>
            <a:r>
              <a:rPr lang="ru-RU" sz="2800" b="1" dirty="0">
                <a:solidFill>
                  <a:srgbClr val="FF0000"/>
                </a:solidFill>
              </a:rPr>
              <a:t> </a:t>
            </a:r>
            <a:r>
              <a:rPr lang="ru-RU" sz="2800" b="1" dirty="0" err="1">
                <a:solidFill>
                  <a:srgbClr val="FF0000"/>
                </a:solidFill>
              </a:rPr>
              <a:t>құрылымы</a:t>
            </a:r>
            <a:r>
              <a:rPr lang="ru-RU" sz="2800" b="1" dirty="0">
                <a:solidFill>
                  <a:srgbClr val="FF0000"/>
                </a:solidFill>
              </a:rPr>
              <a:t>.</a:t>
            </a:r>
            <a:endParaRPr lang="ru-RU" sz="2800" dirty="0">
              <a:solidFill>
                <a:srgbClr val="FF0000"/>
              </a:solidFill>
            </a:endParaRPr>
          </a:p>
        </p:txBody>
      </p:sp>
    </p:spTree>
    <p:extLst>
      <p:ext uri="{BB962C8B-B14F-4D97-AF65-F5344CB8AC3E}">
        <p14:creationId xmlns:p14="http://schemas.microsoft.com/office/powerpoint/2010/main" val="1409042479"/>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Users\Бахтияр\Desktop\image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143999" cy="681858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8424" y="1556792"/>
            <a:ext cx="6407150" cy="5170487"/>
          </a:xfrm>
          <a:prstGeom prst="rect">
            <a:avLst/>
          </a:prstGeom>
          <a:ln/>
        </p:spPr>
        <p:style>
          <a:lnRef idx="2">
            <a:schemeClr val="accent2">
              <a:shade val="50000"/>
            </a:schemeClr>
          </a:lnRef>
          <a:fillRef idx="1">
            <a:schemeClr val="accent2"/>
          </a:fillRef>
          <a:effectRef idx="0">
            <a:schemeClr val="accent2"/>
          </a:effectRef>
          <a:fontRef idx="minor">
            <a:schemeClr val="lt1"/>
          </a:fontRef>
        </p:style>
      </p:pic>
      <p:sp>
        <p:nvSpPr>
          <p:cNvPr id="6" name="TextBox 5"/>
          <p:cNvSpPr txBox="1"/>
          <p:nvPr/>
        </p:nvSpPr>
        <p:spPr>
          <a:xfrm>
            <a:off x="683986" y="188640"/>
            <a:ext cx="8136903" cy="1200329"/>
          </a:xfrm>
          <a:prstGeom prst="rect">
            <a:avLst/>
          </a:prstGeom>
          <a:noFill/>
        </p:spPr>
        <p:txBody>
          <a:bodyPr wrap="square" rtlCol="0">
            <a:spAutoFit/>
          </a:bodyPr>
          <a:lstStyle/>
          <a:p>
            <a:r>
              <a:rPr lang="sr-Cyrl-CS" dirty="0">
                <a:solidFill>
                  <a:srgbClr val="FFFF00"/>
                </a:solidFill>
              </a:rPr>
              <a:t>Маркстің «Капиталының» бірінші томы 1867 жылы жарық көрді. Жеті бөлімнен, 25 тараудан тұратын бірінші том – абстрактылық категориялардан бастап және нақты экономика туралы тұтастай түсініктермен аяқталды </a:t>
            </a:r>
            <a:endParaRPr lang="ru-RU" dirty="0">
              <a:solidFill>
                <a:srgbClr val="FFFF00"/>
              </a:solidFill>
            </a:endParaRPr>
          </a:p>
        </p:txBody>
      </p:sp>
    </p:spTree>
    <p:extLst>
      <p:ext uri="{BB962C8B-B14F-4D97-AF65-F5344CB8AC3E}">
        <p14:creationId xmlns:p14="http://schemas.microsoft.com/office/powerpoint/2010/main" val="172211039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Users\Бахтияр\Desktop\karl-marx-fis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28" y="1601417"/>
            <a:ext cx="6624736" cy="5256583"/>
          </a:xfrm>
          <a:prstGeom prst="rect">
            <a:avLst/>
          </a:prstGeom>
        </p:spPr>
        <p:style>
          <a:lnRef idx="0">
            <a:schemeClr val="accent1"/>
          </a:lnRef>
          <a:fillRef idx="3">
            <a:schemeClr val="accent1"/>
          </a:fillRef>
          <a:effectRef idx="3">
            <a:schemeClr val="accent1"/>
          </a:effectRef>
          <a:fontRef idx="minor">
            <a:schemeClr val="lt1"/>
          </a:fontRef>
        </p:style>
      </p:pic>
      <p:sp>
        <p:nvSpPr>
          <p:cNvPr id="4" name="TextBox 3"/>
          <p:cNvSpPr txBox="1"/>
          <p:nvPr/>
        </p:nvSpPr>
        <p:spPr>
          <a:xfrm>
            <a:off x="251520" y="188640"/>
            <a:ext cx="7920880" cy="1200329"/>
          </a:xfrm>
          <a:prstGeom prst="rect">
            <a:avLst/>
          </a:prstGeom>
          <a:noFill/>
        </p:spPr>
        <p:txBody>
          <a:bodyPr wrap="square" rtlCol="0">
            <a:spAutoFit/>
          </a:bodyPr>
          <a:lstStyle/>
          <a:p>
            <a:r>
              <a:rPr lang="sr-Cyrl-CS" dirty="0">
                <a:solidFill>
                  <a:srgbClr val="0DF36A"/>
                </a:solidFill>
              </a:rPr>
              <a:t>«Капиталдың» екніші томы 1885 жылы жарыққа шықты. Ол алдымен жеке, содан соң қоғамдық капиталға қолданылатын, өндіріс пен айналымның біртұтастығы ретінде ұдайы өндіріс процесін зерттеуге  арнал</a:t>
            </a:r>
            <a:r>
              <a:rPr lang="kk-KZ" dirty="0">
                <a:solidFill>
                  <a:srgbClr val="0DF36A"/>
                </a:solidFill>
              </a:rPr>
              <a:t>ған.</a:t>
            </a:r>
            <a:endParaRPr lang="ru-RU" dirty="0">
              <a:solidFill>
                <a:srgbClr val="0DF36A"/>
              </a:solidFill>
            </a:endParaRPr>
          </a:p>
        </p:txBody>
      </p:sp>
    </p:spTree>
    <p:extLst>
      <p:ext uri="{BB962C8B-B14F-4D97-AF65-F5344CB8AC3E}">
        <p14:creationId xmlns:p14="http://schemas.microsoft.com/office/powerpoint/2010/main" val="105431791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Бахтияр\Desktop\3669306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1658425"/>
            <a:ext cx="6624736" cy="520302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84022" y="260648"/>
            <a:ext cx="7560840" cy="1200329"/>
          </a:xfrm>
          <a:prstGeom prst="rect">
            <a:avLst/>
          </a:prstGeom>
          <a:noFill/>
        </p:spPr>
        <p:txBody>
          <a:bodyPr wrap="square" rtlCol="0">
            <a:spAutoFit/>
          </a:bodyPr>
          <a:lstStyle/>
          <a:p>
            <a:r>
              <a:rPr lang="sr-Cyrl-CS" dirty="0">
                <a:solidFill>
                  <a:srgbClr val="00CCFF"/>
                </a:solidFill>
              </a:rPr>
              <a:t>«Капиталдың» үшінші томы 1894 жылы басылып шықты. Онда капиталистік өндіріс, барлық күрделілігімен, оның үстіртін экономикалық формалары мен күнделікті экономикалық өмір қандай болса, сол түрде зерттелді </a:t>
            </a:r>
            <a:endParaRPr lang="ru-RU" dirty="0">
              <a:solidFill>
                <a:srgbClr val="00CCFF"/>
              </a:solidFill>
            </a:endParaRPr>
          </a:p>
        </p:txBody>
      </p:sp>
    </p:spTree>
    <p:extLst>
      <p:ext uri="{BB962C8B-B14F-4D97-AF65-F5344CB8AC3E}">
        <p14:creationId xmlns:p14="http://schemas.microsoft.com/office/powerpoint/2010/main" val="33658543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727696"/>
          </a:xfrm>
          <a:solidFill>
            <a:srgbClr val="FFC000"/>
          </a:solidFill>
          <a:effectLst>
            <a:glow rad="228600">
              <a:schemeClr val="accent3">
                <a:satMod val="175000"/>
                <a:alpha val="40000"/>
              </a:schemeClr>
            </a:glow>
            <a:reflection blurRad="6350" stA="50000" endA="300" endPos="90000" dir="5400000" sy="-100000" algn="bl" rotWithShape="0"/>
            <a:softEdge rad="635000"/>
          </a:effectLst>
          <a:scene3d>
            <a:camera prst="perspectiveAbove"/>
            <a:lightRig rig="threePt" dir="t"/>
          </a:scene3d>
        </p:spPr>
        <p:style>
          <a:lnRef idx="1">
            <a:schemeClr val="dk1"/>
          </a:lnRef>
          <a:fillRef idx="2">
            <a:schemeClr val="dk1"/>
          </a:fillRef>
          <a:effectRef idx="1">
            <a:schemeClr val="dk1"/>
          </a:effectRef>
          <a:fontRef idx="minor">
            <a:schemeClr val="dk1"/>
          </a:fontRef>
        </p:style>
        <p:txBody>
          <a:bodyPr>
            <a:noAutofit/>
          </a:bodyPr>
          <a:lstStyle/>
          <a:p>
            <a:r>
              <a:rPr lang="sr-Cyrl-CS" sz="2000" dirty="0"/>
              <a:t>«Капиталдың» төртінші томын («Қосымша құн теориясы») Маркс 1863 жылы жазып бітсе де, ол тұңғыш рет К. Каутскийдің көмегімен 1905 жылы неміс тілінде басылып шықты. Кітапта, меркантилистер мен физиократтардың ілімінен бастап қосымша құн жасау мен оның көрінуінің әртүрлі формаларына салыстырмалы түрде реформалық буржуазялық саяси экономия өкілдерінің көзқарастарымен аяқталатын экономикалық теорияның тарихи-сын очерктері берілген. Маркс, классикалық буржуазиялық саяси экономия қалай пайда болды, ол қалай дамыды және оның шыңы –Д. Рикардоның экономикалық теориясына қалай қол жеткізілгенін баяндайды. Содан кейін барып рикардолықтардың қалай ыдырағаны, сондай-ақ буржуазиялық экономиялық теорияның реформалануын көрсетті. Ол экономикалық теория сынымен қатар, негізінен, жалпы өндіріс пен капиталистік өндіріс процесі үшін, капиталистік экономикадағы циклдар, экономикалық дағдарыстар мен олардың мерзімділігінің материалдық негіздері үшін өнімді және өнімсіз еңбек категорияларына қатысты өзіндік ой-пікір, көзқарастарын дамытқан. Бұл көзқарастар үшінші томда кеңінен баяндалған, мұнда Маркстің абсолюттік рента мәселесі көрініс тапты.</a:t>
            </a:r>
            <a:r>
              <a:rPr lang="ru-RU" sz="2000" dirty="0"/>
              <a:t/>
            </a:r>
            <a:br>
              <a:rPr lang="ru-RU" sz="2000" dirty="0"/>
            </a:br>
            <a:endParaRPr lang="ru-RU" sz="2000" dirty="0"/>
          </a:p>
        </p:txBody>
      </p:sp>
    </p:spTree>
    <p:extLst>
      <p:ext uri="{BB962C8B-B14F-4D97-AF65-F5344CB8AC3E}">
        <p14:creationId xmlns:p14="http://schemas.microsoft.com/office/powerpoint/2010/main" val="215657150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a:t>Маркстің</a:t>
            </a:r>
            <a:r>
              <a:rPr lang="ru-RU" b="1" dirty="0"/>
              <a:t> </a:t>
            </a:r>
            <a:r>
              <a:rPr lang="ru-RU" b="1" dirty="0" err="1"/>
              <a:t>методологиясы</a:t>
            </a:r>
            <a:r>
              <a:rPr lang="ru-RU" b="1" dirty="0"/>
              <a:t> </a:t>
            </a:r>
            <a:endParaRPr lang="ru-RU" dirty="0"/>
          </a:p>
        </p:txBody>
      </p:sp>
      <p:pic>
        <p:nvPicPr>
          <p:cNvPr id="5123" name="Picture 3" descr="C:\Users\Бахтияр\Desktop\6ffaa62538b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7874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539552" y="1196752"/>
            <a:ext cx="7560840" cy="49985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55576" y="282315"/>
            <a:ext cx="7488832" cy="707886"/>
          </a:xfrm>
          <a:prstGeom prst="rect">
            <a:avLst/>
          </a:prstGeom>
          <a:noFill/>
        </p:spPr>
        <p:txBody>
          <a:bodyPr wrap="square" rtlCol="0">
            <a:spAutoFit/>
          </a:bodyPr>
          <a:lstStyle/>
          <a:p>
            <a:r>
              <a:rPr lang="ru-RU" sz="4000" b="1" dirty="0" err="1">
                <a:solidFill>
                  <a:srgbClr val="FF0000"/>
                </a:solidFill>
              </a:rPr>
              <a:t>Маркстің</a:t>
            </a:r>
            <a:r>
              <a:rPr lang="ru-RU" sz="4000" b="1" dirty="0">
                <a:solidFill>
                  <a:srgbClr val="FF0000"/>
                </a:solidFill>
              </a:rPr>
              <a:t> </a:t>
            </a:r>
            <a:r>
              <a:rPr lang="ru-RU" sz="4000" b="1" dirty="0" err="1">
                <a:solidFill>
                  <a:srgbClr val="FF0000"/>
                </a:solidFill>
              </a:rPr>
              <a:t>методологиясы</a:t>
            </a:r>
            <a:r>
              <a:rPr lang="ru-RU" sz="4000" b="1" dirty="0">
                <a:solidFill>
                  <a:srgbClr val="FF0000"/>
                </a:solidFill>
              </a:rPr>
              <a:t> </a:t>
            </a:r>
            <a:endParaRPr lang="ru-RU" sz="4000" dirty="0">
              <a:solidFill>
                <a:srgbClr val="FF0000"/>
              </a:solidFill>
            </a:endParaRPr>
          </a:p>
        </p:txBody>
      </p:sp>
    </p:spTree>
    <p:extLst>
      <p:ext uri="{BB962C8B-B14F-4D97-AF65-F5344CB8AC3E}">
        <p14:creationId xmlns:p14="http://schemas.microsoft.com/office/powerpoint/2010/main" val="3431657829"/>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7" name="Picture 3" descr="C:\Users\Бахтияр\Desktop\6ffaa62538b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691680" y="116632"/>
            <a:ext cx="7200800" cy="4913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8891863"/>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6192688"/>
          </a:xfrm>
        </p:spPr>
        <p:txBody>
          <a:bodyPr>
            <a:noAutofit/>
          </a:bodyPr>
          <a:lstStyle/>
          <a:p>
            <a:r>
              <a:rPr lang="ru-RU" sz="1200" dirty="0"/>
              <a:t/>
            </a:r>
            <a:br>
              <a:rPr lang="ru-RU" sz="1200" dirty="0"/>
            </a:br>
            <a:r>
              <a:rPr lang="ru-RU" sz="1200" dirty="0"/>
              <a:t/>
            </a:r>
            <a:br>
              <a:rPr lang="ru-RU" sz="1200" dirty="0"/>
            </a:br>
            <a:r>
              <a:rPr lang="ru-RU" sz="2800" dirty="0" smtClean="0"/>
              <a:t> </a:t>
            </a:r>
            <a:r>
              <a:rPr lang="ru-RU" sz="2800" b="1" u="sng" dirty="0">
                <a:solidFill>
                  <a:srgbClr val="FFFF00"/>
                </a:solidFill>
                <a:latin typeface="Arial" pitchFamily="34" charset="0"/>
              </a:rPr>
              <a:t>МАРКСИЗМ</a:t>
            </a:r>
            <a:r>
              <a:rPr lang="ru-RU" sz="2800" dirty="0" smtClean="0">
                <a:solidFill>
                  <a:srgbClr val="FFFF00"/>
                </a:solidFill>
              </a:rPr>
              <a:t>  </a:t>
            </a:r>
            <a:r>
              <a:rPr lang="ru-RU" sz="2800" dirty="0" smtClean="0"/>
              <a:t>                                                                                             </a:t>
            </a:r>
            <a:r>
              <a:rPr lang="ru-RU" sz="1600" dirty="0"/>
              <a:t/>
            </a:r>
            <a:br>
              <a:rPr lang="ru-RU" sz="1600" dirty="0"/>
            </a:br>
            <a:r>
              <a:rPr lang="ru-RU" sz="1600" dirty="0"/>
              <a:t/>
            </a:r>
            <a:br>
              <a:rPr lang="ru-RU" sz="1600" dirty="0"/>
            </a:br>
            <a:r>
              <a:rPr lang="ru-RU" sz="1600" dirty="0" err="1">
                <a:solidFill>
                  <a:srgbClr val="92D050"/>
                </a:solidFill>
              </a:rPr>
              <a:t>Марксизм</a:t>
            </a:r>
            <a:r>
              <a:rPr lang="ru-RU" sz="1600" dirty="0">
                <a:solidFill>
                  <a:srgbClr val="92D050"/>
                </a:solidFill>
              </a:rPr>
              <a:t> 40-ш</a:t>
            </a:r>
            <a:r>
              <a:rPr lang="en-US" sz="1600" dirty="0">
                <a:solidFill>
                  <a:srgbClr val="92D050"/>
                </a:solidFill>
              </a:rPr>
              <a:t>i - </a:t>
            </a:r>
            <a:r>
              <a:rPr lang="ru-RU" sz="1600" dirty="0" err="1">
                <a:solidFill>
                  <a:srgbClr val="92D050"/>
                </a:solidFill>
              </a:rPr>
              <a:t>жылда</a:t>
            </a:r>
            <a:r>
              <a:rPr lang="ru-RU" sz="1600" dirty="0">
                <a:solidFill>
                  <a:srgbClr val="92D050"/>
                </a:solidFill>
              </a:rPr>
              <a:t> </a:t>
            </a:r>
            <a:r>
              <a:rPr lang="en-US" sz="1600" dirty="0">
                <a:solidFill>
                  <a:srgbClr val="92D050"/>
                </a:solidFill>
              </a:rPr>
              <a:t>XIX </a:t>
            </a:r>
            <a:r>
              <a:rPr lang="ru-RU" sz="1600" dirty="0" err="1">
                <a:solidFill>
                  <a:srgbClr val="92D050"/>
                </a:solidFill>
              </a:rPr>
              <a:t>ғасырда</a:t>
            </a:r>
            <a:r>
              <a:rPr lang="ru-RU" sz="1600" dirty="0">
                <a:solidFill>
                  <a:srgbClr val="92D050"/>
                </a:solidFill>
              </a:rPr>
              <a:t> </a:t>
            </a:r>
            <a:r>
              <a:rPr lang="ru-RU" sz="1600" dirty="0" err="1">
                <a:solidFill>
                  <a:srgbClr val="92D050"/>
                </a:solidFill>
              </a:rPr>
              <a:t>пайда</a:t>
            </a:r>
            <a:r>
              <a:rPr lang="ru-RU" sz="1600" dirty="0">
                <a:solidFill>
                  <a:srgbClr val="92D050"/>
                </a:solidFill>
              </a:rPr>
              <a:t> </a:t>
            </a:r>
            <a:r>
              <a:rPr lang="ru-RU" sz="1600" dirty="0" err="1">
                <a:solidFill>
                  <a:srgbClr val="92D050"/>
                </a:solidFill>
              </a:rPr>
              <a:t>болды</a:t>
            </a:r>
            <a:r>
              <a:rPr lang="ru-RU" sz="1600" dirty="0">
                <a:solidFill>
                  <a:srgbClr val="92D050"/>
                </a:solidFill>
              </a:rPr>
              <a:t>. (1818 </a:t>
            </a:r>
            <a:r>
              <a:rPr lang="ru-RU" sz="1600" dirty="0" smtClean="0">
                <a:solidFill>
                  <a:srgbClr val="92D050"/>
                </a:solidFill>
              </a:rPr>
              <a:t>-1883 </a:t>
            </a:r>
            <a:r>
              <a:rPr lang="ru-RU" sz="1600" dirty="0">
                <a:solidFill>
                  <a:srgbClr val="92D050"/>
                </a:solidFill>
              </a:rPr>
              <a:t>) Карл Маркс </a:t>
            </a:r>
            <a:r>
              <a:rPr lang="ru-RU" sz="1600" dirty="0" err="1">
                <a:solidFill>
                  <a:srgbClr val="92D050"/>
                </a:solidFill>
              </a:rPr>
              <a:t>және</a:t>
            </a:r>
            <a:r>
              <a:rPr lang="ru-RU" sz="1600" dirty="0">
                <a:solidFill>
                  <a:srgbClr val="92D050"/>
                </a:solidFill>
              </a:rPr>
              <a:t> (</a:t>
            </a:r>
            <a:r>
              <a:rPr lang="ru-RU" sz="1600" dirty="0" smtClean="0">
                <a:solidFill>
                  <a:srgbClr val="92D050"/>
                </a:solidFill>
              </a:rPr>
              <a:t>1820- </a:t>
            </a:r>
            <a:r>
              <a:rPr lang="ru-RU" sz="1600" dirty="0">
                <a:solidFill>
                  <a:srgbClr val="92D050"/>
                </a:solidFill>
              </a:rPr>
              <a:t>1895 ) Энгельс </a:t>
            </a:r>
            <a:r>
              <a:rPr lang="ru-RU" sz="1600" dirty="0" err="1">
                <a:solidFill>
                  <a:srgbClr val="92D050"/>
                </a:solidFill>
              </a:rPr>
              <a:t>Фридрихы</a:t>
            </a:r>
            <a:r>
              <a:rPr lang="ru-RU" sz="1600" dirty="0">
                <a:solidFill>
                  <a:srgbClr val="92D050"/>
                </a:solidFill>
              </a:rPr>
              <a:t>, </a:t>
            </a:r>
            <a:r>
              <a:rPr lang="ru-RU" sz="1600" dirty="0" err="1">
                <a:solidFill>
                  <a:srgbClr val="92D050"/>
                </a:solidFill>
              </a:rPr>
              <a:t>теңс</a:t>
            </a:r>
            <a:r>
              <a:rPr lang="en-US" sz="1600" dirty="0">
                <a:solidFill>
                  <a:srgbClr val="92D050"/>
                </a:solidFill>
              </a:rPr>
              <a:t>i</a:t>
            </a:r>
            <a:r>
              <a:rPr lang="ru-RU" sz="1600" dirty="0" err="1">
                <a:solidFill>
                  <a:srgbClr val="92D050"/>
                </a:solidFill>
              </a:rPr>
              <a:t>зд</a:t>
            </a:r>
            <a:r>
              <a:rPr lang="en-US" sz="1600" dirty="0">
                <a:solidFill>
                  <a:srgbClr val="92D050"/>
                </a:solidFill>
              </a:rPr>
              <a:t>i</a:t>
            </a:r>
            <a:r>
              <a:rPr lang="ru-RU" sz="1600" dirty="0" err="1">
                <a:solidFill>
                  <a:srgbClr val="92D050"/>
                </a:solidFill>
              </a:rPr>
              <a:t>кт</a:t>
            </a:r>
            <a:r>
              <a:rPr lang="en-US" sz="1600" dirty="0">
                <a:solidFill>
                  <a:srgbClr val="92D050"/>
                </a:solidFill>
              </a:rPr>
              <a:t>i</a:t>
            </a:r>
            <a:r>
              <a:rPr lang="ru-RU" sz="1600" dirty="0">
                <a:solidFill>
                  <a:srgbClr val="92D050"/>
                </a:solidFill>
              </a:rPr>
              <a:t>ң </a:t>
            </a:r>
            <a:r>
              <a:rPr lang="ru-RU" sz="1600" dirty="0" err="1">
                <a:solidFill>
                  <a:srgbClr val="92D050"/>
                </a:solidFill>
              </a:rPr>
              <a:t>әр</a:t>
            </a:r>
            <a:r>
              <a:rPr lang="ru-RU" sz="1600" dirty="0">
                <a:solidFill>
                  <a:srgbClr val="92D050"/>
                </a:solidFill>
              </a:rPr>
              <a:t> </a:t>
            </a:r>
            <a:r>
              <a:rPr lang="ru-RU" sz="1600" dirty="0" err="1">
                <a:solidFill>
                  <a:srgbClr val="92D050"/>
                </a:solidFill>
              </a:rPr>
              <a:t>түрл</a:t>
            </a:r>
            <a:r>
              <a:rPr lang="en-US" sz="1600" dirty="0">
                <a:solidFill>
                  <a:srgbClr val="92D050"/>
                </a:solidFill>
              </a:rPr>
              <a:t>i </a:t>
            </a:r>
            <a:r>
              <a:rPr lang="ru-RU" sz="1600" dirty="0" err="1">
                <a:solidFill>
                  <a:srgbClr val="92D050"/>
                </a:solidFill>
              </a:rPr>
              <a:t>формаларынан</a:t>
            </a:r>
            <a:r>
              <a:rPr lang="ru-RU" sz="1600" dirty="0">
                <a:solidFill>
                  <a:srgbClr val="92D050"/>
                </a:solidFill>
              </a:rPr>
              <a:t> </a:t>
            </a:r>
            <a:r>
              <a:rPr lang="ru-RU" sz="1600" dirty="0" err="1">
                <a:solidFill>
                  <a:srgbClr val="92D050"/>
                </a:solidFill>
              </a:rPr>
              <a:t>еңбекш</a:t>
            </a:r>
            <a:r>
              <a:rPr lang="en-US" sz="1600" dirty="0">
                <a:solidFill>
                  <a:srgbClr val="92D050"/>
                </a:solidFill>
              </a:rPr>
              <a:t>i</a:t>
            </a:r>
            <a:r>
              <a:rPr lang="ru-RU" sz="1600" dirty="0" err="1">
                <a:solidFill>
                  <a:srgbClr val="92D050"/>
                </a:solidFill>
              </a:rPr>
              <a:t>лерд</a:t>
            </a:r>
            <a:r>
              <a:rPr lang="en-US" sz="1600" dirty="0">
                <a:solidFill>
                  <a:srgbClr val="92D050"/>
                </a:solidFill>
              </a:rPr>
              <a:t>i</a:t>
            </a:r>
            <a:r>
              <a:rPr lang="ru-RU" sz="1600" dirty="0">
                <a:solidFill>
                  <a:srgbClr val="92D050"/>
                </a:solidFill>
              </a:rPr>
              <a:t>ң </a:t>
            </a:r>
            <a:r>
              <a:rPr lang="ru-RU" sz="1600" dirty="0" err="1">
                <a:solidFill>
                  <a:srgbClr val="92D050"/>
                </a:solidFill>
              </a:rPr>
              <a:t>нақты</a:t>
            </a:r>
            <a:r>
              <a:rPr lang="ru-RU" sz="1600" dirty="0">
                <a:solidFill>
                  <a:srgbClr val="92D050"/>
                </a:solidFill>
              </a:rPr>
              <a:t> </a:t>
            </a:r>
            <a:r>
              <a:rPr lang="ru-RU" sz="1600" dirty="0" err="1">
                <a:solidFill>
                  <a:srgbClr val="92D050"/>
                </a:solidFill>
              </a:rPr>
              <a:t>босауын</a:t>
            </a:r>
            <a:r>
              <a:rPr lang="ru-RU" sz="1600" dirty="0">
                <a:solidFill>
                  <a:srgbClr val="92D050"/>
                </a:solidFill>
              </a:rPr>
              <a:t> </a:t>
            </a:r>
            <a:r>
              <a:rPr lang="ru-RU" sz="1600" dirty="0" err="1">
                <a:solidFill>
                  <a:srgbClr val="92D050"/>
                </a:solidFill>
              </a:rPr>
              <a:t>жолдардың</a:t>
            </a:r>
            <a:r>
              <a:rPr lang="ru-RU" sz="1600" dirty="0">
                <a:solidFill>
                  <a:srgbClr val="92D050"/>
                </a:solidFill>
              </a:rPr>
              <a:t> </a:t>
            </a:r>
            <a:r>
              <a:rPr lang="ru-RU" sz="1600" dirty="0" err="1">
                <a:solidFill>
                  <a:srgbClr val="92D050"/>
                </a:solidFill>
              </a:rPr>
              <a:t>көрсетуге</a:t>
            </a:r>
            <a:r>
              <a:rPr lang="ru-RU" sz="1600" dirty="0">
                <a:solidFill>
                  <a:srgbClr val="92D050"/>
                </a:solidFill>
              </a:rPr>
              <a:t> </a:t>
            </a:r>
            <a:r>
              <a:rPr lang="ru-RU" sz="1600" dirty="0" err="1">
                <a:solidFill>
                  <a:srgbClr val="92D050"/>
                </a:solidFill>
              </a:rPr>
              <a:t>тырысты</a:t>
            </a:r>
            <a:r>
              <a:rPr lang="ru-RU" sz="1600" dirty="0">
                <a:solidFill>
                  <a:srgbClr val="92D050"/>
                </a:solidFill>
              </a:rPr>
              <a:t>. </a:t>
            </a:r>
            <a:r>
              <a:rPr lang="ru-RU" sz="1600" dirty="0" err="1">
                <a:solidFill>
                  <a:srgbClr val="92D050"/>
                </a:solidFill>
              </a:rPr>
              <a:t>Олар</a:t>
            </a:r>
            <a:r>
              <a:rPr lang="ru-RU" sz="1600" dirty="0">
                <a:solidFill>
                  <a:srgbClr val="92D050"/>
                </a:solidFill>
              </a:rPr>
              <a:t> </a:t>
            </a:r>
            <a:r>
              <a:rPr lang="ru-RU" sz="1600" dirty="0" err="1">
                <a:solidFill>
                  <a:srgbClr val="92D050"/>
                </a:solidFill>
              </a:rPr>
              <a:t>нобайларды</a:t>
            </a:r>
            <a:r>
              <a:rPr lang="ru-RU" sz="1600" dirty="0">
                <a:solidFill>
                  <a:srgbClr val="92D050"/>
                </a:solidFill>
              </a:rPr>
              <a:t> </a:t>
            </a:r>
            <a:r>
              <a:rPr lang="ru-RU" sz="1600" dirty="0" err="1">
                <a:solidFill>
                  <a:srgbClr val="92D050"/>
                </a:solidFill>
              </a:rPr>
              <a:t>менш</a:t>
            </a:r>
            <a:r>
              <a:rPr lang="en-US" sz="1600" dirty="0">
                <a:solidFill>
                  <a:srgbClr val="92D050"/>
                </a:solidFill>
              </a:rPr>
              <a:t>i</a:t>
            </a:r>
            <a:r>
              <a:rPr lang="ru-RU" sz="1600" dirty="0">
                <a:solidFill>
                  <a:srgbClr val="92D050"/>
                </a:solidFill>
              </a:rPr>
              <a:t>к </a:t>
            </a:r>
            <a:r>
              <a:rPr lang="ru-RU" sz="1600" dirty="0" err="1">
                <a:solidFill>
                  <a:srgbClr val="92D050"/>
                </a:solidFill>
              </a:rPr>
              <a:t>және</a:t>
            </a:r>
            <a:r>
              <a:rPr lang="ru-RU" sz="1600" dirty="0">
                <a:solidFill>
                  <a:srgbClr val="92D050"/>
                </a:solidFill>
              </a:rPr>
              <a:t> </a:t>
            </a:r>
            <a:r>
              <a:rPr lang="ru-RU" sz="1600" dirty="0" err="1">
                <a:solidFill>
                  <a:srgbClr val="92D050"/>
                </a:solidFill>
              </a:rPr>
              <a:t>өк</a:t>
            </a:r>
            <a:r>
              <a:rPr lang="en-US" sz="1600" dirty="0">
                <a:solidFill>
                  <a:srgbClr val="92D050"/>
                </a:solidFill>
              </a:rPr>
              <a:t>i</a:t>
            </a:r>
            <a:r>
              <a:rPr lang="ru-RU" sz="1600" dirty="0" err="1">
                <a:solidFill>
                  <a:srgbClr val="92D050"/>
                </a:solidFill>
              </a:rPr>
              <a:t>меттен</a:t>
            </a:r>
            <a:r>
              <a:rPr lang="ru-RU" sz="1600" dirty="0">
                <a:solidFill>
                  <a:srgbClr val="92D050"/>
                </a:solidFill>
              </a:rPr>
              <a:t> </a:t>
            </a:r>
            <a:r>
              <a:rPr lang="ru-RU" sz="1600" dirty="0" err="1">
                <a:solidFill>
                  <a:srgbClr val="92D050"/>
                </a:solidFill>
              </a:rPr>
              <a:t>еңбекш</a:t>
            </a:r>
            <a:r>
              <a:rPr lang="en-US" sz="1600" dirty="0">
                <a:solidFill>
                  <a:srgbClr val="92D050"/>
                </a:solidFill>
              </a:rPr>
              <a:t>i</a:t>
            </a:r>
            <a:r>
              <a:rPr lang="ru-RU" sz="1600" dirty="0">
                <a:solidFill>
                  <a:srgbClr val="92D050"/>
                </a:solidFill>
              </a:rPr>
              <a:t>н</a:t>
            </a:r>
            <a:r>
              <a:rPr lang="en-US" sz="1600" dirty="0">
                <a:solidFill>
                  <a:srgbClr val="92D050"/>
                </a:solidFill>
              </a:rPr>
              <a:t>i</a:t>
            </a:r>
            <a:r>
              <a:rPr lang="ru-RU" sz="1600" dirty="0">
                <a:solidFill>
                  <a:srgbClr val="92D050"/>
                </a:solidFill>
              </a:rPr>
              <a:t>ң </a:t>
            </a:r>
            <a:r>
              <a:rPr lang="ru-RU" sz="1600" dirty="0" err="1">
                <a:solidFill>
                  <a:srgbClr val="92D050"/>
                </a:solidFill>
              </a:rPr>
              <a:t>жатсынуы</a:t>
            </a:r>
            <a:r>
              <a:rPr lang="ru-RU" sz="1600" dirty="0">
                <a:solidFill>
                  <a:srgbClr val="92D050"/>
                </a:solidFill>
              </a:rPr>
              <a:t> </a:t>
            </a:r>
            <a:r>
              <a:rPr lang="ru-RU" sz="1600" dirty="0" err="1">
                <a:solidFill>
                  <a:srgbClr val="92D050"/>
                </a:solidFill>
              </a:rPr>
              <a:t>жеңе</a:t>
            </a:r>
            <a:r>
              <a:rPr lang="ru-RU" sz="1600" dirty="0">
                <a:solidFill>
                  <a:srgbClr val="92D050"/>
                </a:solidFill>
              </a:rPr>
              <a:t> </a:t>
            </a:r>
            <a:r>
              <a:rPr lang="ru-RU" sz="1600" dirty="0" err="1">
                <a:solidFill>
                  <a:srgbClr val="92D050"/>
                </a:solidFill>
              </a:rPr>
              <a:t>алған</a:t>
            </a:r>
            <a:r>
              <a:rPr lang="ru-RU" sz="1600" dirty="0">
                <a:solidFill>
                  <a:srgbClr val="92D050"/>
                </a:solidFill>
              </a:rPr>
              <a:t> сала </a:t>
            </a:r>
            <a:r>
              <a:rPr lang="ru-RU" sz="1600" dirty="0" err="1">
                <a:solidFill>
                  <a:srgbClr val="92D050"/>
                </a:solidFill>
              </a:rPr>
              <a:t>адамның</a:t>
            </a:r>
            <a:r>
              <a:rPr lang="ru-RU" sz="1600" dirty="0">
                <a:solidFill>
                  <a:srgbClr val="92D050"/>
                </a:solidFill>
              </a:rPr>
              <a:t> </a:t>
            </a:r>
            <a:r>
              <a:rPr lang="ru-RU" sz="1600" dirty="0" err="1">
                <a:solidFill>
                  <a:srgbClr val="92D050"/>
                </a:solidFill>
              </a:rPr>
              <a:t>ерк</a:t>
            </a:r>
            <a:r>
              <a:rPr lang="en-US" sz="1600" dirty="0">
                <a:solidFill>
                  <a:srgbClr val="92D050"/>
                </a:solidFill>
              </a:rPr>
              <a:t>i</a:t>
            </a:r>
            <a:r>
              <a:rPr lang="ru-RU" sz="1600" dirty="0">
                <a:solidFill>
                  <a:srgbClr val="92D050"/>
                </a:solidFill>
              </a:rPr>
              <a:t>н </a:t>
            </a:r>
            <a:r>
              <a:rPr lang="ru-RU" sz="1600" dirty="0" err="1">
                <a:solidFill>
                  <a:srgbClr val="92D050"/>
                </a:solidFill>
              </a:rPr>
              <a:t>гармониялық</a:t>
            </a:r>
            <a:r>
              <a:rPr lang="ru-RU" sz="1600" dirty="0">
                <a:solidFill>
                  <a:srgbClr val="92D050"/>
                </a:solidFill>
              </a:rPr>
              <a:t> </a:t>
            </a:r>
            <a:r>
              <a:rPr lang="ru-RU" sz="1600" dirty="0" err="1">
                <a:solidFill>
                  <a:srgbClr val="92D050"/>
                </a:solidFill>
              </a:rPr>
              <a:t>дамытуымен</a:t>
            </a:r>
            <a:r>
              <a:rPr lang="ru-RU" sz="1600" dirty="0">
                <a:solidFill>
                  <a:srgbClr val="92D050"/>
                </a:solidFill>
              </a:rPr>
              <a:t> </a:t>
            </a:r>
            <a:r>
              <a:rPr lang="ru-RU" sz="1600" dirty="0" err="1">
                <a:solidFill>
                  <a:srgbClr val="92D050"/>
                </a:solidFill>
              </a:rPr>
              <a:t>қоғамдық</a:t>
            </a:r>
            <a:r>
              <a:rPr lang="ru-RU" sz="1600" dirty="0">
                <a:solidFill>
                  <a:srgbClr val="92D050"/>
                </a:solidFill>
              </a:rPr>
              <a:t> </a:t>
            </a:r>
            <a:r>
              <a:rPr lang="ru-RU" sz="1600" dirty="0" err="1">
                <a:solidFill>
                  <a:srgbClr val="92D050"/>
                </a:solidFill>
              </a:rPr>
              <a:t>өм</a:t>
            </a:r>
            <a:r>
              <a:rPr lang="en-US" sz="1600" dirty="0">
                <a:solidFill>
                  <a:srgbClr val="92D050"/>
                </a:solidFill>
              </a:rPr>
              <a:t>i</a:t>
            </a:r>
            <a:r>
              <a:rPr lang="ru-RU" sz="1600" dirty="0" err="1">
                <a:solidFill>
                  <a:srgbClr val="92D050"/>
                </a:solidFill>
              </a:rPr>
              <a:t>рд</a:t>
            </a:r>
            <a:r>
              <a:rPr lang="en-US" sz="1600" dirty="0">
                <a:solidFill>
                  <a:srgbClr val="92D050"/>
                </a:solidFill>
              </a:rPr>
              <a:t>i </a:t>
            </a:r>
            <a:r>
              <a:rPr lang="ru-RU" sz="1600" dirty="0" err="1">
                <a:solidFill>
                  <a:srgbClr val="92D050"/>
                </a:solidFill>
              </a:rPr>
              <a:t>өте</a:t>
            </a:r>
            <a:r>
              <a:rPr lang="ru-RU" sz="1600" dirty="0">
                <a:solidFill>
                  <a:srgbClr val="92D050"/>
                </a:solidFill>
              </a:rPr>
              <a:t> </a:t>
            </a:r>
            <a:r>
              <a:rPr lang="ru-RU" sz="1600" dirty="0" err="1">
                <a:solidFill>
                  <a:srgbClr val="92D050"/>
                </a:solidFill>
              </a:rPr>
              <a:t>ақылды</a:t>
            </a:r>
            <a:r>
              <a:rPr lang="ru-RU" sz="1600" dirty="0">
                <a:solidFill>
                  <a:srgbClr val="92D050"/>
                </a:solidFill>
              </a:rPr>
              <a:t> </a:t>
            </a:r>
            <a:r>
              <a:rPr lang="ru-RU" sz="1600" dirty="0" err="1">
                <a:solidFill>
                  <a:srgbClr val="92D050"/>
                </a:solidFill>
              </a:rPr>
              <a:t>ұйымдастырады</a:t>
            </a:r>
            <a:r>
              <a:rPr lang="ru-RU" sz="1600" dirty="0">
                <a:solidFill>
                  <a:srgbClr val="92D050"/>
                </a:solidFill>
              </a:rPr>
              <a:t> </a:t>
            </a:r>
            <a:r>
              <a:rPr lang="ru-RU" sz="1600" dirty="0" err="1">
                <a:solidFill>
                  <a:srgbClr val="92D050"/>
                </a:solidFill>
              </a:rPr>
              <a:t>қамтамасыз</a:t>
            </a:r>
            <a:r>
              <a:rPr lang="ru-RU" sz="1600" dirty="0">
                <a:solidFill>
                  <a:srgbClr val="92D050"/>
                </a:solidFill>
              </a:rPr>
              <a:t> </a:t>
            </a:r>
            <a:r>
              <a:rPr lang="ru-RU" sz="1600" dirty="0" err="1">
                <a:solidFill>
                  <a:srgbClr val="92D050"/>
                </a:solidFill>
              </a:rPr>
              <a:t>етед</a:t>
            </a:r>
            <a:r>
              <a:rPr lang="en-US" sz="1600" dirty="0">
                <a:solidFill>
                  <a:srgbClr val="92D050"/>
                </a:solidFill>
              </a:rPr>
              <a:t>i </a:t>
            </a:r>
            <a:r>
              <a:rPr lang="ru-RU" sz="1600" dirty="0" err="1">
                <a:solidFill>
                  <a:srgbClr val="92D050"/>
                </a:solidFill>
              </a:rPr>
              <a:t>жоспарлануға</a:t>
            </a:r>
            <a:r>
              <a:rPr lang="ru-RU" sz="1600" dirty="0">
                <a:solidFill>
                  <a:srgbClr val="92D050"/>
                </a:solidFill>
              </a:rPr>
              <a:t> </a:t>
            </a:r>
            <a:r>
              <a:rPr lang="ru-RU" sz="1600" dirty="0" err="1">
                <a:solidFill>
                  <a:srgbClr val="92D050"/>
                </a:solidFill>
              </a:rPr>
              <a:t>есеп</a:t>
            </a:r>
            <a:r>
              <a:rPr lang="ru-RU" sz="1600" dirty="0">
                <a:solidFill>
                  <a:srgbClr val="92D050"/>
                </a:solidFill>
              </a:rPr>
              <a:t> </a:t>
            </a:r>
            <a:r>
              <a:rPr lang="ru-RU" sz="1600" dirty="0" err="1">
                <a:solidFill>
                  <a:srgbClr val="92D050"/>
                </a:solidFill>
              </a:rPr>
              <a:t>алдына</a:t>
            </a:r>
            <a:r>
              <a:rPr lang="ru-RU" sz="1600" dirty="0">
                <a:solidFill>
                  <a:srgbClr val="92D050"/>
                </a:solidFill>
              </a:rPr>
              <a:t> м</a:t>
            </a:r>
            <a:r>
              <a:rPr lang="en-US" sz="1600" dirty="0">
                <a:solidFill>
                  <a:srgbClr val="92D050"/>
                </a:solidFill>
              </a:rPr>
              <a:t>i</a:t>
            </a:r>
            <a:r>
              <a:rPr lang="ru-RU" sz="1600" dirty="0" err="1">
                <a:solidFill>
                  <a:srgbClr val="92D050"/>
                </a:solidFill>
              </a:rPr>
              <a:t>ндет</a:t>
            </a:r>
            <a:r>
              <a:rPr lang="ru-RU" sz="1600" dirty="0">
                <a:solidFill>
                  <a:srgbClr val="92D050"/>
                </a:solidFill>
              </a:rPr>
              <a:t> </a:t>
            </a:r>
            <a:r>
              <a:rPr lang="ru-RU" sz="1600" dirty="0" err="1">
                <a:solidFill>
                  <a:srgbClr val="92D050"/>
                </a:solidFill>
              </a:rPr>
              <a:t>ет</a:t>
            </a:r>
            <a:r>
              <a:rPr lang="en-US" sz="1600" dirty="0">
                <a:solidFill>
                  <a:srgbClr val="92D050"/>
                </a:solidFill>
              </a:rPr>
              <a:t>i</a:t>
            </a:r>
            <a:r>
              <a:rPr lang="ru-RU" sz="1600" dirty="0">
                <a:solidFill>
                  <a:srgbClr val="92D050"/>
                </a:solidFill>
              </a:rPr>
              <a:t>п </a:t>
            </a:r>
            <a:r>
              <a:rPr lang="ru-RU" sz="1600" dirty="0" err="1">
                <a:solidFill>
                  <a:srgbClr val="92D050"/>
                </a:solidFill>
              </a:rPr>
              <a:t>қойды</a:t>
            </a:r>
            <a:r>
              <a:rPr lang="ru-RU" sz="1600" dirty="0">
                <a:solidFill>
                  <a:srgbClr val="92D050"/>
                </a:solidFill>
              </a:rPr>
              <a:t>.</a:t>
            </a:r>
            <a:br>
              <a:rPr lang="ru-RU" sz="1600" dirty="0">
                <a:solidFill>
                  <a:srgbClr val="92D050"/>
                </a:solidFill>
              </a:rPr>
            </a:br>
            <a:r>
              <a:rPr lang="ru-RU" sz="1600" dirty="0">
                <a:solidFill>
                  <a:srgbClr val="92D050"/>
                </a:solidFill>
              </a:rPr>
              <a:t/>
            </a:r>
            <a:br>
              <a:rPr lang="ru-RU" sz="1600" dirty="0">
                <a:solidFill>
                  <a:srgbClr val="92D050"/>
                </a:solidFill>
              </a:rPr>
            </a:br>
            <a:r>
              <a:rPr lang="ru-RU" sz="1600" dirty="0" err="1">
                <a:solidFill>
                  <a:srgbClr val="92D050"/>
                </a:solidFill>
              </a:rPr>
              <a:t>Ең</a:t>
            </a:r>
            <a:r>
              <a:rPr lang="ru-RU" sz="1600" dirty="0">
                <a:solidFill>
                  <a:srgbClr val="92D050"/>
                </a:solidFill>
              </a:rPr>
              <a:t> </a:t>
            </a:r>
            <a:r>
              <a:rPr lang="ru-RU" sz="1600" dirty="0" err="1">
                <a:solidFill>
                  <a:srgbClr val="92D050"/>
                </a:solidFill>
              </a:rPr>
              <a:t>алдымен</a:t>
            </a:r>
            <a:r>
              <a:rPr lang="ru-RU" sz="1600" dirty="0">
                <a:solidFill>
                  <a:srgbClr val="92D050"/>
                </a:solidFill>
              </a:rPr>
              <a:t> ел</a:t>
            </a:r>
            <a:r>
              <a:rPr lang="en-US" sz="1600" dirty="0">
                <a:solidFill>
                  <a:srgbClr val="92D050"/>
                </a:solidFill>
              </a:rPr>
              <a:t>i</a:t>
            </a:r>
            <a:r>
              <a:rPr lang="ru-RU" sz="1600" dirty="0" err="1">
                <a:solidFill>
                  <a:srgbClr val="92D050"/>
                </a:solidFill>
              </a:rPr>
              <a:t>ктеген</a:t>
            </a:r>
            <a:r>
              <a:rPr lang="ru-RU" sz="1600" dirty="0">
                <a:solidFill>
                  <a:srgbClr val="92D050"/>
                </a:solidFill>
              </a:rPr>
              <a:t> </a:t>
            </a:r>
            <a:r>
              <a:rPr lang="ru-RU" sz="1600" dirty="0" err="1">
                <a:solidFill>
                  <a:srgbClr val="92D050"/>
                </a:solidFill>
              </a:rPr>
              <a:t>және</a:t>
            </a:r>
            <a:r>
              <a:rPr lang="ru-RU" sz="1600" dirty="0">
                <a:solidFill>
                  <a:srgbClr val="92D050"/>
                </a:solidFill>
              </a:rPr>
              <a:t> нег</a:t>
            </a:r>
            <a:r>
              <a:rPr lang="en-US" sz="1600" dirty="0">
                <a:solidFill>
                  <a:srgbClr val="92D050"/>
                </a:solidFill>
              </a:rPr>
              <a:t>i</a:t>
            </a:r>
            <a:r>
              <a:rPr lang="ru-RU" sz="1600" dirty="0">
                <a:solidFill>
                  <a:srgbClr val="92D050"/>
                </a:solidFill>
              </a:rPr>
              <a:t>з</a:t>
            </a:r>
            <a:r>
              <a:rPr lang="en-US" sz="1600" dirty="0">
                <a:solidFill>
                  <a:srgbClr val="92D050"/>
                </a:solidFill>
              </a:rPr>
              <a:t>i</a:t>
            </a:r>
            <a:r>
              <a:rPr lang="ru-RU" sz="1600" dirty="0" err="1">
                <a:solidFill>
                  <a:srgbClr val="92D050"/>
                </a:solidFill>
              </a:rPr>
              <a:t>нен</a:t>
            </a:r>
            <a:r>
              <a:rPr lang="ru-RU" sz="1600" dirty="0">
                <a:solidFill>
                  <a:srgbClr val="92D050"/>
                </a:solidFill>
              </a:rPr>
              <a:t> </a:t>
            </a:r>
            <a:r>
              <a:rPr lang="ru-RU" sz="1600" dirty="0" err="1">
                <a:solidFill>
                  <a:srgbClr val="92D050"/>
                </a:solidFill>
              </a:rPr>
              <a:t>бұл</a:t>
            </a:r>
            <a:r>
              <a:rPr lang="ru-RU" sz="1600" dirty="0">
                <a:solidFill>
                  <a:srgbClr val="92D050"/>
                </a:solidFill>
              </a:rPr>
              <a:t> </a:t>
            </a:r>
            <a:r>
              <a:rPr lang="ru-RU" sz="1600" dirty="0" err="1">
                <a:solidFill>
                  <a:srgbClr val="92D050"/>
                </a:solidFill>
              </a:rPr>
              <a:t>проблемалықпен</a:t>
            </a:r>
            <a:r>
              <a:rPr lang="ru-RU" sz="1600" dirty="0">
                <a:solidFill>
                  <a:srgbClr val="92D050"/>
                </a:solidFill>
              </a:rPr>
              <a:t>, </a:t>
            </a:r>
            <a:r>
              <a:rPr lang="ru-RU" sz="1600" dirty="0" err="1">
                <a:solidFill>
                  <a:srgbClr val="92D050"/>
                </a:solidFill>
              </a:rPr>
              <a:t>К.Маркс</a:t>
            </a:r>
            <a:r>
              <a:rPr lang="ru-RU" sz="1600" dirty="0">
                <a:solidFill>
                  <a:srgbClr val="92D050"/>
                </a:solidFill>
              </a:rPr>
              <a:t> </a:t>
            </a:r>
            <a:r>
              <a:rPr lang="ru-RU" sz="1600" dirty="0" err="1">
                <a:solidFill>
                  <a:srgbClr val="92D050"/>
                </a:solidFill>
              </a:rPr>
              <a:t>және</a:t>
            </a:r>
            <a:r>
              <a:rPr lang="ru-RU" sz="1600" dirty="0">
                <a:solidFill>
                  <a:srgbClr val="92D050"/>
                </a:solidFill>
              </a:rPr>
              <a:t> </a:t>
            </a:r>
            <a:r>
              <a:rPr lang="ru-RU" sz="1600" dirty="0" err="1">
                <a:solidFill>
                  <a:srgbClr val="92D050"/>
                </a:solidFill>
              </a:rPr>
              <a:t>Ф.Энгельс</a:t>
            </a:r>
            <a:r>
              <a:rPr lang="ru-RU" sz="1600" dirty="0">
                <a:solidFill>
                  <a:srgbClr val="92D050"/>
                </a:solidFill>
              </a:rPr>
              <a:t> </a:t>
            </a:r>
            <a:r>
              <a:rPr lang="ru-RU" sz="1600" dirty="0" err="1">
                <a:solidFill>
                  <a:srgbClr val="92D050"/>
                </a:solidFill>
              </a:rPr>
              <a:t>мемлекет</a:t>
            </a:r>
            <a:r>
              <a:rPr lang="ru-RU" sz="1600" dirty="0">
                <a:solidFill>
                  <a:srgbClr val="92D050"/>
                </a:solidFill>
              </a:rPr>
              <a:t>, </a:t>
            </a:r>
            <a:r>
              <a:rPr lang="ru-RU" sz="1600" dirty="0" err="1">
                <a:solidFill>
                  <a:srgbClr val="92D050"/>
                </a:solidFill>
              </a:rPr>
              <a:t>құқық</a:t>
            </a:r>
            <a:r>
              <a:rPr lang="ru-RU" sz="1600" dirty="0">
                <a:solidFill>
                  <a:srgbClr val="92D050"/>
                </a:solidFill>
              </a:rPr>
              <a:t>, </a:t>
            </a:r>
            <a:r>
              <a:rPr lang="ru-RU" sz="1600" dirty="0" err="1">
                <a:solidFill>
                  <a:srgbClr val="92D050"/>
                </a:solidFill>
              </a:rPr>
              <a:t>заң</a:t>
            </a:r>
            <a:r>
              <a:rPr lang="ru-RU" sz="1600" dirty="0">
                <a:solidFill>
                  <a:srgbClr val="92D050"/>
                </a:solidFill>
              </a:rPr>
              <a:t>, </a:t>
            </a:r>
            <a:r>
              <a:rPr lang="ru-RU" sz="1600" dirty="0" err="1">
                <a:solidFill>
                  <a:srgbClr val="92D050"/>
                </a:solidFill>
              </a:rPr>
              <a:t>саясаттың</a:t>
            </a:r>
            <a:r>
              <a:rPr lang="ru-RU" sz="1600" dirty="0">
                <a:solidFill>
                  <a:srgbClr val="92D050"/>
                </a:solidFill>
              </a:rPr>
              <a:t> т</a:t>
            </a:r>
            <a:r>
              <a:rPr lang="en-US" sz="1600" dirty="0">
                <a:solidFill>
                  <a:srgbClr val="92D050"/>
                </a:solidFill>
              </a:rPr>
              <a:t>i</a:t>
            </a:r>
            <a:r>
              <a:rPr lang="ru-RU" sz="1600" dirty="0" err="1">
                <a:solidFill>
                  <a:srgbClr val="92D050"/>
                </a:solidFill>
              </a:rPr>
              <a:t>келей</a:t>
            </a:r>
            <a:r>
              <a:rPr lang="ru-RU" sz="1600" dirty="0">
                <a:solidFill>
                  <a:srgbClr val="92D050"/>
                </a:solidFill>
              </a:rPr>
              <a:t> </a:t>
            </a:r>
            <a:r>
              <a:rPr lang="ru-RU" sz="1600" dirty="0" err="1">
                <a:solidFill>
                  <a:srgbClr val="92D050"/>
                </a:solidFill>
              </a:rPr>
              <a:t>оған</a:t>
            </a:r>
            <a:r>
              <a:rPr lang="ru-RU" sz="1600" dirty="0">
                <a:solidFill>
                  <a:srgbClr val="92D050"/>
                </a:solidFill>
              </a:rPr>
              <a:t> </a:t>
            </a:r>
            <a:r>
              <a:rPr lang="ru-RU" sz="1600" dirty="0" err="1">
                <a:solidFill>
                  <a:srgbClr val="92D050"/>
                </a:solidFill>
              </a:rPr>
              <a:t>қатысты</a:t>
            </a:r>
            <a:r>
              <a:rPr lang="ru-RU" sz="1600" dirty="0">
                <a:solidFill>
                  <a:srgbClr val="92D050"/>
                </a:solidFill>
              </a:rPr>
              <a:t> </a:t>
            </a:r>
            <a:r>
              <a:rPr lang="ru-RU" sz="1600" dirty="0" err="1">
                <a:solidFill>
                  <a:srgbClr val="92D050"/>
                </a:solidFill>
              </a:rPr>
              <a:t>сұрақтарының</a:t>
            </a:r>
            <a:r>
              <a:rPr lang="ru-RU" sz="1600" dirty="0">
                <a:solidFill>
                  <a:srgbClr val="92D050"/>
                </a:solidFill>
              </a:rPr>
              <a:t> </a:t>
            </a:r>
            <a:r>
              <a:rPr lang="ru-RU" sz="1600" dirty="0" err="1">
                <a:solidFill>
                  <a:srgbClr val="92D050"/>
                </a:solidFill>
              </a:rPr>
              <a:t>кең</a:t>
            </a:r>
            <a:r>
              <a:rPr lang="ru-RU" sz="1600" dirty="0">
                <a:solidFill>
                  <a:srgbClr val="92D050"/>
                </a:solidFill>
              </a:rPr>
              <a:t> </a:t>
            </a:r>
            <a:r>
              <a:rPr lang="ru-RU" sz="1600" dirty="0" err="1">
                <a:solidFill>
                  <a:srgbClr val="92D050"/>
                </a:solidFill>
              </a:rPr>
              <a:t>шеңберлер</a:t>
            </a:r>
            <a:r>
              <a:rPr lang="en-US" sz="1600" dirty="0">
                <a:solidFill>
                  <a:srgbClr val="92D050"/>
                </a:solidFill>
              </a:rPr>
              <a:t>i</a:t>
            </a:r>
            <a:r>
              <a:rPr lang="ru-RU" sz="1600" dirty="0">
                <a:solidFill>
                  <a:srgbClr val="92D050"/>
                </a:solidFill>
              </a:rPr>
              <a:t>не </a:t>
            </a:r>
            <a:r>
              <a:rPr lang="ru-RU" sz="1600" dirty="0" err="1">
                <a:solidFill>
                  <a:srgbClr val="92D050"/>
                </a:solidFill>
              </a:rPr>
              <a:t>сұрады</a:t>
            </a:r>
            <a:r>
              <a:rPr lang="ru-RU" sz="1600" dirty="0">
                <a:solidFill>
                  <a:srgbClr val="92D050"/>
                </a:solidFill>
              </a:rPr>
              <a:t>. </a:t>
            </a:r>
            <a:r>
              <a:rPr lang="ru-RU" sz="1600" dirty="0" err="1">
                <a:solidFill>
                  <a:srgbClr val="92D050"/>
                </a:solidFill>
              </a:rPr>
              <a:t>Мұндай</a:t>
            </a:r>
            <a:r>
              <a:rPr lang="ru-RU" sz="1600" dirty="0">
                <a:solidFill>
                  <a:srgbClr val="92D050"/>
                </a:solidFill>
              </a:rPr>
              <a:t> </a:t>
            </a:r>
            <a:r>
              <a:rPr lang="ru-RU" sz="1600" dirty="0" err="1">
                <a:solidFill>
                  <a:srgbClr val="92D050"/>
                </a:solidFill>
              </a:rPr>
              <a:t>үндеуд</a:t>
            </a:r>
            <a:r>
              <a:rPr lang="en-US" sz="1600" dirty="0">
                <a:solidFill>
                  <a:srgbClr val="92D050"/>
                </a:solidFill>
              </a:rPr>
              <a:t>i </a:t>
            </a:r>
            <a:r>
              <a:rPr lang="ru-RU" sz="1600" dirty="0" err="1">
                <a:solidFill>
                  <a:srgbClr val="92D050"/>
                </a:solidFill>
              </a:rPr>
              <a:t>жем</a:t>
            </a:r>
            <a:r>
              <a:rPr lang="en-US" sz="1600" dirty="0">
                <a:solidFill>
                  <a:srgbClr val="92D050"/>
                </a:solidFill>
              </a:rPr>
              <a:t>i</a:t>
            </a:r>
            <a:r>
              <a:rPr lang="ru-RU" sz="1600" dirty="0" err="1">
                <a:solidFill>
                  <a:srgbClr val="92D050"/>
                </a:solidFill>
              </a:rPr>
              <a:t>спен</a:t>
            </a:r>
            <a:r>
              <a:rPr lang="ru-RU" sz="1600" dirty="0">
                <a:solidFill>
                  <a:srgbClr val="92D050"/>
                </a:solidFill>
              </a:rPr>
              <a:t> </a:t>
            </a:r>
            <a:r>
              <a:rPr lang="ru-RU" sz="1600" dirty="0" err="1">
                <a:solidFill>
                  <a:srgbClr val="92D050"/>
                </a:solidFill>
              </a:rPr>
              <a:t>және</a:t>
            </a:r>
            <a:r>
              <a:rPr lang="ru-RU" sz="1600" dirty="0">
                <a:solidFill>
                  <a:srgbClr val="92D050"/>
                </a:solidFill>
              </a:rPr>
              <a:t> </a:t>
            </a:r>
            <a:r>
              <a:rPr lang="ru-RU" sz="1600" dirty="0" err="1">
                <a:solidFill>
                  <a:srgbClr val="92D050"/>
                </a:solidFill>
              </a:rPr>
              <a:t>мемлекет</a:t>
            </a:r>
            <a:r>
              <a:rPr lang="ru-RU" sz="1600" dirty="0">
                <a:solidFill>
                  <a:srgbClr val="92D050"/>
                </a:solidFill>
              </a:rPr>
              <a:t> </a:t>
            </a:r>
            <a:r>
              <a:rPr lang="ru-RU" sz="1600" dirty="0" err="1">
                <a:solidFill>
                  <a:srgbClr val="92D050"/>
                </a:solidFill>
              </a:rPr>
              <a:t>және</a:t>
            </a:r>
            <a:r>
              <a:rPr lang="ru-RU" sz="1600" dirty="0">
                <a:solidFill>
                  <a:srgbClr val="92D050"/>
                </a:solidFill>
              </a:rPr>
              <a:t> </a:t>
            </a:r>
            <a:r>
              <a:rPr lang="ru-RU" sz="1600" dirty="0" err="1">
                <a:solidFill>
                  <a:srgbClr val="92D050"/>
                </a:solidFill>
              </a:rPr>
              <a:t>құқықтың</a:t>
            </a:r>
            <a:r>
              <a:rPr lang="ru-RU" sz="1600" dirty="0">
                <a:solidFill>
                  <a:srgbClr val="92D050"/>
                </a:solidFill>
              </a:rPr>
              <a:t> </a:t>
            </a:r>
            <a:r>
              <a:rPr lang="ru-RU" sz="1600" dirty="0" err="1">
                <a:solidFill>
                  <a:srgbClr val="92D050"/>
                </a:solidFill>
              </a:rPr>
              <a:t>тұжырымдамасы</a:t>
            </a:r>
            <a:r>
              <a:rPr lang="ru-RU" sz="1600" dirty="0">
                <a:solidFill>
                  <a:srgbClr val="92D050"/>
                </a:solidFill>
              </a:rPr>
              <a:t> марксист</a:t>
            </a:r>
            <a:r>
              <a:rPr lang="en-US" sz="1600" dirty="0">
                <a:solidFill>
                  <a:srgbClr val="92D050"/>
                </a:solidFill>
              </a:rPr>
              <a:t>i</a:t>
            </a:r>
            <a:r>
              <a:rPr lang="ru-RU" sz="1600" dirty="0">
                <a:solidFill>
                  <a:srgbClr val="92D050"/>
                </a:solidFill>
              </a:rPr>
              <a:t>к </a:t>
            </a:r>
            <a:r>
              <a:rPr lang="ru-RU" sz="1600" dirty="0" err="1">
                <a:solidFill>
                  <a:srgbClr val="92D050"/>
                </a:solidFill>
              </a:rPr>
              <a:t>тарихи</a:t>
            </a:r>
            <a:r>
              <a:rPr lang="ru-RU" sz="1600" dirty="0">
                <a:solidFill>
                  <a:srgbClr val="92D050"/>
                </a:solidFill>
              </a:rPr>
              <a:t>-материалист</a:t>
            </a:r>
            <a:r>
              <a:rPr lang="en-US" sz="1600" dirty="0">
                <a:solidFill>
                  <a:srgbClr val="92D050"/>
                </a:solidFill>
              </a:rPr>
              <a:t>i</a:t>
            </a:r>
            <a:r>
              <a:rPr lang="ru-RU" sz="1600" dirty="0">
                <a:solidFill>
                  <a:srgbClr val="92D050"/>
                </a:solidFill>
              </a:rPr>
              <a:t>к </a:t>
            </a:r>
            <a:r>
              <a:rPr lang="ru-RU" sz="1600" dirty="0" err="1">
                <a:solidFill>
                  <a:srgbClr val="92D050"/>
                </a:solidFill>
              </a:rPr>
              <a:t>болып</a:t>
            </a:r>
            <a:r>
              <a:rPr lang="ru-RU" sz="1600" dirty="0">
                <a:solidFill>
                  <a:srgbClr val="92D050"/>
                </a:solidFill>
              </a:rPr>
              <a:t> </a:t>
            </a:r>
            <a:r>
              <a:rPr lang="ru-RU" sz="1600" dirty="0" err="1">
                <a:solidFill>
                  <a:srgbClr val="92D050"/>
                </a:solidFill>
              </a:rPr>
              <a:t>тұрды</a:t>
            </a:r>
            <a:r>
              <a:rPr lang="ru-RU" sz="1600" dirty="0">
                <a:solidFill>
                  <a:srgbClr val="92D050"/>
                </a:solidFill>
              </a:rPr>
              <a:t>.</a:t>
            </a:r>
            <a:br>
              <a:rPr lang="ru-RU" sz="1600" dirty="0">
                <a:solidFill>
                  <a:srgbClr val="92D050"/>
                </a:solidFill>
              </a:rPr>
            </a:br>
            <a:r>
              <a:rPr lang="ru-RU" sz="1600" dirty="0">
                <a:solidFill>
                  <a:srgbClr val="92D050"/>
                </a:solidFill>
              </a:rPr>
              <a:t/>
            </a:r>
            <a:br>
              <a:rPr lang="ru-RU" sz="1600" dirty="0">
                <a:solidFill>
                  <a:srgbClr val="92D050"/>
                </a:solidFill>
              </a:rPr>
            </a:br>
            <a:r>
              <a:rPr lang="ru-RU" sz="1600" dirty="0">
                <a:solidFill>
                  <a:srgbClr val="92D050"/>
                </a:solidFill>
              </a:rPr>
              <a:t/>
            </a:r>
            <a:br>
              <a:rPr lang="ru-RU" sz="1600" dirty="0">
                <a:solidFill>
                  <a:srgbClr val="92D050"/>
                </a:solidFill>
              </a:rPr>
            </a:br>
            <a:r>
              <a:rPr lang="ru-RU" sz="1600" dirty="0" err="1">
                <a:solidFill>
                  <a:srgbClr val="92D050"/>
                </a:solidFill>
              </a:rPr>
              <a:t>Мемлекет</a:t>
            </a:r>
            <a:r>
              <a:rPr lang="ru-RU" sz="1600" dirty="0">
                <a:solidFill>
                  <a:srgbClr val="92D050"/>
                </a:solidFill>
              </a:rPr>
              <a:t> </a:t>
            </a:r>
            <a:r>
              <a:rPr lang="ru-RU" sz="1600" dirty="0" err="1">
                <a:solidFill>
                  <a:srgbClr val="92D050"/>
                </a:solidFill>
              </a:rPr>
              <a:t>және</a:t>
            </a:r>
            <a:r>
              <a:rPr lang="ru-RU" sz="1600" dirty="0">
                <a:solidFill>
                  <a:srgbClr val="92D050"/>
                </a:solidFill>
              </a:rPr>
              <a:t> </a:t>
            </a:r>
            <a:r>
              <a:rPr lang="ru-RU" sz="1600" dirty="0" err="1">
                <a:solidFill>
                  <a:srgbClr val="92D050"/>
                </a:solidFill>
              </a:rPr>
              <a:t>құқықтың</a:t>
            </a:r>
            <a:r>
              <a:rPr lang="ru-RU" sz="1600" dirty="0">
                <a:solidFill>
                  <a:srgbClr val="92D050"/>
                </a:solidFill>
              </a:rPr>
              <a:t> </a:t>
            </a:r>
            <a:r>
              <a:rPr lang="ru-RU" sz="1600" dirty="0" err="1">
                <a:solidFill>
                  <a:srgbClr val="92D050"/>
                </a:solidFill>
              </a:rPr>
              <a:t>зерттеу</a:t>
            </a:r>
            <a:r>
              <a:rPr lang="en-US" sz="1600" dirty="0">
                <a:solidFill>
                  <a:srgbClr val="92D050"/>
                </a:solidFill>
              </a:rPr>
              <a:t>i</a:t>
            </a:r>
            <a:r>
              <a:rPr lang="ru-RU" sz="1600" dirty="0">
                <a:solidFill>
                  <a:srgbClr val="92D050"/>
                </a:solidFill>
              </a:rPr>
              <a:t>не марксист</a:t>
            </a:r>
            <a:r>
              <a:rPr lang="en-US" sz="1600" dirty="0">
                <a:solidFill>
                  <a:srgbClr val="92D050"/>
                </a:solidFill>
              </a:rPr>
              <a:t>i</a:t>
            </a:r>
            <a:r>
              <a:rPr lang="ru-RU" sz="1600" dirty="0">
                <a:solidFill>
                  <a:srgbClr val="92D050"/>
                </a:solidFill>
              </a:rPr>
              <a:t>к </a:t>
            </a:r>
            <a:r>
              <a:rPr lang="ru-RU" sz="1600" dirty="0" err="1">
                <a:solidFill>
                  <a:srgbClr val="92D050"/>
                </a:solidFill>
              </a:rPr>
              <a:t>жолдың</a:t>
            </a:r>
            <a:r>
              <a:rPr lang="ru-RU" sz="1600" dirty="0">
                <a:solidFill>
                  <a:srgbClr val="92D050"/>
                </a:solidFill>
              </a:rPr>
              <a:t> </a:t>
            </a:r>
            <a:r>
              <a:rPr lang="ru-RU" sz="1600" dirty="0" err="1">
                <a:solidFill>
                  <a:srgbClr val="92D050"/>
                </a:solidFill>
              </a:rPr>
              <a:t>ерекшел</a:t>
            </a:r>
            <a:r>
              <a:rPr lang="en-US" sz="1600" dirty="0">
                <a:solidFill>
                  <a:srgbClr val="92D050"/>
                </a:solidFill>
              </a:rPr>
              <a:t>i</a:t>
            </a:r>
            <a:r>
              <a:rPr lang="ru-RU" sz="1600" dirty="0">
                <a:solidFill>
                  <a:srgbClr val="92D050"/>
                </a:solidFill>
              </a:rPr>
              <a:t>г</a:t>
            </a:r>
            <a:r>
              <a:rPr lang="en-US" sz="1600" dirty="0">
                <a:solidFill>
                  <a:srgbClr val="92D050"/>
                </a:solidFill>
              </a:rPr>
              <a:t>i - </a:t>
            </a:r>
            <a:r>
              <a:rPr lang="ru-RU" sz="1600" dirty="0" err="1">
                <a:solidFill>
                  <a:srgbClr val="92D050"/>
                </a:solidFill>
              </a:rPr>
              <a:t>органикалық</a:t>
            </a:r>
            <a:r>
              <a:rPr lang="ru-RU" sz="1600" dirty="0">
                <a:solidFill>
                  <a:srgbClr val="92D050"/>
                </a:solidFill>
              </a:rPr>
              <a:t> </a:t>
            </a:r>
            <a:r>
              <a:rPr lang="ru-RU" sz="1600" dirty="0" err="1">
                <a:solidFill>
                  <a:srgbClr val="92D050"/>
                </a:solidFill>
              </a:rPr>
              <a:t>құрама</a:t>
            </a:r>
            <a:r>
              <a:rPr lang="ru-RU" sz="1600" dirty="0">
                <a:solidFill>
                  <a:srgbClr val="92D050"/>
                </a:solidFill>
              </a:rPr>
              <a:t> </a:t>
            </a:r>
            <a:r>
              <a:rPr lang="ru-RU" sz="1600" dirty="0" err="1">
                <a:solidFill>
                  <a:srgbClr val="92D050"/>
                </a:solidFill>
              </a:rPr>
              <a:t>жи</a:t>
            </a:r>
            <a:r>
              <a:rPr lang="en-US" sz="1600" dirty="0">
                <a:solidFill>
                  <a:srgbClr val="92D050"/>
                </a:solidFill>
              </a:rPr>
              <a:t>i</a:t>
            </a:r>
            <a:r>
              <a:rPr lang="ru-RU" sz="1600" dirty="0">
                <a:solidFill>
                  <a:srgbClr val="92D050"/>
                </a:solidFill>
              </a:rPr>
              <a:t>рек </a:t>
            </a:r>
            <a:r>
              <a:rPr lang="ru-RU" sz="1600" dirty="0" err="1" smtClean="0">
                <a:solidFill>
                  <a:srgbClr val="92D050"/>
                </a:solidFill>
              </a:rPr>
              <a:t>таптық</a:t>
            </a:r>
            <a:r>
              <a:rPr lang="ru-RU" sz="1600" dirty="0">
                <a:solidFill>
                  <a:srgbClr val="92D050"/>
                </a:solidFill>
              </a:rPr>
              <a:t> </a:t>
            </a:r>
            <a:r>
              <a:rPr lang="ru-RU" sz="1600" dirty="0" smtClean="0">
                <a:solidFill>
                  <a:srgbClr val="92D050"/>
                </a:solidFill>
              </a:rPr>
              <a:t> </a:t>
            </a:r>
            <a:r>
              <a:rPr lang="ru-RU" sz="1600" dirty="0" err="1">
                <a:solidFill>
                  <a:srgbClr val="92D050"/>
                </a:solidFill>
              </a:rPr>
              <a:t>қоғамдық-тарихи</a:t>
            </a:r>
            <a:r>
              <a:rPr lang="ru-RU" sz="1600" dirty="0">
                <a:solidFill>
                  <a:srgbClr val="92D050"/>
                </a:solidFill>
              </a:rPr>
              <a:t> формация, д</a:t>
            </a:r>
            <a:r>
              <a:rPr lang="en-US" sz="1600" dirty="0">
                <a:solidFill>
                  <a:srgbClr val="92D050"/>
                </a:solidFill>
              </a:rPr>
              <a:t>i</a:t>
            </a:r>
            <a:r>
              <a:rPr lang="ru-RU" sz="1600" dirty="0">
                <a:solidFill>
                  <a:srgbClr val="92D050"/>
                </a:solidFill>
              </a:rPr>
              <a:t>ни, </a:t>
            </a:r>
            <a:r>
              <a:rPr lang="ru-RU" sz="1600" dirty="0" err="1">
                <a:solidFill>
                  <a:srgbClr val="92D050"/>
                </a:solidFill>
              </a:rPr>
              <a:t>психологиялық</a:t>
            </a:r>
            <a:r>
              <a:rPr lang="ru-RU" sz="1600" dirty="0">
                <a:solidFill>
                  <a:srgbClr val="92D050"/>
                </a:solidFill>
              </a:rPr>
              <a:t>, </a:t>
            </a:r>
            <a:r>
              <a:rPr lang="ru-RU" sz="1600" dirty="0" err="1">
                <a:solidFill>
                  <a:srgbClr val="92D050"/>
                </a:solidFill>
              </a:rPr>
              <a:t>этникалық</a:t>
            </a:r>
            <a:r>
              <a:rPr lang="ru-RU" sz="1600" dirty="0">
                <a:solidFill>
                  <a:srgbClr val="92D050"/>
                </a:solidFill>
              </a:rPr>
              <a:t> </a:t>
            </a:r>
            <a:r>
              <a:rPr lang="ru-RU" sz="1600" dirty="0" err="1">
                <a:solidFill>
                  <a:srgbClr val="92D050"/>
                </a:solidFill>
              </a:rPr>
              <a:t>соған</a:t>
            </a:r>
            <a:r>
              <a:rPr lang="ru-RU" sz="1600" dirty="0">
                <a:solidFill>
                  <a:srgbClr val="92D050"/>
                </a:solidFill>
              </a:rPr>
              <a:t> </a:t>
            </a:r>
            <a:r>
              <a:rPr lang="ru-RU" sz="1600" dirty="0" err="1">
                <a:solidFill>
                  <a:srgbClr val="92D050"/>
                </a:solidFill>
              </a:rPr>
              <a:t>ұқсас</a:t>
            </a:r>
            <a:r>
              <a:rPr lang="ru-RU" sz="1600" dirty="0">
                <a:solidFill>
                  <a:srgbClr val="92D050"/>
                </a:solidFill>
              </a:rPr>
              <a:t> </a:t>
            </a:r>
            <a:r>
              <a:rPr lang="ru-RU" sz="1600" dirty="0" err="1">
                <a:solidFill>
                  <a:srgbClr val="92D050"/>
                </a:solidFill>
              </a:rPr>
              <a:t>ретт</a:t>
            </a:r>
            <a:r>
              <a:rPr lang="en-US" sz="1600" dirty="0">
                <a:solidFill>
                  <a:srgbClr val="92D050"/>
                </a:solidFill>
              </a:rPr>
              <a:t>i</a:t>
            </a:r>
            <a:r>
              <a:rPr lang="ru-RU" sz="1600" dirty="0">
                <a:solidFill>
                  <a:srgbClr val="92D050"/>
                </a:solidFill>
              </a:rPr>
              <a:t>ң </a:t>
            </a:r>
            <a:r>
              <a:rPr lang="ru-RU" sz="1600" dirty="0" err="1">
                <a:solidFill>
                  <a:srgbClr val="92D050"/>
                </a:solidFill>
              </a:rPr>
              <a:t>феномендер</a:t>
            </a:r>
            <a:r>
              <a:rPr lang="en-US" sz="1600" dirty="0">
                <a:solidFill>
                  <a:srgbClr val="92D050"/>
                </a:solidFill>
              </a:rPr>
              <a:t>i</a:t>
            </a:r>
            <a:r>
              <a:rPr lang="ru-RU" sz="1600" dirty="0">
                <a:solidFill>
                  <a:srgbClr val="92D050"/>
                </a:solidFill>
              </a:rPr>
              <a:t>н</a:t>
            </a:r>
            <a:r>
              <a:rPr lang="en-US" sz="1600" dirty="0">
                <a:solidFill>
                  <a:srgbClr val="92D050"/>
                </a:solidFill>
              </a:rPr>
              <a:t>i</a:t>
            </a:r>
            <a:r>
              <a:rPr lang="ru-RU" sz="1600" dirty="0">
                <a:solidFill>
                  <a:srgbClr val="92D050"/>
                </a:solidFill>
              </a:rPr>
              <a:t>ң </a:t>
            </a:r>
            <a:r>
              <a:rPr lang="ru-RU" sz="1600" dirty="0" err="1">
                <a:solidFill>
                  <a:srgbClr val="92D050"/>
                </a:solidFill>
              </a:rPr>
              <a:t>саяси</a:t>
            </a:r>
            <a:r>
              <a:rPr lang="ru-RU" sz="1600" dirty="0">
                <a:solidFill>
                  <a:srgbClr val="92D050"/>
                </a:solidFill>
              </a:rPr>
              <a:t> - </a:t>
            </a:r>
            <a:r>
              <a:rPr lang="ru-RU" sz="1600" dirty="0" err="1">
                <a:solidFill>
                  <a:srgbClr val="92D050"/>
                </a:solidFill>
              </a:rPr>
              <a:t>заң</a:t>
            </a:r>
            <a:r>
              <a:rPr lang="ru-RU" sz="1600" dirty="0">
                <a:solidFill>
                  <a:srgbClr val="92D050"/>
                </a:solidFill>
              </a:rPr>
              <a:t> </a:t>
            </a:r>
            <a:r>
              <a:rPr lang="ru-RU" sz="1600" dirty="0" err="1">
                <a:solidFill>
                  <a:srgbClr val="92D050"/>
                </a:solidFill>
              </a:rPr>
              <a:t>институттарындағы</a:t>
            </a:r>
            <a:r>
              <a:rPr lang="ru-RU" sz="1600" dirty="0">
                <a:solidFill>
                  <a:srgbClr val="92D050"/>
                </a:solidFill>
              </a:rPr>
              <a:t> </a:t>
            </a:r>
            <a:r>
              <a:rPr lang="ru-RU" sz="1600" dirty="0" err="1">
                <a:solidFill>
                  <a:srgbClr val="92D050"/>
                </a:solidFill>
              </a:rPr>
              <a:t>қарастыруын</a:t>
            </a:r>
            <a:r>
              <a:rPr lang="ru-RU" sz="1600" dirty="0">
                <a:solidFill>
                  <a:srgbClr val="92D050"/>
                </a:solidFill>
              </a:rPr>
              <a:t> бас </a:t>
            </a:r>
            <a:r>
              <a:rPr lang="ru-RU" sz="1600" dirty="0" err="1">
                <a:solidFill>
                  <a:srgbClr val="92D050"/>
                </a:solidFill>
              </a:rPr>
              <a:t>тарту</a:t>
            </a:r>
            <a:r>
              <a:rPr lang="ru-RU" sz="1600" dirty="0">
                <a:solidFill>
                  <a:srgbClr val="92D050"/>
                </a:solidFill>
              </a:rPr>
              <a:t> </a:t>
            </a:r>
            <a:r>
              <a:rPr lang="ru-RU" sz="1600" dirty="0" err="1">
                <a:solidFill>
                  <a:srgbClr val="92D050"/>
                </a:solidFill>
              </a:rPr>
              <a:t>қалай</a:t>
            </a:r>
            <a:r>
              <a:rPr lang="ru-RU" sz="1600" dirty="0">
                <a:solidFill>
                  <a:srgbClr val="92D050"/>
                </a:solidFill>
              </a:rPr>
              <a:t> </a:t>
            </a:r>
            <a:r>
              <a:rPr lang="ru-RU" sz="1600" dirty="0" err="1">
                <a:solidFill>
                  <a:srgbClr val="92D050"/>
                </a:solidFill>
              </a:rPr>
              <a:t>ең</a:t>
            </a:r>
            <a:r>
              <a:rPr lang="ru-RU" sz="1600" dirty="0">
                <a:solidFill>
                  <a:srgbClr val="92D050"/>
                </a:solidFill>
              </a:rPr>
              <a:t> </a:t>
            </a:r>
            <a:r>
              <a:rPr lang="ru-RU" sz="1600" dirty="0" err="1">
                <a:solidFill>
                  <a:srgbClr val="92D050"/>
                </a:solidFill>
              </a:rPr>
              <a:t>алдымен</a:t>
            </a:r>
            <a:r>
              <a:rPr lang="ru-RU" sz="1600" dirty="0">
                <a:solidFill>
                  <a:srgbClr val="92D050"/>
                </a:solidFill>
              </a:rPr>
              <a:t> </a:t>
            </a:r>
            <a:r>
              <a:rPr lang="ru-RU" sz="1600" dirty="0" err="1">
                <a:solidFill>
                  <a:srgbClr val="92D050"/>
                </a:solidFill>
              </a:rPr>
              <a:t>саяси</a:t>
            </a:r>
            <a:r>
              <a:rPr lang="ru-RU" sz="1600" dirty="0">
                <a:solidFill>
                  <a:srgbClr val="92D050"/>
                </a:solidFill>
              </a:rPr>
              <a:t> </a:t>
            </a:r>
            <a:r>
              <a:rPr lang="ru-RU" sz="1600" dirty="0" err="1">
                <a:solidFill>
                  <a:srgbClr val="92D050"/>
                </a:solidFill>
              </a:rPr>
              <a:t>және</a:t>
            </a:r>
            <a:r>
              <a:rPr lang="ru-RU" sz="1600" dirty="0">
                <a:solidFill>
                  <a:srgbClr val="92D050"/>
                </a:solidFill>
              </a:rPr>
              <a:t> </a:t>
            </a:r>
            <a:r>
              <a:rPr lang="ru-RU" sz="1600" dirty="0" err="1">
                <a:solidFill>
                  <a:srgbClr val="92D050"/>
                </a:solidFill>
              </a:rPr>
              <a:t>заңға</a:t>
            </a:r>
            <a:r>
              <a:rPr lang="ru-RU" sz="1600" dirty="0">
                <a:solidFill>
                  <a:srgbClr val="92D050"/>
                </a:solidFill>
              </a:rPr>
              <a:t> </a:t>
            </a:r>
            <a:r>
              <a:rPr lang="ru-RU" sz="1600" dirty="0" err="1">
                <a:solidFill>
                  <a:srgbClr val="92D050"/>
                </a:solidFill>
              </a:rPr>
              <a:t>сүйенген</a:t>
            </a:r>
            <a:r>
              <a:rPr lang="ru-RU" sz="1600" dirty="0">
                <a:solidFill>
                  <a:srgbClr val="92D050"/>
                </a:solidFill>
              </a:rPr>
              <a:t> </a:t>
            </a:r>
            <a:r>
              <a:rPr lang="ru-RU" sz="1600" dirty="0" err="1">
                <a:solidFill>
                  <a:srgbClr val="92D050"/>
                </a:solidFill>
              </a:rPr>
              <a:t>өм</a:t>
            </a:r>
            <a:r>
              <a:rPr lang="en-US" sz="1600" dirty="0">
                <a:solidFill>
                  <a:srgbClr val="92D050"/>
                </a:solidFill>
              </a:rPr>
              <a:t>i</a:t>
            </a:r>
            <a:r>
              <a:rPr lang="ru-RU" sz="1600" dirty="0">
                <a:solidFill>
                  <a:srgbClr val="92D050"/>
                </a:solidFill>
              </a:rPr>
              <a:t>р</a:t>
            </a:r>
            <a:r>
              <a:rPr lang="en-US" sz="1600" dirty="0">
                <a:solidFill>
                  <a:srgbClr val="92D050"/>
                </a:solidFill>
              </a:rPr>
              <a:t>i</a:t>
            </a:r>
            <a:r>
              <a:rPr lang="ru-RU" sz="1600" dirty="0">
                <a:solidFill>
                  <a:srgbClr val="92D050"/>
                </a:solidFill>
              </a:rPr>
              <a:t>н</a:t>
            </a:r>
            <a:r>
              <a:rPr lang="en-US" sz="1600" dirty="0">
                <a:solidFill>
                  <a:srgbClr val="92D050"/>
                </a:solidFill>
              </a:rPr>
              <a:t>i</a:t>
            </a:r>
            <a:r>
              <a:rPr lang="ru-RU" sz="1600" dirty="0">
                <a:solidFill>
                  <a:srgbClr val="92D050"/>
                </a:solidFill>
              </a:rPr>
              <a:t>ң </a:t>
            </a:r>
            <a:r>
              <a:rPr lang="ru-RU" sz="1600" dirty="0" err="1">
                <a:solidFill>
                  <a:srgbClr val="92D050"/>
                </a:solidFill>
              </a:rPr>
              <a:t>құбылыстарының</a:t>
            </a:r>
            <a:r>
              <a:rPr lang="ru-RU" sz="1600" dirty="0">
                <a:solidFill>
                  <a:srgbClr val="92D050"/>
                </a:solidFill>
              </a:rPr>
              <a:t> </a:t>
            </a:r>
            <a:r>
              <a:rPr lang="ru-RU" sz="1600" dirty="0" err="1">
                <a:solidFill>
                  <a:srgbClr val="92D050"/>
                </a:solidFill>
              </a:rPr>
              <a:t>талдауы</a:t>
            </a:r>
            <a:r>
              <a:rPr lang="ru-RU" sz="1600" dirty="0">
                <a:solidFill>
                  <a:srgbClr val="92D050"/>
                </a:solidFill>
              </a:rPr>
              <a:t>. </a:t>
            </a:r>
            <a:r>
              <a:rPr lang="ru-RU" sz="1600" dirty="0" err="1">
                <a:solidFill>
                  <a:srgbClr val="92D050"/>
                </a:solidFill>
              </a:rPr>
              <a:t>Ескерт</a:t>
            </a:r>
            <a:r>
              <a:rPr lang="en-US" sz="1600" dirty="0">
                <a:solidFill>
                  <a:srgbClr val="92D050"/>
                </a:solidFill>
              </a:rPr>
              <a:t>i</a:t>
            </a:r>
            <a:r>
              <a:rPr lang="ru-RU" sz="1600" dirty="0" err="1">
                <a:solidFill>
                  <a:srgbClr val="92D050"/>
                </a:solidFill>
              </a:rPr>
              <a:t>лген</a:t>
            </a:r>
            <a:r>
              <a:rPr lang="ru-RU" sz="1600" dirty="0">
                <a:solidFill>
                  <a:srgbClr val="92D050"/>
                </a:solidFill>
              </a:rPr>
              <a:t> </a:t>
            </a:r>
            <a:r>
              <a:rPr lang="ru-RU" sz="1600" dirty="0" err="1">
                <a:solidFill>
                  <a:srgbClr val="92D050"/>
                </a:solidFill>
              </a:rPr>
              <a:t>жол</a:t>
            </a:r>
            <a:r>
              <a:rPr lang="ru-RU" sz="1600" dirty="0">
                <a:solidFill>
                  <a:srgbClr val="92D050"/>
                </a:solidFill>
              </a:rPr>
              <a:t> </a:t>
            </a:r>
            <a:r>
              <a:rPr lang="ru-RU" sz="1600" dirty="0" err="1">
                <a:solidFill>
                  <a:srgbClr val="92D050"/>
                </a:solidFill>
              </a:rPr>
              <a:t>ең</a:t>
            </a:r>
            <a:r>
              <a:rPr lang="ru-RU" sz="1600" dirty="0">
                <a:solidFill>
                  <a:srgbClr val="92D050"/>
                </a:solidFill>
              </a:rPr>
              <a:t> </a:t>
            </a:r>
            <a:r>
              <a:rPr lang="ru-RU" sz="1600" dirty="0" err="1">
                <a:solidFill>
                  <a:srgbClr val="92D050"/>
                </a:solidFill>
              </a:rPr>
              <a:t>алдымен</a:t>
            </a:r>
            <a:r>
              <a:rPr lang="ru-RU" sz="1600" dirty="0">
                <a:solidFill>
                  <a:srgbClr val="92D050"/>
                </a:solidFill>
              </a:rPr>
              <a:t> </a:t>
            </a:r>
            <a:r>
              <a:rPr lang="ru-RU" sz="1600" dirty="0" err="1">
                <a:solidFill>
                  <a:srgbClr val="92D050"/>
                </a:solidFill>
              </a:rPr>
              <a:t>мемлекетт</a:t>
            </a:r>
            <a:r>
              <a:rPr lang="en-US" sz="1600" dirty="0">
                <a:solidFill>
                  <a:srgbClr val="92D050"/>
                </a:solidFill>
              </a:rPr>
              <a:t>i</a:t>
            </a:r>
            <a:r>
              <a:rPr lang="ru-RU" sz="1600" dirty="0">
                <a:solidFill>
                  <a:srgbClr val="92D050"/>
                </a:solidFill>
              </a:rPr>
              <a:t>ң </a:t>
            </a:r>
            <a:r>
              <a:rPr lang="ru-RU" sz="1600" dirty="0" err="1">
                <a:solidFill>
                  <a:srgbClr val="92D050"/>
                </a:solidFill>
              </a:rPr>
              <a:t>тәуелд</a:t>
            </a:r>
            <a:r>
              <a:rPr lang="en-US" sz="1600" dirty="0">
                <a:solidFill>
                  <a:srgbClr val="92D050"/>
                </a:solidFill>
              </a:rPr>
              <a:t>i</a:t>
            </a:r>
            <a:r>
              <a:rPr lang="ru-RU" sz="1600" dirty="0">
                <a:solidFill>
                  <a:srgbClr val="92D050"/>
                </a:solidFill>
              </a:rPr>
              <a:t>л</a:t>
            </a:r>
            <a:r>
              <a:rPr lang="en-US" sz="1600" dirty="0">
                <a:solidFill>
                  <a:srgbClr val="92D050"/>
                </a:solidFill>
              </a:rPr>
              <a:t>i</a:t>
            </a:r>
            <a:r>
              <a:rPr lang="ru-RU" sz="1600" dirty="0">
                <a:solidFill>
                  <a:srgbClr val="92D050"/>
                </a:solidFill>
              </a:rPr>
              <a:t>г</a:t>
            </a:r>
            <a:r>
              <a:rPr lang="en-US" sz="1600" dirty="0">
                <a:solidFill>
                  <a:srgbClr val="92D050"/>
                </a:solidFill>
              </a:rPr>
              <a:t>i </a:t>
            </a:r>
            <a:r>
              <a:rPr lang="ru-RU" sz="1600" dirty="0" err="1">
                <a:solidFill>
                  <a:srgbClr val="92D050"/>
                </a:solidFill>
              </a:rPr>
              <a:t>және</a:t>
            </a:r>
            <a:r>
              <a:rPr lang="ru-RU" sz="1600" dirty="0">
                <a:solidFill>
                  <a:srgbClr val="92D050"/>
                </a:solidFill>
              </a:rPr>
              <a:t> </a:t>
            </a:r>
            <a:r>
              <a:rPr lang="ru-RU" sz="1600" dirty="0" err="1">
                <a:solidFill>
                  <a:srgbClr val="92D050"/>
                </a:solidFill>
              </a:rPr>
              <a:t>құқықтың</a:t>
            </a:r>
            <a:r>
              <a:rPr lang="ru-RU" sz="1600" dirty="0">
                <a:solidFill>
                  <a:srgbClr val="92D050"/>
                </a:solidFill>
              </a:rPr>
              <a:t> </a:t>
            </a:r>
            <a:r>
              <a:rPr lang="ru-RU" sz="1600" dirty="0" err="1">
                <a:solidFill>
                  <a:srgbClr val="92D050"/>
                </a:solidFill>
              </a:rPr>
              <a:t>идеясында</a:t>
            </a:r>
            <a:r>
              <a:rPr lang="ru-RU" sz="1600" dirty="0">
                <a:solidFill>
                  <a:srgbClr val="92D050"/>
                </a:solidFill>
              </a:rPr>
              <a:t> </a:t>
            </a:r>
            <a:r>
              <a:rPr lang="ru-RU" sz="1600" dirty="0" err="1">
                <a:solidFill>
                  <a:srgbClr val="92D050"/>
                </a:solidFill>
              </a:rPr>
              <a:t>армандаған</a:t>
            </a:r>
            <a:r>
              <a:rPr lang="ru-RU" sz="1600" dirty="0">
                <a:solidFill>
                  <a:srgbClr val="92D050"/>
                </a:solidFill>
              </a:rPr>
              <a:t> </a:t>
            </a:r>
            <a:r>
              <a:rPr lang="ru-RU" sz="1600" dirty="0" err="1">
                <a:solidFill>
                  <a:srgbClr val="92D050"/>
                </a:solidFill>
              </a:rPr>
              <a:t>және</a:t>
            </a:r>
            <a:r>
              <a:rPr lang="ru-RU" sz="1600" dirty="0">
                <a:solidFill>
                  <a:srgbClr val="92D050"/>
                </a:solidFill>
              </a:rPr>
              <a:t> </a:t>
            </a:r>
            <a:r>
              <a:rPr lang="ru-RU" sz="1600" dirty="0" err="1">
                <a:solidFill>
                  <a:srgbClr val="92D050"/>
                </a:solidFill>
              </a:rPr>
              <a:t>қоғамдағы</a:t>
            </a:r>
            <a:r>
              <a:rPr lang="ru-RU" sz="1600" dirty="0">
                <a:solidFill>
                  <a:srgbClr val="92D050"/>
                </a:solidFill>
              </a:rPr>
              <a:t> </a:t>
            </a:r>
            <a:r>
              <a:rPr lang="ru-RU" sz="1600" dirty="0" err="1">
                <a:solidFill>
                  <a:srgbClr val="92D050"/>
                </a:solidFill>
              </a:rPr>
              <a:t>қоғамдық</a:t>
            </a:r>
            <a:r>
              <a:rPr lang="ru-RU" sz="1600" dirty="0">
                <a:solidFill>
                  <a:srgbClr val="92D050"/>
                </a:solidFill>
              </a:rPr>
              <a:t> </a:t>
            </a:r>
            <a:r>
              <a:rPr lang="ru-RU" sz="1600" dirty="0" err="1">
                <a:solidFill>
                  <a:srgbClr val="92D050"/>
                </a:solidFill>
              </a:rPr>
              <a:t>еңбек</a:t>
            </a:r>
            <a:r>
              <a:rPr lang="ru-RU" sz="1600" dirty="0">
                <a:solidFill>
                  <a:srgbClr val="92D050"/>
                </a:solidFill>
              </a:rPr>
              <a:t> </a:t>
            </a:r>
            <a:r>
              <a:rPr lang="ru-RU" sz="1600" dirty="0" err="1">
                <a:solidFill>
                  <a:srgbClr val="92D050"/>
                </a:solidFill>
              </a:rPr>
              <a:t>бөл</a:t>
            </a:r>
            <a:r>
              <a:rPr lang="en-US" sz="1600" dirty="0">
                <a:solidFill>
                  <a:srgbClr val="92D050"/>
                </a:solidFill>
              </a:rPr>
              <a:t>i</a:t>
            </a:r>
            <a:r>
              <a:rPr lang="ru-RU" sz="1600" dirty="0">
                <a:solidFill>
                  <a:srgbClr val="92D050"/>
                </a:solidFill>
              </a:rPr>
              <a:t>н</a:t>
            </a:r>
            <a:r>
              <a:rPr lang="en-US" sz="1600" dirty="0">
                <a:solidFill>
                  <a:srgbClr val="92D050"/>
                </a:solidFill>
              </a:rPr>
              <a:t>i</a:t>
            </a:r>
            <a:r>
              <a:rPr lang="ru-RU" sz="1600" dirty="0">
                <a:solidFill>
                  <a:srgbClr val="92D050"/>
                </a:solidFill>
              </a:rPr>
              <a:t>н</a:t>
            </a:r>
            <a:r>
              <a:rPr lang="en-US" sz="1600" dirty="0">
                <a:solidFill>
                  <a:srgbClr val="92D050"/>
                </a:solidFill>
              </a:rPr>
              <a:t>i </a:t>
            </a:r>
            <a:r>
              <a:rPr lang="ru-RU" sz="1600" dirty="0" err="1">
                <a:solidFill>
                  <a:srgbClr val="92D050"/>
                </a:solidFill>
              </a:rPr>
              <a:t>деңгей</a:t>
            </a:r>
            <a:r>
              <a:rPr lang="ru-RU" sz="1600" dirty="0">
                <a:solidFill>
                  <a:srgbClr val="92D050"/>
                </a:solidFill>
              </a:rPr>
              <a:t>, </a:t>
            </a:r>
            <a:r>
              <a:rPr lang="ru-RU" sz="1600" dirty="0" err="1">
                <a:solidFill>
                  <a:srgbClr val="92D050"/>
                </a:solidFill>
              </a:rPr>
              <a:t>таптық</a:t>
            </a:r>
            <a:r>
              <a:rPr lang="ru-RU" sz="1600" dirty="0">
                <a:solidFill>
                  <a:srgbClr val="92D050"/>
                </a:solidFill>
              </a:rPr>
              <a:t> </a:t>
            </a:r>
            <a:r>
              <a:rPr lang="ru-RU" sz="1600" dirty="0" err="1">
                <a:solidFill>
                  <a:srgbClr val="92D050"/>
                </a:solidFill>
              </a:rPr>
              <a:t>құрылым</a:t>
            </a:r>
            <a:r>
              <a:rPr lang="ru-RU" sz="1600" dirty="0">
                <a:solidFill>
                  <a:srgbClr val="92D050"/>
                </a:solidFill>
              </a:rPr>
              <a:t> </a:t>
            </a:r>
            <a:r>
              <a:rPr lang="ru-RU" sz="1600" dirty="0" err="1">
                <a:solidFill>
                  <a:srgbClr val="92D050"/>
                </a:solidFill>
              </a:rPr>
              <a:t>және</a:t>
            </a:r>
            <a:r>
              <a:rPr lang="ru-RU" sz="1600" dirty="0">
                <a:solidFill>
                  <a:srgbClr val="92D050"/>
                </a:solidFill>
              </a:rPr>
              <a:t> </a:t>
            </a:r>
            <a:r>
              <a:rPr lang="ru-RU" sz="1600" dirty="0" err="1">
                <a:solidFill>
                  <a:srgbClr val="92D050"/>
                </a:solidFill>
              </a:rPr>
              <a:t>таптық</a:t>
            </a:r>
            <a:r>
              <a:rPr lang="ru-RU" sz="1600" dirty="0">
                <a:solidFill>
                  <a:srgbClr val="92D050"/>
                </a:solidFill>
              </a:rPr>
              <a:t> </a:t>
            </a:r>
            <a:r>
              <a:rPr lang="ru-RU" sz="1600" dirty="0" err="1">
                <a:solidFill>
                  <a:srgbClr val="92D050"/>
                </a:solidFill>
              </a:rPr>
              <a:t>күштерд</a:t>
            </a:r>
            <a:r>
              <a:rPr lang="en-US" sz="1600" dirty="0">
                <a:solidFill>
                  <a:srgbClr val="92D050"/>
                </a:solidFill>
              </a:rPr>
              <a:t>i</a:t>
            </a:r>
            <a:r>
              <a:rPr lang="ru-RU" sz="1600" dirty="0">
                <a:solidFill>
                  <a:srgbClr val="92D050"/>
                </a:solidFill>
              </a:rPr>
              <a:t>ң </a:t>
            </a:r>
            <a:r>
              <a:rPr lang="ru-RU" sz="1600" dirty="0" err="1">
                <a:solidFill>
                  <a:srgbClr val="92D050"/>
                </a:solidFill>
              </a:rPr>
              <a:t>байланысынан</a:t>
            </a:r>
            <a:r>
              <a:rPr lang="ru-RU" sz="1600" dirty="0">
                <a:solidFill>
                  <a:srgbClr val="92D050"/>
                </a:solidFill>
              </a:rPr>
              <a:t> нег</a:t>
            </a:r>
            <a:r>
              <a:rPr lang="en-US" sz="1600" dirty="0">
                <a:solidFill>
                  <a:srgbClr val="92D050"/>
                </a:solidFill>
              </a:rPr>
              <a:t>i</a:t>
            </a:r>
            <a:r>
              <a:rPr lang="ru-RU" sz="1600" dirty="0">
                <a:solidFill>
                  <a:srgbClr val="92D050"/>
                </a:solidFill>
              </a:rPr>
              <a:t>з</a:t>
            </a:r>
            <a:r>
              <a:rPr lang="en-US" sz="1600" dirty="0">
                <a:solidFill>
                  <a:srgbClr val="92D050"/>
                </a:solidFill>
              </a:rPr>
              <a:t>i</a:t>
            </a:r>
            <a:r>
              <a:rPr lang="ru-RU" sz="1600" dirty="0" err="1">
                <a:solidFill>
                  <a:srgbClr val="92D050"/>
                </a:solidFill>
              </a:rPr>
              <a:t>нен</a:t>
            </a:r>
            <a:r>
              <a:rPr lang="ru-RU" sz="1600" dirty="0">
                <a:solidFill>
                  <a:srgbClr val="92D050"/>
                </a:solidFill>
              </a:rPr>
              <a:t>.</a:t>
            </a:r>
          </a:p>
        </p:txBody>
      </p:sp>
    </p:spTree>
    <p:extLst>
      <p:ext uri="{BB962C8B-B14F-4D97-AF65-F5344CB8AC3E}">
        <p14:creationId xmlns:p14="http://schemas.microsoft.com/office/powerpoint/2010/main" val="2425740239"/>
      </p:ext>
    </p:extLst>
  </p:cSld>
  <p:clrMapOvr>
    <a:masterClrMapping/>
  </p:clrMapOvr>
  <mc:AlternateContent xmlns:mc="http://schemas.openxmlformats.org/markup-compatibility/2006" xmlns:p14="http://schemas.microsoft.com/office/powerpoint/2010/main">
    <mc:Choice Requires="p14">
      <p:transition spd="slow" p14:dur="1500">
        <p:wipe/>
        <p:sndAc>
          <p:stSnd>
            <p:snd r:embed="rId3" name="wind.wav"/>
          </p:stSnd>
        </p:sndAc>
      </p:transition>
    </mc:Choice>
    <mc:Fallback xmlns="">
      <p:transition spd="slow">
        <p:wipe/>
        <p:sndAc>
          <p:stSnd>
            <p:snd r:embed="rId4" name="wind.wav"/>
          </p:stSnd>
        </p:sndAc>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Объект 2"/>
          <p:cNvSpPr>
            <a:spLocks noGrp="1"/>
          </p:cNvSpPr>
          <p:nvPr>
            <p:ph idx="1"/>
          </p:nvPr>
        </p:nvSpPr>
        <p:spPr>
          <a:xfrm>
            <a:off x="0" y="764705"/>
            <a:ext cx="9144000" cy="6093296"/>
          </a:xfrm>
          <a:solidFill>
            <a:schemeClr val="bg1">
              <a:lumMod val="95000"/>
              <a:lumOff val="5000"/>
            </a:schemeClr>
          </a:solidFill>
          <a:ln/>
          <a:effectLst>
            <a:glow rad="228600">
              <a:schemeClr val="accent1">
                <a:satMod val="175000"/>
                <a:alpha val="40000"/>
              </a:schemeClr>
            </a:glow>
            <a:innerShdw blurRad="63500" dist="50800" dir="8100000">
              <a:prstClr val="black">
                <a:alpha val="50000"/>
              </a:prstClr>
            </a:innerShdw>
            <a:reflection blurRad="6350" stA="50000" endA="300" endPos="55500" dist="101600" dir="5400000" sy="-100000" algn="bl" rotWithShape="0"/>
            <a:softEdge rad="635000"/>
          </a:effectLst>
          <a:scene3d>
            <a:camera prst="isometricOffAxis2Left"/>
            <a:lightRig rig="threePt" dir="t"/>
          </a:scene3d>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r>
              <a:rPr lang="sr-Cyrl-CS" dirty="0" smtClean="0">
                <a:solidFill>
                  <a:srgbClr val="FF0000"/>
                </a:solidFill>
              </a:rPr>
              <a:t>Марксизм – философияда, социологияда, саяси экономикада және тарихи зерттеулерде пролетарлық бағыт ретінде қалыптасты. </a:t>
            </a:r>
            <a:endParaRPr lang="ru-RU" dirty="0" smtClean="0">
              <a:solidFill>
                <a:srgbClr val="FF0000"/>
              </a:solidFill>
            </a:endParaRPr>
          </a:p>
          <a:p>
            <a:r>
              <a:rPr lang="sr-Cyrl-CS" dirty="0" smtClean="0">
                <a:solidFill>
                  <a:srgbClr val="FF0000"/>
                </a:solidFill>
              </a:rPr>
              <a:t>Марксизм – бұл ағылшынның класикалық саяси экономиясы, немістің классикалық философиясы және францияның утопиялық социализмінің үш өзара байланысты бөлімдерінен тұратын капиталистік өндіріс тәсілінің негізі мен тағдыры туралы тұтас жүйе.</a:t>
            </a:r>
            <a:endParaRPr lang="ru-RU" dirty="0" smtClean="0">
              <a:solidFill>
                <a:srgbClr val="FF0000"/>
              </a:solidFill>
            </a:endParaRPr>
          </a:p>
          <a:p>
            <a:r>
              <a:rPr lang="sr-Cyrl-CS" dirty="0" smtClean="0">
                <a:solidFill>
                  <a:srgbClr val="FF0000"/>
                </a:solidFill>
              </a:rPr>
              <a:t>К. Маркс методологиясы – базис және қондырма идеясы; адамдардың өндірістік қатынастарының жиынтығы мен қоғамның экономикалық құрылымы – жоғары орналасқан базис.</a:t>
            </a:r>
            <a:endParaRPr lang="ru-RU" dirty="0" smtClean="0">
              <a:solidFill>
                <a:srgbClr val="FF0000"/>
              </a:solidFill>
            </a:endParaRPr>
          </a:p>
          <a:p>
            <a:r>
              <a:rPr lang="sr-Cyrl-CS" dirty="0" smtClean="0">
                <a:solidFill>
                  <a:srgbClr val="FF0000"/>
                </a:solidFill>
              </a:rPr>
              <a:t>«Капитал» - К. Маркстің 4 томнан тұратын негізгі шығармасы. Бірінші томның зерттеу пәні – қосымша құн өндіру және капиталды жинақтау процесі. Екінші том – ұдайы өндіріс процесін өндіріс пен үздіксіз айналымның тұтастығы ретінде зерттеу.</a:t>
            </a:r>
            <a:endParaRPr lang="ru-RU" dirty="0" smtClean="0">
              <a:solidFill>
                <a:srgbClr val="FF0000"/>
              </a:solidFill>
            </a:endParaRPr>
          </a:p>
          <a:p>
            <a:r>
              <a:rPr lang="sr-Cyrl-CS" dirty="0" smtClean="0">
                <a:solidFill>
                  <a:srgbClr val="FF0000"/>
                </a:solidFill>
              </a:rPr>
              <a:t>Үшінші том пайда нормасының төмендеу үрдісін талдайды, бұл қосымша құн нормаларының азаюына әкеледі және пайда нормасын қысқартады. Төртінші том экономикалық теорияның даму тарихына арналған.</a:t>
            </a:r>
            <a:endParaRPr lang="ru-RU" dirty="0" smtClean="0">
              <a:solidFill>
                <a:srgbClr val="FF0000"/>
              </a:solidFill>
            </a:endParaRPr>
          </a:p>
          <a:p>
            <a:r>
              <a:rPr lang="sr-Cyrl-CS" dirty="0" smtClean="0">
                <a:solidFill>
                  <a:srgbClr val="FF0000"/>
                </a:solidFill>
              </a:rPr>
              <a:t>Марксизм ілімін қалыптастыру мен дамытуда            Ф. Энгельс «Англиядағы жұмысшы табының жағдайы», «Анти-Дюринг», «Отбасы, жеке меншік және мемлекеттің пайда болуы» және т.б.с.с. өзінің еңбектерімен өлшеусіз үлес қосты.</a:t>
            </a:r>
            <a:endParaRPr lang="ru-RU" dirty="0" smtClean="0">
              <a:solidFill>
                <a:srgbClr val="FF0000"/>
              </a:solidFill>
            </a:endParaRPr>
          </a:p>
          <a:p>
            <a:pPr marL="36576" indent="0">
              <a:buNone/>
            </a:pPr>
            <a:endParaRPr lang="ru-RU" dirty="0"/>
          </a:p>
        </p:txBody>
      </p:sp>
      <p:sp>
        <p:nvSpPr>
          <p:cNvPr id="10" name="TextBox 9"/>
          <p:cNvSpPr txBox="1"/>
          <p:nvPr/>
        </p:nvSpPr>
        <p:spPr>
          <a:xfrm>
            <a:off x="5292080" y="0"/>
            <a:ext cx="2016224" cy="1077218"/>
          </a:xfrm>
          <a:prstGeom prst="rect">
            <a:avLst/>
          </a:prstGeom>
          <a:noFill/>
          <a:scene3d>
            <a:camera prst="perspectiveContrastingRightFacing"/>
            <a:lightRig rig="threePt" dir="t"/>
          </a:scene3d>
        </p:spPr>
        <p:txBody>
          <a:bodyPr wrap="square" rtlCol="0">
            <a:spAutoFit/>
          </a:bodyPr>
          <a:lstStyle/>
          <a:p>
            <a:r>
              <a:rPr lang="sr-Cyrl-CS" sz="3200" b="1" dirty="0" smtClean="0">
                <a:solidFill>
                  <a:schemeClr val="accent2">
                    <a:lumMod val="40000"/>
                    <a:lumOff val="60000"/>
                  </a:schemeClr>
                </a:solidFill>
              </a:rPr>
              <a:t>                   ТҮЙІН</a:t>
            </a:r>
            <a:endParaRPr lang="ru-RU" sz="3200" dirty="0">
              <a:solidFill>
                <a:schemeClr val="accent2">
                  <a:lumMod val="40000"/>
                  <a:lumOff val="60000"/>
                </a:schemeClr>
              </a:solidFill>
            </a:endParaRPr>
          </a:p>
        </p:txBody>
      </p:sp>
    </p:spTree>
    <p:extLst>
      <p:ext uri="{BB962C8B-B14F-4D97-AF65-F5344CB8AC3E}">
        <p14:creationId xmlns:p14="http://schemas.microsoft.com/office/powerpoint/2010/main" val="65236244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a:p>
        </p:txBody>
      </p:sp>
      <p:pic>
        <p:nvPicPr>
          <p:cNvPr id="10242" name="Picture 2" descr="C:\Users\Бахтияр\Desktop\загруженное.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2345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WINDOWS\Рабочий стол\ист.эк.мыс\marxismМЛП.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152400"/>
            <a:ext cx="1428750" cy="1990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5363" name="Text Box 3"/>
          <p:cNvSpPr txBox="1">
            <a:spLocks noChangeArrowheads="1"/>
          </p:cNvSpPr>
          <p:nvPr/>
        </p:nvSpPr>
        <p:spPr bwMode="auto">
          <a:xfrm>
            <a:off x="2715198" y="76200"/>
            <a:ext cx="3124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2800" b="1" u="sng" dirty="0">
                <a:solidFill>
                  <a:srgbClr val="FF3300"/>
                </a:solidFill>
                <a:latin typeface="Arial" pitchFamily="34" charset="0"/>
              </a:rPr>
              <a:t>МАРКСИЗМ</a:t>
            </a:r>
          </a:p>
        </p:txBody>
      </p:sp>
      <p:pic>
        <p:nvPicPr>
          <p:cNvPr id="15364" name="Picture 4" descr="C:\WINDOWS\Рабочий стол\ист.эк.мыс\маркс-карл.jpg"/>
          <p:cNvPicPr>
            <a:picLocks noChangeAspect="1" noChangeArrowheads="1"/>
          </p:cNvPicPr>
          <p:nvPr/>
        </p:nvPicPr>
        <p:blipFill>
          <a:blip r:embed="rId7">
            <a:lum contrast="6000"/>
            <a:extLst>
              <a:ext uri="{28A0092B-C50C-407E-A947-70E740481C1C}">
                <a14:useLocalDpi xmlns:a14="http://schemas.microsoft.com/office/drawing/2010/main" val="0"/>
              </a:ext>
            </a:extLst>
          </a:blip>
          <a:srcRect/>
          <a:stretch>
            <a:fillRect/>
          </a:stretch>
        </p:blipFill>
        <p:spPr bwMode="auto">
          <a:xfrm>
            <a:off x="1447800" y="808038"/>
            <a:ext cx="1801813" cy="22399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5365" name="Text Box 5"/>
          <p:cNvSpPr txBox="1">
            <a:spLocks noChangeArrowheads="1"/>
          </p:cNvSpPr>
          <p:nvPr/>
        </p:nvSpPr>
        <p:spPr bwMode="auto">
          <a:xfrm>
            <a:off x="228600" y="2743200"/>
            <a:ext cx="1371600" cy="527050"/>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ru-RU" sz="1400" b="1" dirty="0">
                <a:solidFill>
                  <a:srgbClr val="A50021"/>
                </a:solidFill>
                <a:latin typeface="Arial" pitchFamily="34" charset="0"/>
              </a:rPr>
              <a:t>Карл Маркс</a:t>
            </a:r>
            <a:br>
              <a:rPr lang="ru-RU" sz="1400" b="1" dirty="0">
                <a:solidFill>
                  <a:srgbClr val="A50021"/>
                </a:solidFill>
                <a:latin typeface="Arial" pitchFamily="34" charset="0"/>
              </a:rPr>
            </a:br>
            <a:r>
              <a:rPr lang="ru-RU" sz="1400" b="1" dirty="0">
                <a:solidFill>
                  <a:srgbClr val="A50021"/>
                </a:solidFill>
                <a:latin typeface="Arial" pitchFamily="34" charset="0"/>
              </a:rPr>
              <a:t>1818 - 1883</a:t>
            </a:r>
          </a:p>
        </p:txBody>
      </p:sp>
      <p:sp>
        <p:nvSpPr>
          <p:cNvPr id="15366" name="Text Box 6"/>
          <p:cNvSpPr txBox="1">
            <a:spLocks noChangeArrowheads="1"/>
          </p:cNvSpPr>
          <p:nvPr/>
        </p:nvSpPr>
        <p:spPr bwMode="auto">
          <a:xfrm>
            <a:off x="228600" y="3657600"/>
            <a:ext cx="88392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sz="1200" b="1" dirty="0">
                <a:latin typeface="Arial" pitchFamily="34" charset="0"/>
              </a:rPr>
              <a:t>Карл Маркс </a:t>
            </a:r>
            <a:r>
              <a:rPr lang="ru-RU" sz="1200" b="1" dirty="0" err="1">
                <a:latin typeface="Arial" pitchFamily="34" charset="0"/>
              </a:rPr>
              <a:t>қорғаушының</a:t>
            </a:r>
            <a:r>
              <a:rPr lang="ru-RU" sz="1200" b="1" dirty="0">
                <a:latin typeface="Arial" pitchFamily="34" charset="0"/>
              </a:rPr>
              <a:t> </a:t>
            </a:r>
            <a:r>
              <a:rPr lang="ru-RU" sz="1200" b="1" dirty="0" err="1">
                <a:latin typeface="Arial" pitchFamily="34" charset="0"/>
              </a:rPr>
              <a:t>жанұясында</a:t>
            </a:r>
            <a:r>
              <a:rPr lang="ru-RU" sz="1200" b="1" dirty="0">
                <a:latin typeface="Arial" pitchFamily="34" charset="0"/>
              </a:rPr>
              <a:t> (Германия ) Трир </a:t>
            </a:r>
            <a:r>
              <a:rPr lang="ru-RU" sz="1200" b="1" dirty="0" err="1">
                <a:latin typeface="Arial" pitchFamily="34" charset="0"/>
              </a:rPr>
              <a:t>қаласында</a:t>
            </a:r>
            <a:r>
              <a:rPr lang="ru-RU" sz="1200" b="1" dirty="0">
                <a:latin typeface="Arial" pitchFamily="34" charset="0"/>
              </a:rPr>
              <a:t> </a:t>
            </a:r>
            <a:r>
              <a:rPr lang="ru-RU" sz="1200" b="1" dirty="0" err="1">
                <a:latin typeface="Arial" pitchFamily="34" charset="0"/>
              </a:rPr>
              <a:t>дүниеге</a:t>
            </a:r>
            <a:r>
              <a:rPr lang="ru-RU" sz="1200" b="1" dirty="0">
                <a:latin typeface="Arial" pitchFamily="34" charset="0"/>
              </a:rPr>
              <a:t> </a:t>
            </a:r>
            <a:r>
              <a:rPr lang="ru-RU" sz="1200" b="1" dirty="0" err="1">
                <a:latin typeface="Arial" pitchFamily="34" charset="0"/>
              </a:rPr>
              <a:t>келд</a:t>
            </a:r>
            <a:r>
              <a:rPr lang="en-US" sz="1200" b="1" dirty="0">
                <a:latin typeface="Arial" pitchFamily="34" charset="0"/>
              </a:rPr>
              <a:t>i. </a:t>
            </a:r>
            <a:r>
              <a:rPr lang="ru-RU" sz="1200" b="1" dirty="0" err="1">
                <a:latin typeface="Arial" pitchFamily="34" charset="0"/>
              </a:rPr>
              <a:t>Төңкер</a:t>
            </a:r>
            <a:r>
              <a:rPr lang="en-US" sz="1200" b="1" dirty="0">
                <a:latin typeface="Arial" pitchFamily="34" charset="0"/>
              </a:rPr>
              <a:t>i</a:t>
            </a:r>
            <a:r>
              <a:rPr lang="ru-RU" sz="1200" b="1" dirty="0">
                <a:latin typeface="Arial" pitchFamily="34" charset="0"/>
              </a:rPr>
              <a:t>с </a:t>
            </a:r>
            <a:r>
              <a:rPr lang="ru-RU" sz="1200" b="1" dirty="0" err="1">
                <a:latin typeface="Arial" pitchFamily="34" charset="0"/>
              </a:rPr>
              <a:t>оқиғалардың</a:t>
            </a:r>
            <a:r>
              <a:rPr lang="ru-RU" sz="1200" b="1" dirty="0">
                <a:latin typeface="Arial" pitchFamily="34" charset="0"/>
              </a:rPr>
              <a:t> 1848-1849 </a:t>
            </a:r>
            <a:r>
              <a:rPr lang="ru-RU" sz="1200" b="1" dirty="0" err="1">
                <a:latin typeface="Arial" pitchFamily="34" charset="0"/>
              </a:rPr>
              <a:t>жылдарда</a:t>
            </a:r>
            <a:r>
              <a:rPr lang="ru-RU" sz="1200" b="1" dirty="0">
                <a:latin typeface="Arial" pitchFamily="34" charset="0"/>
              </a:rPr>
              <a:t> </a:t>
            </a:r>
            <a:r>
              <a:rPr lang="ru-RU" sz="1200" b="1" dirty="0" err="1">
                <a:latin typeface="Arial" pitchFamily="34" charset="0"/>
              </a:rPr>
              <a:t>Еуропада</a:t>
            </a:r>
            <a:r>
              <a:rPr lang="ru-RU" sz="1200" b="1" dirty="0">
                <a:latin typeface="Arial" pitchFamily="34" charset="0"/>
              </a:rPr>
              <a:t> «Союз коммунистов»  </a:t>
            </a:r>
            <a:r>
              <a:rPr lang="ru-RU" sz="1200" b="1" dirty="0" err="1">
                <a:latin typeface="Arial" pitchFamily="34" charset="0"/>
              </a:rPr>
              <a:t>халықаралық</a:t>
            </a:r>
            <a:r>
              <a:rPr lang="ru-RU" sz="1200" b="1" dirty="0">
                <a:latin typeface="Arial" pitchFamily="34" charset="0"/>
              </a:rPr>
              <a:t> </a:t>
            </a:r>
            <a:r>
              <a:rPr lang="ru-RU" sz="1200" b="1" dirty="0" err="1">
                <a:latin typeface="Arial" pitchFamily="34" charset="0"/>
              </a:rPr>
              <a:t>ұйымының</a:t>
            </a:r>
            <a:r>
              <a:rPr lang="ru-RU" sz="1200" b="1" dirty="0">
                <a:latin typeface="Arial" pitchFamily="34" charset="0"/>
              </a:rPr>
              <a:t> </a:t>
            </a:r>
            <a:r>
              <a:rPr lang="ru-RU" sz="1200" b="1" dirty="0" err="1">
                <a:latin typeface="Arial" pitchFamily="34" charset="0"/>
              </a:rPr>
              <a:t>жұмысына</a:t>
            </a:r>
            <a:r>
              <a:rPr lang="ru-RU" sz="1200" b="1" dirty="0">
                <a:latin typeface="Arial" pitchFamily="34" charset="0"/>
              </a:rPr>
              <a:t> </a:t>
            </a:r>
            <a:r>
              <a:rPr lang="ru-RU" sz="1200" b="1" dirty="0" err="1">
                <a:latin typeface="Arial" pitchFamily="34" charset="0"/>
              </a:rPr>
              <a:t>белсене</a:t>
            </a:r>
            <a:r>
              <a:rPr lang="ru-RU" sz="1200" b="1" dirty="0">
                <a:latin typeface="Arial" pitchFamily="34" charset="0"/>
              </a:rPr>
              <a:t> </a:t>
            </a:r>
            <a:r>
              <a:rPr lang="ru-RU" sz="1200" b="1" dirty="0" err="1">
                <a:latin typeface="Arial" pitchFamily="34" charset="0"/>
              </a:rPr>
              <a:t>қатысты</a:t>
            </a:r>
            <a:r>
              <a:rPr lang="ru-RU" sz="1200" b="1" dirty="0">
                <a:latin typeface="Arial" pitchFamily="34" charset="0"/>
              </a:rPr>
              <a:t> </a:t>
            </a:r>
            <a:r>
              <a:rPr lang="ru-RU" sz="1200" b="1" dirty="0" err="1">
                <a:latin typeface="Arial" pitchFamily="34" charset="0"/>
              </a:rPr>
              <a:t>және</a:t>
            </a:r>
            <a:r>
              <a:rPr lang="ru-RU" sz="1200" b="1" dirty="0">
                <a:latin typeface="Arial" pitchFamily="34" charset="0"/>
              </a:rPr>
              <a:t> </a:t>
            </a:r>
            <a:r>
              <a:rPr lang="ru-RU" sz="1200" b="1" dirty="0" err="1">
                <a:latin typeface="Arial" pitchFamily="34" charset="0"/>
              </a:rPr>
              <a:t>Энгельспен</a:t>
            </a:r>
            <a:r>
              <a:rPr lang="ru-RU" sz="1200" b="1" dirty="0">
                <a:latin typeface="Arial" pitchFamily="34" charset="0"/>
              </a:rPr>
              <a:t> б</a:t>
            </a:r>
            <a:r>
              <a:rPr lang="en-US" sz="1200" b="1" dirty="0">
                <a:latin typeface="Arial" pitchFamily="34" charset="0"/>
              </a:rPr>
              <a:t>i</a:t>
            </a:r>
            <a:r>
              <a:rPr lang="ru-RU" sz="1200" b="1" dirty="0" err="1">
                <a:latin typeface="Arial" pitchFamily="34" charset="0"/>
              </a:rPr>
              <a:t>рге</a:t>
            </a:r>
            <a:r>
              <a:rPr lang="ru-RU" sz="1200" b="1" dirty="0">
                <a:latin typeface="Arial" pitchFamily="34" charset="0"/>
              </a:rPr>
              <a:t> (1848 </a:t>
            </a:r>
            <a:r>
              <a:rPr lang="ru-RU" sz="1200" b="1" dirty="0" err="1">
                <a:latin typeface="Arial" pitchFamily="34" charset="0"/>
              </a:rPr>
              <a:t>жыл</a:t>
            </a:r>
            <a:r>
              <a:rPr lang="ru-RU" sz="1200" b="1" dirty="0">
                <a:latin typeface="Arial" pitchFamily="34" charset="0"/>
              </a:rPr>
              <a:t>) "коммунист</a:t>
            </a:r>
            <a:r>
              <a:rPr lang="en-US" sz="1200" b="1" dirty="0">
                <a:latin typeface="Arial" pitchFamily="34" charset="0"/>
              </a:rPr>
              <a:t>i</a:t>
            </a:r>
            <a:r>
              <a:rPr lang="ru-RU" sz="1200" b="1" dirty="0">
                <a:latin typeface="Arial" pitchFamily="34" charset="0"/>
              </a:rPr>
              <a:t>к </a:t>
            </a:r>
            <a:r>
              <a:rPr lang="ru-RU" sz="1200" b="1" dirty="0" err="1">
                <a:latin typeface="Arial" pitchFamily="34" charset="0"/>
              </a:rPr>
              <a:t>партияның</a:t>
            </a:r>
            <a:r>
              <a:rPr lang="ru-RU" sz="1200" b="1" dirty="0">
                <a:latin typeface="Arial" pitchFamily="34" charset="0"/>
              </a:rPr>
              <a:t> манифест</a:t>
            </a:r>
            <a:r>
              <a:rPr lang="en-US" sz="1200" b="1" dirty="0">
                <a:latin typeface="Arial" pitchFamily="34" charset="0"/>
              </a:rPr>
              <a:t>i" </a:t>
            </a:r>
            <a:r>
              <a:rPr lang="ru-RU" sz="1200" b="1" dirty="0" err="1">
                <a:latin typeface="Arial" pitchFamily="34" charset="0"/>
              </a:rPr>
              <a:t>жазды</a:t>
            </a:r>
            <a:endParaRPr lang="ru-RU" sz="1200" b="1" dirty="0">
              <a:latin typeface="Arial" pitchFamily="34" charset="0"/>
            </a:endParaRPr>
          </a:p>
          <a:p>
            <a:pPr>
              <a:spcBef>
                <a:spcPct val="50000"/>
              </a:spcBef>
            </a:pPr>
            <a:r>
              <a:rPr lang="ru-RU" sz="1200" b="1" dirty="0">
                <a:latin typeface="Arial" pitchFamily="34" charset="0"/>
              </a:rPr>
              <a:t>1867 </a:t>
            </a:r>
            <a:r>
              <a:rPr lang="ru-RU" sz="1200" b="1" dirty="0" err="1">
                <a:latin typeface="Arial" pitchFamily="34" charset="0"/>
              </a:rPr>
              <a:t>капитализмның</a:t>
            </a:r>
            <a:r>
              <a:rPr lang="ru-RU" sz="1200" b="1" dirty="0">
                <a:latin typeface="Arial" pitchFamily="34" charset="0"/>
              </a:rPr>
              <a:t> </a:t>
            </a:r>
            <a:r>
              <a:rPr lang="ru-RU" sz="1200" b="1" dirty="0" err="1">
                <a:latin typeface="Arial" pitchFamily="34" charset="0"/>
              </a:rPr>
              <a:t>дамытуын</a:t>
            </a:r>
            <a:r>
              <a:rPr lang="ru-RU" sz="1200" b="1" dirty="0">
                <a:latin typeface="Arial" pitchFamily="34" charset="0"/>
              </a:rPr>
              <a:t> </a:t>
            </a:r>
            <a:r>
              <a:rPr lang="ru-RU" sz="1200" b="1" dirty="0" err="1">
                <a:latin typeface="Arial" pitchFamily="34" charset="0"/>
              </a:rPr>
              <a:t>талдау</a:t>
            </a:r>
            <a:r>
              <a:rPr lang="ru-RU" sz="1200" b="1" dirty="0">
                <a:latin typeface="Arial" pitchFamily="34" charset="0"/>
              </a:rPr>
              <a:t> </a:t>
            </a:r>
            <a:r>
              <a:rPr lang="ru-RU" sz="1200" b="1" dirty="0" err="1">
                <a:latin typeface="Arial" pitchFamily="34" charset="0"/>
              </a:rPr>
              <a:t>және</a:t>
            </a:r>
            <a:r>
              <a:rPr lang="ru-RU" sz="1200" b="1" dirty="0">
                <a:latin typeface="Arial" pitchFamily="34" charset="0"/>
              </a:rPr>
              <a:t> </a:t>
            </a:r>
            <a:r>
              <a:rPr lang="ru-RU" sz="1200" b="1" dirty="0" err="1">
                <a:latin typeface="Arial" pitchFamily="34" charset="0"/>
              </a:rPr>
              <a:t>оның</a:t>
            </a:r>
            <a:r>
              <a:rPr lang="ru-RU" sz="1200" b="1" dirty="0">
                <a:latin typeface="Arial" pitchFamily="34" charset="0"/>
              </a:rPr>
              <a:t> </a:t>
            </a:r>
            <a:r>
              <a:rPr lang="ru-RU" sz="1200" b="1" dirty="0" err="1">
                <a:latin typeface="Arial" pitchFamily="34" charset="0"/>
              </a:rPr>
              <a:t>тарихи</a:t>
            </a:r>
            <a:r>
              <a:rPr lang="ru-RU" sz="1200" b="1" dirty="0">
                <a:latin typeface="Arial" pitchFamily="34" charset="0"/>
              </a:rPr>
              <a:t> </a:t>
            </a:r>
            <a:r>
              <a:rPr lang="ru-RU" sz="1200" b="1" dirty="0" err="1">
                <a:latin typeface="Arial" pitchFamily="34" charset="0"/>
              </a:rPr>
              <a:t>шектер</a:t>
            </a:r>
            <a:r>
              <a:rPr lang="en-US" sz="1200" b="1" dirty="0">
                <a:latin typeface="Arial" pitchFamily="34" charset="0"/>
              </a:rPr>
              <a:t>i</a:t>
            </a:r>
            <a:r>
              <a:rPr lang="ru-RU" sz="1200" b="1" dirty="0">
                <a:latin typeface="Arial" pitchFamily="34" charset="0"/>
              </a:rPr>
              <a:t>н</a:t>
            </a:r>
            <a:r>
              <a:rPr lang="en-US" sz="1200" b="1" dirty="0">
                <a:latin typeface="Arial" pitchFamily="34" charset="0"/>
              </a:rPr>
              <a:t>i</a:t>
            </a:r>
            <a:r>
              <a:rPr lang="ru-RU" sz="1200" b="1" dirty="0">
                <a:latin typeface="Arial" pitchFamily="34" charset="0"/>
              </a:rPr>
              <a:t>ң </a:t>
            </a:r>
            <a:r>
              <a:rPr lang="ru-RU" sz="1200" b="1" dirty="0" err="1">
                <a:latin typeface="Arial" pitchFamily="34" charset="0"/>
              </a:rPr>
              <a:t>Данына</a:t>
            </a:r>
            <a:r>
              <a:rPr lang="ru-RU" sz="1200" b="1" dirty="0">
                <a:latin typeface="Arial" pitchFamily="34" charset="0"/>
              </a:rPr>
              <a:t> </a:t>
            </a:r>
            <a:r>
              <a:rPr lang="ru-RU" sz="1200" b="1" dirty="0" err="1">
                <a:latin typeface="Arial" pitchFamily="34" charset="0"/>
              </a:rPr>
              <a:t>Маркстың</a:t>
            </a:r>
            <a:r>
              <a:rPr lang="ru-RU" sz="1200" b="1" dirty="0">
                <a:latin typeface="Arial" pitchFamily="34" charset="0"/>
              </a:rPr>
              <a:t> "капитал"(том 1) </a:t>
            </a:r>
            <a:r>
              <a:rPr lang="ru-RU" sz="1200" b="1" dirty="0" err="1">
                <a:latin typeface="Arial" pitchFamily="34" charset="0"/>
              </a:rPr>
              <a:t>еңбег</a:t>
            </a:r>
            <a:r>
              <a:rPr lang="en-US" sz="1200" b="1" dirty="0">
                <a:latin typeface="Arial" pitchFamily="34" charset="0"/>
              </a:rPr>
              <a:t>i </a:t>
            </a:r>
            <a:r>
              <a:rPr lang="ru-RU" sz="1200" b="1" dirty="0" err="1">
                <a:latin typeface="Arial" pitchFamily="34" charset="0"/>
              </a:rPr>
              <a:t>шықты</a:t>
            </a:r>
            <a:r>
              <a:rPr lang="ru-RU" sz="1200" b="1" dirty="0">
                <a:latin typeface="Arial" pitchFamily="34" charset="0"/>
              </a:rPr>
              <a:t>. Маркс </a:t>
            </a:r>
            <a:r>
              <a:rPr lang="ru-RU" sz="1200" b="1" dirty="0" err="1">
                <a:latin typeface="Arial" pitchFamily="34" charset="0"/>
              </a:rPr>
              <a:t>қалған</a:t>
            </a:r>
            <a:r>
              <a:rPr lang="ru-RU" sz="1200" b="1" dirty="0">
                <a:latin typeface="Arial" pitchFamily="34" charset="0"/>
              </a:rPr>
              <a:t> ә </a:t>
            </a:r>
            <a:r>
              <a:rPr lang="ru-RU" sz="1200" b="1" dirty="0" err="1">
                <a:latin typeface="Arial" pitchFamily="34" charset="0"/>
              </a:rPr>
              <a:t>томды</a:t>
            </a:r>
            <a:r>
              <a:rPr lang="ru-RU" sz="1200" b="1" dirty="0">
                <a:latin typeface="Arial" pitchFamily="34" charset="0"/>
              </a:rPr>
              <a:t> б</a:t>
            </a:r>
            <a:r>
              <a:rPr lang="en-US" sz="1200" b="1" dirty="0">
                <a:latin typeface="Arial" pitchFamily="34" charset="0"/>
              </a:rPr>
              <a:t>i</a:t>
            </a:r>
            <a:r>
              <a:rPr lang="ru-RU" sz="1200" b="1" dirty="0">
                <a:latin typeface="Arial" pitchFamily="34" charset="0"/>
              </a:rPr>
              <a:t>т</a:t>
            </a:r>
            <a:r>
              <a:rPr lang="en-US" sz="1200" b="1" dirty="0">
                <a:latin typeface="Arial" pitchFamily="34" charset="0"/>
              </a:rPr>
              <a:t>i</a:t>
            </a:r>
            <a:r>
              <a:rPr lang="ru-RU" sz="1200" b="1" dirty="0" err="1">
                <a:latin typeface="Arial" pitchFamily="34" charset="0"/>
              </a:rPr>
              <a:t>рмед</a:t>
            </a:r>
            <a:r>
              <a:rPr lang="en-US" sz="1200" b="1" dirty="0">
                <a:latin typeface="Arial" pitchFamily="34" charset="0"/>
              </a:rPr>
              <a:t>i, </a:t>
            </a:r>
            <a:r>
              <a:rPr lang="ru-RU" sz="1200" b="1" dirty="0" err="1">
                <a:latin typeface="Arial" pitchFamily="34" charset="0"/>
              </a:rPr>
              <a:t>оларды</a:t>
            </a:r>
            <a:r>
              <a:rPr lang="ru-RU" sz="1200" b="1" dirty="0">
                <a:latin typeface="Arial" pitchFamily="34" charset="0"/>
              </a:rPr>
              <a:t>  Энгельс </a:t>
            </a:r>
            <a:r>
              <a:rPr lang="ru-RU" sz="1200" b="1" dirty="0" err="1">
                <a:latin typeface="Arial" pitchFamily="34" charset="0"/>
              </a:rPr>
              <a:t>шығаруына</a:t>
            </a:r>
            <a:r>
              <a:rPr lang="ru-RU" sz="1200" b="1" dirty="0">
                <a:latin typeface="Arial" pitchFamily="34" charset="0"/>
              </a:rPr>
              <a:t> </a:t>
            </a:r>
            <a:r>
              <a:rPr lang="ru-RU" sz="1200" b="1" dirty="0" err="1">
                <a:latin typeface="Arial" pitchFamily="34" charset="0"/>
              </a:rPr>
              <a:t>дайындады</a:t>
            </a:r>
            <a:r>
              <a:rPr lang="ru-RU" sz="1200" b="1" dirty="0">
                <a:latin typeface="Arial" pitchFamily="34" charset="0"/>
              </a:rPr>
              <a:t> (том 2)  1885  (том 3) 1894.</a:t>
            </a:r>
          </a:p>
          <a:p>
            <a:pPr>
              <a:spcBef>
                <a:spcPct val="50000"/>
              </a:spcBef>
            </a:pPr>
            <a:r>
              <a:rPr lang="ru-RU" sz="1200" b="1" dirty="0">
                <a:latin typeface="Arial" pitchFamily="34" charset="0"/>
              </a:rPr>
              <a:t>Маркс </a:t>
            </a:r>
            <a:r>
              <a:rPr lang="ru-RU" sz="1200" b="1" dirty="0" err="1">
                <a:latin typeface="Arial" pitchFamily="34" charset="0"/>
              </a:rPr>
              <a:t>өм</a:t>
            </a:r>
            <a:r>
              <a:rPr lang="en-US" sz="1200" b="1" dirty="0">
                <a:latin typeface="Arial" pitchFamily="34" charset="0"/>
              </a:rPr>
              <a:t>i</a:t>
            </a:r>
            <a:r>
              <a:rPr lang="ru-RU" sz="1200" b="1" dirty="0" err="1">
                <a:latin typeface="Arial" pitchFamily="34" charset="0"/>
              </a:rPr>
              <a:t>рдің</a:t>
            </a:r>
            <a:r>
              <a:rPr lang="ru-RU" sz="1200" b="1" dirty="0">
                <a:latin typeface="Arial" pitchFamily="34" charset="0"/>
              </a:rPr>
              <a:t> </a:t>
            </a:r>
            <a:r>
              <a:rPr lang="ru-RU" sz="1200" b="1" dirty="0" err="1">
                <a:latin typeface="Arial" pitchFamily="34" charset="0"/>
              </a:rPr>
              <a:t>соңғы</a:t>
            </a:r>
            <a:r>
              <a:rPr lang="ru-RU" sz="1200" b="1" dirty="0">
                <a:latin typeface="Arial" pitchFamily="34" charset="0"/>
              </a:rPr>
              <a:t> </a:t>
            </a:r>
            <a:r>
              <a:rPr lang="ru-RU" sz="1200" b="1" dirty="0" err="1">
                <a:latin typeface="Arial" pitchFamily="34" charset="0"/>
              </a:rPr>
              <a:t>жылдаранда</a:t>
            </a:r>
            <a:r>
              <a:rPr lang="ru-RU" sz="1200" b="1" dirty="0">
                <a:latin typeface="Arial" pitchFamily="34" charset="0"/>
              </a:rPr>
              <a:t> </a:t>
            </a:r>
            <a:r>
              <a:rPr lang="ru-RU" sz="1200" b="1" dirty="0" err="1">
                <a:latin typeface="Arial" pitchFamily="34" charset="0"/>
              </a:rPr>
              <a:t>пролетарлық</a:t>
            </a:r>
            <a:r>
              <a:rPr lang="ru-RU" sz="1200" b="1" dirty="0">
                <a:latin typeface="Arial" pitchFamily="34" charset="0"/>
              </a:rPr>
              <a:t> </a:t>
            </a:r>
            <a:r>
              <a:rPr lang="ru-RU" sz="1200" b="1" dirty="0" err="1">
                <a:latin typeface="Arial" pitchFamily="34" charset="0"/>
              </a:rPr>
              <a:t>партиялардың</a:t>
            </a:r>
            <a:r>
              <a:rPr lang="ru-RU" sz="1200" b="1" dirty="0">
                <a:latin typeface="Arial" pitchFamily="34" charset="0"/>
              </a:rPr>
              <a:t> </a:t>
            </a:r>
            <a:r>
              <a:rPr lang="ru-RU" sz="1200" b="1" dirty="0" err="1">
                <a:latin typeface="Arial" pitchFamily="34" charset="0"/>
              </a:rPr>
              <a:t>құрастыруында</a:t>
            </a:r>
            <a:r>
              <a:rPr lang="ru-RU" sz="1200" b="1" dirty="0">
                <a:latin typeface="Arial" pitchFamily="34" charset="0"/>
              </a:rPr>
              <a:t> </a:t>
            </a:r>
            <a:r>
              <a:rPr lang="ru-RU" sz="1200" b="1" dirty="0" err="1">
                <a:latin typeface="Arial" pitchFamily="34" charset="0"/>
              </a:rPr>
              <a:t>белсене</a:t>
            </a:r>
            <a:r>
              <a:rPr lang="ru-RU" sz="1200" b="1" dirty="0">
                <a:latin typeface="Arial" pitchFamily="34" charset="0"/>
              </a:rPr>
              <a:t> </a:t>
            </a:r>
            <a:r>
              <a:rPr lang="ru-RU" sz="1200" b="1" dirty="0" err="1">
                <a:latin typeface="Arial" pitchFamily="34" charset="0"/>
              </a:rPr>
              <a:t>қатысты</a:t>
            </a:r>
            <a:r>
              <a:rPr lang="ru-RU" sz="1200" b="1" dirty="0">
                <a:latin typeface="Arial" pitchFamily="34" charset="0"/>
              </a:rPr>
              <a:t>. Маркс (</a:t>
            </a:r>
            <a:r>
              <a:rPr lang="ru-RU" sz="1200" b="1" dirty="0" err="1">
                <a:latin typeface="Arial" pitchFamily="34" charset="0"/>
              </a:rPr>
              <a:t>тарихи</a:t>
            </a:r>
            <a:r>
              <a:rPr lang="ru-RU" sz="1200" b="1" dirty="0">
                <a:latin typeface="Arial" pitchFamily="34" charset="0"/>
              </a:rPr>
              <a:t> материализм) </a:t>
            </a:r>
            <a:r>
              <a:rPr lang="ru-RU" sz="1200" b="1" dirty="0" err="1">
                <a:latin typeface="Arial" pitchFamily="34" charset="0"/>
              </a:rPr>
              <a:t>тарихтың</a:t>
            </a:r>
            <a:r>
              <a:rPr lang="ru-RU" sz="1200" b="1" dirty="0">
                <a:latin typeface="Arial" pitchFamily="34" charset="0"/>
              </a:rPr>
              <a:t> материалист</a:t>
            </a:r>
            <a:r>
              <a:rPr lang="en-US" sz="1200" b="1" dirty="0">
                <a:latin typeface="Arial" pitchFamily="34" charset="0"/>
              </a:rPr>
              <a:t>i</a:t>
            </a:r>
            <a:r>
              <a:rPr lang="ru-RU" sz="1200" b="1" dirty="0">
                <a:latin typeface="Arial" pitchFamily="34" charset="0"/>
              </a:rPr>
              <a:t>к </a:t>
            </a:r>
            <a:r>
              <a:rPr lang="ru-RU" sz="1200" b="1" dirty="0" err="1">
                <a:latin typeface="Arial" pitchFamily="34" charset="0"/>
              </a:rPr>
              <a:t>түс</a:t>
            </a:r>
            <a:r>
              <a:rPr lang="en-US" sz="1200" b="1" dirty="0">
                <a:latin typeface="Arial" pitchFamily="34" charset="0"/>
              </a:rPr>
              <a:t>i</a:t>
            </a:r>
            <a:r>
              <a:rPr lang="ru-RU" sz="1200" b="1" dirty="0">
                <a:latin typeface="Arial" pitchFamily="34" charset="0"/>
              </a:rPr>
              <a:t>ну</a:t>
            </a:r>
            <a:r>
              <a:rPr lang="en-US" sz="1200" b="1" dirty="0">
                <a:latin typeface="Arial" pitchFamily="34" charset="0"/>
              </a:rPr>
              <a:t>i</a:t>
            </a:r>
            <a:r>
              <a:rPr lang="ru-RU" sz="1200" b="1" dirty="0">
                <a:latin typeface="Arial" pitchFamily="34" charset="0"/>
              </a:rPr>
              <a:t>н</a:t>
            </a:r>
            <a:r>
              <a:rPr lang="en-US" sz="1200" b="1" dirty="0">
                <a:latin typeface="Arial" pitchFamily="34" charset="0"/>
              </a:rPr>
              <a:t>i</a:t>
            </a:r>
            <a:r>
              <a:rPr lang="ru-RU" sz="1200" b="1" dirty="0">
                <a:latin typeface="Arial" pitchFamily="34" charset="0"/>
              </a:rPr>
              <a:t>ң </a:t>
            </a:r>
            <a:r>
              <a:rPr lang="ru-RU" sz="1200" b="1" dirty="0" err="1">
                <a:latin typeface="Arial" pitchFamily="34" charset="0"/>
              </a:rPr>
              <a:t>қағидалары</a:t>
            </a:r>
            <a:r>
              <a:rPr lang="ru-RU" sz="1200" b="1" dirty="0">
                <a:latin typeface="Arial" pitchFamily="34" charset="0"/>
              </a:rPr>
              <a:t>, </a:t>
            </a:r>
            <a:r>
              <a:rPr lang="ru-RU" sz="1200" b="1" dirty="0" err="1">
                <a:latin typeface="Arial" pitchFamily="34" charset="0"/>
              </a:rPr>
              <a:t>қосымша</a:t>
            </a:r>
            <a:r>
              <a:rPr lang="ru-RU" sz="1200" b="1" dirty="0">
                <a:latin typeface="Arial" pitchFamily="34" charset="0"/>
              </a:rPr>
              <a:t> </a:t>
            </a:r>
            <a:r>
              <a:rPr lang="ru-RU" sz="1200" b="1" dirty="0" err="1">
                <a:latin typeface="Arial" pitchFamily="34" charset="0"/>
              </a:rPr>
              <a:t>құнның</a:t>
            </a:r>
            <a:r>
              <a:rPr lang="ru-RU" sz="1200" b="1" dirty="0">
                <a:latin typeface="Arial" pitchFamily="34" charset="0"/>
              </a:rPr>
              <a:t> </a:t>
            </a:r>
            <a:r>
              <a:rPr lang="ru-RU" sz="1200" b="1" dirty="0" err="1">
                <a:latin typeface="Arial" pitchFamily="34" charset="0"/>
              </a:rPr>
              <a:t>теориясын</a:t>
            </a:r>
            <a:r>
              <a:rPr lang="ru-RU" sz="1200" b="1" dirty="0">
                <a:latin typeface="Arial" pitchFamily="34" charset="0"/>
              </a:rPr>
              <a:t> </a:t>
            </a:r>
            <a:r>
              <a:rPr lang="ru-RU" sz="1200" b="1" dirty="0" err="1">
                <a:latin typeface="Arial" pitchFamily="34" charset="0"/>
              </a:rPr>
              <a:t>жасады</a:t>
            </a:r>
            <a:r>
              <a:rPr lang="ru-RU" sz="1200" b="1" dirty="0">
                <a:latin typeface="Arial" pitchFamily="34" charset="0"/>
              </a:rPr>
              <a:t>, </a:t>
            </a:r>
            <a:r>
              <a:rPr lang="ru-RU" sz="1200" b="1" dirty="0" err="1">
                <a:latin typeface="Arial" pitchFamily="34" charset="0"/>
              </a:rPr>
              <a:t>капитализмның</a:t>
            </a:r>
            <a:r>
              <a:rPr lang="ru-RU" sz="1200" b="1" dirty="0">
                <a:latin typeface="Arial" pitchFamily="34" charset="0"/>
              </a:rPr>
              <a:t> </a:t>
            </a:r>
            <a:r>
              <a:rPr lang="ru-RU" sz="1200" b="1" dirty="0" err="1">
                <a:latin typeface="Arial" pitchFamily="34" charset="0"/>
              </a:rPr>
              <a:t>дамытуын</a:t>
            </a:r>
            <a:r>
              <a:rPr lang="ru-RU" sz="1200" b="1" dirty="0">
                <a:latin typeface="Arial" pitchFamily="34" charset="0"/>
              </a:rPr>
              <a:t> </a:t>
            </a:r>
            <a:r>
              <a:rPr lang="ru-RU" sz="1200" b="1" dirty="0" err="1">
                <a:latin typeface="Arial" pitchFamily="34" charset="0"/>
              </a:rPr>
              <a:t>зерттед</a:t>
            </a:r>
            <a:r>
              <a:rPr lang="en-US" sz="1200" b="1" dirty="0">
                <a:latin typeface="Arial" pitchFamily="34" charset="0"/>
              </a:rPr>
              <a:t>i </a:t>
            </a:r>
            <a:r>
              <a:rPr lang="ru-RU" sz="1200" b="1" dirty="0" err="1">
                <a:latin typeface="Arial" pitchFamily="34" charset="0"/>
              </a:rPr>
              <a:t>және</a:t>
            </a:r>
            <a:r>
              <a:rPr lang="ru-RU" sz="1200" b="1" dirty="0">
                <a:latin typeface="Arial" pitchFamily="34" charset="0"/>
              </a:rPr>
              <a:t> </a:t>
            </a:r>
            <a:r>
              <a:rPr lang="ru-RU" sz="1200" b="1" dirty="0" err="1">
                <a:latin typeface="Arial" pitchFamily="34" charset="0"/>
              </a:rPr>
              <a:t>нәтижеде</a:t>
            </a:r>
            <a:r>
              <a:rPr lang="ru-RU" sz="1200" b="1" dirty="0">
                <a:latin typeface="Arial" pitchFamily="34" charset="0"/>
              </a:rPr>
              <a:t> </a:t>
            </a:r>
            <a:r>
              <a:rPr lang="ru-RU" sz="1200" b="1" dirty="0" err="1">
                <a:latin typeface="Arial" pitchFamily="34" charset="0"/>
              </a:rPr>
              <a:t>пролетарлық</a:t>
            </a:r>
            <a:r>
              <a:rPr lang="ru-RU" sz="1200" b="1" dirty="0">
                <a:latin typeface="Arial" pitchFamily="34" charset="0"/>
              </a:rPr>
              <a:t> </a:t>
            </a:r>
            <a:r>
              <a:rPr lang="ru-RU" sz="1200" b="1" dirty="0" err="1">
                <a:latin typeface="Arial" pitchFamily="34" charset="0"/>
              </a:rPr>
              <a:t>төңкер</a:t>
            </a:r>
            <a:r>
              <a:rPr lang="en-US" sz="1200" b="1" dirty="0">
                <a:latin typeface="Arial" pitchFamily="34" charset="0"/>
              </a:rPr>
              <a:t>i</a:t>
            </a:r>
            <a:r>
              <a:rPr lang="ru-RU" sz="1200" b="1" dirty="0" err="1">
                <a:latin typeface="Arial" pitchFamily="34" charset="0"/>
              </a:rPr>
              <a:t>ст</a:t>
            </a:r>
            <a:r>
              <a:rPr lang="en-US" sz="1200" b="1" dirty="0">
                <a:latin typeface="Arial" pitchFamily="34" charset="0"/>
              </a:rPr>
              <a:t>i</a:t>
            </a:r>
            <a:r>
              <a:rPr lang="ru-RU" sz="1200" b="1" dirty="0">
                <a:latin typeface="Arial" pitchFamily="34" charset="0"/>
              </a:rPr>
              <a:t>ң </a:t>
            </a:r>
            <a:r>
              <a:rPr lang="ru-RU" sz="1200" b="1" dirty="0" err="1">
                <a:latin typeface="Arial" pitchFamily="34" charset="0"/>
              </a:rPr>
              <a:t>коммунизмына</a:t>
            </a:r>
            <a:r>
              <a:rPr lang="ru-RU" sz="1200" b="1" dirty="0">
                <a:latin typeface="Arial" pitchFamily="34" charset="0"/>
              </a:rPr>
              <a:t> </a:t>
            </a:r>
            <a:r>
              <a:rPr lang="ru-RU" sz="1200" b="1" dirty="0" err="1">
                <a:latin typeface="Arial" pitchFamily="34" charset="0"/>
              </a:rPr>
              <a:t>оның</a:t>
            </a:r>
            <a:r>
              <a:rPr lang="ru-RU" sz="1200" b="1" dirty="0">
                <a:latin typeface="Arial" pitchFamily="34" charset="0"/>
              </a:rPr>
              <a:t> </a:t>
            </a:r>
            <a:r>
              <a:rPr lang="ru-RU" sz="1200" b="1" dirty="0" err="1">
                <a:latin typeface="Arial" pitchFamily="34" charset="0"/>
              </a:rPr>
              <a:t>опат</a:t>
            </a:r>
            <a:r>
              <a:rPr lang="ru-RU" sz="1200" b="1" dirty="0">
                <a:latin typeface="Arial" pitchFamily="34" charset="0"/>
              </a:rPr>
              <a:t> </a:t>
            </a:r>
            <a:r>
              <a:rPr lang="ru-RU" sz="1200" b="1" dirty="0" err="1">
                <a:latin typeface="Arial" pitchFamily="34" charset="0"/>
              </a:rPr>
              <a:t>болуы</a:t>
            </a:r>
            <a:r>
              <a:rPr lang="ru-RU" sz="1200" b="1" dirty="0">
                <a:latin typeface="Arial" pitchFamily="34" charset="0"/>
              </a:rPr>
              <a:t> </a:t>
            </a:r>
            <a:r>
              <a:rPr lang="ru-RU" sz="1200" b="1" dirty="0" err="1">
                <a:latin typeface="Arial" pitchFamily="34" charset="0"/>
              </a:rPr>
              <a:t>және</a:t>
            </a:r>
            <a:r>
              <a:rPr lang="ru-RU" sz="1200" b="1" dirty="0">
                <a:latin typeface="Arial" pitchFamily="34" charset="0"/>
              </a:rPr>
              <a:t> </a:t>
            </a:r>
            <a:r>
              <a:rPr lang="ru-RU" sz="1200" b="1" dirty="0" err="1">
                <a:latin typeface="Arial" pitchFamily="34" charset="0"/>
              </a:rPr>
              <a:t>өткелд</a:t>
            </a:r>
            <a:r>
              <a:rPr lang="en-US" sz="1200" b="1" dirty="0">
                <a:latin typeface="Arial" pitchFamily="34" charset="0"/>
              </a:rPr>
              <a:t>i</a:t>
            </a:r>
            <a:r>
              <a:rPr lang="ru-RU" sz="1200" b="1" dirty="0">
                <a:latin typeface="Arial" pitchFamily="34" charset="0"/>
              </a:rPr>
              <a:t>ң </a:t>
            </a:r>
            <a:r>
              <a:rPr lang="ru-RU" sz="1200" b="1" dirty="0" err="1">
                <a:latin typeface="Arial" pitchFamily="34" charset="0"/>
              </a:rPr>
              <a:t>шарасыздық</a:t>
            </a:r>
            <a:r>
              <a:rPr lang="ru-RU" sz="1200" b="1" dirty="0">
                <a:latin typeface="Arial" pitchFamily="34" charset="0"/>
              </a:rPr>
              <a:t> </a:t>
            </a:r>
            <a:r>
              <a:rPr lang="ru-RU" sz="1200" b="1" dirty="0" err="1">
                <a:latin typeface="Arial" pitchFamily="34" charset="0"/>
              </a:rPr>
              <a:t>туралы</a:t>
            </a:r>
            <a:r>
              <a:rPr lang="ru-RU" sz="1200" b="1" dirty="0">
                <a:latin typeface="Arial" pitchFamily="34" charset="0"/>
              </a:rPr>
              <a:t> </a:t>
            </a:r>
            <a:r>
              <a:rPr lang="ru-RU" sz="1200" b="1" dirty="0" err="1">
                <a:latin typeface="Arial" pitchFamily="34" charset="0"/>
              </a:rPr>
              <a:t>ережес</a:t>
            </a:r>
            <a:r>
              <a:rPr lang="en-US" sz="1200" b="1" dirty="0">
                <a:latin typeface="Arial" pitchFamily="34" charset="0"/>
              </a:rPr>
              <a:t>i</a:t>
            </a:r>
            <a:r>
              <a:rPr lang="ru-RU" sz="1200" b="1" dirty="0">
                <a:latin typeface="Arial" pitchFamily="34" charset="0"/>
              </a:rPr>
              <a:t>н </a:t>
            </a:r>
            <a:r>
              <a:rPr lang="ru-RU" sz="1200" b="1" dirty="0" err="1">
                <a:latin typeface="Arial" pitchFamily="34" charset="0"/>
              </a:rPr>
              <a:t>ұсынды</a:t>
            </a:r>
            <a:r>
              <a:rPr lang="ru-RU" sz="1200" b="1" dirty="0">
                <a:latin typeface="Arial" pitchFamily="34" charset="0"/>
              </a:rPr>
              <a:t>.  Маркс </a:t>
            </a:r>
            <a:r>
              <a:rPr lang="ru-RU" sz="1200" b="1" dirty="0" err="1">
                <a:latin typeface="Arial" pitchFamily="34" charset="0"/>
              </a:rPr>
              <a:t>идеялары</a:t>
            </a:r>
            <a:r>
              <a:rPr lang="ru-RU" sz="1200" b="1" dirty="0">
                <a:latin typeface="Arial" pitchFamily="34" charset="0"/>
              </a:rPr>
              <a:t> </a:t>
            </a:r>
            <a:r>
              <a:rPr lang="ru-RU" sz="1200" b="1" dirty="0" err="1">
                <a:latin typeface="Arial" pitchFamily="34" charset="0"/>
              </a:rPr>
              <a:t>әлеуметт</a:t>
            </a:r>
            <a:r>
              <a:rPr lang="en-US" sz="1200" b="1" dirty="0">
                <a:latin typeface="Arial" pitchFamily="34" charset="0"/>
              </a:rPr>
              <a:t>i</a:t>
            </a:r>
            <a:r>
              <a:rPr lang="ru-RU" sz="1200" b="1" dirty="0">
                <a:latin typeface="Arial" pitchFamily="34" charset="0"/>
              </a:rPr>
              <a:t>к </a:t>
            </a:r>
            <a:r>
              <a:rPr lang="ru-RU" sz="1200" b="1" dirty="0" err="1">
                <a:latin typeface="Arial" pitchFamily="34" charset="0"/>
              </a:rPr>
              <a:t>ойды</a:t>
            </a:r>
            <a:r>
              <a:rPr lang="ru-RU" sz="1200" b="1" dirty="0">
                <a:latin typeface="Arial" pitchFamily="34" charset="0"/>
              </a:rPr>
              <a:t> </a:t>
            </a:r>
            <a:r>
              <a:rPr lang="ru-RU" sz="1200" b="1" dirty="0" err="1">
                <a:latin typeface="Arial" pitchFamily="34" charset="0"/>
              </a:rPr>
              <a:t>және</a:t>
            </a:r>
            <a:r>
              <a:rPr lang="ru-RU" sz="1200" b="1" dirty="0">
                <a:latin typeface="Arial" pitchFamily="34" charset="0"/>
              </a:rPr>
              <a:t> </a:t>
            </a:r>
            <a:r>
              <a:rPr lang="ru-RU" sz="1200" b="1" dirty="0" err="1">
                <a:latin typeface="Arial" pitchFamily="34" charset="0"/>
              </a:rPr>
              <a:t>қоғамдық</a:t>
            </a:r>
            <a:r>
              <a:rPr lang="ru-RU" sz="1200" b="1" dirty="0">
                <a:latin typeface="Arial" pitchFamily="34" charset="0"/>
              </a:rPr>
              <a:t> </a:t>
            </a:r>
            <a:r>
              <a:rPr lang="ru-RU" sz="1200" b="1" dirty="0" err="1">
                <a:latin typeface="Arial" pitchFamily="34" charset="0"/>
              </a:rPr>
              <a:t>тарихтың</a:t>
            </a:r>
            <a:r>
              <a:rPr lang="ru-RU" sz="1200" b="1" dirty="0">
                <a:latin typeface="Arial" pitchFamily="34" charset="0"/>
              </a:rPr>
              <a:t> 19-20 </a:t>
            </a:r>
            <a:r>
              <a:rPr lang="ru-RU" sz="1200" b="1" dirty="0" err="1">
                <a:latin typeface="Arial" pitchFamily="34" charset="0"/>
              </a:rPr>
              <a:t>ғғ</a:t>
            </a:r>
            <a:r>
              <a:rPr lang="ru-RU" sz="1200" b="1" dirty="0">
                <a:latin typeface="Arial" pitchFamily="34" charset="0"/>
              </a:rPr>
              <a:t> </a:t>
            </a:r>
            <a:r>
              <a:rPr lang="ru-RU" sz="1200" b="1" dirty="0" err="1">
                <a:latin typeface="Arial" pitchFamily="34" charset="0"/>
              </a:rPr>
              <a:t>соңында</a:t>
            </a:r>
            <a:r>
              <a:rPr lang="ru-RU" sz="1200" b="1" dirty="0">
                <a:latin typeface="Arial" pitchFamily="34" charset="0"/>
              </a:rPr>
              <a:t> - </a:t>
            </a:r>
            <a:r>
              <a:rPr lang="ru-RU" sz="1200" b="1" dirty="0" err="1">
                <a:latin typeface="Arial" pitchFamily="34" charset="0"/>
              </a:rPr>
              <a:t>күре</a:t>
            </a:r>
            <a:r>
              <a:rPr lang="ru-RU" sz="1200" b="1" dirty="0">
                <a:latin typeface="Arial" pitchFamily="34" charset="0"/>
              </a:rPr>
              <a:t> </a:t>
            </a:r>
            <a:r>
              <a:rPr lang="ru-RU" sz="1200" b="1" dirty="0" err="1">
                <a:latin typeface="Arial" pitchFamily="34" charset="0"/>
              </a:rPr>
              <a:t>тамырға</a:t>
            </a:r>
            <a:r>
              <a:rPr lang="ru-RU" sz="1200" b="1" dirty="0">
                <a:latin typeface="Arial" pitchFamily="34" charset="0"/>
              </a:rPr>
              <a:t> </a:t>
            </a:r>
            <a:r>
              <a:rPr lang="ru-RU" sz="1200" b="1" dirty="0" err="1">
                <a:latin typeface="Arial" pitchFamily="34" charset="0"/>
              </a:rPr>
              <a:t>құйылатын</a:t>
            </a:r>
            <a:r>
              <a:rPr lang="ru-RU" sz="1200" b="1" dirty="0">
                <a:latin typeface="Arial" pitchFamily="34" charset="0"/>
              </a:rPr>
              <a:t> </a:t>
            </a:r>
            <a:r>
              <a:rPr lang="ru-RU" sz="1200" b="1" dirty="0" err="1">
                <a:latin typeface="Arial" pitchFamily="34" charset="0"/>
              </a:rPr>
              <a:t>түбегейл</a:t>
            </a:r>
            <a:r>
              <a:rPr lang="en-US" sz="1200" b="1" dirty="0">
                <a:latin typeface="Arial" pitchFamily="34" charset="0"/>
              </a:rPr>
              <a:t>i </a:t>
            </a:r>
            <a:r>
              <a:rPr lang="ru-RU" sz="1200" b="1" dirty="0" err="1">
                <a:latin typeface="Arial" pitchFamily="34" charset="0"/>
              </a:rPr>
              <a:t>ықпалы</a:t>
            </a:r>
            <a:r>
              <a:rPr lang="ru-RU" sz="1200" b="1" dirty="0">
                <a:latin typeface="Arial" pitchFamily="34" charset="0"/>
              </a:rPr>
              <a:t> </a:t>
            </a:r>
            <a:r>
              <a:rPr lang="ru-RU" sz="1200" b="1" dirty="0" err="1">
                <a:latin typeface="Arial" pitchFamily="34" charset="0"/>
              </a:rPr>
              <a:t>тиды</a:t>
            </a:r>
            <a:r>
              <a:rPr lang="ru-RU" sz="1200" b="1" dirty="0">
                <a:latin typeface="Arial" pitchFamily="34" charset="0"/>
              </a:rPr>
              <a:t>.</a:t>
            </a:r>
          </a:p>
          <a:p>
            <a:pPr>
              <a:spcBef>
                <a:spcPct val="50000"/>
              </a:spcBef>
            </a:pPr>
            <a:r>
              <a:rPr lang="ru-RU" sz="1200" b="1" dirty="0">
                <a:latin typeface="Arial" pitchFamily="34" charset="0"/>
              </a:rPr>
              <a:t>Маркс </a:t>
            </a:r>
            <a:r>
              <a:rPr lang="ru-RU" sz="1200" b="1" dirty="0" err="1">
                <a:latin typeface="Arial" pitchFamily="34" charset="0"/>
              </a:rPr>
              <a:t>көсем</a:t>
            </a:r>
            <a:r>
              <a:rPr lang="ru-RU" sz="1200" b="1" dirty="0">
                <a:latin typeface="Arial" pitchFamily="34" charset="0"/>
              </a:rPr>
              <a:t> мен </a:t>
            </a:r>
            <a:r>
              <a:rPr lang="ru-RU" sz="1200" b="1" dirty="0" err="1">
                <a:latin typeface="Arial" pitchFamily="34" charset="0"/>
              </a:rPr>
              <a:t>ұйымдастырушы</a:t>
            </a:r>
            <a:r>
              <a:rPr lang="ru-RU" sz="1200" b="1" dirty="0">
                <a:latin typeface="Arial" pitchFamily="34" charset="0"/>
              </a:rPr>
              <a:t> </a:t>
            </a:r>
            <a:r>
              <a:rPr lang="ru-RU" sz="1200" b="1" dirty="0" err="1">
                <a:latin typeface="Arial" pitchFamily="34" charset="0"/>
              </a:rPr>
              <a:t>болды</a:t>
            </a:r>
            <a:r>
              <a:rPr lang="ru-RU" sz="1200" b="1" dirty="0">
                <a:latin typeface="Arial" pitchFamily="34" charset="0"/>
              </a:rPr>
              <a:t> 1864 1-ш</a:t>
            </a:r>
            <a:r>
              <a:rPr lang="en-US" sz="1200" b="1" dirty="0">
                <a:latin typeface="Arial" pitchFamily="34" charset="0"/>
              </a:rPr>
              <a:t>i </a:t>
            </a:r>
            <a:r>
              <a:rPr lang="ru-RU" sz="1200" b="1" dirty="0" err="1">
                <a:latin typeface="Arial" pitchFamily="34" charset="0"/>
              </a:rPr>
              <a:t>Интернационалдың</a:t>
            </a:r>
            <a:r>
              <a:rPr lang="ru-RU" sz="1200" b="1" dirty="0">
                <a:latin typeface="Arial" pitchFamily="34" charset="0"/>
              </a:rPr>
              <a:t> </a:t>
            </a:r>
            <a:r>
              <a:rPr lang="ru-RU" sz="1200" b="1" dirty="0" err="1">
                <a:latin typeface="Arial" pitchFamily="34" charset="0"/>
              </a:rPr>
              <a:t>Лондонындағы</a:t>
            </a:r>
            <a:r>
              <a:rPr lang="ru-RU" sz="1200" b="1" dirty="0">
                <a:latin typeface="Arial" pitchFamily="34" charset="0"/>
              </a:rPr>
              <a:t> 28 </a:t>
            </a:r>
            <a:r>
              <a:rPr lang="ru-RU" sz="1200" b="1" dirty="0" err="1">
                <a:latin typeface="Arial" pitchFamily="34" charset="0"/>
              </a:rPr>
              <a:t>қыркүйекте</a:t>
            </a:r>
            <a:r>
              <a:rPr lang="ru-RU" sz="1200" b="1" dirty="0">
                <a:latin typeface="Arial" pitchFamily="34" charset="0"/>
              </a:rPr>
              <a:t> нег</a:t>
            </a:r>
            <a:r>
              <a:rPr lang="en-US" sz="1200" b="1" dirty="0">
                <a:latin typeface="Arial" pitchFamily="34" charset="0"/>
              </a:rPr>
              <a:t>i</a:t>
            </a:r>
            <a:r>
              <a:rPr lang="ru-RU" sz="1200" b="1" dirty="0" err="1">
                <a:latin typeface="Arial" pitchFamily="34" charset="0"/>
              </a:rPr>
              <a:t>зделген</a:t>
            </a:r>
            <a:r>
              <a:rPr lang="ru-RU" sz="1200" b="1" dirty="0">
                <a:latin typeface="Arial" pitchFamily="34" charset="0"/>
              </a:rPr>
              <a:t>. </a:t>
            </a:r>
          </a:p>
          <a:p>
            <a:pPr>
              <a:spcBef>
                <a:spcPct val="50000"/>
              </a:spcBef>
            </a:pPr>
            <a:r>
              <a:rPr lang="ru-RU" sz="1200" b="1" dirty="0">
                <a:latin typeface="Arial" pitchFamily="34" charset="0"/>
              </a:rPr>
              <a:t>Маркс </a:t>
            </a:r>
            <a:r>
              <a:rPr lang="en-US" sz="1200" b="1" dirty="0">
                <a:latin typeface="Arial" pitchFamily="34" charset="0"/>
              </a:rPr>
              <a:t>i</a:t>
            </a:r>
            <a:r>
              <a:rPr lang="ru-RU" sz="1200" b="1" dirty="0">
                <a:latin typeface="Arial" pitchFamily="34" charset="0"/>
              </a:rPr>
              <a:t>с</a:t>
            </a:r>
            <a:r>
              <a:rPr lang="en-US" sz="1200" b="1" dirty="0">
                <a:latin typeface="Arial" pitchFamily="34" charset="0"/>
              </a:rPr>
              <a:t>i </a:t>
            </a:r>
            <a:r>
              <a:rPr lang="ru-RU" sz="1200" b="1" dirty="0" err="1">
                <a:latin typeface="Arial" pitchFamily="34" charset="0"/>
              </a:rPr>
              <a:t>және</a:t>
            </a:r>
            <a:r>
              <a:rPr lang="ru-RU" sz="1200" b="1" dirty="0">
                <a:latin typeface="Arial" pitchFamily="34" charset="0"/>
              </a:rPr>
              <a:t> Энгельса </a:t>
            </a:r>
            <a:r>
              <a:rPr lang="ru-RU" sz="1200" b="1" dirty="0" err="1">
                <a:latin typeface="Arial" pitchFamily="34" charset="0"/>
              </a:rPr>
              <a:t>жалғастырушымен</a:t>
            </a:r>
            <a:r>
              <a:rPr lang="ru-RU" sz="1200" b="1" dirty="0">
                <a:latin typeface="Arial" pitchFamily="34" charset="0"/>
              </a:rPr>
              <a:t> </a:t>
            </a:r>
            <a:r>
              <a:rPr lang="ru-RU" sz="1200" b="1" dirty="0" err="1">
                <a:latin typeface="Arial" pitchFamily="34" charset="0"/>
              </a:rPr>
              <a:t>жаңа</a:t>
            </a:r>
            <a:r>
              <a:rPr lang="ru-RU" sz="1200" b="1" dirty="0">
                <a:latin typeface="Arial" pitchFamily="34" charset="0"/>
              </a:rPr>
              <a:t> </a:t>
            </a:r>
            <a:r>
              <a:rPr lang="ru-RU" sz="1200" b="1" dirty="0" err="1">
                <a:latin typeface="Arial" pitchFamily="34" charset="0"/>
              </a:rPr>
              <a:t>тарихи</a:t>
            </a:r>
            <a:r>
              <a:rPr lang="ru-RU" sz="1200" b="1" dirty="0">
                <a:latin typeface="Arial" pitchFamily="34" charset="0"/>
              </a:rPr>
              <a:t> </a:t>
            </a:r>
            <a:r>
              <a:rPr lang="ru-RU" sz="1200" b="1" dirty="0" err="1">
                <a:latin typeface="Arial" pitchFamily="34" charset="0"/>
              </a:rPr>
              <a:t>шарттардағы</a:t>
            </a:r>
            <a:r>
              <a:rPr lang="ru-RU" sz="1200" b="1" dirty="0">
                <a:latin typeface="Arial" pitchFamily="34" charset="0"/>
              </a:rPr>
              <a:t> марксист</a:t>
            </a:r>
            <a:r>
              <a:rPr lang="en-US" sz="1200" b="1" dirty="0">
                <a:latin typeface="Arial" pitchFamily="34" charset="0"/>
              </a:rPr>
              <a:t>i</a:t>
            </a:r>
            <a:r>
              <a:rPr lang="ru-RU" sz="1200" b="1" dirty="0">
                <a:latin typeface="Arial" pitchFamily="34" charset="0"/>
              </a:rPr>
              <a:t>к </a:t>
            </a:r>
            <a:r>
              <a:rPr lang="ru-RU" sz="1200" b="1" dirty="0" err="1">
                <a:latin typeface="Arial" pitchFamily="34" charset="0"/>
              </a:rPr>
              <a:t>оқу</a:t>
            </a:r>
            <a:r>
              <a:rPr lang="ru-RU" sz="1200" b="1" dirty="0">
                <a:latin typeface="Arial" pitchFamily="34" charset="0"/>
              </a:rPr>
              <a:t> </a:t>
            </a:r>
            <a:r>
              <a:rPr lang="ru-RU" sz="1200" b="1" dirty="0" err="1">
                <a:latin typeface="Arial" pitchFamily="34" charset="0"/>
              </a:rPr>
              <a:t>тарқатқан</a:t>
            </a:r>
            <a:r>
              <a:rPr lang="ru-RU" sz="1200" b="1" dirty="0">
                <a:latin typeface="Arial" pitchFamily="34" charset="0"/>
              </a:rPr>
              <a:t> </a:t>
            </a:r>
            <a:r>
              <a:rPr lang="ru-RU" sz="1200" b="1" dirty="0" err="1">
                <a:latin typeface="Arial" pitchFamily="34" charset="0"/>
              </a:rPr>
              <a:t>В.И.Ленин</a:t>
            </a:r>
            <a:r>
              <a:rPr lang="ru-RU" sz="1200" b="1" dirty="0">
                <a:latin typeface="Arial" pitchFamily="34" charset="0"/>
              </a:rPr>
              <a:t> </a:t>
            </a:r>
            <a:r>
              <a:rPr lang="ru-RU" sz="1200" b="1" dirty="0" err="1">
                <a:latin typeface="Arial" pitchFamily="34" charset="0"/>
              </a:rPr>
              <a:t>болып</a:t>
            </a:r>
            <a:r>
              <a:rPr lang="ru-RU" sz="1200" b="1" dirty="0">
                <a:latin typeface="Arial" pitchFamily="34" charset="0"/>
              </a:rPr>
              <a:t> </a:t>
            </a:r>
            <a:r>
              <a:rPr lang="ru-RU" sz="1200" b="1" dirty="0" err="1">
                <a:latin typeface="Arial" pitchFamily="34" charset="0"/>
              </a:rPr>
              <a:t>тұрды</a:t>
            </a:r>
            <a:r>
              <a:rPr lang="ru-RU" sz="1200" b="1" dirty="0">
                <a:latin typeface="Arial" pitchFamily="34" charset="0"/>
              </a:rPr>
              <a:t>.</a:t>
            </a:r>
          </a:p>
        </p:txBody>
      </p:sp>
      <p:sp>
        <p:nvSpPr>
          <p:cNvPr id="15367" name="Text Box 7"/>
          <p:cNvSpPr txBox="1">
            <a:spLocks noChangeArrowheads="1"/>
          </p:cNvSpPr>
          <p:nvPr/>
        </p:nvSpPr>
        <p:spPr bwMode="auto">
          <a:xfrm>
            <a:off x="3505200" y="685800"/>
            <a:ext cx="5486400" cy="2462213"/>
          </a:xfrm>
          <a:prstGeom prst="rect">
            <a:avLst/>
          </a:prstGeom>
          <a:noFill/>
          <a:ln w="9525">
            <a:solidFill>
              <a:srgbClr val="00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ru-RU" sz="1400" b="1" dirty="0">
                <a:solidFill>
                  <a:srgbClr val="000099"/>
                </a:solidFill>
                <a:latin typeface="Arial" pitchFamily="34" charset="0"/>
              </a:rPr>
              <a:t>Нем</a:t>
            </a:r>
            <a:r>
              <a:rPr lang="en-US" sz="1400" b="1" dirty="0">
                <a:solidFill>
                  <a:srgbClr val="000099"/>
                </a:solidFill>
                <a:latin typeface="Arial" pitchFamily="34" charset="0"/>
              </a:rPr>
              <a:t>i</a:t>
            </a:r>
            <a:r>
              <a:rPr lang="ru-RU" sz="1400" b="1" dirty="0">
                <a:solidFill>
                  <a:srgbClr val="000099"/>
                </a:solidFill>
                <a:latin typeface="Arial" pitchFamily="34" charset="0"/>
              </a:rPr>
              <a:t>с философы </a:t>
            </a:r>
            <a:r>
              <a:rPr lang="ru-RU" sz="1400" b="1" dirty="0" err="1">
                <a:solidFill>
                  <a:srgbClr val="000099"/>
                </a:solidFill>
                <a:latin typeface="Arial" pitchFamily="34" charset="0"/>
              </a:rPr>
              <a:t>және</a:t>
            </a:r>
            <a:r>
              <a:rPr lang="ru-RU" sz="1400" b="1" dirty="0">
                <a:solidFill>
                  <a:srgbClr val="000099"/>
                </a:solidFill>
                <a:latin typeface="Arial" pitchFamily="34" charset="0"/>
              </a:rPr>
              <a:t> экономист </a:t>
            </a:r>
            <a:r>
              <a:rPr lang="ru-RU" sz="1400" b="1" dirty="0" err="1">
                <a:solidFill>
                  <a:srgbClr val="000099"/>
                </a:solidFill>
                <a:latin typeface="Arial" pitchFamily="34" charset="0"/>
              </a:rPr>
              <a:t>К.Маркст</a:t>
            </a:r>
            <a:r>
              <a:rPr lang="en-US" sz="1400" b="1" dirty="0">
                <a:solidFill>
                  <a:srgbClr val="000099"/>
                </a:solidFill>
                <a:latin typeface="Arial" pitchFamily="34" charset="0"/>
              </a:rPr>
              <a:t>i</a:t>
            </a:r>
            <a:r>
              <a:rPr lang="ru-RU" sz="1400" b="1" dirty="0">
                <a:solidFill>
                  <a:srgbClr val="000099"/>
                </a:solidFill>
                <a:latin typeface="Arial" pitchFamily="34" charset="0"/>
              </a:rPr>
              <a:t>ң </a:t>
            </a:r>
            <a:r>
              <a:rPr lang="ru-RU" sz="1400" b="1" dirty="0" err="1">
                <a:solidFill>
                  <a:srgbClr val="000099"/>
                </a:solidFill>
                <a:latin typeface="Arial" pitchFamily="34" charset="0"/>
              </a:rPr>
              <a:t>зор</a:t>
            </a:r>
            <a:r>
              <a:rPr lang="ru-RU" sz="1400" b="1" dirty="0">
                <a:solidFill>
                  <a:srgbClr val="000099"/>
                </a:solidFill>
                <a:latin typeface="Arial" pitchFamily="34" charset="0"/>
              </a:rPr>
              <a:t> </a:t>
            </a:r>
            <a:r>
              <a:rPr lang="ru-RU" sz="1400" b="1" dirty="0" err="1">
                <a:solidFill>
                  <a:srgbClr val="000099"/>
                </a:solidFill>
                <a:latin typeface="Arial" pitchFamily="34" charset="0"/>
              </a:rPr>
              <a:t>еңбег</a:t>
            </a:r>
            <a:r>
              <a:rPr lang="en-US" sz="1400" b="1" dirty="0">
                <a:solidFill>
                  <a:srgbClr val="000099"/>
                </a:solidFill>
                <a:latin typeface="Arial" pitchFamily="34" charset="0"/>
              </a:rPr>
              <a:t>i </a:t>
            </a:r>
            <a:r>
              <a:rPr lang="ru-RU" sz="1400" b="1" dirty="0">
                <a:solidFill>
                  <a:srgbClr val="000099"/>
                </a:solidFill>
                <a:latin typeface="Arial" pitchFamily="34" charset="0"/>
              </a:rPr>
              <a:t>б</a:t>
            </a:r>
            <a:r>
              <a:rPr lang="en-US" sz="1400" b="1" dirty="0">
                <a:solidFill>
                  <a:srgbClr val="000099"/>
                </a:solidFill>
                <a:latin typeface="Arial" pitchFamily="34" charset="0"/>
              </a:rPr>
              <a:t>i</a:t>
            </a:r>
            <a:r>
              <a:rPr lang="ru-RU" sz="1400" b="1" dirty="0" err="1">
                <a:solidFill>
                  <a:srgbClr val="000099"/>
                </a:solidFill>
                <a:latin typeface="Arial" pitchFamily="34" charset="0"/>
              </a:rPr>
              <a:t>ртума</a:t>
            </a:r>
            <a:r>
              <a:rPr lang="ru-RU" sz="1400" b="1" dirty="0">
                <a:solidFill>
                  <a:srgbClr val="000099"/>
                </a:solidFill>
                <a:latin typeface="Arial" pitchFamily="34" charset="0"/>
              </a:rPr>
              <a:t> </a:t>
            </a:r>
            <a:r>
              <a:rPr lang="ru-RU" sz="1400" b="1" dirty="0" err="1">
                <a:solidFill>
                  <a:srgbClr val="000099"/>
                </a:solidFill>
                <a:latin typeface="Arial" pitchFamily="34" charset="0"/>
              </a:rPr>
              <a:t>оқудың</a:t>
            </a:r>
            <a:r>
              <a:rPr lang="ru-RU" sz="1400" b="1" dirty="0">
                <a:solidFill>
                  <a:srgbClr val="000099"/>
                </a:solidFill>
                <a:latin typeface="Arial" pitchFamily="34" charset="0"/>
              </a:rPr>
              <a:t> </a:t>
            </a:r>
            <a:r>
              <a:rPr lang="ru-RU" sz="1400" b="1" dirty="0" err="1">
                <a:solidFill>
                  <a:srgbClr val="000099"/>
                </a:solidFill>
                <a:latin typeface="Arial" pitchFamily="34" charset="0"/>
              </a:rPr>
              <a:t>оларына</a:t>
            </a:r>
            <a:r>
              <a:rPr lang="ru-RU" sz="1400" b="1" dirty="0">
                <a:solidFill>
                  <a:srgbClr val="000099"/>
                </a:solidFill>
                <a:latin typeface="Arial" pitchFamily="34" charset="0"/>
              </a:rPr>
              <a:t> </a:t>
            </a:r>
            <a:r>
              <a:rPr lang="ru-RU" sz="1400" b="1" dirty="0" err="1">
                <a:solidFill>
                  <a:srgbClr val="000099"/>
                </a:solidFill>
                <a:latin typeface="Arial" pitchFamily="34" charset="0"/>
              </a:rPr>
              <a:t>өңдеуде</a:t>
            </a:r>
            <a:r>
              <a:rPr lang="ru-RU" sz="1400" b="1" dirty="0">
                <a:solidFill>
                  <a:srgbClr val="000099"/>
                </a:solidFill>
                <a:latin typeface="Arial" pitchFamily="34" charset="0"/>
              </a:rPr>
              <a:t> - </a:t>
            </a:r>
            <a:r>
              <a:rPr lang="ru-RU" sz="1400" b="1" dirty="0" err="1">
                <a:solidFill>
                  <a:srgbClr val="FF0000"/>
                </a:solidFill>
                <a:latin typeface="Arial" pitchFamily="34" charset="0"/>
              </a:rPr>
              <a:t>қосымша</a:t>
            </a:r>
            <a:r>
              <a:rPr lang="ru-RU" sz="1400" b="1" dirty="0">
                <a:solidFill>
                  <a:srgbClr val="FF0000"/>
                </a:solidFill>
                <a:latin typeface="Arial" pitchFamily="34" charset="0"/>
              </a:rPr>
              <a:t> </a:t>
            </a:r>
            <a:r>
              <a:rPr lang="ru-RU" sz="1400" b="1" dirty="0" err="1">
                <a:solidFill>
                  <a:srgbClr val="FF0000"/>
                </a:solidFill>
                <a:latin typeface="Arial" pitchFamily="34" charset="0"/>
              </a:rPr>
              <a:t>құнның</a:t>
            </a:r>
            <a:r>
              <a:rPr lang="ru-RU" sz="1400" b="1" dirty="0">
                <a:solidFill>
                  <a:srgbClr val="FF0000"/>
                </a:solidFill>
                <a:latin typeface="Arial" pitchFamily="34" charset="0"/>
              </a:rPr>
              <a:t> </a:t>
            </a:r>
            <a:r>
              <a:rPr lang="ru-RU" sz="1400" b="1" dirty="0" err="1">
                <a:solidFill>
                  <a:srgbClr val="FF0000"/>
                </a:solidFill>
                <a:latin typeface="Arial" pitchFamily="34" charset="0"/>
              </a:rPr>
              <a:t>теориясы</a:t>
            </a:r>
            <a:r>
              <a:rPr lang="ru-RU" sz="1400" b="1" dirty="0">
                <a:solidFill>
                  <a:srgbClr val="FF0000"/>
                </a:solidFill>
                <a:latin typeface="Arial" pitchFamily="34" charset="0"/>
              </a:rPr>
              <a:t> </a:t>
            </a:r>
            <a:r>
              <a:rPr lang="ru-RU" sz="1400" b="1" dirty="0" err="1">
                <a:solidFill>
                  <a:srgbClr val="FF0000"/>
                </a:solidFill>
                <a:latin typeface="Arial" pitchFamily="34" charset="0"/>
              </a:rPr>
              <a:t>және</a:t>
            </a:r>
            <a:r>
              <a:rPr lang="ru-RU" sz="1400" b="1" dirty="0">
                <a:solidFill>
                  <a:srgbClr val="FF0000"/>
                </a:solidFill>
                <a:latin typeface="Arial" pitchFamily="34" charset="0"/>
              </a:rPr>
              <a:t> (</a:t>
            </a:r>
            <a:r>
              <a:rPr lang="ru-RU" sz="1400" b="1" dirty="0" err="1">
                <a:solidFill>
                  <a:srgbClr val="FF0000"/>
                </a:solidFill>
                <a:latin typeface="Arial" pitchFamily="34" charset="0"/>
              </a:rPr>
              <a:t>автоматты</a:t>
            </a:r>
            <a:r>
              <a:rPr lang="ru-RU" sz="1400" b="1" dirty="0">
                <a:solidFill>
                  <a:srgbClr val="FF0000"/>
                </a:solidFill>
                <a:latin typeface="Arial" pitchFamily="34" charset="0"/>
              </a:rPr>
              <a:t> экспроприация) </a:t>
            </a:r>
            <a:r>
              <a:rPr lang="ru-RU" sz="1400" b="1" dirty="0" err="1">
                <a:solidFill>
                  <a:srgbClr val="FF0000"/>
                </a:solidFill>
                <a:latin typeface="Arial" pitchFamily="34" charset="0"/>
              </a:rPr>
              <a:t>шоғырландыруды</a:t>
            </a:r>
            <a:r>
              <a:rPr lang="ru-RU" sz="1400" b="1" dirty="0">
                <a:solidFill>
                  <a:srgbClr val="FF0000"/>
                </a:solidFill>
                <a:latin typeface="Arial" pitchFamily="34" charset="0"/>
              </a:rPr>
              <a:t> </a:t>
            </a:r>
            <a:r>
              <a:rPr lang="ru-RU" sz="1400" b="1" dirty="0" err="1">
                <a:solidFill>
                  <a:srgbClr val="FF0000"/>
                </a:solidFill>
                <a:latin typeface="Arial" pitchFamily="34" charset="0"/>
              </a:rPr>
              <a:t>заңғана</a:t>
            </a:r>
            <a:r>
              <a:rPr lang="ru-RU" sz="1400" b="1" dirty="0">
                <a:solidFill>
                  <a:srgbClr val="FF0000"/>
                </a:solidFill>
                <a:latin typeface="Arial" pitchFamily="34" charset="0"/>
              </a:rPr>
              <a:t> </a:t>
            </a:r>
            <a:r>
              <a:rPr lang="ru-RU" sz="1400" b="1" dirty="0" err="1">
                <a:solidFill>
                  <a:srgbClr val="FF0000"/>
                </a:solidFill>
                <a:latin typeface="Arial" pitchFamily="34" charset="0"/>
              </a:rPr>
              <a:t>емес</a:t>
            </a:r>
            <a:r>
              <a:rPr lang="ru-RU" sz="1400" b="1" dirty="0">
                <a:solidFill>
                  <a:srgbClr val="000099"/>
                </a:solidFill>
                <a:latin typeface="Arial" pitchFamily="34" charset="0"/>
              </a:rPr>
              <a:t>, </a:t>
            </a:r>
            <a:r>
              <a:rPr lang="ru-RU" sz="1400" b="1" dirty="0" err="1">
                <a:solidFill>
                  <a:srgbClr val="000099"/>
                </a:solidFill>
                <a:latin typeface="Arial" pitchFamily="34" charset="0"/>
              </a:rPr>
              <a:t>оның</a:t>
            </a:r>
            <a:r>
              <a:rPr lang="ru-RU" sz="1400" b="1" dirty="0">
                <a:solidFill>
                  <a:srgbClr val="000099"/>
                </a:solidFill>
                <a:latin typeface="Arial" pitchFamily="34" charset="0"/>
              </a:rPr>
              <a:t> </a:t>
            </a:r>
            <a:r>
              <a:rPr lang="ru-RU" sz="1400" b="1" dirty="0" err="1">
                <a:solidFill>
                  <a:srgbClr val="000099"/>
                </a:solidFill>
                <a:latin typeface="Arial" pitchFamily="34" charset="0"/>
              </a:rPr>
              <a:t>жұмысы</a:t>
            </a:r>
            <a:r>
              <a:rPr lang="ru-RU" sz="1400" b="1" dirty="0">
                <a:solidFill>
                  <a:srgbClr val="000099"/>
                </a:solidFill>
                <a:latin typeface="Arial" pitchFamily="34" charset="0"/>
              </a:rPr>
              <a:t> (</a:t>
            </a:r>
            <a:r>
              <a:rPr lang="en-US" sz="1400" b="1" dirty="0">
                <a:solidFill>
                  <a:srgbClr val="000099"/>
                </a:solidFill>
                <a:latin typeface="Arial" pitchFamily="34" charset="0"/>
              </a:rPr>
              <a:t>XX </a:t>
            </a:r>
            <a:r>
              <a:rPr lang="ru-RU" sz="1400" b="1" dirty="0" err="1">
                <a:solidFill>
                  <a:srgbClr val="000099"/>
                </a:solidFill>
                <a:latin typeface="Arial" pitchFamily="34" charset="0"/>
              </a:rPr>
              <a:t>ғасыр</a:t>
            </a:r>
            <a:r>
              <a:rPr lang="ru-RU" sz="1400" b="1" dirty="0">
                <a:solidFill>
                  <a:srgbClr val="000099"/>
                </a:solidFill>
                <a:latin typeface="Arial" pitchFamily="34" charset="0"/>
              </a:rPr>
              <a:t>) </a:t>
            </a:r>
            <a:r>
              <a:rPr lang="ru-RU" sz="1400" b="1" dirty="0" err="1">
                <a:solidFill>
                  <a:srgbClr val="000099"/>
                </a:solidFill>
                <a:latin typeface="Arial" pitchFamily="34" charset="0"/>
              </a:rPr>
              <a:t>қаз</a:t>
            </a:r>
            <a:r>
              <a:rPr lang="en-US" sz="1400" b="1" dirty="0">
                <a:solidFill>
                  <a:srgbClr val="000099"/>
                </a:solidFill>
                <a:latin typeface="Arial" pitchFamily="34" charset="0"/>
              </a:rPr>
              <a:t>i</a:t>
            </a:r>
            <a:r>
              <a:rPr lang="ru-RU" sz="1400" b="1" dirty="0" err="1">
                <a:solidFill>
                  <a:srgbClr val="000099"/>
                </a:solidFill>
                <a:latin typeface="Arial" pitchFamily="34" charset="0"/>
              </a:rPr>
              <a:t>рг</a:t>
            </a:r>
            <a:r>
              <a:rPr lang="en-US" sz="1400" b="1" dirty="0">
                <a:solidFill>
                  <a:srgbClr val="000099"/>
                </a:solidFill>
                <a:latin typeface="Arial" pitchFamily="34" charset="0"/>
              </a:rPr>
              <a:t>i </a:t>
            </a:r>
            <a:r>
              <a:rPr lang="ru-RU" sz="1400" b="1" dirty="0" err="1">
                <a:solidFill>
                  <a:srgbClr val="000099"/>
                </a:solidFill>
                <a:latin typeface="Arial" pitchFamily="34" charset="0"/>
              </a:rPr>
              <a:t>батыл</a:t>
            </a:r>
            <a:r>
              <a:rPr lang="ru-RU" sz="1400" b="1" dirty="0">
                <a:solidFill>
                  <a:srgbClr val="000099"/>
                </a:solidFill>
                <a:latin typeface="Arial" pitchFamily="34" charset="0"/>
              </a:rPr>
              <a:t> </a:t>
            </a:r>
            <a:r>
              <a:rPr lang="ru-RU" sz="1400" b="1" dirty="0" err="1">
                <a:solidFill>
                  <a:srgbClr val="000099"/>
                </a:solidFill>
                <a:latin typeface="Arial" pitchFamily="34" charset="0"/>
              </a:rPr>
              <a:t>саяси</a:t>
            </a:r>
            <a:r>
              <a:rPr lang="ru-RU" sz="1400" b="1" dirty="0">
                <a:solidFill>
                  <a:srgbClr val="000099"/>
                </a:solidFill>
                <a:latin typeface="Arial" pitchFamily="34" charset="0"/>
              </a:rPr>
              <a:t> экономия </a:t>
            </a:r>
            <a:r>
              <a:rPr lang="ru-RU" sz="1400" b="1" dirty="0" err="1">
                <a:solidFill>
                  <a:srgbClr val="000099"/>
                </a:solidFill>
                <a:latin typeface="Arial" pitchFamily="34" charset="0"/>
              </a:rPr>
              <a:t>үш</a:t>
            </a:r>
            <a:r>
              <a:rPr lang="en-US" sz="1400" b="1" dirty="0">
                <a:solidFill>
                  <a:srgbClr val="000099"/>
                </a:solidFill>
                <a:latin typeface="Arial" pitchFamily="34" charset="0"/>
              </a:rPr>
              <a:t>i</a:t>
            </a:r>
            <a:r>
              <a:rPr lang="ru-RU" sz="1400" b="1" dirty="0">
                <a:solidFill>
                  <a:srgbClr val="000099"/>
                </a:solidFill>
                <a:latin typeface="Arial" pitchFamily="34" charset="0"/>
              </a:rPr>
              <a:t>н </a:t>
            </a:r>
            <a:r>
              <a:rPr lang="ru-RU" sz="1400" b="1" dirty="0" err="1">
                <a:solidFill>
                  <a:srgbClr val="000099"/>
                </a:solidFill>
                <a:latin typeface="Arial" pitchFamily="34" charset="0"/>
              </a:rPr>
              <a:t>есептеу</a:t>
            </a:r>
            <a:r>
              <a:rPr lang="ru-RU" sz="1400" b="1" dirty="0">
                <a:solidFill>
                  <a:srgbClr val="000099"/>
                </a:solidFill>
                <a:latin typeface="Arial" pitchFamily="34" charset="0"/>
              </a:rPr>
              <a:t> </a:t>
            </a:r>
            <a:r>
              <a:rPr lang="ru-RU" sz="1400" b="1" dirty="0" err="1">
                <a:solidFill>
                  <a:srgbClr val="000099"/>
                </a:solidFill>
                <a:latin typeface="Arial" pitchFamily="34" charset="0"/>
              </a:rPr>
              <a:t>нүкте</a:t>
            </a:r>
            <a:r>
              <a:rPr lang="ru-RU" sz="1400" b="1" dirty="0">
                <a:solidFill>
                  <a:srgbClr val="000099"/>
                </a:solidFill>
                <a:latin typeface="Arial" pitchFamily="34" charset="0"/>
              </a:rPr>
              <a:t> </a:t>
            </a:r>
            <a:r>
              <a:rPr lang="ru-RU" sz="1400" b="1" dirty="0" err="1">
                <a:solidFill>
                  <a:srgbClr val="000099"/>
                </a:solidFill>
                <a:latin typeface="Arial" pitchFamily="34" charset="0"/>
              </a:rPr>
              <a:t>болатын</a:t>
            </a:r>
            <a:r>
              <a:rPr lang="ru-RU" sz="1400" b="1" dirty="0">
                <a:solidFill>
                  <a:srgbClr val="000099"/>
                </a:solidFill>
                <a:latin typeface="Arial" pitchFamily="34" charset="0"/>
              </a:rPr>
              <a:t> </a:t>
            </a:r>
            <a:r>
              <a:rPr lang="ru-RU" sz="1400" b="1" dirty="0" err="1">
                <a:solidFill>
                  <a:srgbClr val="000099"/>
                </a:solidFill>
                <a:latin typeface="Arial" pitchFamily="34" charset="0"/>
              </a:rPr>
              <a:t>болады.Адам</a:t>
            </a:r>
            <a:r>
              <a:rPr lang="ru-RU" sz="1400" b="1" dirty="0">
                <a:solidFill>
                  <a:srgbClr val="000099"/>
                </a:solidFill>
                <a:latin typeface="Arial" pitchFamily="34" charset="0"/>
              </a:rPr>
              <a:t> </a:t>
            </a:r>
            <a:r>
              <a:rPr lang="ru-RU" sz="1400" b="1" dirty="0" err="1">
                <a:solidFill>
                  <a:srgbClr val="000099"/>
                </a:solidFill>
                <a:latin typeface="Arial" pitchFamily="34" charset="0"/>
              </a:rPr>
              <a:t>баласының</a:t>
            </a:r>
            <a:r>
              <a:rPr lang="ru-RU" sz="1400" b="1" dirty="0">
                <a:solidFill>
                  <a:srgbClr val="000099"/>
                </a:solidFill>
                <a:latin typeface="Arial" pitchFamily="34" charset="0"/>
              </a:rPr>
              <a:t> </a:t>
            </a:r>
            <a:r>
              <a:rPr lang="ru-RU" sz="1400" b="1" dirty="0" err="1">
                <a:solidFill>
                  <a:srgbClr val="000099"/>
                </a:solidFill>
                <a:latin typeface="Arial" pitchFamily="34" charset="0"/>
              </a:rPr>
              <a:t>ортақ</a:t>
            </a:r>
            <a:r>
              <a:rPr lang="ru-RU" sz="1400" b="1" dirty="0">
                <a:solidFill>
                  <a:srgbClr val="000099"/>
                </a:solidFill>
                <a:latin typeface="Arial" pitchFamily="34" charset="0"/>
              </a:rPr>
              <a:t> </a:t>
            </a:r>
            <a:r>
              <a:rPr lang="ru-RU" sz="1400" b="1" dirty="0" err="1">
                <a:solidFill>
                  <a:srgbClr val="000099"/>
                </a:solidFill>
                <a:latin typeface="Arial" pitchFamily="34" charset="0"/>
              </a:rPr>
              <a:t>тарихы</a:t>
            </a:r>
            <a:r>
              <a:rPr lang="ru-RU" sz="1400" b="1" dirty="0">
                <a:solidFill>
                  <a:srgbClr val="000099"/>
                </a:solidFill>
                <a:latin typeface="Arial" pitchFamily="34" charset="0"/>
              </a:rPr>
              <a:t> осы </a:t>
            </a:r>
            <a:r>
              <a:rPr lang="ru-RU" sz="1400" b="1" dirty="0" err="1">
                <a:solidFill>
                  <a:srgbClr val="000099"/>
                </a:solidFill>
                <a:latin typeface="Arial" pitchFamily="34" charset="0"/>
              </a:rPr>
              <a:t>жүз</a:t>
            </a:r>
            <a:r>
              <a:rPr lang="ru-RU" sz="1400" b="1" dirty="0">
                <a:solidFill>
                  <a:srgbClr val="000099"/>
                </a:solidFill>
                <a:latin typeface="Arial" pitchFamily="34" charset="0"/>
              </a:rPr>
              <a:t> </a:t>
            </a:r>
            <a:r>
              <a:rPr lang="ru-RU" sz="1400" b="1" dirty="0" err="1">
                <a:solidFill>
                  <a:srgbClr val="000099"/>
                </a:solidFill>
                <a:latin typeface="Arial" pitchFamily="34" charset="0"/>
              </a:rPr>
              <a:t>жылдықта</a:t>
            </a:r>
            <a:r>
              <a:rPr lang="ru-RU" sz="1400" b="1" dirty="0">
                <a:solidFill>
                  <a:srgbClr val="000099"/>
                </a:solidFill>
                <a:latin typeface="Arial" pitchFamily="34" charset="0"/>
              </a:rPr>
              <a:t> да, </a:t>
            </a:r>
            <a:r>
              <a:rPr lang="ru-RU" sz="1400" b="1" dirty="0" err="1">
                <a:solidFill>
                  <a:srgbClr val="000099"/>
                </a:solidFill>
                <a:latin typeface="Arial" pitchFamily="34" charset="0"/>
              </a:rPr>
              <a:t>экономикалық</a:t>
            </a:r>
            <a:r>
              <a:rPr lang="ru-RU" sz="1400" b="1" dirty="0">
                <a:solidFill>
                  <a:srgbClr val="000099"/>
                </a:solidFill>
                <a:latin typeface="Arial" pitchFamily="34" charset="0"/>
              </a:rPr>
              <a:t> та </a:t>
            </a:r>
            <a:r>
              <a:rPr lang="ru-RU" sz="1400" b="1" dirty="0" err="1">
                <a:solidFill>
                  <a:srgbClr val="000099"/>
                </a:solidFill>
                <a:latin typeface="Arial" pitchFamily="34" charset="0"/>
              </a:rPr>
              <a:t>бұдан</a:t>
            </a:r>
            <a:r>
              <a:rPr lang="ru-RU" sz="1400" b="1" dirty="0">
                <a:solidFill>
                  <a:srgbClr val="000099"/>
                </a:solidFill>
                <a:latin typeface="Arial" pitchFamily="34" charset="0"/>
              </a:rPr>
              <a:t> </a:t>
            </a:r>
            <a:r>
              <a:rPr lang="ru-RU" sz="1400" b="1" dirty="0" err="1">
                <a:solidFill>
                  <a:srgbClr val="000099"/>
                </a:solidFill>
                <a:latin typeface="Arial" pitchFamily="34" charset="0"/>
              </a:rPr>
              <a:t>басқа</a:t>
            </a:r>
            <a:r>
              <a:rPr lang="ru-RU" sz="1400" b="1" dirty="0">
                <a:solidFill>
                  <a:srgbClr val="000099"/>
                </a:solidFill>
                <a:latin typeface="Arial" pitchFamily="34" charset="0"/>
              </a:rPr>
              <a:t>, </a:t>
            </a:r>
            <a:r>
              <a:rPr lang="ru-RU" sz="1400" b="1" dirty="0" err="1">
                <a:solidFill>
                  <a:srgbClr val="000099"/>
                </a:solidFill>
                <a:latin typeface="Arial" pitchFamily="34" charset="0"/>
              </a:rPr>
              <a:t>оның</a:t>
            </a:r>
            <a:r>
              <a:rPr lang="ru-RU" sz="1400" b="1" dirty="0">
                <a:solidFill>
                  <a:srgbClr val="000099"/>
                </a:solidFill>
                <a:latin typeface="Arial" pitchFamily="34" charset="0"/>
              </a:rPr>
              <a:t> </a:t>
            </a:r>
            <a:r>
              <a:rPr lang="ru-RU" sz="1400" b="1" dirty="0" err="1">
                <a:solidFill>
                  <a:srgbClr val="000099"/>
                </a:solidFill>
                <a:latin typeface="Arial" pitchFamily="34" charset="0"/>
              </a:rPr>
              <a:t>экономикалық</a:t>
            </a:r>
            <a:r>
              <a:rPr lang="ru-RU" sz="1400" b="1" dirty="0">
                <a:solidFill>
                  <a:srgbClr val="000099"/>
                </a:solidFill>
                <a:latin typeface="Arial" pitchFamily="34" charset="0"/>
              </a:rPr>
              <a:t> </a:t>
            </a:r>
            <a:r>
              <a:rPr lang="ru-RU" sz="1400" b="1" dirty="0" err="1">
                <a:solidFill>
                  <a:srgbClr val="000099"/>
                </a:solidFill>
                <a:latin typeface="Arial" pitchFamily="34" charset="0"/>
              </a:rPr>
              <a:t>теориясы</a:t>
            </a:r>
            <a:r>
              <a:rPr lang="ru-RU" sz="1400" b="1" dirty="0">
                <a:solidFill>
                  <a:srgbClr val="000099"/>
                </a:solidFill>
                <a:latin typeface="Arial" pitchFamily="34" charset="0"/>
              </a:rPr>
              <a:t> </a:t>
            </a:r>
            <a:r>
              <a:rPr lang="ru-RU" sz="1400" b="1" dirty="0" err="1">
                <a:solidFill>
                  <a:srgbClr val="000099"/>
                </a:solidFill>
                <a:latin typeface="Arial" pitchFamily="34" charset="0"/>
              </a:rPr>
              <a:t>жоспарлы</a:t>
            </a:r>
            <a:r>
              <a:rPr lang="ru-RU" sz="1400" b="1" dirty="0">
                <a:solidFill>
                  <a:srgbClr val="000099"/>
                </a:solidFill>
                <a:latin typeface="Arial" pitchFamily="34" charset="0"/>
              </a:rPr>
              <a:t> </a:t>
            </a:r>
            <a:r>
              <a:rPr lang="ru-RU" sz="1400" b="1" dirty="0" err="1">
                <a:solidFill>
                  <a:srgbClr val="000099"/>
                </a:solidFill>
                <a:latin typeface="Arial" pitchFamily="34" charset="0"/>
              </a:rPr>
              <a:t>шаруашылығы</a:t>
            </a:r>
            <a:r>
              <a:rPr lang="ru-RU" sz="1400" b="1" dirty="0">
                <a:solidFill>
                  <a:srgbClr val="000099"/>
                </a:solidFill>
                <a:latin typeface="Arial" pitchFamily="34" charset="0"/>
              </a:rPr>
              <a:t> бар социалист</a:t>
            </a:r>
            <a:r>
              <a:rPr lang="en-US" sz="1400" b="1" dirty="0">
                <a:solidFill>
                  <a:srgbClr val="000099"/>
                </a:solidFill>
                <a:latin typeface="Arial" pitchFamily="34" charset="0"/>
              </a:rPr>
              <a:t>i</a:t>
            </a:r>
            <a:r>
              <a:rPr lang="ru-RU" sz="1400" b="1" dirty="0">
                <a:solidFill>
                  <a:srgbClr val="000099"/>
                </a:solidFill>
                <a:latin typeface="Arial" pitchFamily="34" charset="0"/>
              </a:rPr>
              <a:t>к </a:t>
            </a:r>
            <a:r>
              <a:rPr lang="ru-RU" sz="1400" b="1" dirty="0" err="1">
                <a:solidFill>
                  <a:srgbClr val="000099"/>
                </a:solidFill>
                <a:latin typeface="Arial" pitchFamily="34" charset="0"/>
              </a:rPr>
              <a:t>елдерд</a:t>
            </a:r>
            <a:r>
              <a:rPr lang="en-US" sz="1400" b="1" dirty="0">
                <a:solidFill>
                  <a:srgbClr val="000099"/>
                </a:solidFill>
                <a:latin typeface="Arial" pitchFamily="34" charset="0"/>
              </a:rPr>
              <a:t>i</a:t>
            </a:r>
            <a:r>
              <a:rPr lang="ru-RU" sz="1400" b="1" dirty="0">
                <a:solidFill>
                  <a:srgbClr val="000099"/>
                </a:solidFill>
                <a:latin typeface="Arial" pitchFamily="34" charset="0"/>
              </a:rPr>
              <a:t>ң </a:t>
            </a:r>
            <a:r>
              <a:rPr lang="ru-RU" sz="1400" b="1" dirty="0" err="1">
                <a:solidFill>
                  <a:srgbClr val="000099"/>
                </a:solidFill>
                <a:latin typeface="Arial" pitchFamily="34" charset="0"/>
              </a:rPr>
              <a:t>қоғамдық</a:t>
            </a:r>
            <a:r>
              <a:rPr lang="ru-RU" sz="1400" b="1" dirty="0">
                <a:solidFill>
                  <a:srgbClr val="000099"/>
                </a:solidFill>
                <a:latin typeface="Arial" pitchFamily="34" charset="0"/>
              </a:rPr>
              <a:t> </a:t>
            </a:r>
            <a:r>
              <a:rPr lang="ru-RU" sz="1400" b="1" dirty="0" err="1">
                <a:solidFill>
                  <a:srgbClr val="000099"/>
                </a:solidFill>
                <a:latin typeface="Arial" pitchFamily="34" charset="0"/>
              </a:rPr>
              <a:t>құрайтын</a:t>
            </a:r>
            <a:r>
              <a:rPr lang="ru-RU" sz="1400" b="1" dirty="0">
                <a:solidFill>
                  <a:srgbClr val="000099"/>
                </a:solidFill>
                <a:latin typeface="Arial" pitchFamily="34" charset="0"/>
              </a:rPr>
              <a:t> </a:t>
            </a:r>
            <a:r>
              <a:rPr lang="ru-RU" sz="1400" b="1" dirty="0" err="1">
                <a:solidFill>
                  <a:srgbClr val="000099"/>
                </a:solidFill>
                <a:latin typeface="Arial" pitchFamily="34" charset="0"/>
              </a:rPr>
              <a:t>қоғамдық</a:t>
            </a:r>
            <a:r>
              <a:rPr lang="ru-RU" sz="1400" b="1" dirty="0">
                <a:solidFill>
                  <a:srgbClr val="000099"/>
                </a:solidFill>
                <a:latin typeface="Arial" pitchFamily="34" charset="0"/>
              </a:rPr>
              <a:t> </a:t>
            </a:r>
            <a:r>
              <a:rPr lang="ru-RU" sz="1400" b="1" dirty="0" err="1">
                <a:solidFill>
                  <a:srgbClr val="000099"/>
                </a:solidFill>
                <a:latin typeface="Arial" pitchFamily="34" charset="0"/>
              </a:rPr>
              <a:t>идеологияларының</a:t>
            </a:r>
            <a:r>
              <a:rPr lang="ru-RU" sz="1400" b="1" dirty="0">
                <a:solidFill>
                  <a:srgbClr val="000099"/>
                </a:solidFill>
                <a:latin typeface="Arial" pitchFamily="34" charset="0"/>
              </a:rPr>
              <a:t> б</a:t>
            </a:r>
            <a:r>
              <a:rPr lang="en-US" sz="1400" b="1" dirty="0">
                <a:solidFill>
                  <a:srgbClr val="000099"/>
                </a:solidFill>
                <a:latin typeface="Arial" pitchFamily="34" charset="0"/>
              </a:rPr>
              <a:t>i</a:t>
            </a:r>
            <a:r>
              <a:rPr lang="ru-RU" sz="1400" b="1" dirty="0">
                <a:solidFill>
                  <a:srgbClr val="000099"/>
                </a:solidFill>
                <a:latin typeface="Arial" pitchFamily="34" charset="0"/>
              </a:rPr>
              <a:t>р</a:t>
            </a:r>
            <a:r>
              <a:rPr lang="en-US" sz="1400" b="1" dirty="0">
                <a:solidFill>
                  <a:srgbClr val="000099"/>
                </a:solidFill>
                <a:latin typeface="Arial" pitchFamily="34" charset="0"/>
              </a:rPr>
              <a:t>i XX </a:t>
            </a:r>
            <a:r>
              <a:rPr lang="ru-RU" sz="1400" b="1" dirty="0" err="1">
                <a:solidFill>
                  <a:srgbClr val="000099"/>
                </a:solidFill>
                <a:latin typeface="Arial" pitchFamily="34" charset="0"/>
              </a:rPr>
              <a:t>ғасырында</a:t>
            </a:r>
            <a:r>
              <a:rPr lang="ru-RU" sz="1400" b="1" dirty="0">
                <a:solidFill>
                  <a:srgbClr val="000099"/>
                </a:solidFill>
                <a:latin typeface="Arial" pitchFamily="34" charset="0"/>
              </a:rPr>
              <a:t> азу </a:t>
            </a:r>
            <a:r>
              <a:rPr lang="ru-RU" sz="1400" b="1" dirty="0" err="1">
                <a:solidFill>
                  <a:srgbClr val="000099"/>
                </a:solidFill>
                <a:latin typeface="Arial" pitchFamily="34" charset="0"/>
              </a:rPr>
              <a:t>өзгер</a:t>
            </a:r>
            <a:r>
              <a:rPr lang="en-US" sz="1400" b="1" dirty="0">
                <a:solidFill>
                  <a:srgbClr val="000099"/>
                </a:solidFill>
                <a:latin typeface="Arial" pitchFamily="34" charset="0"/>
              </a:rPr>
              <a:t>i</a:t>
            </a:r>
            <a:r>
              <a:rPr lang="ru-RU" sz="1400" b="1" dirty="0" err="1">
                <a:solidFill>
                  <a:srgbClr val="000099"/>
                </a:solidFill>
                <a:latin typeface="Arial" pitchFamily="34" charset="0"/>
              </a:rPr>
              <a:t>стерде</a:t>
            </a:r>
            <a:r>
              <a:rPr lang="ru-RU" sz="1400" b="1" dirty="0">
                <a:solidFill>
                  <a:srgbClr val="000099"/>
                </a:solidFill>
                <a:latin typeface="Arial" pitchFamily="34" charset="0"/>
              </a:rPr>
              <a:t> </a:t>
            </a:r>
            <a:r>
              <a:rPr lang="ru-RU" sz="1400" b="1" dirty="0" err="1">
                <a:solidFill>
                  <a:srgbClr val="000099"/>
                </a:solidFill>
                <a:latin typeface="Arial" pitchFamily="34" charset="0"/>
              </a:rPr>
              <a:t>үлес</a:t>
            </a:r>
            <a:r>
              <a:rPr lang="ru-RU" sz="1400" b="1" dirty="0">
                <a:solidFill>
                  <a:srgbClr val="000099"/>
                </a:solidFill>
                <a:latin typeface="Arial" pitchFamily="34" charset="0"/>
              </a:rPr>
              <a:t> </a:t>
            </a:r>
            <a:r>
              <a:rPr lang="ru-RU" sz="1400" b="1" dirty="0" err="1">
                <a:solidFill>
                  <a:srgbClr val="000099"/>
                </a:solidFill>
                <a:latin typeface="Arial" pitchFamily="34" charset="0"/>
              </a:rPr>
              <a:t>енг</a:t>
            </a:r>
            <a:r>
              <a:rPr lang="en-US" sz="1400" b="1" dirty="0">
                <a:solidFill>
                  <a:srgbClr val="000099"/>
                </a:solidFill>
                <a:latin typeface="Arial" pitchFamily="34" charset="0"/>
              </a:rPr>
              <a:t>i</a:t>
            </a:r>
            <a:r>
              <a:rPr lang="ru-RU" sz="1400" b="1" dirty="0" err="1">
                <a:solidFill>
                  <a:srgbClr val="000099"/>
                </a:solidFill>
                <a:latin typeface="Arial" pitchFamily="34" charset="0"/>
              </a:rPr>
              <a:t>зе</a:t>
            </a:r>
            <a:r>
              <a:rPr lang="ru-RU" sz="1400" b="1" dirty="0">
                <a:solidFill>
                  <a:srgbClr val="000099"/>
                </a:solidFill>
                <a:latin typeface="Arial" pitchFamily="34" charset="0"/>
              </a:rPr>
              <a:t> </a:t>
            </a:r>
            <a:r>
              <a:rPr lang="ru-RU" sz="1400" b="1" dirty="0" err="1">
                <a:solidFill>
                  <a:srgbClr val="000099"/>
                </a:solidFill>
                <a:latin typeface="Arial" pitchFamily="34" charset="0"/>
              </a:rPr>
              <a:t>қызмет</a:t>
            </a:r>
            <a:r>
              <a:rPr lang="ru-RU" sz="1400" b="1" dirty="0">
                <a:solidFill>
                  <a:srgbClr val="000099"/>
                </a:solidFill>
                <a:latin typeface="Arial" pitchFamily="34" charset="0"/>
              </a:rPr>
              <a:t> </a:t>
            </a:r>
            <a:r>
              <a:rPr lang="ru-RU" sz="1400" b="1" dirty="0" err="1">
                <a:solidFill>
                  <a:srgbClr val="000099"/>
                </a:solidFill>
                <a:latin typeface="Arial" pitchFamily="34" charset="0"/>
              </a:rPr>
              <a:t>етт</a:t>
            </a:r>
            <a:r>
              <a:rPr lang="en-US" sz="1400" b="1" dirty="0">
                <a:solidFill>
                  <a:srgbClr val="000099"/>
                </a:solidFill>
                <a:latin typeface="Arial" pitchFamily="34" charset="0"/>
              </a:rPr>
              <a:t>i, </a:t>
            </a:r>
            <a:r>
              <a:rPr lang="ru-RU" sz="1400" b="1" dirty="0" err="1">
                <a:solidFill>
                  <a:srgbClr val="000099"/>
                </a:solidFill>
                <a:latin typeface="Arial" pitchFamily="34" charset="0"/>
              </a:rPr>
              <a:t>сайып</a:t>
            </a:r>
            <a:r>
              <a:rPr lang="ru-RU" sz="1400" b="1" dirty="0">
                <a:solidFill>
                  <a:srgbClr val="000099"/>
                </a:solidFill>
                <a:latin typeface="Arial" pitchFamily="34" charset="0"/>
              </a:rPr>
              <a:t> </a:t>
            </a:r>
            <a:r>
              <a:rPr lang="ru-RU" sz="1400" b="1" dirty="0" err="1">
                <a:solidFill>
                  <a:srgbClr val="000099"/>
                </a:solidFill>
                <a:latin typeface="Arial" pitchFamily="34" charset="0"/>
              </a:rPr>
              <a:t>келгенде</a:t>
            </a:r>
            <a:r>
              <a:rPr lang="ru-RU" sz="1400" b="1" dirty="0">
                <a:solidFill>
                  <a:srgbClr val="000099"/>
                </a:solidFill>
                <a:latin typeface="Arial" pitchFamily="34" charset="0"/>
              </a:rPr>
              <a:t>. </a:t>
            </a:r>
          </a:p>
        </p:txBody>
      </p:sp>
      <p:pic>
        <p:nvPicPr>
          <p:cNvPr id="15368" name="Picture 8" descr="C:\WINDOWS\Рабочий стол\ист.эк.мыс\blue_prev.gif">
            <a:hlinkClick r:id="" action="ppaction://noaction"/>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163" y="6248400"/>
            <a:ext cx="274637" cy="274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5685863"/>
      </p:ext>
    </p:extLst>
  </p:cSld>
  <p:clrMapOvr>
    <a:masterClrMapping/>
  </p:clrMapOvr>
  <mc:AlternateContent xmlns:mc="http://schemas.openxmlformats.org/markup-compatibility/2006" xmlns:p14="http://schemas.microsoft.com/office/powerpoint/2010/main">
    <mc:Choice Requires="p14">
      <p:transition spd="slow" p14:dur="3000">
        <p14:shred/>
        <p:sndAc>
          <p:stSnd>
            <p:snd r:embed="rId3" name="voltage.wav"/>
          </p:stSnd>
        </p:sndAc>
      </p:transition>
    </mc:Choice>
    <mc:Fallback xmlns="">
      <p:transition spd="slow">
        <p:fade/>
        <p:sndAc>
          <p:stSnd>
            <p:snd r:embed="rId9" name="voltage.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blinds(horizontal)">
                                      <p:cBhvr>
                                        <p:cTn id="7" dur="500"/>
                                        <p:tgtEl>
                                          <p:spTgt spid="15364"/>
                                        </p:tgtEl>
                                      </p:cBhvr>
                                    </p:animEffect>
                                  </p:childTnLst>
                                  <p:subTnLst>
                                    <p:audio>
                                      <p:cMediaNode>
                                        <p:cTn display="0" masterRel="sameClick">
                                          <p:stCondLst>
                                            <p:cond evt="begin" delay="0">
                                              <p:tn val="5"/>
                                            </p:cond>
                                          </p:stCondLst>
                                          <p:endCondLst>
                                            <p:cond evt="onStopAudio" delay="0">
                                              <p:tgtEl>
                                                <p:sldTgt/>
                                              </p:tgtEl>
                                            </p:cond>
                                          </p:endCondLst>
                                        </p:cTn>
                                        <p:tgtEl>
                                          <p:sndTgt r:embed="rId4" name="camera.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15365"/>
                                        </p:tgtEl>
                                        <p:attrNameLst>
                                          <p:attrName>style.visibility</p:attrName>
                                        </p:attrNameLst>
                                      </p:cBhvr>
                                      <p:to>
                                        <p:strVal val="visible"/>
                                      </p:to>
                                    </p:set>
                                    <p:animEffect transition="in" filter="blinds(vertical)">
                                      <p:cBhvr>
                                        <p:cTn id="12" dur="500"/>
                                        <p:tgtEl>
                                          <p:spTgt spid="15365"/>
                                        </p:tgtEl>
                                      </p:cBhvr>
                                    </p:animEffect>
                                  </p:childTnLst>
                                  <p:subTnLst>
                                    <p:audio>
                                      <p:cMediaNode>
                                        <p:cTn display="0" masterRel="sameClick">
                                          <p:stCondLst>
                                            <p:cond evt="begin" delay="0">
                                              <p:tn val="10"/>
                                            </p:cond>
                                          </p:stCondLst>
                                          <p:endCondLst>
                                            <p:cond evt="onStopAudio" delay="0">
                                              <p:tgtEl>
                                                <p:sldTgt/>
                                              </p:tgtEl>
                                            </p:cond>
                                          </p:endCondLst>
                                        </p:cTn>
                                        <p:tgtEl>
                                          <p:sndTgt r:embed="rId4" name="camera.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15366"/>
                                        </p:tgtEl>
                                        <p:attrNameLst>
                                          <p:attrName>style.visibility</p:attrName>
                                        </p:attrNameLst>
                                      </p:cBhvr>
                                      <p:to>
                                        <p:strVal val="visible"/>
                                      </p:to>
                                    </p:set>
                                    <p:animEffect transition="in" filter="strips(downRight)">
                                      <p:cBhvr>
                                        <p:cTn id="17" dur="500"/>
                                        <p:tgtEl>
                                          <p:spTgt spid="15366"/>
                                        </p:tgtEl>
                                      </p:cBhvr>
                                    </p:animEffect>
                                  </p:childTnLst>
                                  <p:subTnLst>
                                    <p:audio>
                                      <p:cMediaNode>
                                        <p:cTn display="0" masterRel="sameClick">
                                          <p:stCondLst>
                                            <p:cond evt="begin" delay="0">
                                              <p:tn val="15"/>
                                            </p:cond>
                                          </p:stCondLst>
                                          <p:endCondLst>
                                            <p:cond evt="onStopAudio" delay="0">
                                              <p:tgtEl>
                                                <p:sldTgt/>
                                              </p:tgtEl>
                                            </p:cond>
                                          </p:endCondLst>
                                        </p:cTn>
                                        <p:tgtEl>
                                          <p:sndTgt r:embed="rId5" name="chimes.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3" presetClass="entr" presetSubtype="272" fill="hold" grpId="0" nodeType="clickEffect">
                                  <p:stCondLst>
                                    <p:cond delay="0"/>
                                  </p:stCondLst>
                                  <p:childTnLst>
                                    <p:set>
                                      <p:cBhvr>
                                        <p:cTn id="21" dur="1" fill="hold">
                                          <p:stCondLst>
                                            <p:cond delay="0"/>
                                          </p:stCondLst>
                                        </p:cTn>
                                        <p:tgtEl>
                                          <p:spTgt spid="15367"/>
                                        </p:tgtEl>
                                        <p:attrNameLst>
                                          <p:attrName>style.visibility</p:attrName>
                                        </p:attrNameLst>
                                      </p:cBhvr>
                                      <p:to>
                                        <p:strVal val="visible"/>
                                      </p:to>
                                    </p:set>
                                    <p:anim calcmode="lin" valueType="num">
                                      <p:cBhvr>
                                        <p:cTn id="22" dur="500" fill="hold"/>
                                        <p:tgtEl>
                                          <p:spTgt spid="15367"/>
                                        </p:tgtEl>
                                        <p:attrNameLst>
                                          <p:attrName>ppt_w</p:attrName>
                                        </p:attrNameLst>
                                      </p:cBhvr>
                                      <p:tavLst>
                                        <p:tav tm="0">
                                          <p:val>
                                            <p:strVal val="2/3*#ppt_w"/>
                                          </p:val>
                                        </p:tav>
                                        <p:tav tm="100000">
                                          <p:val>
                                            <p:strVal val="#ppt_w"/>
                                          </p:val>
                                        </p:tav>
                                      </p:tavLst>
                                    </p:anim>
                                    <p:anim calcmode="lin" valueType="num">
                                      <p:cBhvr>
                                        <p:cTn id="23" dur="500" fill="hold"/>
                                        <p:tgtEl>
                                          <p:spTgt spid="15367"/>
                                        </p:tgtEl>
                                        <p:attrNameLst>
                                          <p:attrName>ppt_h</p:attrName>
                                        </p:attrNameLst>
                                      </p:cBhvr>
                                      <p:tavLst>
                                        <p:tav tm="0">
                                          <p:val>
                                            <p:strVal val="2/3*#ppt_h"/>
                                          </p:val>
                                        </p:tav>
                                        <p:tav tm="100000">
                                          <p:val>
                                            <p:strVal val="#ppt_h"/>
                                          </p:val>
                                        </p:tav>
                                      </p:tavLst>
                                    </p:anim>
                                  </p:childTnLst>
                                  <p:subTnLst>
                                    <p:audio>
                                      <p:cMediaNode>
                                        <p:cTn display="0" masterRel="sameClick">
                                          <p:stCondLst>
                                            <p:cond evt="begin" delay="0">
                                              <p:tn val="20"/>
                                            </p:cond>
                                          </p:stCondLst>
                                          <p:endCondLst>
                                            <p:cond evt="onStopAudio" delay="0">
                                              <p:tgtEl>
                                                <p:sldTgt/>
                                              </p:tgtEl>
                                            </p:cond>
                                          </p:endCondLst>
                                        </p:cTn>
                                        <p:tgtEl>
                                          <p:sndTgt r:embed="rId5"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animBg="1" autoUpdateAnimBg="0"/>
      <p:bldP spid="15366" grpId="0" autoUpdateAnimBg="0"/>
      <p:bldP spid="15367"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rPr>
              <a:t>Марксизм</a:t>
            </a:r>
            <a:endParaRPr lang="ru-RU" b="1" i="1" dirty="0">
              <a:solidFill>
                <a:srgbClr val="FF0000"/>
              </a:solidFill>
            </a:endParaRPr>
          </a:p>
        </p:txBody>
      </p:sp>
      <p:sp>
        <p:nvSpPr>
          <p:cNvPr id="3" name="Текст 2"/>
          <p:cNvSpPr>
            <a:spLocks noGrp="1"/>
          </p:cNvSpPr>
          <p:nvPr>
            <p:ph type="body" sz="half" idx="1"/>
          </p:nvPr>
        </p:nvSpPr>
        <p:spPr>
          <a:xfrm>
            <a:off x="457200" y="1600200"/>
            <a:ext cx="4038600" cy="5257800"/>
          </a:xfrm>
        </p:spPr>
        <p:txBody>
          <a:bodyPr>
            <a:noAutofit/>
          </a:bodyPr>
          <a:lstStyle/>
          <a:p>
            <a:r>
              <a:rPr lang="ru-RU" sz="1400" b="1" dirty="0">
                <a:solidFill>
                  <a:schemeClr val="accent2">
                    <a:lumMod val="60000"/>
                    <a:lumOff val="40000"/>
                  </a:schemeClr>
                </a:solidFill>
              </a:rPr>
              <a:t>Марксизм - </a:t>
            </a:r>
            <a:r>
              <a:rPr lang="ru-RU" sz="1400" b="1" dirty="0" err="1">
                <a:solidFill>
                  <a:schemeClr val="accent2">
                    <a:lumMod val="60000"/>
                    <a:lumOff val="40000"/>
                  </a:schemeClr>
                </a:solidFill>
              </a:rPr>
              <a:t>философиялық</a:t>
            </a:r>
            <a:r>
              <a:rPr lang="ru-RU" sz="1400" b="1" dirty="0">
                <a:solidFill>
                  <a:schemeClr val="accent2">
                    <a:lumMod val="60000"/>
                    <a:lumOff val="40000"/>
                  </a:schemeClr>
                </a:solidFill>
              </a:rPr>
              <a:t>, </a:t>
            </a:r>
            <a:r>
              <a:rPr lang="ru-RU" sz="1400" b="1" dirty="0" err="1">
                <a:solidFill>
                  <a:schemeClr val="accent2">
                    <a:lumMod val="60000"/>
                    <a:lumOff val="40000"/>
                  </a:schemeClr>
                </a:solidFill>
              </a:rPr>
              <a:t>экономикалық</a:t>
            </a:r>
            <a:r>
              <a:rPr lang="ru-RU" sz="1400" b="1" dirty="0">
                <a:solidFill>
                  <a:schemeClr val="accent2">
                    <a:lumMod val="60000"/>
                    <a:lumOff val="40000"/>
                  </a:schemeClr>
                </a:solidFill>
              </a:rPr>
              <a:t> </a:t>
            </a:r>
            <a:r>
              <a:rPr lang="ru-RU" sz="1400" b="1" dirty="0" err="1">
                <a:solidFill>
                  <a:schemeClr val="accent2">
                    <a:lumMod val="60000"/>
                    <a:lumOff val="40000"/>
                  </a:schemeClr>
                </a:solidFill>
              </a:rPr>
              <a:t>және</a:t>
            </a:r>
            <a:r>
              <a:rPr lang="ru-RU" sz="1400" b="1" dirty="0">
                <a:solidFill>
                  <a:schemeClr val="accent2">
                    <a:lumMod val="60000"/>
                    <a:lumOff val="40000"/>
                  </a:schemeClr>
                </a:solidFill>
              </a:rPr>
              <a:t> </a:t>
            </a:r>
            <a:r>
              <a:rPr lang="ru-RU" sz="1400" b="1" dirty="0" err="1">
                <a:solidFill>
                  <a:schemeClr val="accent2">
                    <a:lumMod val="60000"/>
                    <a:lumOff val="40000"/>
                  </a:schemeClr>
                </a:solidFill>
              </a:rPr>
              <a:t>әлеуметт</a:t>
            </a:r>
            <a:r>
              <a:rPr lang="en-US" sz="1400" b="1" dirty="0">
                <a:solidFill>
                  <a:schemeClr val="accent2">
                    <a:lumMod val="60000"/>
                    <a:lumOff val="40000"/>
                  </a:schemeClr>
                </a:solidFill>
              </a:rPr>
              <a:t>i</a:t>
            </a:r>
            <a:r>
              <a:rPr lang="ru-RU" sz="1400" b="1" dirty="0">
                <a:solidFill>
                  <a:schemeClr val="accent2">
                    <a:lumMod val="60000"/>
                    <a:lumOff val="40000"/>
                  </a:schemeClr>
                </a:solidFill>
              </a:rPr>
              <a:t>к-</a:t>
            </a:r>
            <a:r>
              <a:rPr lang="ru-RU" sz="1400" b="1" dirty="0" err="1">
                <a:solidFill>
                  <a:schemeClr val="accent2">
                    <a:lumMod val="60000"/>
                    <a:lumOff val="40000"/>
                  </a:schemeClr>
                </a:solidFill>
              </a:rPr>
              <a:t>саяси</a:t>
            </a:r>
            <a:r>
              <a:rPr lang="ru-RU" sz="1400" b="1" dirty="0">
                <a:solidFill>
                  <a:schemeClr val="accent2">
                    <a:lumMod val="60000"/>
                    <a:lumOff val="40000"/>
                  </a:schemeClr>
                </a:solidFill>
              </a:rPr>
              <a:t> </a:t>
            </a:r>
            <a:r>
              <a:rPr lang="ru-RU" sz="1400" b="1" dirty="0" err="1">
                <a:solidFill>
                  <a:schemeClr val="accent2">
                    <a:lumMod val="60000"/>
                    <a:lumOff val="40000"/>
                  </a:schemeClr>
                </a:solidFill>
              </a:rPr>
              <a:t>көзқарастардың</a:t>
            </a:r>
            <a:r>
              <a:rPr lang="ru-RU" sz="1400" b="1" dirty="0">
                <a:solidFill>
                  <a:schemeClr val="accent2">
                    <a:lumMod val="60000"/>
                    <a:lumOff val="40000"/>
                  </a:schemeClr>
                </a:solidFill>
              </a:rPr>
              <a:t> : </a:t>
            </a:r>
            <a:r>
              <a:rPr lang="ru-RU" sz="1400" b="1" dirty="0" err="1">
                <a:solidFill>
                  <a:schemeClr val="accent2">
                    <a:lumMod val="60000"/>
                    <a:lumOff val="40000"/>
                  </a:schemeClr>
                </a:solidFill>
              </a:rPr>
              <a:t>қосатын</a:t>
            </a:r>
            <a:r>
              <a:rPr lang="ru-RU" sz="1400" b="1" dirty="0">
                <a:solidFill>
                  <a:schemeClr val="accent2">
                    <a:lumMod val="60000"/>
                    <a:lumOff val="40000"/>
                  </a:schemeClr>
                </a:solidFill>
              </a:rPr>
              <a:t> </a:t>
            </a:r>
            <a:r>
              <a:rPr lang="ru-RU" sz="1400" b="1" dirty="0" err="1">
                <a:solidFill>
                  <a:schemeClr val="accent2">
                    <a:lumMod val="60000"/>
                    <a:lumOff val="40000"/>
                  </a:schemeClr>
                </a:solidFill>
              </a:rPr>
              <a:t>жүйес</a:t>
            </a:r>
            <a:r>
              <a:rPr lang="en-US" sz="1400" b="1" dirty="0">
                <a:solidFill>
                  <a:schemeClr val="accent2">
                    <a:lumMod val="60000"/>
                    <a:lumOff val="40000"/>
                  </a:schemeClr>
                </a:solidFill>
              </a:rPr>
              <a:t>i </a:t>
            </a:r>
            <a:r>
              <a:rPr lang="ru-RU" sz="1400" b="1" dirty="0">
                <a:solidFill>
                  <a:schemeClr val="accent2">
                    <a:lumMod val="60000"/>
                    <a:lumOff val="40000"/>
                  </a:schemeClr>
                </a:solidFill>
              </a:rPr>
              <a:t>нег</a:t>
            </a:r>
            <a:r>
              <a:rPr lang="en-US" sz="1400" b="1" dirty="0">
                <a:solidFill>
                  <a:schemeClr val="accent2">
                    <a:lumMod val="60000"/>
                    <a:lumOff val="40000"/>
                  </a:schemeClr>
                </a:solidFill>
              </a:rPr>
              <a:t>i</a:t>
            </a:r>
            <a:r>
              <a:rPr lang="ru-RU" sz="1400" b="1" dirty="0" err="1">
                <a:solidFill>
                  <a:schemeClr val="accent2">
                    <a:lumMod val="60000"/>
                    <a:lumOff val="40000"/>
                  </a:schemeClr>
                </a:solidFill>
              </a:rPr>
              <a:t>зделген</a:t>
            </a:r>
            <a:r>
              <a:rPr lang="ru-RU" sz="1400" b="1" dirty="0">
                <a:solidFill>
                  <a:schemeClr val="accent2">
                    <a:lumMod val="60000"/>
                    <a:lumOff val="40000"/>
                  </a:schemeClr>
                </a:solidFill>
              </a:rPr>
              <a:t> </a:t>
            </a:r>
            <a:r>
              <a:rPr lang="ru-RU" sz="1400" b="1" dirty="0" err="1">
                <a:solidFill>
                  <a:schemeClr val="accent2">
                    <a:lumMod val="60000"/>
                    <a:lumOff val="40000"/>
                  </a:schemeClr>
                </a:solidFill>
              </a:rPr>
              <a:t>К.Маркспен</a:t>
            </a:r>
            <a:r>
              <a:rPr lang="ru-RU" sz="1400" b="1" dirty="0">
                <a:solidFill>
                  <a:schemeClr val="accent2">
                    <a:lumMod val="60000"/>
                    <a:lumOff val="40000"/>
                  </a:schemeClr>
                </a:solidFill>
              </a:rPr>
              <a:t> </a:t>
            </a:r>
            <a:r>
              <a:rPr lang="ru-RU" sz="1400" b="1" dirty="0" err="1">
                <a:solidFill>
                  <a:schemeClr val="accent2">
                    <a:lumMod val="60000"/>
                    <a:lumOff val="40000"/>
                  </a:schemeClr>
                </a:solidFill>
              </a:rPr>
              <a:t>және</a:t>
            </a:r>
            <a:r>
              <a:rPr lang="ru-RU" sz="1400" b="1" dirty="0">
                <a:solidFill>
                  <a:schemeClr val="accent2">
                    <a:lumMod val="60000"/>
                    <a:lumOff val="40000"/>
                  </a:schemeClr>
                </a:solidFill>
              </a:rPr>
              <a:t> </a:t>
            </a:r>
            <a:r>
              <a:rPr lang="ru-RU" sz="1400" b="1" dirty="0" err="1">
                <a:solidFill>
                  <a:schemeClr val="accent2">
                    <a:lumMod val="60000"/>
                    <a:lumOff val="40000"/>
                  </a:schemeClr>
                </a:solidFill>
              </a:rPr>
              <a:t>Ф.Энгельспен</a:t>
            </a:r>
            <a:r>
              <a:rPr lang="ru-RU" sz="1400" b="1" dirty="0">
                <a:solidFill>
                  <a:schemeClr val="accent2">
                    <a:lumMod val="60000"/>
                    <a:lumOff val="40000"/>
                  </a:schemeClr>
                </a:solidFill>
              </a:rPr>
              <a:t>: </a:t>
            </a:r>
          </a:p>
          <a:p>
            <a:r>
              <a:rPr lang="ru-RU" sz="1400" b="1" dirty="0">
                <a:solidFill>
                  <a:schemeClr val="accent2">
                    <a:lumMod val="60000"/>
                    <a:lumOff val="40000"/>
                  </a:schemeClr>
                </a:solidFill>
              </a:rPr>
              <a:t>- </a:t>
            </a:r>
            <a:r>
              <a:rPr lang="ru-RU" sz="1400" b="1" dirty="0" err="1">
                <a:solidFill>
                  <a:schemeClr val="accent2">
                    <a:lumMod val="60000"/>
                    <a:lumOff val="40000"/>
                  </a:schemeClr>
                </a:solidFill>
              </a:rPr>
              <a:t>философиялық</a:t>
            </a:r>
            <a:r>
              <a:rPr lang="ru-RU" sz="1400" b="1" dirty="0">
                <a:solidFill>
                  <a:schemeClr val="accent2">
                    <a:lumMod val="60000"/>
                    <a:lumOff val="40000"/>
                  </a:schemeClr>
                </a:solidFill>
              </a:rPr>
              <a:t> материализм </a:t>
            </a:r>
            <a:r>
              <a:rPr lang="ru-RU" sz="1400" b="1" dirty="0" err="1">
                <a:solidFill>
                  <a:schemeClr val="accent2">
                    <a:lumMod val="60000"/>
                    <a:lumOff val="40000"/>
                  </a:schemeClr>
                </a:solidFill>
              </a:rPr>
              <a:t>және</a:t>
            </a:r>
            <a:r>
              <a:rPr lang="ru-RU" sz="1400" b="1" dirty="0">
                <a:solidFill>
                  <a:schemeClr val="accent2">
                    <a:lumMod val="60000"/>
                    <a:lumOff val="40000"/>
                  </a:schemeClr>
                </a:solidFill>
              </a:rPr>
              <a:t> </a:t>
            </a:r>
            <a:r>
              <a:rPr lang="ru-RU" sz="1400" b="1" dirty="0" err="1">
                <a:solidFill>
                  <a:schemeClr val="accent2">
                    <a:lumMod val="60000"/>
                    <a:lumOff val="40000"/>
                  </a:schemeClr>
                </a:solidFill>
              </a:rPr>
              <a:t>диалектикке</a:t>
            </a:r>
            <a:r>
              <a:rPr lang="ru-RU" sz="1400" b="1" dirty="0">
                <a:solidFill>
                  <a:schemeClr val="accent2">
                    <a:lumMod val="60000"/>
                    <a:lumOff val="40000"/>
                  </a:schemeClr>
                </a:solidFill>
              </a:rPr>
              <a:t>; </a:t>
            </a:r>
          </a:p>
          <a:p>
            <a:r>
              <a:rPr lang="ru-RU" sz="1400" b="1" dirty="0">
                <a:solidFill>
                  <a:schemeClr val="accent2">
                    <a:lumMod val="60000"/>
                    <a:lumOff val="40000"/>
                  </a:schemeClr>
                </a:solidFill>
              </a:rPr>
              <a:t>- (</a:t>
            </a:r>
            <a:r>
              <a:rPr lang="ru-RU" sz="1400" b="1" dirty="0" err="1">
                <a:solidFill>
                  <a:schemeClr val="accent2">
                    <a:lumMod val="60000"/>
                    <a:lumOff val="40000"/>
                  </a:schemeClr>
                </a:solidFill>
              </a:rPr>
              <a:t>қоғамдық</a:t>
            </a:r>
            <a:r>
              <a:rPr lang="ru-RU" sz="1400" b="1" dirty="0">
                <a:solidFill>
                  <a:schemeClr val="accent2">
                    <a:lumMod val="60000"/>
                    <a:lumOff val="40000"/>
                  </a:schemeClr>
                </a:solidFill>
              </a:rPr>
              <a:t> </a:t>
            </a:r>
            <a:r>
              <a:rPr lang="ru-RU" sz="1400" b="1" dirty="0" err="1">
                <a:solidFill>
                  <a:schemeClr val="accent2">
                    <a:lumMod val="60000"/>
                    <a:lumOff val="40000"/>
                  </a:schemeClr>
                </a:solidFill>
              </a:rPr>
              <a:t>формациялардың</a:t>
            </a:r>
            <a:r>
              <a:rPr lang="ru-RU" sz="1400" b="1" dirty="0">
                <a:solidFill>
                  <a:schemeClr val="accent2">
                    <a:lumMod val="60000"/>
                    <a:lumOff val="40000"/>
                  </a:schemeClr>
                </a:solidFill>
              </a:rPr>
              <a:t> </a:t>
            </a:r>
            <a:r>
              <a:rPr lang="ru-RU" sz="1400" b="1" dirty="0" err="1">
                <a:solidFill>
                  <a:schemeClr val="accent2">
                    <a:lumMod val="60000"/>
                    <a:lumOff val="40000"/>
                  </a:schemeClr>
                </a:solidFill>
              </a:rPr>
              <a:t>теориясын</a:t>
            </a:r>
            <a:r>
              <a:rPr lang="ru-RU" sz="1400" b="1" dirty="0">
                <a:solidFill>
                  <a:schemeClr val="accent2">
                    <a:lumMod val="60000"/>
                    <a:lumOff val="40000"/>
                  </a:schemeClr>
                </a:solidFill>
              </a:rPr>
              <a:t>) </a:t>
            </a:r>
            <a:r>
              <a:rPr lang="ru-RU" sz="1400" b="1" dirty="0" err="1">
                <a:solidFill>
                  <a:schemeClr val="accent2">
                    <a:lumMod val="60000"/>
                    <a:lumOff val="40000"/>
                  </a:schemeClr>
                </a:solidFill>
              </a:rPr>
              <a:t>тарихтың</a:t>
            </a:r>
            <a:r>
              <a:rPr lang="ru-RU" sz="1400" b="1" dirty="0">
                <a:solidFill>
                  <a:schemeClr val="accent2">
                    <a:lumMod val="60000"/>
                    <a:lumOff val="40000"/>
                  </a:schemeClr>
                </a:solidFill>
              </a:rPr>
              <a:t> материалист</a:t>
            </a:r>
            <a:r>
              <a:rPr lang="en-US" sz="1400" b="1" dirty="0">
                <a:solidFill>
                  <a:schemeClr val="accent2">
                    <a:lumMod val="60000"/>
                    <a:lumOff val="40000"/>
                  </a:schemeClr>
                </a:solidFill>
              </a:rPr>
              <a:t>i</a:t>
            </a:r>
            <a:r>
              <a:rPr lang="ru-RU" sz="1400" b="1" dirty="0">
                <a:solidFill>
                  <a:schemeClr val="accent2">
                    <a:lumMod val="60000"/>
                    <a:lumOff val="40000"/>
                  </a:schemeClr>
                </a:solidFill>
              </a:rPr>
              <a:t>к </a:t>
            </a:r>
            <a:r>
              <a:rPr lang="ru-RU" sz="1400" b="1" dirty="0" err="1">
                <a:solidFill>
                  <a:schemeClr val="accent2">
                    <a:lumMod val="60000"/>
                    <a:lumOff val="40000"/>
                  </a:schemeClr>
                </a:solidFill>
              </a:rPr>
              <a:t>түс</a:t>
            </a:r>
            <a:r>
              <a:rPr lang="en-US" sz="1400" b="1" dirty="0">
                <a:solidFill>
                  <a:schemeClr val="accent2">
                    <a:lumMod val="60000"/>
                    <a:lumOff val="40000"/>
                  </a:schemeClr>
                </a:solidFill>
              </a:rPr>
              <a:t>i</a:t>
            </a:r>
            <a:r>
              <a:rPr lang="ru-RU" sz="1400" b="1" dirty="0">
                <a:solidFill>
                  <a:schemeClr val="accent2">
                    <a:lumMod val="60000"/>
                    <a:lumOff val="40000"/>
                  </a:schemeClr>
                </a:solidFill>
              </a:rPr>
              <a:t>ну</a:t>
            </a:r>
            <a:r>
              <a:rPr lang="en-US" sz="1400" b="1" dirty="0">
                <a:solidFill>
                  <a:schemeClr val="accent2">
                    <a:lumMod val="60000"/>
                    <a:lumOff val="40000"/>
                  </a:schemeClr>
                </a:solidFill>
              </a:rPr>
              <a:t>i; </a:t>
            </a:r>
          </a:p>
          <a:p>
            <a:r>
              <a:rPr lang="en-US" sz="1400" b="1" dirty="0">
                <a:solidFill>
                  <a:schemeClr val="accent2">
                    <a:lumMod val="60000"/>
                    <a:lumOff val="40000"/>
                  </a:schemeClr>
                </a:solidFill>
              </a:rPr>
              <a:t>- (</a:t>
            </a:r>
            <a:r>
              <a:rPr lang="ru-RU" sz="1400" b="1" dirty="0" err="1">
                <a:solidFill>
                  <a:schemeClr val="accent2">
                    <a:lumMod val="60000"/>
                    <a:lumOff val="40000"/>
                  </a:schemeClr>
                </a:solidFill>
              </a:rPr>
              <a:t>қосымша</a:t>
            </a:r>
            <a:r>
              <a:rPr lang="ru-RU" sz="1400" b="1" dirty="0">
                <a:solidFill>
                  <a:schemeClr val="accent2">
                    <a:lumMod val="60000"/>
                    <a:lumOff val="40000"/>
                  </a:schemeClr>
                </a:solidFill>
              </a:rPr>
              <a:t> </a:t>
            </a:r>
            <a:r>
              <a:rPr lang="ru-RU" sz="1400" b="1" dirty="0" err="1">
                <a:solidFill>
                  <a:schemeClr val="accent2">
                    <a:lumMod val="60000"/>
                    <a:lumOff val="40000"/>
                  </a:schemeClr>
                </a:solidFill>
              </a:rPr>
              <a:t>құнның</a:t>
            </a:r>
            <a:r>
              <a:rPr lang="ru-RU" sz="1400" b="1" dirty="0">
                <a:solidFill>
                  <a:schemeClr val="accent2">
                    <a:lumMod val="60000"/>
                    <a:lumOff val="40000"/>
                  </a:schemeClr>
                </a:solidFill>
              </a:rPr>
              <a:t> </a:t>
            </a:r>
            <a:r>
              <a:rPr lang="ru-RU" sz="1400" b="1" dirty="0" err="1">
                <a:solidFill>
                  <a:schemeClr val="accent2">
                    <a:lumMod val="60000"/>
                    <a:lumOff val="40000"/>
                  </a:schemeClr>
                </a:solidFill>
              </a:rPr>
              <a:t>теориясын</a:t>
            </a:r>
            <a:r>
              <a:rPr lang="ru-RU" sz="1400" b="1" dirty="0">
                <a:solidFill>
                  <a:schemeClr val="accent2">
                    <a:lumMod val="60000"/>
                    <a:lumOff val="40000"/>
                  </a:schemeClr>
                </a:solidFill>
              </a:rPr>
              <a:t> </a:t>
            </a:r>
            <a:r>
              <a:rPr lang="ru-RU" sz="1400" b="1" dirty="0" err="1">
                <a:solidFill>
                  <a:schemeClr val="accent2">
                    <a:lumMod val="60000"/>
                    <a:lumOff val="40000"/>
                  </a:schemeClr>
                </a:solidFill>
              </a:rPr>
              <a:t>тағы</a:t>
            </a:r>
            <a:r>
              <a:rPr lang="ru-RU" sz="1400" b="1" dirty="0">
                <a:solidFill>
                  <a:schemeClr val="accent2">
                    <a:lumMod val="60000"/>
                    <a:lumOff val="40000"/>
                  </a:schemeClr>
                </a:solidFill>
              </a:rPr>
              <a:t> </a:t>
            </a:r>
            <a:r>
              <a:rPr lang="ru-RU" sz="1400" b="1" dirty="0" err="1">
                <a:solidFill>
                  <a:schemeClr val="accent2">
                    <a:lumMod val="60000"/>
                    <a:lumOff val="40000"/>
                  </a:schemeClr>
                </a:solidFill>
              </a:rPr>
              <a:t>басқалар</a:t>
            </a:r>
            <a:r>
              <a:rPr lang="ru-RU" sz="1400" b="1" dirty="0">
                <a:solidFill>
                  <a:schemeClr val="accent2">
                    <a:lumMod val="60000"/>
                    <a:lumOff val="40000"/>
                  </a:schemeClr>
                </a:solidFill>
              </a:rPr>
              <a:t>) капиталист</a:t>
            </a:r>
            <a:r>
              <a:rPr lang="en-US" sz="1400" b="1" dirty="0">
                <a:solidFill>
                  <a:schemeClr val="accent2">
                    <a:lumMod val="60000"/>
                    <a:lumOff val="40000"/>
                  </a:schemeClr>
                </a:solidFill>
              </a:rPr>
              <a:t>i</a:t>
            </a:r>
            <a:r>
              <a:rPr lang="ru-RU" sz="1400" b="1" dirty="0">
                <a:solidFill>
                  <a:schemeClr val="accent2">
                    <a:lumMod val="60000"/>
                    <a:lumOff val="40000"/>
                  </a:schemeClr>
                </a:solidFill>
              </a:rPr>
              <a:t>к </a:t>
            </a:r>
            <a:r>
              <a:rPr lang="ru-RU" sz="1400" b="1" dirty="0" err="1">
                <a:solidFill>
                  <a:schemeClr val="accent2">
                    <a:lumMod val="60000"/>
                    <a:lumOff val="40000"/>
                  </a:schemeClr>
                </a:solidFill>
              </a:rPr>
              <a:t>қоғамның</a:t>
            </a:r>
            <a:r>
              <a:rPr lang="ru-RU" sz="1400" b="1" dirty="0">
                <a:solidFill>
                  <a:schemeClr val="accent2">
                    <a:lumMod val="60000"/>
                    <a:lumOff val="40000"/>
                  </a:schemeClr>
                </a:solidFill>
              </a:rPr>
              <a:t> </a:t>
            </a:r>
            <a:r>
              <a:rPr lang="ru-RU" sz="1400" b="1" dirty="0" err="1">
                <a:solidFill>
                  <a:schemeClr val="accent2">
                    <a:lumMod val="60000"/>
                    <a:lumOff val="40000"/>
                  </a:schemeClr>
                </a:solidFill>
              </a:rPr>
              <a:t>қозғалысының</a:t>
            </a:r>
            <a:r>
              <a:rPr lang="ru-RU" sz="1400" b="1" dirty="0">
                <a:solidFill>
                  <a:schemeClr val="accent2">
                    <a:lumMod val="60000"/>
                    <a:lumOff val="40000"/>
                  </a:schemeClr>
                </a:solidFill>
              </a:rPr>
              <a:t> </a:t>
            </a:r>
            <a:r>
              <a:rPr lang="ru-RU" sz="1400" b="1" dirty="0" err="1">
                <a:solidFill>
                  <a:schemeClr val="accent2">
                    <a:lumMod val="60000"/>
                    <a:lumOff val="40000"/>
                  </a:schemeClr>
                </a:solidFill>
              </a:rPr>
              <a:t>заңдарының</a:t>
            </a:r>
            <a:r>
              <a:rPr lang="ru-RU" sz="1400" b="1" dirty="0">
                <a:solidFill>
                  <a:schemeClr val="accent2">
                    <a:lumMod val="60000"/>
                    <a:lumOff val="40000"/>
                  </a:schemeClr>
                </a:solidFill>
              </a:rPr>
              <a:t> </a:t>
            </a:r>
            <a:r>
              <a:rPr lang="ru-RU" sz="1400" b="1" dirty="0" err="1">
                <a:solidFill>
                  <a:schemeClr val="accent2">
                    <a:lumMod val="60000"/>
                    <a:lumOff val="40000"/>
                  </a:schemeClr>
                </a:solidFill>
              </a:rPr>
              <a:t>экономикалық</a:t>
            </a:r>
            <a:r>
              <a:rPr lang="ru-RU" sz="1400" b="1" dirty="0">
                <a:solidFill>
                  <a:schemeClr val="accent2">
                    <a:lumMod val="60000"/>
                    <a:lumOff val="40000"/>
                  </a:schemeClr>
                </a:solidFill>
              </a:rPr>
              <a:t> нег</a:t>
            </a:r>
            <a:r>
              <a:rPr lang="en-US" sz="1400" b="1" dirty="0">
                <a:solidFill>
                  <a:schemeClr val="accent2">
                    <a:lumMod val="60000"/>
                    <a:lumOff val="40000"/>
                  </a:schemeClr>
                </a:solidFill>
              </a:rPr>
              <a:t>i</a:t>
            </a:r>
            <a:r>
              <a:rPr lang="ru-RU" sz="1400" b="1" dirty="0" err="1">
                <a:solidFill>
                  <a:schemeClr val="accent2">
                    <a:lumMod val="60000"/>
                    <a:lumOff val="40000"/>
                  </a:schemeClr>
                </a:solidFill>
              </a:rPr>
              <a:t>здеу</a:t>
            </a:r>
            <a:r>
              <a:rPr lang="en-US" sz="1400" b="1" dirty="0">
                <a:solidFill>
                  <a:schemeClr val="accent2">
                    <a:lumMod val="60000"/>
                    <a:lumOff val="40000"/>
                  </a:schemeClr>
                </a:solidFill>
              </a:rPr>
              <a:t>i; </a:t>
            </a:r>
          </a:p>
          <a:p>
            <a:r>
              <a:rPr lang="en-US" sz="1400" b="1" dirty="0">
                <a:solidFill>
                  <a:schemeClr val="accent2">
                    <a:lumMod val="60000"/>
                    <a:lumOff val="40000"/>
                  </a:schemeClr>
                </a:solidFill>
              </a:rPr>
              <a:t>- </a:t>
            </a:r>
            <a:r>
              <a:rPr lang="ru-RU" sz="1400" b="1" dirty="0" err="1">
                <a:solidFill>
                  <a:schemeClr val="accent2">
                    <a:lumMod val="60000"/>
                    <a:lumOff val="40000"/>
                  </a:schemeClr>
                </a:solidFill>
              </a:rPr>
              <a:t>класстарды</a:t>
            </a:r>
            <a:r>
              <a:rPr lang="ru-RU" sz="1400" b="1" dirty="0">
                <a:solidFill>
                  <a:schemeClr val="accent2">
                    <a:lumMod val="60000"/>
                    <a:lumOff val="40000"/>
                  </a:schemeClr>
                </a:solidFill>
              </a:rPr>
              <a:t> </a:t>
            </a:r>
            <a:r>
              <a:rPr lang="ru-RU" sz="1400" b="1" dirty="0" err="1">
                <a:solidFill>
                  <a:schemeClr val="accent2">
                    <a:lumMod val="60000"/>
                    <a:lumOff val="40000"/>
                  </a:schemeClr>
                </a:solidFill>
              </a:rPr>
              <a:t>теорияны</a:t>
            </a:r>
            <a:r>
              <a:rPr lang="ru-RU" sz="1400" b="1" dirty="0">
                <a:solidFill>
                  <a:schemeClr val="accent2">
                    <a:lumMod val="60000"/>
                    <a:lumOff val="40000"/>
                  </a:schemeClr>
                </a:solidFill>
              </a:rPr>
              <a:t> </a:t>
            </a:r>
            <a:r>
              <a:rPr lang="ru-RU" sz="1400" b="1" dirty="0" err="1">
                <a:solidFill>
                  <a:schemeClr val="accent2">
                    <a:lumMod val="60000"/>
                    <a:lumOff val="40000"/>
                  </a:schemeClr>
                </a:solidFill>
              </a:rPr>
              <a:t>және</a:t>
            </a:r>
            <a:r>
              <a:rPr lang="ru-RU" sz="1400" b="1" dirty="0">
                <a:solidFill>
                  <a:schemeClr val="accent2">
                    <a:lumMod val="60000"/>
                    <a:lumOff val="40000"/>
                  </a:schemeClr>
                </a:solidFill>
              </a:rPr>
              <a:t> тап </a:t>
            </a:r>
            <a:r>
              <a:rPr lang="ru-RU" sz="1400" b="1" dirty="0" err="1">
                <a:solidFill>
                  <a:schemeClr val="accent2">
                    <a:lumMod val="60000"/>
                    <a:lumOff val="40000"/>
                  </a:schemeClr>
                </a:solidFill>
              </a:rPr>
              <a:t>күрес</a:t>
            </a:r>
            <a:r>
              <a:rPr lang="en-US" sz="1400" b="1" dirty="0">
                <a:solidFill>
                  <a:schemeClr val="accent2">
                    <a:lumMod val="60000"/>
                    <a:lumOff val="40000"/>
                  </a:schemeClr>
                </a:solidFill>
              </a:rPr>
              <a:t>i; </a:t>
            </a:r>
          </a:p>
          <a:p>
            <a:r>
              <a:rPr lang="en-US" sz="1400" b="1" dirty="0">
                <a:solidFill>
                  <a:schemeClr val="accent2">
                    <a:lumMod val="60000"/>
                    <a:lumOff val="40000"/>
                  </a:schemeClr>
                </a:solidFill>
              </a:rPr>
              <a:t>- </a:t>
            </a:r>
            <a:r>
              <a:rPr lang="ru-RU" sz="1400" b="1" dirty="0">
                <a:solidFill>
                  <a:schemeClr val="accent2">
                    <a:lumMod val="60000"/>
                    <a:lumOff val="40000"/>
                  </a:schemeClr>
                </a:solidFill>
              </a:rPr>
              <a:t>коммунист</a:t>
            </a:r>
            <a:r>
              <a:rPr lang="en-US" sz="1400" b="1" dirty="0">
                <a:solidFill>
                  <a:schemeClr val="accent2">
                    <a:lumMod val="60000"/>
                    <a:lumOff val="40000"/>
                  </a:schemeClr>
                </a:solidFill>
              </a:rPr>
              <a:t>i</a:t>
            </a:r>
            <a:r>
              <a:rPr lang="ru-RU" sz="1400" b="1" dirty="0">
                <a:solidFill>
                  <a:schemeClr val="accent2">
                    <a:lumMod val="60000"/>
                    <a:lumOff val="40000"/>
                  </a:schemeClr>
                </a:solidFill>
              </a:rPr>
              <a:t>к </a:t>
            </a:r>
            <a:r>
              <a:rPr lang="ru-RU" sz="1400" b="1" dirty="0" err="1">
                <a:solidFill>
                  <a:schemeClr val="accent2">
                    <a:lumMod val="60000"/>
                    <a:lumOff val="40000"/>
                  </a:schemeClr>
                </a:solidFill>
              </a:rPr>
              <a:t>қоғамға</a:t>
            </a:r>
            <a:r>
              <a:rPr lang="ru-RU" sz="1400" b="1" dirty="0">
                <a:solidFill>
                  <a:schemeClr val="accent2">
                    <a:lumMod val="60000"/>
                    <a:lumOff val="40000"/>
                  </a:schemeClr>
                </a:solidFill>
              </a:rPr>
              <a:t> </a:t>
            </a:r>
            <a:r>
              <a:rPr lang="ru-RU" sz="1400" b="1" dirty="0" err="1">
                <a:solidFill>
                  <a:schemeClr val="accent2">
                    <a:lumMod val="60000"/>
                    <a:lumOff val="40000"/>
                  </a:schemeClr>
                </a:solidFill>
              </a:rPr>
              <a:t>пролетарлық</a:t>
            </a:r>
            <a:r>
              <a:rPr lang="ru-RU" sz="1400" b="1" dirty="0">
                <a:solidFill>
                  <a:schemeClr val="accent2">
                    <a:lumMod val="60000"/>
                    <a:lumOff val="40000"/>
                  </a:schemeClr>
                </a:solidFill>
              </a:rPr>
              <a:t> </a:t>
            </a:r>
            <a:r>
              <a:rPr lang="ru-RU" sz="1400" b="1" dirty="0" err="1">
                <a:solidFill>
                  <a:schemeClr val="accent2">
                    <a:lumMod val="60000"/>
                    <a:lumOff val="40000"/>
                  </a:schemeClr>
                </a:solidFill>
              </a:rPr>
              <a:t>төңкер</a:t>
            </a:r>
            <a:r>
              <a:rPr lang="en-US" sz="1400" b="1" dirty="0">
                <a:solidFill>
                  <a:schemeClr val="accent2">
                    <a:lumMod val="60000"/>
                    <a:lumOff val="40000"/>
                  </a:schemeClr>
                </a:solidFill>
              </a:rPr>
              <a:t>i</a:t>
            </a:r>
            <a:r>
              <a:rPr lang="ru-RU" sz="1400" b="1" dirty="0">
                <a:solidFill>
                  <a:schemeClr val="accent2">
                    <a:lumMod val="60000"/>
                    <a:lumOff val="40000"/>
                  </a:schemeClr>
                </a:solidFill>
              </a:rPr>
              <a:t>с </a:t>
            </a:r>
            <a:r>
              <a:rPr lang="ru-RU" sz="1400" b="1" dirty="0" err="1">
                <a:solidFill>
                  <a:schemeClr val="accent2">
                    <a:lumMod val="60000"/>
                    <a:lumOff val="40000"/>
                  </a:schemeClr>
                </a:solidFill>
              </a:rPr>
              <a:t>және</a:t>
            </a:r>
            <a:r>
              <a:rPr lang="ru-RU" sz="1400" b="1" dirty="0">
                <a:solidFill>
                  <a:schemeClr val="accent2">
                    <a:lumMod val="60000"/>
                    <a:lumOff val="40000"/>
                  </a:schemeClr>
                </a:solidFill>
              </a:rPr>
              <a:t> </a:t>
            </a:r>
            <a:r>
              <a:rPr lang="ru-RU" sz="1400" b="1" dirty="0" err="1">
                <a:solidFill>
                  <a:schemeClr val="accent2">
                    <a:lumMod val="60000"/>
                    <a:lumOff val="40000"/>
                  </a:schemeClr>
                </a:solidFill>
              </a:rPr>
              <a:t>өткелд</a:t>
            </a:r>
            <a:r>
              <a:rPr lang="en-US" sz="1400" b="1" dirty="0">
                <a:solidFill>
                  <a:schemeClr val="accent2">
                    <a:lumMod val="60000"/>
                    <a:lumOff val="40000"/>
                  </a:schemeClr>
                </a:solidFill>
              </a:rPr>
              <a:t>i</a:t>
            </a:r>
            <a:r>
              <a:rPr lang="ru-RU" sz="1400" b="1" dirty="0">
                <a:solidFill>
                  <a:schemeClr val="accent2">
                    <a:lumMod val="60000"/>
                    <a:lumOff val="40000"/>
                  </a:schemeClr>
                </a:solidFill>
              </a:rPr>
              <a:t>ң </a:t>
            </a:r>
            <a:r>
              <a:rPr lang="ru-RU" sz="1400" b="1" dirty="0" err="1">
                <a:solidFill>
                  <a:schemeClr val="accent2">
                    <a:lumMod val="60000"/>
                    <a:lumOff val="40000"/>
                  </a:schemeClr>
                </a:solidFill>
              </a:rPr>
              <a:t>теориясын</a:t>
            </a:r>
            <a:r>
              <a:rPr lang="ru-RU" sz="1400" b="1" dirty="0">
                <a:solidFill>
                  <a:schemeClr val="accent2">
                    <a:lumMod val="60000"/>
                    <a:lumOff val="40000"/>
                  </a:schemeClr>
                </a:solidFill>
              </a:rPr>
              <a:t>. </a:t>
            </a:r>
          </a:p>
          <a:p>
            <a:r>
              <a:rPr lang="ru-RU" sz="1400" b="1" dirty="0" err="1">
                <a:solidFill>
                  <a:schemeClr val="accent2">
                    <a:lumMod val="60000"/>
                    <a:lumOff val="40000"/>
                  </a:schemeClr>
                </a:solidFill>
              </a:rPr>
              <a:t>Марксизмн</a:t>
            </a:r>
            <a:r>
              <a:rPr lang="en-US" sz="1400" b="1" dirty="0">
                <a:solidFill>
                  <a:schemeClr val="accent2">
                    <a:lumMod val="60000"/>
                    <a:lumOff val="40000"/>
                  </a:schemeClr>
                </a:solidFill>
              </a:rPr>
              <a:t>i</a:t>
            </a:r>
            <a:r>
              <a:rPr lang="ru-RU" sz="1400" b="1" dirty="0">
                <a:solidFill>
                  <a:schemeClr val="accent2">
                    <a:lumMod val="60000"/>
                    <a:lumOff val="40000"/>
                  </a:schemeClr>
                </a:solidFill>
              </a:rPr>
              <a:t>ң б</a:t>
            </a:r>
            <a:r>
              <a:rPr lang="en-US" sz="1400" b="1" dirty="0">
                <a:solidFill>
                  <a:schemeClr val="accent2">
                    <a:lumMod val="60000"/>
                    <a:lumOff val="40000"/>
                  </a:schemeClr>
                </a:solidFill>
              </a:rPr>
              <a:t>i</a:t>
            </a:r>
            <a:r>
              <a:rPr lang="ru-RU" sz="1400" b="1" dirty="0" err="1">
                <a:solidFill>
                  <a:schemeClr val="accent2">
                    <a:lumMod val="60000"/>
                    <a:lumOff val="40000"/>
                  </a:schemeClr>
                </a:solidFill>
              </a:rPr>
              <a:t>рнеше</a:t>
            </a:r>
            <a:r>
              <a:rPr lang="ru-RU" sz="1400" b="1" dirty="0">
                <a:solidFill>
                  <a:schemeClr val="accent2">
                    <a:lumMod val="60000"/>
                    <a:lumOff val="40000"/>
                  </a:schemeClr>
                </a:solidFill>
              </a:rPr>
              <a:t> </a:t>
            </a:r>
            <a:r>
              <a:rPr lang="ru-RU" sz="1400" b="1" dirty="0" err="1">
                <a:solidFill>
                  <a:schemeClr val="accent2">
                    <a:lumMod val="60000"/>
                    <a:lumOff val="40000"/>
                  </a:schemeClr>
                </a:solidFill>
              </a:rPr>
              <a:t>интерпретациялары</a:t>
            </a:r>
            <a:r>
              <a:rPr lang="ru-RU" sz="1400" b="1" dirty="0">
                <a:solidFill>
                  <a:schemeClr val="accent2">
                    <a:lumMod val="60000"/>
                    <a:lumOff val="40000"/>
                  </a:schemeClr>
                </a:solidFill>
              </a:rPr>
              <a:t> </a:t>
            </a:r>
            <a:r>
              <a:rPr lang="ru-RU" sz="1400" b="1" dirty="0" err="1">
                <a:solidFill>
                  <a:schemeClr val="accent2">
                    <a:lumMod val="60000"/>
                    <a:lumOff val="40000"/>
                  </a:schemeClr>
                </a:solidFill>
              </a:rPr>
              <a:t>танып</a:t>
            </a:r>
            <a:r>
              <a:rPr lang="ru-RU" sz="1400" b="1" dirty="0">
                <a:solidFill>
                  <a:schemeClr val="accent2">
                    <a:lumMod val="60000"/>
                    <a:lumOff val="40000"/>
                  </a:schemeClr>
                </a:solidFill>
              </a:rPr>
              <a:t> б</a:t>
            </a:r>
            <a:r>
              <a:rPr lang="en-US" sz="1400" b="1" dirty="0">
                <a:solidFill>
                  <a:schemeClr val="accent2">
                    <a:lumMod val="60000"/>
                    <a:lumOff val="40000"/>
                  </a:schemeClr>
                </a:solidFill>
              </a:rPr>
              <a:t>i</a:t>
            </a:r>
            <a:r>
              <a:rPr lang="ru-RU" sz="1400" b="1" dirty="0">
                <a:solidFill>
                  <a:schemeClr val="accent2">
                    <a:lumMod val="60000"/>
                    <a:lumOff val="40000"/>
                  </a:schemeClr>
                </a:solidFill>
              </a:rPr>
              <a:t>лед</a:t>
            </a:r>
            <a:r>
              <a:rPr lang="en-US" sz="1400" b="1" dirty="0">
                <a:solidFill>
                  <a:schemeClr val="accent2">
                    <a:lumMod val="60000"/>
                    <a:lumOff val="40000"/>
                  </a:schemeClr>
                </a:solidFill>
              </a:rPr>
              <a:t>i: </a:t>
            </a:r>
            <a:r>
              <a:rPr lang="ru-RU" sz="1400" b="1" dirty="0">
                <a:solidFill>
                  <a:schemeClr val="accent2">
                    <a:lumMod val="60000"/>
                    <a:lumOff val="40000"/>
                  </a:schemeClr>
                </a:solidFill>
              </a:rPr>
              <a:t>австромарксизм, ленинизм, </a:t>
            </a:r>
            <a:r>
              <a:rPr lang="ru-RU" sz="1400" b="1" dirty="0" err="1">
                <a:solidFill>
                  <a:schemeClr val="accent2">
                    <a:lumMod val="60000"/>
                    <a:lumOff val="40000"/>
                  </a:schemeClr>
                </a:solidFill>
              </a:rPr>
              <a:t>жаңа</a:t>
            </a:r>
            <a:r>
              <a:rPr lang="ru-RU" sz="1400" b="1" dirty="0">
                <a:solidFill>
                  <a:schemeClr val="accent2">
                    <a:lumMod val="60000"/>
                    <a:lumOff val="40000"/>
                  </a:schemeClr>
                </a:solidFill>
              </a:rPr>
              <a:t> марксизм </a:t>
            </a:r>
            <a:r>
              <a:rPr lang="ru-RU" sz="1400" b="1" dirty="0" err="1">
                <a:solidFill>
                  <a:schemeClr val="accent2">
                    <a:lumMod val="60000"/>
                    <a:lumOff val="40000"/>
                  </a:schemeClr>
                </a:solidFill>
              </a:rPr>
              <a:t>тағы</a:t>
            </a:r>
            <a:r>
              <a:rPr lang="ru-RU" sz="1400" b="1" dirty="0">
                <a:solidFill>
                  <a:schemeClr val="accent2">
                    <a:lumMod val="60000"/>
                    <a:lumOff val="40000"/>
                  </a:schemeClr>
                </a:solidFill>
              </a:rPr>
              <a:t> </a:t>
            </a:r>
            <a:r>
              <a:rPr lang="ru-RU" sz="1400" b="1" dirty="0" err="1">
                <a:solidFill>
                  <a:schemeClr val="accent2">
                    <a:lumMod val="60000"/>
                    <a:lumOff val="40000"/>
                  </a:schemeClr>
                </a:solidFill>
              </a:rPr>
              <a:t>басқалар</a:t>
            </a:r>
            <a:r>
              <a:rPr lang="ru-RU" sz="1400" b="1" dirty="0">
                <a:solidFill>
                  <a:schemeClr val="accent2">
                    <a:lumMod val="60000"/>
                    <a:lumOff val="40000"/>
                  </a:schemeClr>
                </a:solidFill>
              </a:rPr>
              <a:t>.</a:t>
            </a:r>
          </a:p>
        </p:txBody>
      </p:sp>
      <p:pic>
        <p:nvPicPr>
          <p:cNvPr id="6146" name="Picture 2" descr="C:\Users\Бахтияр\Desktop\41608_183038681711348_8366725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1556792"/>
            <a:ext cx="3600400" cy="450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605930"/>
      </p:ext>
    </p:extLst>
  </p:cSld>
  <p:clrMapOvr>
    <a:masterClrMapping/>
  </p:clrMapOvr>
  <mc:AlternateContent xmlns:mc="http://schemas.openxmlformats.org/markup-compatibility/2006" xmlns:p14="http://schemas.microsoft.com/office/powerpoint/2010/main">
    <mc:Choice Requires="p14">
      <p:transition spd="slow" p14:dur="2000">
        <p14:ferris dir="l"/>
        <p:sndAc>
          <p:stSnd>
            <p:snd r:embed="rId3" name="whoosh.wav"/>
          </p:stSnd>
        </p:sndAc>
      </p:transition>
    </mc:Choice>
    <mc:Fallback xmlns="">
      <p:transition spd="slow">
        <p:fade/>
        <p:sndAc>
          <p:stSnd>
            <p:snd r:embed="rId5" name="whoosh.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Бахтияр\Desktop\origina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97" y="131895"/>
            <a:ext cx="2283906" cy="171293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Бахтияр\Desktop\5938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9897" y="476672"/>
            <a:ext cx="2193925" cy="215741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Бахтияр\Desktop\69d296c11c15b0c8d749ef338374e470.jpe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69144" y="1273272"/>
            <a:ext cx="2105650" cy="16845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9512" y="3068960"/>
            <a:ext cx="3168352" cy="369332"/>
          </a:xfrm>
          <a:prstGeom prst="rect">
            <a:avLst/>
          </a:prstGeom>
          <a:noFill/>
        </p:spPr>
        <p:txBody>
          <a:bodyPr wrap="square" rtlCol="0">
            <a:spAutoFit/>
          </a:bodyPr>
          <a:lstStyle/>
          <a:p>
            <a:r>
              <a:rPr lang="ru-RU" dirty="0" err="1"/>
              <a:t>К.Маркст</a:t>
            </a:r>
            <a:r>
              <a:rPr lang="en-US" dirty="0"/>
              <a:t>i</a:t>
            </a:r>
            <a:r>
              <a:rPr lang="ru-RU" dirty="0"/>
              <a:t>ң </a:t>
            </a:r>
            <a:r>
              <a:rPr lang="ru-RU" dirty="0" err="1"/>
              <a:t>жас</a:t>
            </a:r>
            <a:r>
              <a:rPr lang="ru-RU" dirty="0"/>
              <a:t> </a:t>
            </a:r>
            <a:r>
              <a:rPr lang="ru-RU" dirty="0" err="1"/>
              <a:t>жылдары</a:t>
            </a:r>
            <a:r>
              <a:rPr lang="ru-RU" dirty="0"/>
              <a:t>.</a:t>
            </a:r>
          </a:p>
        </p:txBody>
      </p:sp>
      <p:sp>
        <p:nvSpPr>
          <p:cNvPr id="3" name="TextBox 2"/>
          <p:cNvSpPr txBox="1"/>
          <p:nvPr/>
        </p:nvSpPr>
        <p:spPr>
          <a:xfrm>
            <a:off x="508349" y="3831292"/>
            <a:ext cx="8064896" cy="2800767"/>
          </a:xfrm>
          <a:prstGeom prst="rect">
            <a:avLst/>
          </a:prstGeom>
          <a:noFill/>
        </p:spPr>
        <p:txBody>
          <a:bodyPr wrap="square" rtlCol="0">
            <a:spAutoFit/>
          </a:bodyPr>
          <a:lstStyle/>
          <a:p>
            <a:r>
              <a:rPr lang="ru-RU" sz="1600" dirty="0"/>
              <a:t>1843 </a:t>
            </a:r>
            <a:r>
              <a:rPr lang="ru-RU" sz="1600" dirty="0" err="1"/>
              <a:t>жылында</a:t>
            </a:r>
            <a:r>
              <a:rPr lang="ru-RU" sz="1600" dirty="0"/>
              <a:t> Дженни фон  </a:t>
            </a:r>
            <a:r>
              <a:rPr lang="ru-RU" sz="1600" dirty="0" err="1"/>
              <a:t>Вестфален</a:t>
            </a:r>
            <a:r>
              <a:rPr lang="ru-RU" sz="1600" dirty="0"/>
              <a:t> , </a:t>
            </a:r>
            <a:r>
              <a:rPr lang="ru-RU" sz="1600" dirty="0" err="1"/>
              <a:t>ол</a:t>
            </a:r>
            <a:r>
              <a:rPr lang="ru-RU" sz="1600" dirty="0"/>
              <a:t> студент бола </a:t>
            </a:r>
            <a:r>
              <a:rPr lang="ru-RU" sz="1600" dirty="0" err="1"/>
              <a:t>әл</a:t>
            </a:r>
            <a:r>
              <a:rPr lang="en-US" sz="1600" dirty="0"/>
              <a:t>i </a:t>
            </a:r>
            <a:r>
              <a:rPr lang="ru-RU" sz="1600" dirty="0" err="1"/>
              <a:t>некеленд</a:t>
            </a:r>
            <a:r>
              <a:rPr lang="en-US" sz="1600" dirty="0"/>
              <a:t>i</a:t>
            </a:r>
            <a:r>
              <a:rPr lang="ru-RU" sz="1600" dirty="0" err="1"/>
              <a:t>рген</a:t>
            </a:r>
            <a:r>
              <a:rPr lang="ru-RU" sz="1600" dirty="0"/>
              <a:t> </a:t>
            </a:r>
            <a:r>
              <a:rPr lang="ru-RU" sz="1600" dirty="0" err="1"/>
              <a:t>балалық</a:t>
            </a:r>
            <a:r>
              <a:rPr lang="ru-RU" sz="1600" dirty="0"/>
              <a:t> </a:t>
            </a:r>
            <a:r>
              <a:rPr lang="ru-RU" sz="1600" dirty="0" err="1"/>
              <a:t>шақтың</a:t>
            </a:r>
            <a:r>
              <a:rPr lang="ru-RU" sz="1600" dirty="0"/>
              <a:t> </a:t>
            </a:r>
            <a:r>
              <a:rPr lang="ru-RU" sz="1600" dirty="0" err="1"/>
              <a:t>досына</a:t>
            </a:r>
            <a:r>
              <a:rPr lang="ru-RU" sz="1600" dirty="0"/>
              <a:t> </a:t>
            </a:r>
            <a:r>
              <a:rPr lang="ru-RU" sz="1600" dirty="0" err="1"/>
              <a:t>үйленд</a:t>
            </a:r>
            <a:r>
              <a:rPr lang="en-US" sz="1600" dirty="0"/>
              <a:t>i. </a:t>
            </a:r>
            <a:r>
              <a:rPr lang="ru-RU" sz="1600" dirty="0"/>
              <a:t>Маркс </a:t>
            </a:r>
            <a:r>
              <a:rPr lang="ru-RU" sz="1600" dirty="0" err="1"/>
              <a:t>университетке</a:t>
            </a:r>
            <a:r>
              <a:rPr lang="ru-RU" sz="1600" dirty="0"/>
              <a:t>, </a:t>
            </a:r>
            <a:r>
              <a:rPr lang="ru-RU" sz="1600" dirty="0" err="1"/>
              <a:t>Боннада</a:t>
            </a:r>
            <a:r>
              <a:rPr lang="ru-RU" sz="1600" dirty="0"/>
              <a:t>, </a:t>
            </a:r>
            <a:r>
              <a:rPr lang="ru-RU" sz="1600" dirty="0" err="1"/>
              <a:t>Берлинде</a:t>
            </a:r>
            <a:r>
              <a:rPr lang="ru-RU" sz="1600" dirty="0"/>
              <a:t> </a:t>
            </a:r>
            <a:r>
              <a:rPr lang="ru-RU" sz="1600" dirty="0" err="1"/>
              <a:t>сонан</a:t>
            </a:r>
            <a:r>
              <a:rPr lang="ru-RU" sz="1600" dirty="0"/>
              <a:t> </a:t>
            </a:r>
            <a:r>
              <a:rPr lang="ru-RU" sz="1600" dirty="0" err="1"/>
              <a:t>соң</a:t>
            </a:r>
            <a:r>
              <a:rPr lang="ru-RU" sz="1600" dirty="0"/>
              <a:t> </a:t>
            </a:r>
            <a:r>
              <a:rPr lang="ru-RU" sz="1600" dirty="0" err="1"/>
              <a:t>бастапқыданы</a:t>
            </a:r>
            <a:r>
              <a:rPr lang="ru-RU" sz="1600" dirty="0"/>
              <a:t> </a:t>
            </a:r>
            <a:r>
              <a:rPr lang="ru-RU" sz="1600" dirty="0" err="1"/>
              <a:t>Трирдағы</a:t>
            </a:r>
            <a:r>
              <a:rPr lang="ru-RU" sz="1600" dirty="0"/>
              <a:t> </a:t>
            </a:r>
            <a:r>
              <a:rPr lang="ru-RU" sz="1600" dirty="0" err="1"/>
              <a:t>гимназияны</a:t>
            </a:r>
            <a:r>
              <a:rPr lang="ru-RU" sz="1600" dirty="0"/>
              <a:t> б</a:t>
            </a:r>
            <a:r>
              <a:rPr lang="en-US" sz="1600" dirty="0"/>
              <a:t>i</a:t>
            </a:r>
            <a:r>
              <a:rPr lang="ru-RU" sz="1600" dirty="0"/>
              <a:t>т</a:t>
            </a:r>
            <a:r>
              <a:rPr lang="en-US" sz="1600" dirty="0"/>
              <a:t>i</a:t>
            </a:r>
            <a:r>
              <a:rPr lang="ru-RU" sz="1600" dirty="0"/>
              <a:t>р</a:t>
            </a:r>
            <a:r>
              <a:rPr lang="en-US" sz="1600" dirty="0"/>
              <a:t>i</a:t>
            </a:r>
            <a:r>
              <a:rPr lang="ru-RU" sz="1600" dirty="0"/>
              <a:t>п </a:t>
            </a:r>
            <a:r>
              <a:rPr lang="ru-RU" sz="1600" dirty="0" err="1"/>
              <a:t>түст</a:t>
            </a:r>
            <a:r>
              <a:rPr lang="en-US" sz="1600" dirty="0"/>
              <a:t>i, </a:t>
            </a:r>
            <a:r>
              <a:rPr lang="ru-RU" sz="1600" dirty="0" err="1"/>
              <a:t>заң</a:t>
            </a:r>
            <a:r>
              <a:rPr lang="ru-RU" sz="1600" dirty="0"/>
              <a:t> </a:t>
            </a:r>
            <a:r>
              <a:rPr lang="ru-RU" sz="1600" dirty="0" err="1"/>
              <a:t>ғылымдары</a:t>
            </a:r>
            <a:r>
              <a:rPr lang="ru-RU" sz="1600" dirty="0"/>
              <a:t> </a:t>
            </a:r>
            <a:r>
              <a:rPr lang="ru-RU" sz="1600" dirty="0" err="1"/>
              <a:t>үйренд</a:t>
            </a:r>
            <a:r>
              <a:rPr lang="en-US" sz="1600" dirty="0"/>
              <a:t>i, </a:t>
            </a:r>
            <a:r>
              <a:rPr lang="ru-RU" sz="1600" dirty="0"/>
              <a:t>б</a:t>
            </a:r>
            <a:r>
              <a:rPr lang="en-US" sz="1600" dirty="0"/>
              <a:t>i</a:t>
            </a:r>
            <a:r>
              <a:rPr lang="ru-RU" sz="1600" dirty="0" err="1"/>
              <a:t>рақ</a:t>
            </a:r>
            <a:r>
              <a:rPr lang="ru-RU" sz="1600" dirty="0"/>
              <a:t> </a:t>
            </a:r>
            <a:r>
              <a:rPr lang="ru-RU" sz="1600" dirty="0" err="1"/>
              <a:t>тарихты</a:t>
            </a:r>
            <a:r>
              <a:rPr lang="ru-RU" sz="1600" dirty="0"/>
              <a:t> </a:t>
            </a:r>
            <a:r>
              <a:rPr lang="ru-RU" sz="1600" dirty="0" err="1"/>
              <a:t>және</a:t>
            </a:r>
            <a:r>
              <a:rPr lang="ru-RU" sz="1600" dirty="0"/>
              <a:t> </a:t>
            </a:r>
            <a:r>
              <a:rPr lang="ru-RU" sz="1600" dirty="0" err="1"/>
              <a:t>философияны</a:t>
            </a:r>
            <a:r>
              <a:rPr lang="ru-RU" sz="1600" dirty="0"/>
              <a:t> </a:t>
            </a:r>
            <a:r>
              <a:rPr lang="ru-RU" sz="1600" dirty="0" err="1"/>
              <a:t>бәр</a:t>
            </a:r>
            <a:r>
              <a:rPr lang="en-US" sz="1600" dirty="0"/>
              <a:t>i</a:t>
            </a:r>
            <a:r>
              <a:rPr lang="ru-RU" sz="1600" dirty="0" err="1"/>
              <a:t>нен</a:t>
            </a:r>
            <a:r>
              <a:rPr lang="ru-RU" sz="1600" dirty="0"/>
              <a:t> </a:t>
            </a:r>
            <a:r>
              <a:rPr lang="ru-RU" sz="1600" dirty="0" err="1"/>
              <a:t>артық</a:t>
            </a:r>
            <a:r>
              <a:rPr lang="ru-RU" sz="1600" dirty="0"/>
              <a:t>. 1841 </a:t>
            </a:r>
            <a:r>
              <a:rPr lang="ru-RU" sz="1600" dirty="0" err="1"/>
              <a:t>жылдағы</a:t>
            </a:r>
            <a:r>
              <a:rPr lang="ru-RU" sz="1600" dirty="0"/>
              <a:t> курс</a:t>
            </a:r>
            <a:r>
              <a:rPr lang="en-US" sz="1600" dirty="0"/>
              <a:t>i </a:t>
            </a:r>
            <a:r>
              <a:rPr lang="ru-RU" sz="1600" dirty="0" err="1"/>
              <a:t>Эпикурд</a:t>
            </a:r>
            <a:r>
              <a:rPr lang="en-US" sz="1600" dirty="0"/>
              <a:t>i</a:t>
            </a:r>
            <a:r>
              <a:rPr lang="ru-RU" sz="1600" dirty="0"/>
              <a:t>ң </a:t>
            </a:r>
            <a:r>
              <a:rPr lang="ru-RU" sz="1600" dirty="0" err="1"/>
              <a:t>философиясы</a:t>
            </a:r>
            <a:r>
              <a:rPr lang="ru-RU" sz="1600" dirty="0"/>
              <a:t> </a:t>
            </a:r>
            <a:r>
              <a:rPr lang="ru-RU" sz="1600" dirty="0" err="1"/>
              <a:t>туралы</a:t>
            </a:r>
            <a:r>
              <a:rPr lang="ru-RU" sz="1600" dirty="0"/>
              <a:t> </a:t>
            </a:r>
            <a:r>
              <a:rPr lang="ru-RU" sz="1600" dirty="0" err="1"/>
              <a:t>университетт</a:t>
            </a:r>
            <a:r>
              <a:rPr lang="en-US" sz="1600" dirty="0"/>
              <a:t>i</a:t>
            </a:r>
            <a:r>
              <a:rPr lang="ru-RU" sz="1600" dirty="0"/>
              <a:t>к </a:t>
            </a:r>
            <a:r>
              <a:rPr lang="ru-RU" sz="1600" dirty="0" err="1"/>
              <a:t>диссертацияны</a:t>
            </a:r>
            <a:r>
              <a:rPr lang="ru-RU" sz="1600" dirty="0"/>
              <a:t> </a:t>
            </a:r>
            <a:r>
              <a:rPr lang="ru-RU" sz="1600" dirty="0" err="1"/>
              <a:t>көрсет</a:t>
            </a:r>
            <a:r>
              <a:rPr lang="en-US" sz="1600" dirty="0"/>
              <a:t>i</a:t>
            </a:r>
            <a:r>
              <a:rPr lang="ru-RU" sz="1600" dirty="0"/>
              <a:t>л</a:t>
            </a:r>
            <a:r>
              <a:rPr lang="en-US" sz="1600" dirty="0"/>
              <a:t>i</a:t>
            </a:r>
            <a:r>
              <a:rPr lang="ru-RU" sz="1600" dirty="0"/>
              <a:t>п б</a:t>
            </a:r>
            <a:r>
              <a:rPr lang="en-US" sz="1600" dirty="0"/>
              <a:t>i</a:t>
            </a:r>
            <a:r>
              <a:rPr lang="ru-RU" sz="1600" dirty="0"/>
              <a:t>т</a:t>
            </a:r>
            <a:r>
              <a:rPr lang="en-US" sz="1600" dirty="0"/>
              <a:t>i</a:t>
            </a:r>
            <a:r>
              <a:rPr lang="ru-RU" sz="1600" dirty="0" err="1"/>
              <a:t>рд</a:t>
            </a:r>
            <a:r>
              <a:rPr lang="en-US" sz="1600" dirty="0"/>
              <a:t>i. </a:t>
            </a:r>
            <a:r>
              <a:rPr lang="ru-RU" sz="1600" dirty="0" err="1"/>
              <a:t>Өз</a:t>
            </a:r>
            <a:r>
              <a:rPr lang="ru-RU" sz="1600" dirty="0"/>
              <a:t> Маркс</a:t>
            </a:r>
            <a:r>
              <a:rPr lang="en-US" sz="1600" dirty="0"/>
              <a:t>i </a:t>
            </a:r>
            <a:r>
              <a:rPr lang="ru-RU" sz="1600" dirty="0" err="1"/>
              <a:t>көзқарастар</a:t>
            </a:r>
            <a:r>
              <a:rPr lang="ru-RU" sz="1600" dirty="0"/>
              <a:t> </a:t>
            </a:r>
            <a:r>
              <a:rPr lang="ru-RU" sz="1600" dirty="0" err="1"/>
              <a:t>бойынша</a:t>
            </a:r>
            <a:r>
              <a:rPr lang="ru-RU" sz="1600" dirty="0"/>
              <a:t> </a:t>
            </a:r>
            <a:r>
              <a:rPr lang="ru-RU" sz="1600" dirty="0" err="1"/>
              <a:t>сонда</a:t>
            </a:r>
            <a:r>
              <a:rPr lang="ru-RU" sz="1600" dirty="0"/>
              <a:t> гегельянец-идеалист </a:t>
            </a:r>
            <a:r>
              <a:rPr lang="ru-RU" sz="1600" dirty="0" err="1"/>
              <a:t>болды</a:t>
            </a:r>
            <a:r>
              <a:rPr lang="ru-RU" sz="1600" dirty="0"/>
              <a:t>. Маркс университет</a:t>
            </a:r>
            <a:r>
              <a:rPr lang="en-US" sz="1600" dirty="0"/>
              <a:t>i</a:t>
            </a:r>
            <a:r>
              <a:rPr lang="ru-RU" sz="1600" dirty="0"/>
              <a:t>н</a:t>
            </a:r>
            <a:r>
              <a:rPr lang="en-US" sz="1600" dirty="0"/>
              <a:t>i</a:t>
            </a:r>
            <a:r>
              <a:rPr lang="ru-RU" sz="1600" dirty="0"/>
              <a:t>ң </a:t>
            </a:r>
            <a:r>
              <a:rPr lang="ru-RU" sz="1600" dirty="0" err="1"/>
              <a:t>аяқтау</a:t>
            </a:r>
            <a:r>
              <a:rPr lang="ru-RU" sz="1600" dirty="0"/>
              <a:t> </a:t>
            </a:r>
            <a:r>
              <a:rPr lang="ru-RU" sz="1600" dirty="0" err="1"/>
              <a:t>бойыншасы</a:t>
            </a:r>
            <a:r>
              <a:rPr lang="ru-RU" sz="1600" dirty="0"/>
              <a:t> </a:t>
            </a:r>
            <a:r>
              <a:rPr lang="ru-RU" sz="1600" dirty="0" err="1"/>
              <a:t>Боннға</a:t>
            </a:r>
            <a:r>
              <a:rPr lang="ru-RU" sz="1600" dirty="0"/>
              <a:t> профессор </a:t>
            </a:r>
            <a:r>
              <a:rPr lang="ru-RU" sz="1600" dirty="0" err="1"/>
              <a:t>болуға</a:t>
            </a:r>
            <a:r>
              <a:rPr lang="ru-RU" sz="1600" dirty="0"/>
              <a:t> </a:t>
            </a:r>
            <a:r>
              <a:rPr lang="ru-RU" sz="1600" dirty="0" err="1"/>
              <a:t>үм</a:t>
            </a:r>
            <a:r>
              <a:rPr lang="en-US" sz="1600" dirty="0"/>
              <a:t>i</a:t>
            </a:r>
            <a:r>
              <a:rPr lang="ru-RU" sz="1600" dirty="0"/>
              <a:t>т арта </a:t>
            </a:r>
            <a:r>
              <a:rPr lang="ru-RU" sz="1600" dirty="0" err="1"/>
              <a:t>қайта</a:t>
            </a:r>
            <a:r>
              <a:rPr lang="ru-RU" sz="1600" dirty="0"/>
              <a:t> </a:t>
            </a:r>
            <a:r>
              <a:rPr lang="ru-RU" sz="1600" dirty="0" err="1"/>
              <a:t>қоныстандырды</a:t>
            </a:r>
            <a:r>
              <a:rPr lang="ru-RU" sz="1600" dirty="0"/>
              <a:t>. Маркс 1832 </a:t>
            </a:r>
            <a:r>
              <a:rPr lang="ru-RU" sz="1600" dirty="0" err="1"/>
              <a:t>жылда</a:t>
            </a:r>
            <a:r>
              <a:rPr lang="ru-RU" sz="1600" dirty="0"/>
              <a:t> Людвига </a:t>
            </a:r>
            <a:r>
              <a:rPr lang="ru-RU" sz="1600" dirty="0" err="1"/>
              <a:t>Фейербахтың</a:t>
            </a:r>
            <a:r>
              <a:rPr lang="ru-RU" sz="1600" dirty="0"/>
              <a:t> </a:t>
            </a:r>
            <a:r>
              <a:rPr lang="ru-RU" sz="1600" dirty="0" err="1"/>
              <a:t>кафедрасы</a:t>
            </a:r>
            <a:r>
              <a:rPr lang="ru-RU" sz="1600" dirty="0"/>
              <a:t> </a:t>
            </a:r>
            <a:r>
              <a:rPr lang="ru-RU" sz="1600" dirty="0" err="1"/>
              <a:t>және</a:t>
            </a:r>
            <a:r>
              <a:rPr lang="ru-RU" sz="1600" dirty="0"/>
              <a:t> 1836 </a:t>
            </a:r>
            <a:r>
              <a:rPr lang="ru-RU" sz="1600" dirty="0" err="1"/>
              <a:t>жылда</a:t>
            </a:r>
            <a:r>
              <a:rPr lang="ru-RU" sz="1600" dirty="0"/>
              <a:t> </a:t>
            </a:r>
            <a:r>
              <a:rPr lang="ru-RU" sz="1600" dirty="0" err="1"/>
              <a:t>айрылды</a:t>
            </a:r>
            <a:r>
              <a:rPr lang="ru-RU" sz="1600" dirty="0"/>
              <a:t> </a:t>
            </a:r>
            <a:r>
              <a:rPr lang="ru-RU" sz="1600" dirty="0" err="1"/>
              <a:t>оның</a:t>
            </a:r>
            <a:r>
              <a:rPr lang="ru-RU" sz="1600" dirty="0"/>
              <a:t> университет</a:t>
            </a:r>
            <a:r>
              <a:rPr lang="en-US" sz="1600" dirty="0"/>
              <a:t>i</a:t>
            </a:r>
            <a:r>
              <a:rPr lang="ru-RU" sz="1600" dirty="0"/>
              <a:t>не ж</a:t>
            </a:r>
            <a:r>
              <a:rPr lang="en-US" sz="1600" dirty="0"/>
              <a:t>i</a:t>
            </a:r>
            <a:r>
              <a:rPr lang="ru-RU" sz="1600" dirty="0" err="1"/>
              <a:t>беруге</a:t>
            </a:r>
            <a:r>
              <a:rPr lang="ru-RU" sz="1600" dirty="0"/>
              <a:t> </a:t>
            </a:r>
            <a:r>
              <a:rPr lang="ru-RU" sz="1600" dirty="0" err="1"/>
              <a:t>жаңадан</a:t>
            </a:r>
            <a:r>
              <a:rPr lang="ru-RU" sz="1600" dirty="0"/>
              <a:t> бас </a:t>
            </a:r>
            <a:r>
              <a:rPr lang="ru-RU" sz="1600" dirty="0" err="1"/>
              <a:t>тарытатын</a:t>
            </a:r>
            <a:r>
              <a:rPr lang="ru-RU" sz="1600" dirty="0"/>
              <a:t> </a:t>
            </a:r>
            <a:r>
              <a:rPr lang="ru-RU" sz="1600" dirty="0" err="1"/>
              <a:t>үк</a:t>
            </a:r>
            <a:r>
              <a:rPr lang="en-US" sz="1600" dirty="0"/>
              <a:t>i</a:t>
            </a:r>
            <a:r>
              <a:rPr lang="ru-RU" sz="1600" dirty="0" err="1"/>
              <a:t>метт</a:t>
            </a:r>
            <a:r>
              <a:rPr lang="en-US" sz="1600" dirty="0"/>
              <a:t>i</a:t>
            </a:r>
            <a:r>
              <a:rPr lang="ru-RU" sz="1600" dirty="0"/>
              <a:t>ң </a:t>
            </a:r>
            <a:r>
              <a:rPr lang="ru-RU" sz="1600" dirty="0" err="1"/>
              <a:t>кертартпа</a:t>
            </a:r>
            <a:r>
              <a:rPr lang="ru-RU" sz="1600" dirty="0"/>
              <a:t> </a:t>
            </a:r>
            <a:r>
              <a:rPr lang="ru-RU" sz="1600" dirty="0" err="1"/>
              <a:t>саясаты</a:t>
            </a:r>
            <a:r>
              <a:rPr lang="ru-RU" sz="1600" dirty="0"/>
              <a:t> б</a:t>
            </a:r>
            <a:r>
              <a:rPr lang="en-US" sz="1600" dirty="0"/>
              <a:t>i</a:t>
            </a:r>
            <a:r>
              <a:rPr lang="ru-RU" sz="1600" dirty="0" err="1"/>
              <a:t>рақ</a:t>
            </a:r>
            <a:r>
              <a:rPr lang="ru-RU" sz="1600" dirty="0"/>
              <a:t> 1841 </a:t>
            </a:r>
            <a:r>
              <a:rPr lang="ru-RU" sz="1600" dirty="0" err="1"/>
              <a:t>жылда</a:t>
            </a:r>
            <a:r>
              <a:rPr lang="ru-RU" sz="1600" dirty="0"/>
              <a:t> </a:t>
            </a:r>
            <a:r>
              <a:rPr lang="ru-RU" sz="1600" dirty="0" err="1"/>
              <a:t>Боннада</a:t>
            </a:r>
            <a:r>
              <a:rPr lang="ru-RU" sz="1600" dirty="0"/>
              <a:t> </a:t>
            </a:r>
            <a:r>
              <a:rPr lang="ru-RU" sz="1600" dirty="0" err="1"/>
              <a:t>жаңадан</a:t>
            </a:r>
            <a:r>
              <a:rPr lang="ru-RU" sz="1600" dirty="0"/>
              <a:t> </a:t>
            </a:r>
            <a:r>
              <a:rPr lang="ru-RU" sz="1600" dirty="0" err="1"/>
              <a:t>көр</a:t>
            </a:r>
            <a:r>
              <a:rPr lang="en-US" sz="1600" dirty="0"/>
              <a:t>i</a:t>
            </a:r>
            <a:r>
              <a:rPr lang="ru-RU" sz="1600" dirty="0" err="1"/>
              <a:t>нген</a:t>
            </a:r>
            <a:r>
              <a:rPr lang="ru-RU" sz="1600" dirty="0"/>
              <a:t> профессор Бруно </a:t>
            </a:r>
            <a:r>
              <a:rPr lang="ru-RU" sz="1600" dirty="0" err="1"/>
              <a:t>бауэрда</a:t>
            </a:r>
            <a:r>
              <a:rPr lang="ru-RU" sz="1600" dirty="0"/>
              <a:t> </a:t>
            </a:r>
            <a:r>
              <a:rPr lang="ru-RU" sz="1600" dirty="0" err="1"/>
              <a:t>дәр</a:t>
            </a:r>
            <a:r>
              <a:rPr lang="en-US" sz="1600" dirty="0"/>
              <a:t>i</a:t>
            </a:r>
            <a:r>
              <a:rPr lang="ru-RU" sz="1600" dirty="0"/>
              <a:t>с </a:t>
            </a:r>
            <a:r>
              <a:rPr lang="ru-RU" sz="1600" dirty="0" err="1"/>
              <a:t>оқуға</a:t>
            </a:r>
            <a:r>
              <a:rPr lang="ru-RU" sz="1600" dirty="0"/>
              <a:t> </a:t>
            </a:r>
            <a:r>
              <a:rPr lang="ru-RU" sz="1600" dirty="0" err="1"/>
              <a:t>құқығынан</a:t>
            </a:r>
            <a:r>
              <a:rPr lang="ru-RU" sz="1600" dirty="0"/>
              <a:t> </a:t>
            </a:r>
            <a:r>
              <a:rPr lang="ru-RU" sz="1600" dirty="0" err="1"/>
              <a:t>айырды</a:t>
            </a:r>
            <a:r>
              <a:rPr lang="ru-RU" sz="1600" dirty="0"/>
              <a:t> </a:t>
            </a:r>
            <a:r>
              <a:rPr lang="ru-RU" sz="1600" dirty="0" err="1"/>
              <a:t>ғылыми</a:t>
            </a:r>
            <a:r>
              <a:rPr lang="ru-RU" sz="1600" dirty="0"/>
              <a:t> </a:t>
            </a:r>
            <a:r>
              <a:rPr lang="ru-RU" sz="1600" dirty="0" err="1"/>
              <a:t>баққұмарлықтан</a:t>
            </a:r>
            <a:r>
              <a:rPr lang="ru-RU" sz="1600" dirty="0"/>
              <a:t> бас </a:t>
            </a:r>
            <a:r>
              <a:rPr lang="ru-RU" sz="1600" dirty="0" err="1"/>
              <a:t>тарытқыза</a:t>
            </a:r>
            <a:r>
              <a:rPr lang="ru-RU" sz="1600" dirty="0"/>
              <a:t> </a:t>
            </a:r>
            <a:r>
              <a:rPr lang="ru-RU" sz="1600" dirty="0" err="1"/>
              <a:t>алды</a:t>
            </a:r>
            <a:r>
              <a:rPr lang="ru-RU" sz="1600" dirty="0"/>
              <a:t>.</a:t>
            </a:r>
          </a:p>
        </p:txBody>
      </p:sp>
      <p:sp>
        <p:nvSpPr>
          <p:cNvPr id="4" name="TextBox 3"/>
          <p:cNvSpPr txBox="1"/>
          <p:nvPr/>
        </p:nvSpPr>
        <p:spPr>
          <a:xfrm>
            <a:off x="5364088" y="2791961"/>
            <a:ext cx="2993133" cy="369332"/>
          </a:xfrm>
          <a:prstGeom prst="rect">
            <a:avLst/>
          </a:prstGeom>
          <a:noFill/>
        </p:spPr>
        <p:txBody>
          <a:bodyPr wrap="square" rtlCol="0">
            <a:spAutoFit/>
          </a:bodyPr>
          <a:lstStyle/>
          <a:p>
            <a:r>
              <a:rPr lang="ru-RU" dirty="0" smtClean="0"/>
              <a:t>Дженни фон </a:t>
            </a:r>
            <a:r>
              <a:rPr lang="ru-RU" dirty="0" err="1" smtClean="0"/>
              <a:t>Вестфален</a:t>
            </a:r>
            <a:r>
              <a:rPr lang="ru-RU" dirty="0" smtClean="0"/>
              <a:t>,</a:t>
            </a:r>
            <a:endParaRPr lang="ru-RU" dirty="0"/>
          </a:p>
        </p:txBody>
      </p:sp>
    </p:spTree>
    <p:extLst>
      <p:ext uri="{BB962C8B-B14F-4D97-AF65-F5344CB8AC3E}">
        <p14:creationId xmlns:p14="http://schemas.microsoft.com/office/powerpoint/2010/main" val="1440069596"/>
      </p:ext>
    </p:extLst>
  </p:cSld>
  <p:clrMapOvr>
    <a:masterClrMapping/>
  </p:clrMapOvr>
  <mc:AlternateContent xmlns:mc="http://schemas.openxmlformats.org/markup-compatibility/2006" xmlns:p14="http://schemas.microsoft.com/office/powerpoint/2010/main">
    <mc:Choice Requires="p14">
      <p:transition spd="slow" p14:dur="1600">
        <p14:gallery dir="l"/>
        <p:sndAc>
          <p:stSnd>
            <p:snd r:embed="rId3" name="suction.wav"/>
          </p:stSnd>
        </p:sndAc>
      </p:transition>
    </mc:Choice>
    <mc:Fallback xmlns="">
      <p:transition spd="slow">
        <p:fade/>
        <p:sndAc>
          <p:stSnd>
            <p:snd r:embed="rId7" name="suction.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Бахтияр\Desktop\41608_183038681711348_8366725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745" y="1988840"/>
            <a:ext cx="3312368" cy="414046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27584" y="548679"/>
            <a:ext cx="6120680" cy="861774"/>
          </a:xfrm>
          <a:prstGeom prst="rect">
            <a:avLst/>
          </a:prstGeom>
          <a:noFill/>
        </p:spPr>
        <p:txBody>
          <a:bodyPr wrap="square" rtlCol="0">
            <a:spAutoFit/>
          </a:bodyPr>
          <a:lstStyle/>
          <a:p>
            <a:r>
              <a:rPr lang="kk-KZ" sz="3200" dirty="0" smtClean="0">
                <a:solidFill>
                  <a:srgbClr val="FFFF00"/>
                </a:solidFill>
                <a:latin typeface="Comic Sans MS" pitchFamily="66" charset="0"/>
              </a:rPr>
              <a:t>Карл Маркс - </a:t>
            </a:r>
            <a:r>
              <a:rPr lang="ru-RU" sz="3200" b="1" dirty="0" smtClean="0">
                <a:solidFill>
                  <a:srgbClr val="FFFF00"/>
                </a:solidFill>
                <a:latin typeface="Comic Sans MS" pitchFamily="66" charset="0"/>
              </a:rPr>
              <a:t>1818 - 1883</a:t>
            </a:r>
          </a:p>
          <a:p>
            <a:endParaRPr lang="ru-RU" dirty="0"/>
          </a:p>
        </p:txBody>
      </p:sp>
      <p:sp>
        <p:nvSpPr>
          <p:cNvPr id="3" name="TextBox 2"/>
          <p:cNvSpPr txBox="1"/>
          <p:nvPr/>
        </p:nvSpPr>
        <p:spPr>
          <a:xfrm>
            <a:off x="4211960" y="1988840"/>
            <a:ext cx="4680520" cy="7879080"/>
          </a:xfrm>
          <a:prstGeom prst="rect">
            <a:avLst/>
          </a:prstGeom>
          <a:noFill/>
        </p:spPr>
        <p:txBody>
          <a:bodyPr wrap="square" rtlCol="0">
            <a:spAutoFit/>
          </a:bodyPr>
          <a:lstStyle/>
          <a:p>
            <a:r>
              <a:rPr lang="ru-RU" sz="2800" dirty="0">
                <a:solidFill>
                  <a:srgbClr val="FFFF00"/>
                </a:solidFill>
              </a:rPr>
              <a:t>Карл </a:t>
            </a:r>
            <a:r>
              <a:rPr lang="ru-RU" sz="2800" dirty="0" err="1">
                <a:solidFill>
                  <a:srgbClr val="FFFF00"/>
                </a:solidFill>
              </a:rPr>
              <a:t>Маркст</a:t>
            </a:r>
            <a:r>
              <a:rPr lang="en-US" sz="2800" dirty="0">
                <a:solidFill>
                  <a:srgbClr val="FFFF00"/>
                </a:solidFill>
              </a:rPr>
              <a:t>i</a:t>
            </a:r>
            <a:r>
              <a:rPr lang="ru-RU" sz="2800" dirty="0">
                <a:solidFill>
                  <a:srgbClr val="FFFF00"/>
                </a:solidFill>
              </a:rPr>
              <a:t>ң нег</a:t>
            </a:r>
            <a:r>
              <a:rPr lang="en-US" sz="2800" dirty="0">
                <a:solidFill>
                  <a:srgbClr val="FFFF00"/>
                </a:solidFill>
              </a:rPr>
              <a:t>i</a:t>
            </a:r>
            <a:r>
              <a:rPr lang="ru-RU" sz="2800" dirty="0" err="1">
                <a:solidFill>
                  <a:srgbClr val="FFFF00"/>
                </a:solidFill>
              </a:rPr>
              <a:t>зг</a:t>
            </a:r>
            <a:r>
              <a:rPr lang="en-US" sz="2800" dirty="0">
                <a:solidFill>
                  <a:srgbClr val="FFFF00"/>
                </a:solidFill>
              </a:rPr>
              <a:t>i </a:t>
            </a:r>
            <a:r>
              <a:rPr lang="ru-RU" sz="2800" dirty="0" err="1">
                <a:solidFill>
                  <a:srgbClr val="FFFF00"/>
                </a:solidFill>
              </a:rPr>
              <a:t>еңбектер</a:t>
            </a:r>
            <a:r>
              <a:rPr lang="en-US" sz="2800" dirty="0">
                <a:solidFill>
                  <a:srgbClr val="FFFF00"/>
                </a:solidFill>
              </a:rPr>
              <a:t>i</a:t>
            </a:r>
            <a:r>
              <a:rPr lang="en-US" sz="2800" dirty="0" smtClean="0">
                <a:solidFill>
                  <a:srgbClr val="FFFF00"/>
                </a:solidFill>
              </a:rPr>
              <a:t>:</a:t>
            </a:r>
            <a:endParaRPr lang="kk-KZ" sz="2800" dirty="0" smtClean="0">
              <a:solidFill>
                <a:srgbClr val="FFFF00"/>
              </a:solidFill>
            </a:endParaRPr>
          </a:p>
          <a:p>
            <a:endParaRPr lang="ru-RU" dirty="0"/>
          </a:p>
          <a:p>
            <a:r>
              <a:rPr lang="ru-RU" b="1" dirty="0" smtClean="0">
                <a:solidFill>
                  <a:schemeClr val="bg1"/>
                </a:solidFill>
              </a:rPr>
              <a:t>«Экономическо-философские рукописи» (1844); «К критике гегелевской философии права» (1844); «Святое семейство» (1845), «Немецкая идеология» (1845-46), обе совместно с Ф. Энгельсом; «Нищета философии» (1847); «Классовая борьба во  Франции с 1848 по 1850 г.» (1850); «Восемнадцатое брюмера Луи Бонапарта» (1852); «Гражданская война во Франции» (1871); «Критика Готской программы» (1875).</a:t>
            </a:r>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a:p>
        </p:txBody>
      </p:sp>
    </p:spTree>
    <p:extLst>
      <p:ext uri="{BB962C8B-B14F-4D97-AF65-F5344CB8AC3E}">
        <p14:creationId xmlns:p14="http://schemas.microsoft.com/office/powerpoint/2010/main" val="3475841850"/>
      </p:ext>
    </p:extLst>
  </p:cSld>
  <p:clrMapOvr>
    <a:masterClrMapping/>
  </p:clrMapOvr>
  <mc:AlternateContent xmlns:mc="http://schemas.openxmlformats.org/markup-compatibility/2006" xmlns:p14="http://schemas.microsoft.com/office/powerpoint/2010/main">
    <mc:Choice Requires="p14">
      <p:transition spd="slow" p14:dur="4000">
        <p14:vortex dir="r"/>
        <p:sndAc>
          <p:stSnd>
            <p:snd r:embed="rId3" name="wind.wav"/>
          </p:stSnd>
        </p:sndAc>
      </p:transition>
    </mc:Choice>
    <mc:Fallback xmlns="">
      <p:transition spd="slow">
        <p:fade/>
        <p:sndAc>
          <p:stSnd>
            <p:snd r:embed="rId5" name="wind.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Бахтияр\Desktop\294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925230" cy="177281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Бахтияр\Desktop\200px-Engel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6264" y="1124744"/>
            <a:ext cx="1935910" cy="20162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9512" y="3244334"/>
            <a:ext cx="3456384" cy="369332"/>
          </a:xfrm>
          <a:prstGeom prst="rect">
            <a:avLst/>
          </a:prstGeom>
          <a:noFill/>
        </p:spPr>
        <p:txBody>
          <a:bodyPr wrap="square" rtlCol="0">
            <a:spAutoFit/>
          </a:bodyPr>
          <a:lstStyle/>
          <a:p>
            <a:r>
              <a:rPr lang="kk-KZ" dirty="0" smtClean="0"/>
              <a:t>Фридрих Энгельс </a:t>
            </a:r>
            <a:r>
              <a:rPr lang="en-US" dirty="0" smtClean="0"/>
              <a:t>(</a:t>
            </a:r>
            <a:r>
              <a:rPr lang="kk-KZ" dirty="0" smtClean="0"/>
              <a:t>1</a:t>
            </a:r>
            <a:r>
              <a:rPr lang="en-US" dirty="0" smtClean="0"/>
              <a:t>820-1895)</a:t>
            </a:r>
            <a:endParaRPr lang="ru-RU" dirty="0"/>
          </a:p>
        </p:txBody>
      </p:sp>
      <p:sp>
        <p:nvSpPr>
          <p:cNvPr id="5" name="TextBox 4"/>
          <p:cNvSpPr txBox="1"/>
          <p:nvPr/>
        </p:nvSpPr>
        <p:spPr>
          <a:xfrm>
            <a:off x="3779912" y="476672"/>
            <a:ext cx="4968552" cy="2031325"/>
          </a:xfrm>
          <a:prstGeom prst="rect">
            <a:avLst/>
          </a:prstGeom>
          <a:noFill/>
        </p:spPr>
        <p:txBody>
          <a:bodyPr wrap="square" rtlCol="0">
            <a:spAutoFit/>
          </a:bodyPr>
          <a:lstStyle/>
          <a:p>
            <a:r>
              <a:rPr lang="ru-RU" dirty="0"/>
              <a:t>Фридрих Энгельс-</a:t>
            </a:r>
            <a:r>
              <a:rPr lang="ru-RU" dirty="0" err="1"/>
              <a:t>ойшыл</a:t>
            </a:r>
            <a:r>
              <a:rPr lang="ru-RU" dirty="0"/>
              <a:t> </a:t>
            </a:r>
            <a:r>
              <a:rPr lang="ru-RU" dirty="0" err="1"/>
              <a:t>және</a:t>
            </a:r>
            <a:r>
              <a:rPr lang="ru-RU" dirty="0"/>
              <a:t> </a:t>
            </a:r>
            <a:r>
              <a:rPr lang="ru-RU" dirty="0" err="1"/>
              <a:t>қоғамдық</a:t>
            </a:r>
            <a:r>
              <a:rPr lang="ru-RU" dirty="0"/>
              <a:t> </a:t>
            </a:r>
            <a:r>
              <a:rPr lang="ru-RU" dirty="0" err="1"/>
              <a:t>қайраткер</a:t>
            </a:r>
            <a:r>
              <a:rPr lang="ru-RU" dirty="0"/>
              <a:t>, </a:t>
            </a:r>
            <a:r>
              <a:rPr lang="ru-RU" dirty="0" err="1"/>
              <a:t>марксизмн</a:t>
            </a:r>
            <a:r>
              <a:rPr lang="en-US" dirty="0"/>
              <a:t>i</a:t>
            </a:r>
            <a:r>
              <a:rPr lang="ru-RU" dirty="0"/>
              <a:t>ң </a:t>
            </a:r>
            <a:r>
              <a:rPr lang="ru-RU" dirty="0" err="1"/>
              <a:t>бастаушылардың</a:t>
            </a:r>
            <a:r>
              <a:rPr lang="ru-RU" dirty="0"/>
              <a:t> б</a:t>
            </a:r>
            <a:r>
              <a:rPr lang="en-US" dirty="0"/>
              <a:t>i</a:t>
            </a:r>
            <a:r>
              <a:rPr lang="ru-RU" dirty="0" err="1"/>
              <a:t>рі</a:t>
            </a:r>
            <a:r>
              <a:rPr lang="ru-RU" dirty="0"/>
              <a:t>. </a:t>
            </a:r>
            <a:r>
              <a:rPr lang="ru-RU" dirty="0" err="1"/>
              <a:t>К.Маркспен</a:t>
            </a:r>
            <a:r>
              <a:rPr lang="ru-RU" dirty="0"/>
              <a:t> б</a:t>
            </a:r>
            <a:r>
              <a:rPr lang="en-US" dirty="0"/>
              <a:t>i</a:t>
            </a:r>
            <a:r>
              <a:rPr lang="ru-RU" dirty="0" err="1"/>
              <a:t>рге</a:t>
            </a:r>
            <a:r>
              <a:rPr lang="ru-RU" dirty="0"/>
              <a:t> (1848 </a:t>
            </a:r>
            <a:r>
              <a:rPr lang="ru-RU" dirty="0" err="1"/>
              <a:t>жыл</a:t>
            </a:r>
            <a:r>
              <a:rPr lang="ru-RU" dirty="0"/>
              <a:t>) коммунист</a:t>
            </a:r>
            <a:r>
              <a:rPr lang="en-US" dirty="0"/>
              <a:t>i</a:t>
            </a:r>
            <a:r>
              <a:rPr lang="ru-RU" dirty="0"/>
              <a:t>к </a:t>
            </a:r>
            <a:r>
              <a:rPr lang="ru-RU" dirty="0" err="1"/>
              <a:t>партияның</a:t>
            </a:r>
            <a:r>
              <a:rPr lang="ru-RU" dirty="0"/>
              <a:t> манифест</a:t>
            </a:r>
            <a:r>
              <a:rPr lang="en-US" dirty="0" smtClean="0"/>
              <a:t>i</a:t>
            </a:r>
            <a:r>
              <a:rPr lang="ru-RU" dirty="0"/>
              <a:t> </a:t>
            </a:r>
            <a:r>
              <a:rPr lang="ru-RU" dirty="0" smtClean="0"/>
              <a:t> </a:t>
            </a:r>
            <a:r>
              <a:rPr lang="ru-RU" dirty="0" err="1"/>
              <a:t>жазды</a:t>
            </a:r>
            <a:r>
              <a:rPr lang="ru-RU" dirty="0"/>
              <a:t>. Энгельс - 1-ш</a:t>
            </a:r>
            <a:r>
              <a:rPr lang="en-US" dirty="0"/>
              <a:t>i </a:t>
            </a:r>
            <a:r>
              <a:rPr lang="ru-RU" dirty="0" err="1"/>
              <a:t>Интернационалдың</a:t>
            </a:r>
            <a:r>
              <a:rPr lang="ru-RU" dirty="0"/>
              <a:t> </a:t>
            </a:r>
            <a:r>
              <a:rPr lang="ru-RU" dirty="0" err="1"/>
              <a:t>жетекш</a:t>
            </a:r>
            <a:r>
              <a:rPr lang="en-US" dirty="0"/>
              <a:t>i</a:t>
            </a:r>
            <a:r>
              <a:rPr lang="ru-RU" dirty="0" err="1"/>
              <a:t>лерд</a:t>
            </a:r>
            <a:r>
              <a:rPr lang="en-US" dirty="0"/>
              <a:t>i</a:t>
            </a:r>
            <a:r>
              <a:rPr lang="ru-RU" dirty="0"/>
              <a:t>ң б</a:t>
            </a:r>
            <a:r>
              <a:rPr lang="en-US" dirty="0"/>
              <a:t>i</a:t>
            </a:r>
            <a:r>
              <a:rPr lang="ru-RU" dirty="0"/>
              <a:t>р</a:t>
            </a:r>
            <a:r>
              <a:rPr lang="en-US" dirty="0"/>
              <a:t>i, </a:t>
            </a:r>
            <a:r>
              <a:rPr lang="ru-RU" dirty="0" err="1"/>
              <a:t>еуропалық</a:t>
            </a:r>
            <a:r>
              <a:rPr lang="ru-RU" dirty="0"/>
              <a:t> </a:t>
            </a:r>
            <a:r>
              <a:rPr lang="ru-RU" dirty="0" err="1"/>
              <a:t>социалисттар</a:t>
            </a:r>
            <a:r>
              <a:rPr lang="ru-RU" dirty="0"/>
              <a:t> Маркс </a:t>
            </a:r>
            <a:r>
              <a:rPr lang="ru-RU" dirty="0" err="1"/>
              <a:t>өл</a:t>
            </a:r>
            <a:r>
              <a:rPr lang="en-US" dirty="0"/>
              <a:t>i</a:t>
            </a:r>
            <a:r>
              <a:rPr lang="ru-RU" dirty="0"/>
              <a:t>м</a:t>
            </a:r>
            <a:r>
              <a:rPr lang="en-US" dirty="0"/>
              <a:t>i</a:t>
            </a:r>
            <a:r>
              <a:rPr lang="ru-RU" dirty="0" err="1"/>
              <a:t>нен</a:t>
            </a:r>
            <a:r>
              <a:rPr lang="ru-RU" dirty="0"/>
              <a:t> </a:t>
            </a:r>
            <a:r>
              <a:rPr lang="ru-RU" dirty="0" err="1"/>
              <a:t>кей</a:t>
            </a:r>
            <a:r>
              <a:rPr lang="en-US" dirty="0"/>
              <a:t>i</a:t>
            </a:r>
            <a:r>
              <a:rPr lang="ru-RU" dirty="0"/>
              <a:t>н </a:t>
            </a:r>
            <a:r>
              <a:rPr lang="ru-RU" dirty="0" err="1"/>
              <a:t>кеңесш</a:t>
            </a:r>
            <a:r>
              <a:rPr lang="en-US" dirty="0"/>
              <a:t>i </a:t>
            </a:r>
            <a:r>
              <a:rPr lang="ru-RU" dirty="0" err="1"/>
              <a:t>болды</a:t>
            </a:r>
            <a:r>
              <a:rPr lang="ru-RU" dirty="0"/>
              <a:t>.</a:t>
            </a:r>
          </a:p>
        </p:txBody>
      </p:sp>
      <p:sp>
        <p:nvSpPr>
          <p:cNvPr id="6" name="TextBox 5"/>
          <p:cNvSpPr txBox="1"/>
          <p:nvPr/>
        </p:nvSpPr>
        <p:spPr>
          <a:xfrm>
            <a:off x="179512" y="3861048"/>
            <a:ext cx="8856984" cy="4893647"/>
          </a:xfrm>
          <a:prstGeom prst="rect">
            <a:avLst/>
          </a:prstGeom>
          <a:noFill/>
        </p:spPr>
        <p:txBody>
          <a:bodyPr wrap="square" rtlCol="0">
            <a:spAutoFit/>
          </a:bodyPr>
          <a:lstStyle/>
          <a:p>
            <a:r>
              <a:rPr lang="ru-RU" sz="1200" dirty="0"/>
              <a:t>Энгельс </a:t>
            </a:r>
            <a:r>
              <a:rPr lang="ru-RU" sz="1200" dirty="0" err="1"/>
              <a:t>Фридрихы</a:t>
            </a:r>
            <a:r>
              <a:rPr lang="ru-RU" sz="1200" dirty="0"/>
              <a:t> </a:t>
            </a:r>
            <a:r>
              <a:rPr lang="ru-RU" sz="1200" dirty="0" err="1"/>
              <a:t>өте</a:t>
            </a:r>
            <a:r>
              <a:rPr lang="ru-RU" sz="1200" dirty="0"/>
              <a:t> </a:t>
            </a:r>
            <a:r>
              <a:rPr lang="ru-RU" sz="1200" dirty="0" err="1"/>
              <a:t>үлгер</a:t>
            </a:r>
            <a:r>
              <a:rPr lang="ru-RU" sz="1200" dirty="0"/>
              <a:t> </a:t>
            </a:r>
            <a:r>
              <a:rPr lang="ru-RU" sz="1200" dirty="0" err="1"/>
              <a:t>тоқыма</a:t>
            </a:r>
            <a:r>
              <a:rPr lang="ru-RU" sz="1200" dirty="0"/>
              <a:t> </a:t>
            </a:r>
            <a:r>
              <a:rPr lang="ru-RU" sz="1200" dirty="0" err="1"/>
              <a:t>фабриканттың</a:t>
            </a:r>
            <a:r>
              <a:rPr lang="ru-RU" sz="1200" dirty="0"/>
              <a:t> </a:t>
            </a:r>
            <a:r>
              <a:rPr lang="ru-RU" sz="1200" dirty="0" err="1"/>
              <a:t>жанұясында</a:t>
            </a:r>
            <a:r>
              <a:rPr lang="ru-RU" sz="1200" dirty="0"/>
              <a:t> 1820 </a:t>
            </a:r>
            <a:r>
              <a:rPr lang="ru-RU" sz="1200" dirty="0" err="1"/>
              <a:t>жылдың</a:t>
            </a:r>
            <a:r>
              <a:rPr lang="ru-RU" sz="1200" dirty="0"/>
              <a:t> 28 </a:t>
            </a:r>
            <a:r>
              <a:rPr lang="ru-RU" sz="1200" dirty="0" err="1"/>
              <a:t>қарашасының</a:t>
            </a:r>
            <a:r>
              <a:rPr lang="ru-RU" sz="1200" dirty="0"/>
              <a:t> Бармен </a:t>
            </a:r>
            <a:r>
              <a:rPr lang="ru-RU" sz="1200" dirty="0" err="1"/>
              <a:t>қаласында</a:t>
            </a:r>
            <a:r>
              <a:rPr lang="ru-RU" sz="1200" dirty="0"/>
              <a:t> </a:t>
            </a:r>
            <a:r>
              <a:rPr lang="ru-RU" sz="1200" dirty="0" err="1"/>
              <a:t>дүниеге</a:t>
            </a:r>
            <a:r>
              <a:rPr lang="ru-RU" sz="1200" dirty="0"/>
              <a:t> </a:t>
            </a:r>
            <a:r>
              <a:rPr lang="ru-RU" sz="1200" dirty="0" err="1"/>
              <a:t>келд</a:t>
            </a:r>
            <a:r>
              <a:rPr lang="en-US" sz="1200" dirty="0"/>
              <a:t>i. </a:t>
            </a:r>
            <a:r>
              <a:rPr lang="ru-RU" sz="1200" dirty="0" err="1"/>
              <a:t>Оның</a:t>
            </a:r>
            <a:r>
              <a:rPr lang="ru-RU" sz="1200" dirty="0"/>
              <a:t> </a:t>
            </a:r>
            <a:r>
              <a:rPr lang="ru-RU" sz="1200" dirty="0" err="1"/>
              <a:t>әкес</a:t>
            </a:r>
            <a:r>
              <a:rPr lang="en-US" sz="1200" dirty="0"/>
              <a:t>i, (1796—1860 ) </a:t>
            </a:r>
            <a:r>
              <a:rPr lang="ru-RU" sz="1200" dirty="0"/>
              <a:t>Энгельс </a:t>
            </a:r>
            <a:r>
              <a:rPr lang="ru-RU" sz="1200" dirty="0" err="1"/>
              <a:t>Фридрихы</a:t>
            </a:r>
            <a:r>
              <a:rPr lang="ru-RU" sz="1200" dirty="0"/>
              <a:t> </a:t>
            </a:r>
            <a:r>
              <a:rPr lang="ru-RU" sz="1200" dirty="0" err="1"/>
              <a:t>пиетизмн</a:t>
            </a:r>
            <a:r>
              <a:rPr lang="en-US" sz="1200" dirty="0"/>
              <a:t>i</a:t>
            </a:r>
            <a:r>
              <a:rPr lang="ru-RU" sz="1200" dirty="0"/>
              <a:t>ң </a:t>
            </a:r>
            <a:r>
              <a:rPr lang="ru-RU" sz="1200" dirty="0" err="1"/>
              <a:t>жақтаушы</a:t>
            </a:r>
            <a:r>
              <a:rPr lang="ru-RU" sz="1200" dirty="0"/>
              <a:t> </a:t>
            </a:r>
            <a:r>
              <a:rPr lang="ru-RU" sz="1200" dirty="0" err="1"/>
              <a:t>болды</a:t>
            </a:r>
            <a:r>
              <a:rPr lang="ru-RU" sz="1200" dirty="0" smtClean="0"/>
              <a:t>.</a:t>
            </a:r>
          </a:p>
          <a:p>
            <a:endParaRPr lang="ru-RU" sz="1200" dirty="0" smtClean="0"/>
          </a:p>
          <a:p>
            <a:r>
              <a:rPr lang="ru-RU" sz="1200" dirty="0"/>
              <a:t>1842 Энгельс </a:t>
            </a:r>
            <a:r>
              <a:rPr lang="ru-RU" sz="1200" dirty="0" err="1"/>
              <a:t>жылының</a:t>
            </a:r>
            <a:r>
              <a:rPr lang="ru-RU" sz="1200" dirty="0"/>
              <a:t> </a:t>
            </a:r>
            <a:r>
              <a:rPr lang="ru-RU" sz="1200" dirty="0" err="1"/>
              <a:t>қарашасында</a:t>
            </a:r>
            <a:r>
              <a:rPr lang="ru-RU" sz="1200" dirty="0"/>
              <a:t> Рейн газет</a:t>
            </a:r>
            <a:r>
              <a:rPr lang="en-US" sz="1200" dirty="0"/>
              <a:t>i</a:t>
            </a:r>
            <a:r>
              <a:rPr lang="ru-RU" sz="1200" dirty="0"/>
              <a:t>н</a:t>
            </a:r>
            <a:r>
              <a:rPr lang="en-US" sz="1200" dirty="0"/>
              <a:t>i</a:t>
            </a:r>
            <a:r>
              <a:rPr lang="ru-RU" sz="1200" dirty="0"/>
              <a:t>ң </a:t>
            </a:r>
            <a:r>
              <a:rPr lang="ru-RU" sz="1200" dirty="0" err="1"/>
              <a:t>редакциясындағы</a:t>
            </a:r>
            <a:r>
              <a:rPr lang="ru-RU" sz="1200" dirty="0"/>
              <a:t> Карл Маркс</a:t>
            </a:r>
            <a:r>
              <a:rPr lang="en-US" sz="1200" dirty="0"/>
              <a:t>i </a:t>
            </a:r>
            <a:r>
              <a:rPr lang="ru-RU" sz="1200" dirty="0" err="1"/>
              <a:t>тұңғыш</a:t>
            </a:r>
            <a:r>
              <a:rPr lang="ru-RU" sz="1200" dirty="0"/>
              <a:t> </a:t>
            </a:r>
            <a:r>
              <a:rPr lang="ru-RU" sz="1200" dirty="0" err="1"/>
              <a:t>рет</a:t>
            </a:r>
            <a:r>
              <a:rPr lang="ru-RU" sz="1200" dirty="0"/>
              <a:t> </a:t>
            </a:r>
            <a:r>
              <a:rPr lang="ru-RU" sz="1200" dirty="0" err="1"/>
              <a:t>кездест</a:t>
            </a:r>
            <a:r>
              <a:rPr lang="en-US" sz="1200" dirty="0"/>
              <a:t>i</a:t>
            </a:r>
            <a:r>
              <a:rPr lang="ru-RU" sz="1200" dirty="0" err="1" smtClean="0"/>
              <a:t>рді</a:t>
            </a:r>
            <a:endParaRPr lang="ru-RU" sz="1200" dirty="0" smtClean="0"/>
          </a:p>
          <a:p>
            <a:endParaRPr lang="ru-RU" sz="1200" dirty="0"/>
          </a:p>
          <a:p>
            <a:r>
              <a:rPr lang="ru-RU" sz="1200" dirty="0" err="1"/>
              <a:t>Саяси</a:t>
            </a:r>
            <a:r>
              <a:rPr lang="ru-RU" sz="1200" dirty="0"/>
              <a:t> </a:t>
            </a:r>
            <a:r>
              <a:rPr lang="ru-RU" sz="1200" dirty="0" err="1"/>
              <a:t>экономияның</a:t>
            </a:r>
            <a:r>
              <a:rPr lang="ru-RU" sz="1200" dirty="0"/>
              <a:t> Энгельс </a:t>
            </a:r>
            <a:r>
              <a:rPr lang="ru-RU" sz="1200" dirty="0" err="1"/>
              <a:t>зерттеулер</a:t>
            </a:r>
            <a:r>
              <a:rPr lang="en-US" sz="1200" dirty="0"/>
              <a:t>i </a:t>
            </a:r>
            <a:r>
              <a:rPr lang="ru-RU" sz="1200" dirty="0"/>
              <a:t>б</a:t>
            </a:r>
            <a:r>
              <a:rPr lang="en-US" sz="1200" dirty="0"/>
              <a:t>i</a:t>
            </a:r>
            <a:r>
              <a:rPr lang="ru-RU" sz="1200" dirty="0"/>
              <a:t>р</a:t>
            </a:r>
            <a:r>
              <a:rPr lang="en-US" sz="1200" dirty="0"/>
              <a:t>i</a:t>
            </a:r>
            <a:r>
              <a:rPr lang="ru-RU" sz="1200" dirty="0" err="1"/>
              <a:t>нш</a:t>
            </a:r>
            <a:r>
              <a:rPr lang="en-US" sz="1200" dirty="0"/>
              <a:t>i </a:t>
            </a:r>
            <a:r>
              <a:rPr lang="ru-RU" sz="1200" dirty="0" err="1"/>
              <a:t>нәтижемен</a:t>
            </a:r>
            <a:r>
              <a:rPr lang="ru-RU" sz="1200" dirty="0"/>
              <a:t> (1844 ) </a:t>
            </a:r>
            <a:r>
              <a:rPr lang="ru-RU" sz="1200" dirty="0" err="1"/>
              <a:t>саяси</a:t>
            </a:r>
            <a:r>
              <a:rPr lang="ru-RU" sz="1200" dirty="0"/>
              <a:t> </a:t>
            </a:r>
            <a:r>
              <a:rPr lang="ru-RU" sz="1200" dirty="0" err="1"/>
              <a:t>экономияны</a:t>
            </a:r>
            <a:r>
              <a:rPr lang="ru-RU" sz="1200" dirty="0"/>
              <a:t> </a:t>
            </a:r>
            <a:r>
              <a:rPr lang="ru-RU" sz="1200" dirty="0" err="1"/>
              <a:t>сынағыштыққа</a:t>
            </a:r>
            <a:r>
              <a:rPr lang="ru-RU" sz="1200" dirty="0"/>
              <a:t> </a:t>
            </a:r>
            <a:r>
              <a:rPr lang="ru-RU" sz="1200" dirty="0" err="1"/>
              <a:t>жедел</a:t>
            </a:r>
            <a:r>
              <a:rPr lang="ru-RU" sz="1200" dirty="0"/>
              <a:t> </a:t>
            </a:r>
            <a:r>
              <a:rPr lang="ru-RU" sz="1200" dirty="0" err="1"/>
              <a:t>суреттер</a:t>
            </a:r>
            <a:r>
              <a:rPr lang="ru-RU" sz="1200" dirty="0"/>
              <a:t> </a:t>
            </a:r>
            <a:r>
              <a:rPr lang="ru-RU" sz="1200" dirty="0" err="1"/>
              <a:t>бап</a:t>
            </a:r>
            <a:r>
              <a:rPr lang="ru-RU" sz="1200" dirty="0"/>
              <a:t> </a:t>
            </a:r>
            <a:r>
              <a:rPr lang="ru-RU" sz="1200" dirty="0" err="1"/>
              <a:t>болды</a:t>
            </a:r>
            <a:r>
              <a:rPr lang="ru-RU" sz="1200" dirty="0"/>
              <a:t>. Энгельс </a:t>
            </a:r>
            <a:r>
              <a:rPr lang="ru-RU" sz="1200" dirty="0" err="1"/>
              <a:t>онында</a:t>
            </a:r>
            <a:r>
              <a:rPr lang="ru-RU" sz="1200" dirty="0"/>
              <a:t> капиталист</a:t>
            </a:r>
            <a:r>
              <a:rPr lang="en-US" sz="1200" dirty="0"/>
              <a:t>i</a:t>
            </a:r>
            <a:r>
              <a:rPr lang="ru-RU" sz="1200" dirty="0"/>
              <a:t>к </a:t>
            </a:r>
            <a:r>
              <a:rPr lang="ru-RU" sz="1200" dirty="0" err="1"/>
              <a:t>қоғам</a:t>
            </a:r>
            <a:r>
              <a:rPr lang="ru-RU" sz="1200" dirty="0"/>
              <a:t> </a:t>
            </a:r>
            <a:r>
              <a:rPr lang="ru-RU" sz="1200" dirty="0" err="1"/>
              <a:t>қарама-қайшы</a:t>
            </a:r>
            <a:r>
              <a:rPr lang="ru-RU" sz="1200" dirty="0"/>
              <a:t> м</a:t>
            </a:r>
            <a:r>
              <a:rPr lang="en-US" sz="1200" dirty="0"/>
              <a:t>i</a:t>
            </a:r>
            <a:r>
              <a:rPr lang="ru-RU" sz="1200" dirty="0" err="1"/>
              <a:t>нез</a:t>
            </a:r>
            <a:r>
              <a:rPr lang="en-US" sz="1200" dirty="0"/>
              <a:t>i</a:t>
            </a:r>
            <a:r>
              <a:rPr lang="ru-RU" sz="1200" dirty="0"/>
              <a:t>н </a:t>
            </a:r>
            <a:r>
              <a:rPr lang="ru-RU" sz="1200" dirty="0" err="1"/>
              <a:t>көрсетуге</a:t>
            </a:r>
            <a:r>
              <a:rPr lang="ru-RU" sz="1200" dirty="0"/>
              <a:t> </a:t>
            </a:r>
            <a:r>
              <a:rPr lang="ru-RU" sz="1200" dirty="0" err="1"/>
              <a:t>талаптанды</a:t>
            </a:r>
            <a:r>
              <a:rPr lang="ru-RU" sz="1200" dirty="0"/>
              <a:t> </a:t>
            </a:r>
            <a:r>
              <a:rPr lang="ru-RU" sz="1200" dirty="0" err="1"/>
              <a:t>және</a:t>
            </a:r>
            <a:r>
              <a:rPr lang="ru-RU" sz="1200" dirty="0"/>
              <a:t> </a:t>
            </a:r>
            <a:r>
              <a:rPr lang="en-US" sz="1200" dirty="0"/>
              <a:t>i</a:t>
            </a:r>
            <a:r>
              <a:rPr lang="ru-RU" sz="1200" dirty="0" err="1"/>
              <a:t>стерд</a:t>
            </a:r>
            <a:r>
              <a:rPr lang="en-US" sz="1200" dirty="0"/>
              <a:t>i</a:t>
            </a:r>
            <a:r>
              <a:rPr lang="ru-RU" sz="1200" dirty="0"/>
              <a:t>ң </a:t>
            </a:r>
            <a:r>
              <a:rPr lang="ru-RU" sz="1200" dirty="0" err="1"/>
              <a:t>қаз</a:t>
            </a:r>
            <a:r>
              <a:rPr lang="en-US" sz="1200" dirty="0"/>
              <a:t>i</a:t>
            </a:r>
            <a:r>
              <a:rPr lang="ru-RU" sz="1200" dirty="0" err="1"/>
              <a:t>рг</a:t>
            </a:r>
            <a:r>
              <a:rPr lang="en-US" sz="1200" dirty="0"/>
              <a:t>i </a:t>
            </a:r>
            <a:r>
              <a:rPr lang="ru-RU" sz="1200" dirty="0" err="1"/>
              <a:t>жағдайының</a:t>
            </a:r>
            <a:r>
              <a:rPr lang="ru-RU" sz="1200" dirty="0"/>
              <a:t> </a:t>
            </a:r>
            <a:r>
              <a:rPr lang="ru-RU" sz="1200" dirty="0" err="1"/>
              <a:t>жандайшапшылығындағы</a:t>
            </a:r>
            <a:r>
              <a:rPr lang="ru-RU" sz="1200" dirty="0"/>
              <a:t> </a:t>
            </a:r>
            <a:r>
              <a:rPr lang="ru-RU" sz="1200" dirty="0" err="1"/>
              <a:t>буржуазиялық</a:t>
            </a:r>
            <a:r>
              <a:rPr lang="ru-RU" sz="1200" dirty="0"/>
              <a:t> </a:t>
            </a:r>
            <a:r>
              <a:rPr lang="ru-RU" sz="1200" dirty="0" err="1"/>
              <a:t>экономикалық</a:t>
            </a:r>
            <a:r>
              <a:rPr lang="ru-RU" sz="1200" dirty="0"/>
              <a:t> </a:t>
            </a:r>
            <a:r>
              <a:rPr lang="ru-RU" sz="1200" dirty="0" err="1"/>
              <a:t>ғылымды</a:t>
            </a:r>
            <a:r>
              <a:rPr lang="ru-RU" sz="1200" dirty="0"/>
              <a:t> </a:t>
            </a:r>
            <a:r>
              <a:rPr lang="ru-RU" sz="1200" dirty="0" err="1"/>
              <a:t>айыптады.Энгельстың</a:t>
            </a:r>
            <a:r>
              <a:rPr lang="ru-RU" sz="1200" dirty="0"/>
              <a:t> </a:t>
            </a:r>
            <a:r>
              <a:rPr lang="ru-RU" sz="1200" dirty="0" err="1"/>
              <a:t>жазулары</a:t>
            </a:r>
            <a:r>
              <a:rPr lang="ru-RU" sz="1200" dirty="0"/>
              <a:t> </a:t>
            </a:r>
            <a:r>
              <a:rPr lang="ru-RU" sz="1200" dirty="0" err="1"/>
              <a:t>Маркске</a:t>
            </a:r>
            <a:r>
              <a:rPr lang="ru-RU" sz="1200" dirty="0"/>
              <a:t> </a:t>
            </a:r>
            <a:r>
              <a:rPr lang="ru-RU" sz="1200" dirty="0" err="1"/>
              <a:t>экономикалық</a:t>
            </a:r>
            <a:r>
              <a:rPr lang="ru-RU" sz="1200" dirty="0"/>
              <a:t> </a:t>
            </a:r>
            <a:r>
              <a:rPr lang="ru-RU" sz="1200" dirty="0" err="1"/>
              <a:t>оқулықтарына</a:t>
            </a:r>
            <a:r>
              <a:rPr lang="ru-RU" sz="1200" dirty="0"/>
              <a:t> </a:t>
            </a:r>
            <a:r>
              <a:rPr lang="ru-RU" sz="1200" dirty="0" err="1"/>
              <a:t>отыруға</a:t>
            </a:r>
            <a:r>
              <a:rPr lang="ru-RU" sz="1200" dirty="0"/>
              <a:t> </a:t>
            </a:r>
            <a:r>
              <a:rPr lang="ru-RU" sz="1200" dirty="0" err="1"/>
              <a:t>қозғау</a:t>
            </a:r>
            <a:r>
              <a:rPr lang="ru-RU" sz="1200" dirty="0"/>
              <a:t> </a:t>
            </a:r>
            <a:r>
              <a:rPr lang="ru-RU" sz="1200" dirty="0" err="1"/>
              <a:t>салды</a:t>
            </a:r>
            <a:r>
              <a:rPr lang="ru-RU" sz="1200" dirty="0" smtClean="0"/>
              <a:t>.</a:t>
            </a:r>
          </a:p>
          <a:p>
            <a:endParaRPr lang="ru-RU" sz="1200" dirty="0" smtClean="0"/>
          </a:p>
          <a:p>
            <a:r>
              <a:rPr lang="ru-RU" sz="1200" dirty="0" err="1"/>
              <a:t>Маркспен</a:t>
            </a:r>
            <a:r>
              <a:rPr lang="ru-RU" sz="1200" dirty="0"/>
              <a:t> б</a:t>
            </a:r>
            <a:r>
              <a:rPr lang="en-US" sz="1200" dirty="0"/>
              <a:t>i</a:t>
            </a:r>
            <a:r>
              <a:rPr lang="ru-RU" sz="1200" dirty="0" err="1"/>
              <a:t>рге</a:t>
            </a:r>
            <a:r>
              <a:rPr lang="ru-RU" sz="1200" dirty="0"/>
              <a:t> 1848-49 Энгельс </a:t>
            </a:r>
            <a:r>
              <a:rPr lang="ru-RU" sz="1200" dirty="0" err="1"/>
              <a:t>төңкер</a:t>
            </a:r>
            <a:r>
              <a:rPr lang="en-US" sz="1200" dirty="0"/>
              <a:t>i</a:t>
            </a:r>
            <a:r>
              <a:rPr lang="ru-RU" sz="1200" dirty="0"/>
              <a:t>стер </a:t>
            </a:r>
            <a:r>
              <a:rPr lang="ru-RU" sz="1200" dirty="0" err="1"/>
              <a:t>уақытында</a:t>
            </a:r>
            <a:r>
              <a:rPr lang="ru-RU" sz="1200" dirty="0"/>
              <a:t> </a:t>
            </a:r>
            <a:r>
              <a:rPr lang="ru-RU" sz="1200" dirty="0" err="1"/>
              <a:t>қайтадан</a:t>
            </a:r>
            <a:r>
              <a:rPr lang="ru-RU" sz="1200" dirty="0"/>
              <a:t> нег</a:t>
            </a:r>
            <a:r>
              <a:rPr lang="en-US" sz="1200" dirty="0"/>
              <a:t>i</a:t>
            </a:r>
            <a:r>
              <a:rPr lang="ru-RU" sz="1200" dirty="0" err="1"/>
              <a:t>зделген</a:t>
            </a:r>
            <a:r>
              <a:rPr lang="ru-RU" sz="1200" dirty="0"/>
              <a:t> </a:t>
            </a:r>
            <a:r>
              <a:rPr lang="ru-RU" sz="1200" dirty="0" err="1"/>
              <a:t>Жаңа</a:t>
            </a:r>
            <a:r>
              <a:rPr lang="ru-RU" sz="1200" dirty="0"/>
              <a:t> Рейн газет</a:t>
            </a:r>
            <a:r>
              <a:rPr lang="en-US" sz="1200" dirty="0"/>
              <a:t>i </a:t>
            </a:r>
            <a:r>
              <a:rPr lang="ru-RU" sz="1200" dirty="0" err="1"/>
              <a:t>үш</a:t>
            </a:r>
            <a:r>
              <a:rPr lang="en-US" sz="1200" dirty="0"/>
              <a:t>i</a:t>
            </a:r>
            <a:r>
              <a:rPr lang="ru-RU" sz="1200" dirty="0"/>
              <a:t>н </a:t>
            </a:r>
            <a:r>
              <a:rPr lang="ru-RU" sz="1200" dirty="0" err="1"/>
              <a:t>материалдар</a:t>
            </a:r>
            <a:r>
              <a:rPr lang="ru-RU" sz="1200" dirty="0"/>
              <a:t> </a:t>
            </a:r>
            <a:r>
              <a:rPr lang="ru-RU" sz="1200" dirty="0" err="1"/>
              <a:t>жазады</a:t>
            </a:r>
            <a:r>
              <a:rPr lang="ru-RU" sz="1200" dirty="0"/>
              <a:t>. </a:t>
            </a:r>
            <a:r>
              <a:rPr lang="ru-RU" sz="1200" dirty="0" err="1"/>
              <a:t>Олар</a:t>
            </a:r>
            <a:r>
              <a:rPr lang="ru-RU" sz="1200" dirty="0"/>
              <a:t> (1848-ш</a:t>
            </a:r>
            <a:r>
              <a:rPr lang="en-US" sz="1200" dirty="0"/>
              <a:t>i </a:t>
            </a:r>
            <a:r>
              <a:rPr lang="ru-RU" sz="1200" dirty="0" err="1"/>
              <a:t>наурыз</a:t>
            </a:r>
            <a:r>
              <a:rPr lang="ru-RU" sz="1200" dirty="0"/>
              <a:t>) </a:t>
            </a:r>
            <a:r>
              <a:rPr lang="ru-RU" sz="1200" dirty="0" err="1"/>
              <a:t>Германиядағы</a:t>
            </a:r>
            <a:r>
              <a:rPr lang="ru-RU" sz="1200" dirty="0"/>
              <a:t> коммунист</a:t>
            </a:r>
            <a:r>
              <a:rPr lang="en-US" sz="1200" dirty="0"/>
              <a:t>i</a:t>
            </a:r>
            <a:r>
              <a:rPr lang="ru-RU" sz="1200" dirty="0"/>
              <a:t>к </a:t>
            </a:r>
            <a:r>
              <a:rPr lang="ru-RU" sz="1200" dirty="0" err="1"/>
              <a:t>партияның</a:t>
            </a:r>
            <a:r>
              <a:rPr lang="ru-RU" sz="1200" dirty="0"/>
              <a:t> </a:t>
            </a:r>
            <a:r>
              <a:rPr lang="ru-RU" sz="1200" dirty="0" err="1"/>
              <a:t>талаптарын</a:t>
            </a:r>
            <a:r>
              <a:rPr lang="ru-RU" sz="1200" dirty="0"/>
              <a:t> </a:t>
            </a:r>
            <a:r>
              <a:rPr lang="ru-RU" sz="1200" dirty="0" err="1"/>
              <a:t>жұмыста</a:t>
            </a:r>
            <a:r>
              <a:rPr lang="ru-RU" sz="1200" dirty="0"/>
              <a:t> </a:t>
            </a:r>
            <a:r>
              <a:rPr lang="ru-RU" sz="1200" dirty="0" err="1"/>
              <a:t>Германияға</a:t>
            </a:r>
            <a:r>
              <a:rPr lang="ru-RU" sz="1200" dirty="0"/>
              <a:t> </a:t>
            </a:r>
            <a:r>
              <a:rPr lang="ru-RU" sz="1200" dirty="0" err="1"/>
              <a:t>төңкер</a:t>
            </a:r>
            <a:r>
              <a:rPr lang="en-US" sz="1200" dirty="0"/>
              <a:t>i</a:t>
            </a:r>
            <a:r>
              <a:rPr lang="ru-RU" sz="1200" dirty="0" err="1"/>
              <a:t>ст</a:t>
            </a:r>
            <a:r>
              <a:rPr lang="en-US" sz="1200" dirty="0"/>
              <a:t>i</a:t>
            </a:r>
            <a:r>
              <a:rPr lang="ru-RU" sz="1200" dirty="0"/>
              <a:t>ң </a:t>
            </a:r>
            <a:r>
              <a:rPr lang="ru-RU" sz="1200" dirty="0" err="1"/>
              <a:t>экспортының</a:t>
            </a:r>
            <a:r>
              <a:rPr lang="ru-RU" sz="1200" dirty="0"/>
              <a:t> </a:t>
            </a:r>
            <a:r>
              <a:rPr lang="ru-RU" sz="1200" dirty="0" err="1"/>
              <a:t>идеясы</a:t>
            </a:r>
            <a:r>
              <a:rPr lang="ru-RU" sz="1200" dirty="0"/>
              <a:t> </a:t>
            </a:r>
            <a:r>
              <a:rPr lang="ru-RU" sz="1200" dirty="0" err="1"/>
              <a:t>қарсы</a:t>
            </a:r>
            <a:r>
              <a:rPr lang="ru-RU" sz="1200" dirty="0"/>
              <a:t> </a:t>
            </a:r>
            <a:r>
              <a:rPr lang="ru-RU" sz="1200" dirty="0" err="1"/>
              <a:t>шығады</a:t>
            </a:r>
            <a:r>
              <a:rPr lang="ru-RU" sz="1200" dirty="0"/>
              <a:t>.</a:t>
            </a:r>
          </a:p>
          <a:p>
            <a:endParaRPr lang="ru-RU" sz="1200" dirty="0" smtClean="0"/>
          </a:p>
          <a:p>
            <a:r>
              <a:rPr lang="ru-RU" sz="1200" dirty="0"/>
              <a:t>Маркс </a:t>
            </a:r>
            <a:r>
              <a:rPr lang="ru-RU" sz="1200" dirty="0" err="1"/>
              <a:t>өл</a:t>
            </a:r>
            <a:r>
              <a:rPr lang="en-US" sz="1200" dirty="0"/>
              <a:t>i</a:t>
            </a:r>
            <a:r>
              <a:rPr lang="ru-RU" sz="1200" dirty="0"/>
              <a:t>м</a:t>
            </a:r>
            <a:r>
              <a:rPr lang="en-US" sz="1200" dirty="0"/>
              <a:t>i</a:t>
            </a:r>
            <a:r>
              <a:rPr lang="ru-RU" sz="1200" dirty="0" err="1"/>
              <a:t>нен</a:t>
            </a:r>
            <a:r>
              <a:rPr lang="ru-RU" sz="1200" dirty="0"/>
              <a:t> </a:t>
            </a:r>
            <a:r>
              <a:rPr lang="ru-RU" sz="1200" dirty="0" err="1"/>
              <a:t>кей</a:t>
            </a:r>
            <a:r>
              <a:rPr lang="en-US" sz="1200" dirty="0"/>
              <a:t>i</a:t>
            </a:r>
            <a:r>
              <a:rPr lang="ru-RU" sz="1200" dirty="0"/>
              <a:t>н </a:t>
            </a:r>
            <a:r>
              <a:rPr lang="ru-RU" sz="1200" dirty="0" err="1"/>
              <a:t>Энгельске</a:t>
            </a:r>
            <a:r>
              <a:rPr lang="ru-RU" sz="1200" dirty="0"/>
              <a:t> </a:t>
            </a:r>
            <a:r>
              <a:rPr lang="ru-RU" sz="1200" dirty="0" err="1"/>
              <a:t>барлық</a:t>
            </a:r>
            <a:r>
              <a:rPr lang="ru-RU" sz="1200" dirty="0"/>
              <a:t> </a:t>
            </a:r>
            <a:r>
              <a:rPr lang="ru-RU" sz="1200" dirty="0" err="1"/>
              <a:t>қалған</a:t>
            </a:r>
            <a:r>
              <a:rPr lang="ru-RU" sz="1200" dirty="0"/>
              <a:t> </a:t>
            </a:r>
            <a:r>
              <a:rPr lang="ru-RU" sz="1200" dirty="0" err="1"/>
              <a:t>өм</a:t>
            </a:r>
            <a:r>
              <a:rPr lang="en-US" sz="1200" dirty="0"/>
              <a:t>i</a:t>
            </a:r>
            <a:r>
              <a:rPr lang="ru-RU" sz="1200" dirty="0"/>
              <a:t>р </a:t>
            </a:r>
            <a:r>
              <a:rPr lang="ru-RU" sz="1200" dirty="0" err="1"/>
              <a:t>бойы</a:t>
            </a:r>
            <a:r>
              <a:rPr lang="ru-RU" sz="1200" dirty="0"/>
              <a:t>  "</a:t>
            </a:r>
            <a:r>
              <a:rPr lang="ru-RU" sz="1200" dirty="0" err="1"/>
              <a:t>капиталдың</a:t>
            </a:r>
            <a:r>
              <a:rPr lang="ru-RU" sz="1200" dirty="0"/>
              <a:t>" том 2 </a:t>
            </a:r>
            <a:r>
              <a:rPr lang="ru-RU" sz="1200" dirty="0" err="1"/>
              <a:t>және</a:t>
            </a:r>
            <a:r>
              <a:rPr lang="ru-RU" sz="1200" dirty="0"/>
              <a:t> 3-ш</a:t>
            </a:r>
            <a:r>
              <a:rPr lang="en-US" sz="1200" dirty="0"/>
              <a:t>i </a:t>
            </a:r>
            <a:r>
              <a:rPr lang="en-US" sz="1200" dirty="0" err="1"/>
              <a:t>i</a:t>
            </a:r>
            <a:r>
              <a:rPr lang="ru-RU" sz="1200" dirty="0"/>
              <a:t>степ б</a:t>
            </a:r>
            <a:r>
              <a:rPr lang="en-US" sz="1200" dirty="0"/>
              <a:t>i</a:t>
            </a:r>
            <a:r>
              <a:rPr lang="ru-RU" sz="1200" dirty="0"/>
              <a:t>т</a:t>
            </a:r>
            <a:r>
              <a:rPr lang="en-US" sz="1200" dirty="0"/>
              <a:t>i</a:t>
            </a:r>
            <a:r>
              <a:rPr lang="ru-RU" sz="1200" dirty="0"/>
              <a:t>руд</a:t>
            </a:r>
            <a:r>
              <a:rPr lang="en-US" sz="1200" dirty="0"/>
              <a:t>i </a:t>
            </a:r>
            <a:r>
              <a:rPr lang="ru-RU" sz="1200" dirty="0" err="1"/>
              <a:t>және</a:t>
            </a:r>
            <a:r>
              <a:rPr lang="ru-RU" sz="1200" dirty="0"/>
              <a:t> </a:t>
            </a:r>
            <a:r>
              <a:rPr lang="ru-RU" sz="1200" dirty="0" err="1"/>
              <a:t>жариялауға</a:t>
            </a:r>
            <a:r>
              <a:rPr lang="ru-RU" sz="1200" dirty="0"/>
              <a:t> </a:t>
            </a:r>
            <a:r>
              <a:rPr lang="ru-RU" sz="1200" dirty="0" err="1"/>
              <a:t>әз</a:t>
            </a:r>
            <a:r>
              <a:rPr lang="en-US" sz="1200" dirty="0"/>
              <a:t>i</a:t>
            </a:r>
            <a:r>
              <a:rPr lang="ru-RU" sz="1200" dirty="0" err="1"/>
              <a:t>рлеуге</a:t>
            </a:r>
            <a:r>
              <a:rPr lang="ru-RU" sz="1200" dirty="0"/>
              <a:t> </a:t>
            </a:r>
            <a:r>
              <a:rPr lang="ru-RU" sz="1200" dirty="0" err="1"/>
              <a:t>барлық</a:t>
            </a:r>
            <a:r>
              <a:rPr lang="ru-RU" sz="1200" dirty="0"/>
              <a:t> </a:t>
            </a:r>
            <a:r>
              <a:rPr lang="ru-RU" sz="1200" dirty="0" err="1"/>
              <a:t>жауапкерш</a:t>
            </a:r>
            <a:r>
              <a:rPr lang="en-US" sz="1200" dirty="0"/>
              <a:t>i</a:t>
            </a:r>
            <a:r>
              <a:rPr lang="ru-RU" sz="1200" dirty="0"/>
              <a:t>л</a:t>
            </a:r>
            <a:r>
              <a:rPr lang="en-US" sz="1200" dirty="0"/>
              <a:t>i</a:t>
            </a:r>
            <a:r>
              <a:rPr lang="ru-RU" sz="1200" dirty="0"/>
              <a:t>к </a:t>
            </a:r>
            <a:r>
              <a:rPr lang="ru-RU" sz="1200" dirty="0" err="1"/>
              <a:t>жатты</a:t>
            </a:r>
            <a:r>
              <a:rPr lang="ru-RU" sz="1200" dirty="0"/>
              <a:t>.</a:t>
            </a:r>
          </a:p>
          <a:p>
            <a:endParaRPr lang="ru-RU" sz="1200" dirty="0" smtClean="0"/>
          </a:p>
          <a:p>
            <a:endParaRPr lang="ru-RU" sz="1200" dirty="0"/>
          </a:p>
          <a:p>
            <a:endParaRPr lang="ru-RU" sz="1200" dirty="0" smtClean="0"/>
          </a:p>
          <a:p>
            <a:endParaRPr lang="ru-RU" sz="1200" dirty="0"/>
          </a:p>
          <a:p>
            <a:endParaRPr lang="ru-RU" sz="1200" dirty="0" smtClean="0"/>
          </a:p>
          <a:p>
            <a:endParaRPr lang="ru-RU" sz="1200" dirty="0"/>
          </a:p>
          <a:p>
            <a:endParaRPr lang="ru-RU" sz="1200" dirty="0" smtClean="0"/>
          </a:p>
          <a:p>
            <a:endParaRPr lang="ru-RU" sz="1200" dirty="0"/>
          </a:p>
          <a:p>
            <a:endParaRPr lang="ru-RU" sz="1200" dirty="0"/>
          </a:p>
        </p:txBody>
      </p:sp>
    </p:spTree>
    <p:extLst>
      <p:ext uri="{BB962C8B-B14F-4D97-AF65-F5344CB8AC3E}">
        <p14:creationId xmlns:p14="http://schemas.microsoft.com/office/powerpoint/2010/main" val="2005185026"/>
      </p:ext>
    </p:extLst>
  </p:cSld>
  <p:clrMapOvr>
    <a:masterClrMapping/>
  </p:clrMapOvr>
  <mc:AlternateContent xmlns:mc="http://schemas.openxmlformats.org/markup-compatibility/2006" xmlns:p14="http://schemas.microsoft.com/office/powerpoint/2010/main">
    <mc:Choice Requires="p14">
      <p:transition spd="slow" p14:dur="4400">
        <p14:honeycomb/>
        <p:sndAc>
          <p:stSnd>
            <p:snd r:embed="rId3" name="type.wav"/>
          </p:stSnd>
        </p:sndAc>
      </p:transition>
    </mc:Choice>
    <mc:Fallback xmlns="">
      <p:transition spd="slow">
        <p:fade/>
        <p:sndAc>
          <p:stSnd>
            <p:snd r:embed="rId6" name="type.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2722314"/>
          </a:xfrm>
          <a:noFill/>
          <a:ln/>
        </p:spPr>
        <p:txBody>
          <a:bodyPr>
            <a:noAutofit/>
          </a:bodyPr>
          <a:lstStyle/>
          <a:p>
            <a:r>
              <a:rPr lang="ru-RU" sz="2800" b="1" dirty="0">
                <a:solidFill>
                  <a:srgbClr val="FF0000"/>
                </a:solidFill>
              </a:rPr>
              <a:t>Маркс </a:t>
            </a:r>
            <a:r>
              <a:rPr lang="en-US" sz="2800" b="1" dirty="0">
                <a:solidFill>
                  <a:srgbClr val="FF0000"/>
                </a:solidFill>
              </a:rPr>
              <a:t>i</a:t>
            </a:r>
            <a:r>
              <a:rPr lang="ru-RU" sz="2800" b="1" dirty="0">
                <a:solidFill>
                  <a:srgbClr val="FF0000"/>
                </a:solidFill>
              </a:rPr>
              <a:t>с</a:t>
            </a:r>
            <a:r>
              <a:rPr lang="en-US" sz="2800" b="1" dirty="0">
                <a:solidFill>
                  <a:srgbClr val="FF0000"/>
                </a:solidFill>
              </a:rPr>
              <a:t>i </a:t>
            </a:r>
            <a:r>
              <a:rPr lang="ru-RU" sz="2800" b="1" dirty="0" err="1">
                <a:solidFill>
                  <a:srgbClr val="FF0000"/>
                </a:solidFill>
              </a:rPr>
              <a:t>және</a:t>
            </a:r>
            <a:r>
              <a:rPr lang="ru-RU" sz="2800" b="1" dirty="0">
                <a:solidFill>
                  <a:srgbClr val="FF0000"/>
                </a:solidFill>
              </a:rPr>
              <a:t> </a:t>
            </a:r>
            <a:r>
              <a:rPr lang="ru-RU" sz="2800" b="1" dirty="0" smtClean="0">
                <a:solidFill>
                  <a:srgbClr val="FF0000"/>
                </a:solidFill>
              </a:rPr>
              <a:t>Энгельс </a:t>
            </a:r>
            <a:r>
              <a:rPr lang="ru-RU" sz="2800" b="1" dirty="0" err="1">
                <a:solidFill>
                  <a:srgbClr val="FF0000"/>
                </a:solidFill>
              </a:rPr>
              <a:t>жалғастырушымен</a:t>
            </a:r>
            <a:r>
              <a:rPr lang="ru-RU" sz="2800" b="1" dirty="0">
                <a:solidFill>
                  <a:srgbClr val="FF0000"/>
                </a:solidFill>
              </a:rPr>
              <a:t> </a:t>
            </a:r>
            <a:r>
              <a:rPr lang="ru-RU" sz="2800" b="1" dirty="0" err="1">
                <a:solidFill>
                  <a:srgbClr val="FF0000"/>
                </a:solidFill>
              </a:rPr>
              <a:t>жаңа</a:t>
            </a:r>
            <a:r>
              <a:rPr lang="ru-RU" sz="2800" b="1" dirty="0">
                <a:solidFill>
                  <a:srgbClr val="FF0000"/>
                </a:solidFill>
              </a:rPr>
              <a:t> </a:t>
            </a:r>
            <a:r>
              <a:rPr lang="ru-RU" sz="2800" b="1" dirty="0" err="1">
                <a:solidFill>
                  <a:srgbClr val="FF0000"/>
                </a:solidFill>
              </a:rPr>
              <a:t>тарихи</a:t>
            </a:r>
            <a:r>
              <a:rPr lang="ru-RU" sz="2800" b="1" dirty="0">
                <a:solidFill>
                  <a:srgbClr val="FF0000"/>
                </a:solidFill>
              </a:rPr>
              <a:t> </a:t>
            </a:r>
            <a:r>
              <a:rPr lang="ru-RU" sz="2800" b="1" dirty="0" err="1">
                <a:solidFill>
                  <a:srgbClr val="FF0000"/>
                </a:solidFill>
              </a:rPr>
              <a:t>шарттардағы</a:t>
            </a:r>
            <a:r>
              <a:rPr lang="ru-RU" sz="2800" b="1" dirty="0">
                <a:solidFill>
                  <a:srgbClr val="FF0000"/>
                </a:solidFill>
              </a:rPr>
              <a:t> марксист</a:t>
            </a:r>
            <a:r>
              <a:rPr lang="en-US" sz="2800" b="1" dirty="0">
                <a:solidFill>
                  <a:srgbClr val="FF0000"/>
                </a:solidFill>
              </a:rPr>
              <a:t>i</a:t>
            </a:r>
            <a:r>
              <a:rPr lang="ru-RU" sz="2800" b="1" dirty="0">
                <a:solidFill>
                  <a:srgbClr val="FF0000"/>
                </a:solidFill>
              </a:rPr>
              <a:t>к </a:t>
            </a:r>
            <a:r>
              <a:rPr lang="ru-RU" sz="2800" b="1" dirty="0" err="1">
                <a:solidFill>
                  <a:srgbClr val="FF0000"/>
                </a:solidFill>
              </a:rPr>
              <a:t>оқу</a:t>
            </a:r>
            <a:r>
              <a:rPr lang="ru-RU" sz="2800" b="1" dirty="0">
                <a:solidFill>
                  <a:srgbClr val="FF0000"/>
                </a:solidFill>
              </a:rPr>
              <a:t> </a:t>
            </a:r>
            <a:r>
              <a:rPr lang="ru-RU" sz="2800" b="1" dirty="0" err="1">
                <a:solidFill>
                  <a:srgbClr val="FF0000"/>
                </a:solidFill>
              </a:rPr>
              <a:t>тарқатқан</a:t>
            </a:r>
            <a:r>
              <a:rPr lang="ru-RU" sz="2800" b="1" dirty="0">
                <a:solidFill>
                  <a:srgbClr val="FF0000"/>
                </a:solidFill>
              </a:rPr>
              <a:t> </a:t>
            </a:r>
            <a:r>
              <a:rPr lang="ru-RU" sz="2800" b="1" dirty="0" err="1">
                <a:solidFill>
                  <a:srgbClr val="FF0000"/>
                </a:solidFill>
              </a:rPr>
              <a:t>В.И.Ленин</a:t>
            </a:r>
            <a:r>
              <a:rPr lang="ru-RU" sz="2800" b="1" dirty="0">
                <a:solidFill>
                  <a:srgbClr val="FF0000"/>
                </a:solidFill>
              </a:rPr>
              <a:t> </a:t>
            </a:r>
            <a:r>
              <a:rPr lang="ru-RU" sz="2800" b="1" dirty="0" err="1">
                <a:solidFill>
                  <a:srgbClr val="FF0000"/>
                </a:solidFill>
              </a:rPr>
              <a:t>болып</a:t>
            </a:r>
            <a:r>
              <a:rPr lang="ru-RU" sz="2800" b="1" dirty="0">
                <a:solidFill>
                  <a:srgbClr val="FF0000"/>
                </a:solidFill>
              </a:rPr>
              <a:t> </a:t>
            </a:r>
            <a:r>
              <a:rPr lang="ru-RU" sz="2800" b="1" dirty="0" err="1">
                <a:solidFill>
                  <a:srgbClr val="FF0000"/>
                </a:solidFill>
              </a:rPr>
              <a:t>тұрды</a:t>
            </a:r>
            <a:r>
              <a:rPr lang="ru-RU" sz="2800" b="1" dirty="0">
                <a:solidFill>
                  <a:srgbClr val="FF0000"/>
                </a:solidFill>
              </a:rPr>
              <a:t>.</a:t>
            </a:r>
          </a:p>
        </p:txBody>
      </p:sp>
      <p:sp>
        <p:nvSpPr>
          <p:cNvPr id="4101" name="Rectangle 5"/>
          <p:cNvSpPr>
            <a:spLocks noChangeArrowheads="1"/>
          </p:cNvSpPr>
          <p:nvPr/>
        </p:nvSpPr>
        <p:spPr bwMode="auto">
          <a:xfrm>
            <a:off x="3057525" y="5576888"/>
            <a:ext cx="25193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ru-RU" sz="2400" b="1">
                <a:solidFill>
                  <a:schemeClr val="bg1"/>
                </a:solidFill>
              </a:rPr>
              <a:t>В.</a:t>
            </a:r>
            <a:r>
              <a:rPr lang="en-US" sz="2400" b="1">
                <a:solidFill>
                  <a:schemeClr val="bg1"/>
                </a:solidFill>
              </a:rPr>
              <a:t> </a:t>
            </a:r>
            <a:r>
              <a:rPr lang="ru-RU" sz="2400" b="1">
                <a:solidFill>
                  <a:schemeClr val="bg1"/>
                </a:solidFill>
              </a:rPr>
              <a:t>И. Ленин </a:t>
            </a:r>
            <a:r>
              <a:rPr lang="en-US" sz="2400" b="1">
                <a:solidFill>
                  <a:schemeClr val="bg1"/>
                </a:solidFill>
              </a:rPr>
              <a:t/>
            </a:r>
            <a:br>
              <a:rPr lang="en-US" sz="2400" b="1">
                <a:solidFill>
                  <a:schemeClr val="bg1"/>
                </a:solidFill>
              </a:rPr>
            </a:br>
            <a:r>
              <a:rPr lang="ru-RU" sz="2000" b="1">
                <a:solidFill>
                  <a:schemeClr val="bg1"/>
                </a:solidFill>
              </a:rPr>
              <a:t>(1870-1924) </a:t>
            </a:r>
          </a:p>
        </p:txBody>
      </p:sp>
      <p:pic>
        <p:nvPicPr>
          <p:cNvPr id="4102" name="Picture 6" descr="Ленин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3309938"/>
            <a:ext cx="2724150" cy="3057525"/>
          </a:xfrm>
          <a:prstGeom prst="rect">
            <a:avLst/>
          </a:prstGeom>
          <a:noFill/>
          <a:ln w="38100" cmpd="dbl">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4" name="Picture 2" descr="C:\Users\Бахтияр\Desktop\d0bbd0b5d0bdd0b8d0b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091" y="3349625"/>
            <a:ext cx="2857500" cy="3019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7454673"/>
      </p:ext>
    </p:extLst>
  </p:cSld>
  <p:clrMapOvr>
    <a:masterClrMapping/>
  </p:clrMapOvr>
  <mc:AlternateContent xmlns:mc="http://schemas.openxmlformats.org/markup-compatibility/2006" xmlns:p14="http://schemas.microsoft.com/office/powerpoint/2010/main">
    <mc:Choice Requires="p14">
      <p:transition spd="slow" p14:dur="1250">
        <p14:flash/>
        <p:sndAc>
          <p:stSnd>
            <p:snd r:embed="rId3" name="camera.wav"/>
          </p:stSnd>
        </p:sndAc>
      </p:transition>
    </mc:Choice>
    <mc:Fallback xmlns="">
      <p:transition spd="slow">
        <p:fade/>
        <p:sndAc>
          <p:stSnd>
            <p:snd r:embed="rId6" name="camera.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01">
                                            <p:txEl>
                                              <p:pRg st="0" end="0"/>
                                            </p:txEl>
                                          </p:spTgt>
                                        </p:tgtEl>
                                        <p:attrNameLst>
                                          <p:attrName>style.visibility</p:attrName>
                                        </p:attrNameLst>
                                      </p:cBhvr>
                                      <p:to>
                                        <p:strVal val="visible"/>
                                      </p:to>
                                    </p:set>
                                    <p:anim calcmode="lin" valueType="num">
                                      <p:cBhvr additive="base">
                                        <p:cTn id="7" dur="500" fill="hold"/>
                                        <p:tgtEl>
                                          <p:spTgt spid="410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01">
                                            <p:txEl>
                                              <p:pRg st="0" end="0"/>
                                            </p:txEl>
                                          </p:spTgt>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0" presetClass="entr" presetSubtype="0" fill="hold" nodeType="afterEffect">
                                  <p:stCondLst>
                                    <p:cond delay="0"/>
                                  </p:stCondLst>
                                  <p:childTnLst>
                                    <p:set>
                                      <p:cBhvr>
                                        <p:cTn id="11" dur="1" fill="hold">
                                          <p:stCondLst>
                                            <p:cond delay="0"/>
                                          </p:stCondLst>
                                        </p:cTn>
                                        <p:tgtEl>
                                          <p:spTgt spid="4102"/>
                                        </p:tgtEl>
                                        <p:attrNameLst>
                                          <p:attrName>style.visibility</p:attrName>
                                        </p:attrNameLst>
                                      </p:cBhvr>
                                      <p:to>
                                        <p:strVal val="visible"/>
                                      </p:to>
                                    </p:set>
                                    <p:animEffect transition="in" filter="wedge">
                                      <p:cBhvr>
                                        <p:cTn id="12" dur="1000"/>
                                        <p:tgtEl>
                                          <p:spTgt spid="410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xit" presetSubtype="21" fill="hold" nodeType="clickEffect">
                                  <p:stCondLst>
                                    <p:cond delay="0"/>
                                  </p:stCondLst>
                                  <p:childTnLst>
                                    <p:animEffect transition="out" filter="barn(inVertical)">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a:xfrm>
            <a:off x="1331913" y="260350"/>
            <a:ext cx="7510462" cy="1152525"/>
          </a:xfrm>
        </p:spPr>
        <p:txBody>
          <a:bodyPr/>
          <a:lstStyle/>
          <a:p>
            <a:r>
              <a:rPr lang="ru-RU" sz="3200" b="0">
                <a:solidFill>
                  <a:schemeClr val="tx1"/>
                </a:solidFill>
                <a:effectLst/>
              </a:rPr>
              <a:t>Владимир Ильич</a:t>
            </a:r>
            <a:br>
              <a:rPr lang="ru-RU" sz="3200" b="0">
                <a:solidFill>
                  <a:schemeClr val="tx1"/>
                </a:solidFill>
                <a:effectLst/>
              </a:rPr>
            </a:br>
            <a:r>
              <a:rPr lang="ru-RU" sz="3200" b="0">
                <a:solidFill>
                  <a:schemeClr val="tx1"/>
                </a:solidFill>
                <a:effectLst/>
              </a:rPr>
              <a:t>Ленин (Ульянов)</a:t>
            </a:r>
          </a:p>
        </p:txBody>
      </p:sp>
      <p:sp>
        <p:nvSpPr>
          <p:cNvPr id="11268" name="Rectangle 4"/>
          <p:cNvSpPr>
            <a:spLocks noGrp="1" noRot="1" noChangeArrowheads="1"/>
          </p:cNvSpPr>
          <p:nvPr>
            <p:ph type="body" sz="half" idx="1"/>
          </p:nvPr>
        </p:nvSpPr>
        <p:spPr>
          <a:xfrm>
            <a:off x="179388" y="1557338"/>
            <a:ext cx="6192837" cy="4967287"/>
          </a:xfrm>
        </p:spPr>
        <p:txBody>
          <a:bodyPr/>
          <a:lstStyle/>
          <a:p>
            <a:pPr>
              <a:lnSpc>
                <a:spcPct val="90000"/>
              </a:lnSpc>
            </a:pPr>
            <a:r>
              <a:rPr lang="ru-RU" sz="2000" dirty="0"/>
              <a:t>Дворян </a:t>
            </a:r>
            <a:r>
              <a:rPr lang="ru-RU" sz="2000" dirty="0" err="1"/>
              <a:t>жанұясында</a:t>
            </a:r>
            <a:r>
              <a:rPr lang="ru-RU" sz="2000" dirty="0"/>
              <a:t> (Ульяновск ) Симбирск </a:t>
            </a:r>
            <a:r>
              <a:rPr lang="ru-RU" sz="2000" dirty="0" err="1"/>
              <a:t>қаласында</a:t>
            </a:r>
            <a:r>
              <a:rPr lang="ru-RU" sz="2000" dirty="0"/>
              <a:t> </a:t>
            </a:r>
            <a:r>
              <a:rPr lang="ru-RU" sz="2000" dirty="0" err="1"/>
              <a:t>туды</a:t>
            </a:r>
            <a:r>
              <a:rPr lang="ru-RU" sz="2000" dirty="0"/>
              <a:t>.</a:t>
            </a:r>
          </a:p>
          <a:p>
            <a:pPr>
              <a:lnSpc>
                <a:spcPct val="90000"/>
              </a:lnSpc>
            </a:pPr>
            <a:r>
              <a:rPr lang="ru-RU" sz="2000" dirty="0"/>
              <a:t>1887 </a:t>
            </a:r>
            <a:r>
              <a:rPr lang="ru-RU" sz="2000" dirty="0" err="1"/>
              <a:t>жыл</a:t>
            </a:r>
            <a:r>
              <a:rPr lang="ru-RU" sz="2000" dirty="0"/>
              <a:t> - </a:t>
            </a:r>
            <a:r>
              <a:rPr lang="ru-RU" sz="2000" dirty="0" err="1"/>
              <a:t>заң</a:t>
            </a:r>
            <a:r>
              <a:rPr lang="ru-RU" sz="2000" dirty="0"/>
              <a:t> фак-не </a:t>
            </a:r>
            <a:r>
              <a:rPr lang="ru-RU" sz="2000" dirty="0" err="1"/>
              <a:t>Қазандық</a:t>
            </a:r>
            <a:r>
              <a:rPr lang="ru-RU" sz="2000" dirty="0"/>
              <a:t> </a:t>
            </a:r>
            <a:r>
              <a:rPr lang="ru-RU" sz="2000" dirty="0" err="1"/>
              <a:t>ун</a:t>
            </a:r>
            <a:r>
              <a:rPr lang="ru-RU" sz="2000" dirty="0"/>
              <a:t>-не </a:t>
            </a:r>
            <a:r>
              <a:rPr lang="ru-RU" sz="2000" dirty="0" err="1"/>
              <a:t>қабылданған</a:t>
            </a:r>
            <a:r>
              <a:rPr lang="ru-RU" sz="2000" dirty="0"/>
              <a:t> -  </a:t>
            </a:r>
            <a:r>
              <a:rPr lang="ru-RU" sz="2000" dirty="0" err="1"/>
              <a:t>жыл</a:t>
            </a:r>
            <a:r>
              <a:rPr lang="ru-RU" sz="2000" dirty="0"/>
              <a:t> </a:t>
            </a:r>
            <a:r>
              <a:rPr lang="ru-RU" sz="2000" dirty="0" err="1"/>
              <a:t>соңында</a:t>
            </a:r>
            <a:r>
              <a:rPr lang="ru-RU" sz="2000" dirty="0"/>
              <a:t> </a:t>
            </a:r>
            <a:r>
              <a:rPr lang="ru-RU" sz="2000" dirty="0" err="1"/>
              <a:t>тәртіпті</a:t>
            </a:r>
            <a:r>
              <a:rPr lang="ru-RU" sz="2000" dirty="0"/>
              <a:t> </a:t>
            </a:r>
            <a:r>
              <a:rPr lang="ru-RU" sz="2000" dirty="0" err="1"/>
              <a:t>бұзуған</a:t>
            </a:r>
            <a:r>
              <a:rPr lang="ru-RU" sz="2000" dirty="0"/>
              <a:t> </a:t>
            </a:r>
            <a:r>
              <a:rPr lang="ru-RU" sz="2000" dirty="0" err="1"/>
              <a:t>үшін</a:t>
            </a:r>
            <a:r>
              <a:rPr lang="ru-RU" sz="2000" dirty="0"/>
              <a:t> </a:t>
            </a:r>
            <a:r>
              <a:rPr lang="ru-RU" sz="2000" dirty="0" err="1" smtClean="0"/>
              <a:t>шығарылған</a:t>
            </a:r>
            <a:endParaRPr lang="ru-RU" sz="2000" dirty="0" smtClean="0"/>
          </a:p>
          <a:p>
            <a:pPr>
              <a:lnSpc>
                <a:spcPct val="90000"/>
              </a:lnSpc>
            </a:pPr>
            <a:r>
              <a:rPr lang="ru-RU" sz="2000" dirty="0"/>
              <a:t>1891 </a:t>
            </a:r>
            <a:r>
              <a:rPr lang="ru-RU" sz="2000" dirty="0" err="1"/>
              <a:t>жыл</a:t>
            </a:r>
            <a:r>
              <a:rPr lang="ru-RU" sz="2000" dirty="0"/>
              <a:t> - </a:t>
            </a:r>
            <a:r>
              <a:rPr lang="ru-RU" sz="2000" dirty="0" err="1"/>
              <a:t>экстернімен</a:t>
            </a:r>
            <a:r>
              <a:rPr lang="ru-RU" sz="2000" dirty="0"/>
              <a:t> </a:t>
            </a:r>
            <a:r>
              <a:rPr lang="ru-RU" sz="2000" dirty="0" err="1"/>
              <a:t>Петербурлық</a:t>
            </a:r>
            <a:r>
              <a:rPr lang="ru-RU" sz="2000" dirty="0"/>
              <a:t> </a:t>
            </a:r>
            <a:r>
              <a:rPr lang="ru-RU" sz="2000" dirty="0" err="1"/>
              <a:t>ун</a:t>
            </a:r>
            <a:r>
              <a:rPr lang="ru-RU" sz="2000" dirty="0"/>
              <a:t>-де </a:t>
            </a:r>
            <a:r>
              <a:rPr lang="ru-RU" sz="2000" dirty="0" err="1"/>
              <a:t>дипломды</a:t>
            </a:r>
            <a:r>
              <a:rPr lang="ru-RU" sz="2000" dirty="0"/>
              <a:t> </a:t>
            </a:r>
            <a:r>
              <a:rPr lang="ru-RU" sz="2000" dirty="0" err="1" smtClean="0"/>
              <a:t>алды</a:t>
            </a:r>
            <a:endParaRPr lang="ru-RU" sz="2000" dirty="0" smtClean="0"/>
          </a:p>
          <a:p>
            <a:pPr>
              <a:lnSpc>
                <a:spcPct val="90000"/>
              </a:lnSpc>
            </a:pPr>
            <a:r>
              <a:rPr lang="ru-RU" sz="2000" dirty="0"/>
              <a:t>1895 </a:t>
            </a:r>
            <a:r>
              <a:rPr lang="ru-RU" sz="2000" dirty="0" err="1"/>
              <a:t>жыл</a:t>
            </a:r>
            <a:r>
              <a:rPr lang="ru-RU" sz="2000" dirty="0"/>
              <a:t> - </a:t>
            </a:r>
            <a:r>
              <a:rPr lang="ru-RU" sz="2000" dirty="0" err="1"/>
              <a:t>жұмысшы</a:t>
            </a:r>
            <a:r>
              <a:rPr lang="ru-RU" sz="2000" dirty="0"/>
              <a:t> </a:t>
            </a:r>
            <a:r>
              <a:rPr lang="ru-RU" sz="2000" dirty="0" err="1"/>
              <a:t>табының</a:t>
            </a:r>
            <a:r>
              <a:rPr lang="ru-RU" sz="2000" dirty="0"/>
              <a:t> </a:t>
            </a:r>
            <a:r>
              <a:rPr lang="ru-RU" sz="2000" dirty="0" err="1"/>
              <a:t>босау</a:t>
            </a:r>
            <a:r>
              <a:rPr lang="ru-RU" sz="2000" dirty="0"/>
              <a:t> </a:t>
            </a:r>
            <a:r>
              <a:rPr lang="ru-RU" sz="2000" dirty="0" err="1"/>
              <a:t>үш</a:t>
            </a:r>
            <a:r>
              <a:rPr lang="en-US" sz="2000" dirty="0"/>
              <a:t>i</a:t>
            </a:r>
            <a:r>
              <a:rPr lang="ru-RU" sz="2000" dirty="0"/>
              <a:t>н </a:t>
            </a:r>
            <a:r>
              <a:rPr lang="ru-RU" sz="2000" dirty="0" err="1"/>
              <a:t>күресу</a:t>
            </a:r>
            <a:r>
              <a:rPr lang="en-US" sz="2000" dirty="0"/>
              <a:t>i</a:t>
            </a:r>
            <a:r>
              <a:rPr lang="ru-RU" sz="2000" dirty="0"/>
              <a:t>н </a:t>
            </a:r>
            <a:r>
              <a:rPr lang="ru-RU" sz="2000" dirty="0" err="1"/>
              <a:t>одақты</a:t>
            </a:r>
            <a:r>
              <a:rPr lang="ru-RU" sz="2000" dirty="0"/>
              <a:t> </a:t>
            </a:r>
            <a:r>
              <a:rPr lang="ru-RU" sz="2000" dirty="0" err="1"/>
              <a:t>ұйымдастырды</a:t>
            </a:r>
            <a:r>
              <a:rPr lang="ru-RU" sz="2000" dirty="0"/>
              <a:t> - с</a:t>
            </a:r>
            <a:r>
              <a:rPr lang="en-US" sz="2000" dirty="0"/>
              <a:t>i</a:t>
            </a:r>
            <a:r>
              <a:rPr lang="ru-RU" sz="2000" dirty="0"/>
              <a:t>б</a:t>
            </a:r>
            <a:r>
              <a:rPr lang="en-US" sz="2000" dirty="0"/>
              <a:t>i</a:t>
            </a:r>
            <a:r>
              <a:rPr lang="ru-RU" sz="2000" dirty="0" err="1"/>
              <a:t>рге</a:t>
            </a:r>
            <a:r>
              <a:rPr lang="ru-RU" sz="2000" dirty="0"/>
              <a:t> </a:t>
            </a:r>
            <a:r>
              <a:rPr lang="ru-RU" sz="2000" dirty="0" err="1"/>
              <a:t>соңыра</a:t>
            </a:r>
            <a:r>
              <a:rPr lang="ru-RU" sz="2000" dirty="0"/>
              <a:t> с</a:t>
            </a:r>
            <a:r>
              <a:rPr lang="en-US" sz="2000" dirty="0"/>
              <a:t>i</a:t>
            </a:r>
            <a:r>
              <a:rPr lang="ru-RU" sz="2000" dirty="0" err="1"/>
              <a:t>лтеген</a:t>
            </a:r>
            <a:r>
              <a:rPr lang="ru-RU" sz="2000" dirty="0" smtClean="0"/>
              <a:t>.</a:t>
            </a:r>
          </a:p>
          <a:p>
            <a:pPr>
              <a:lnSpc>
                <a:spcPct val="90000"/>
              </a:lnSpc>
            </a:pPr>
            <a:r>
              <a:rPr lang="ru-RU" sz="2000" dirty="0"/>
              <a:t>1900-1917 </a:t>
            </a:r>
            <a:r>
              <a:rPr lang="ru-RU" sz="2000" dirty="0" err="1"/>
              <a:t>жылда</a:t>
            </a:r>
            <a:r>
              <a:rPr lang="ru-RU" sz="2000" dirty="0"/>
              <a:t> - </a:t>
            </a:r>
            <a:r>
              <a:rPr lang="ru-RU" sz="2000" dirty="0" err="1"/>
              <a:t>шетелде</a:t>
            </a:r>
            <a:r>
              <a:rPr lang="ru-RU" sz="2000" dirty="0"/>
              <a:t> </a:t>
            </a:r>
            <a:r>
              <a:rPr lang="ru-RU" sz="2000" dirty="0" err="1"/>
              <a:t>өм</a:t>
            </a:r>
            <a:r>
              <a:rPr lang="en-US" sz="2000" dirty="0"/>
              <a:t>i</a:t>
            </a:r>
            <a:r>
              <a:rPr lang="ru-RU" sz="2000" dirty="0"/>
              <a:t>р </a:t>
            </a:r>
            <a:r>
              <a:rPr lang="ru-RU" sz="2000" dirty="0" err="1"/>
              <a:t>сүред</a:t>
            </a:r>
            <a:r>
              <a:rPr lang="en-US" sz="2000" dirty="0"/>
              <a:t>i.</a:t>
            </a:r>
          </a:p>
          <a:p>
            <a:pPr>
              <a:lnSpc>
                <a:spcPct val="90000"/>
              </a:lnSpc>
              <a:buFont typeface="Wingdings" pitchFamily="2" charset="2"/>
              <a:buNone/>
            </a:pPr>
            <a:endParaRPr lang="ru-RU" sz="2000" dirty="0"/>
          </a:p>
          <a:p>
            <a:pPr>
              <a:lnSpc>
                <a:spcPct val="90000"/>
              </a:lnSpc>
            </a:pPr>
            <a:r>
              <a:rPr lang="ru-RU" sz="2400" dirty="0"/>
              <a:t>1898 </a:t>
            </a:r>
            <a:r>
              <a:rPr lang="ru-RU" sz="2400" dirty="0" err="1"/>
              <a:t>жылдың</a:t>
            </a:r>
            <a:r>
              <a:rPr lang="ru-RU" sz="2400" dirty="0"/>
              <a:t> </a:t>
            </a:r>
            <a:r>
              <a:rPr lang="ru-RU" sz="2400" dirty="0" err="1"/>
              <a:t>наурызы</a:t>
            </a:r>
            <a:r>
              <a:rPr lang="ru-RU" sz="2400" dirty="0"/>
              <a:t> - РСДРП </a:t>
            </a:r>
            <a:r>
              <a:rPr lang="ru-RU" sz="2400" dirty="0" err="1"/>
              <a:t>жасалған</a:t>
            </a:r>
            <a:r>
              <a:rPr lang="ru-RU" sz="2400" dirty="0"/>
              <a:t> </a:t>
            </a:r>
          </a:p>
          <a:p>
            <a:pPr marL="36576" indent="0">
              <a:lnSpc>
                <a:spcPct val="90000"/>
              </a:lnSpc>
              <a:buNone/>
            </a:pPr>
            <a:r>
              <a:rPr lang="ru-RU" sz="2400" dirty="0"/>
              <a:t>(9 </a:t>
            </a:r>
            <a:r>
              <a:rPr lang="ru-RU" sz="2400" dirty="0" err="1"/>
              <a:t>адам</a:t>
            </a:r>
            <a:r>
              <a:rPr lang="ru-RU" sz="2400" dirty="0"/>
              <a:t> </a:t>
            </a:r>
            <a:r>
              <a:rPr lang="ru-RU" sz="2400" dirty="0" err="1"/>
              <a:t>Ульяновсыз</a:t>
            </a:r>
            <a:r>
              <a:rPr lang="ru-RU" sz="2400" dirty="0"/>
              <a:t>)</a:t>
            </a:r>
          </a:p>
        </p:txBody>
      </p:sp>
      <p:pic>
        <p:nvPicPr>
          <p:cNvPr id="11271" name="Picture 7" descr="ленин 1910 г париж">
            <a:hlinkClick r:id="rId4" action="ppaction://hlinksldjump"/>
          </p:cNvPr>
          <p:cNvPicPr>
            <a:picLocks noGrp="1" noChangeAspect="1" noChangeArrowheads="1"/>
          </p:cNvPicPr>
          <p:nvPr>
            <p:ph sz="quarter" idx="2"/>
          </p:nvPr>
        </p:nvPicPr>
        <p:blipFill>
          <a:blip r:embed="rId5" cstate="print">
            <a:extLst>
              <a:ext uri="{28A0092B-C50C-407E-A947-70E740481C1C}">
                <a14:useLocalDpi xmlns:a14="http://schemas.microsoft.com/office/drawing/2010/main" val="0"/>
              </a:ext>
            </a:extLst>
          </a:blip>
          <a:srcRect l="6923" r="9384" b="2550"/>
          <a:stretch>
            <a:fillRect/>
          </a:stretch>
        </p:blipFill>
        <p:spPr>
          <a:xfrm>
            <a:off x="395288" y="260350"/>
            <a:ext cx="863600" cy="1152525"/>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72" name="Picture 8" descr="ленин 1897 г СПб"/>
          <p:cNvPicPr>
            <a:picLocks noGrp="1" noChangeAspect="1" noChangeArrowheads="1"/>
          </p:cNvPicPr>
          <p:nvPr>
            <p:ph sz="quarter" idx="3"/>
          </p:nvPr>
        </p:nvPicPr>
        <p:blipFill>
          <a:blip r:embed="rId6" cstate="print">
            <a:extLst>
              <a:ext uri="{28A0092B-C50C-407E-A947-70E740481C1C}">
                <a14:useLocalDpi xmlns:a14="http://schemas.microsoft.com/office/drawing/2010/main" val="0"/>
              </a:ext>
            </a:extLst>
          </a:blip>
          <a:srcRect l="4420" t="3537" r="1965" b="3773"/>
          <a:stretch>
            <a:fillRect/>
          </a:stretch>
        </p:blipFill>
        <p:spPr>
          <a:xfrm>
            <a:off x="7308850" y="1700213"/>
            <a:ext cx="1512888" cy="18716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73" name="Picture 9" descr="ленин в редакции газеты ПРАВДА"/>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84888" y="3141663"/>
            <a:ext cx="1743075" cy="2274887"/>
          </a:xfrm>
          <a:prstGeom prst="rect">
            <a:avLst/>
          </a:prstGeom>
          <a:noFill/>
          <a:extLst>
            <a:ext uri="{909E8E84-426E-40DD-AFC4-6F175D3DCCD1}">
              <a14:hiddenFill xmlns:a14="http://schemas.microsoft.com/office/drawing/2010/main">
                <a:solidFill>
                  <a:srgbClr val="FFFFFF"/>
                </a:solidFill>
              </a14:hiddenFill>
            </a:ext>
          </a:extLst>
        </p:spPr>
      </p:pic>
      <p:pic>
        <p:nvPicPr>
          <p:cNvPr id="11275" name="Picture 11" descr="ленин 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67625" y="4941888"/>
            <a:ext cx="1096963" cy="1341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0364210"/>
      </p:ext>
    </p:extLst>
  </p:cSld>
  <p:clrMapOvr>
    <a:masterClrMapping/>
  </p:clrMapOvr>
  <mc:AlternateContent xmlns:mc="http://schemas.openxmlformats.org/markup-compatibility/2006" xmlns:p14="http://schemas.microsoft.com/office/powerpoint/2010/main">
    <mc:Choice Requires="p14">
      <p:transition spd="slow" p14:dur="3900">
        <p14:glitter pattern="hexagon"/>
        <p:sndAc>
          <p:stSnd>
            <p:snd r:embed="rId3" name="chimes.wav"/>
          </p:stSnd>
        </p:sndAc>
      </p:transition>
    </mc:Choice>
    <mc:Fallback xmlns="">
      <p:transition spd="slow">
        <p:fade/>
        <p:sndAc>
          <p:stSnd>
            <p:snd r:embed="rId9" name="chimes.wav"/>
          </p:stSnd>
        </p:sndAc>
      </p:transition>
    </mc:Fallback>
  </mc:AlternateContent>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338</TotalTime>
  <Words>1753</Words>
  <Application>Microsoft Office PowerPoint</Application>
  <PresentationFormat>Экран (4:3)</PresentationFormat>
  <Paragraphs>126</Paragraphs>
  <Slides>21</Slides>
  <Notes>21</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Техническая</vt:lpstr>
      <vt:lpstr>Марксизм және әлеуметтiк - демократиялық қозғалыс</vt:lpstr>
      <vt:lpstr>   МАРКСИЗМ                                                                                                 Марксизм 40-шi - жылда XIX ғасырда пайда болды. (1818 -1883 ) Карл Маркс және (1820- 1895 ) Энгельс Фридрихы, теңсiздiктiң әр түрлi формаларынан еңбекшiлердiң нақты босауын жолдардың көрсетуге тырысты. Олар нобайларды меншiк және өкiметтен еңбекшiнiң жатсынуы жеңе алған сала адамның еркiн гармониялық дамытуымен қоғамдық өмiрдi өте ақылды ұйымдастырады қамтамасыз етедi жоспарлануға есеп алдына мiндет етiп қойды.  Ең алдымен елiктеген және негiзiнен бұл проблемалықпен, К.Маркс және Ф.Энгельс мемлекет, құқық, заң, саясаттың тiкелей оған қатысты сұрақтарының кең шеңберлерiне сұрады. Мұндай үндеудi жемiспен және мемлекет және құқықтың тұжырымдамасы марксистiк тарихи-материалистiк болып тұрды.   Мемлекет және құқықтың зерттеуiне марксистiк жолдың ерекшелiгi - органикалық құрама жиiрек таптық  қоғамдық-тарихи формация, дiни, психологиялық, этникалық соған ұқсас реттiң феномендерiнiң саяси - заң институттарындағы қарастыруын бас тарту қалай ең алдымен саяси және заңға сүйенген өмiрiнiң құбылыстарының талдауы. Ескертiлген жол ең алдымен мемлекеттiң тәуелдiлiгi және құқықтың идеясында армандаған және қоғамдағы қоғамдық еңбек бөлiнiнi деңгей, таптық құрылым және таптық күштердiң байланысынан негiзiнен.</vt:lpstr>
      <vt:lpstr>Презентация PowerPoint</vt:lpstr>
      <vt:lpstr>Марксизм</vt:lpstr>
      <vt:lpstr>Презентация PowerPoint</vt:lpstr>
      <vt:lpstr>Презентация PowerPoint</vt:lpstr>
      <vt:lpstr>Презентация PowerPoint</vt:lpstr>
      <vt:lpstr>Маркс iсi және Энгельс жалғастырушымен жаңа тарихи шарттардағы марксистiк оқу тарқатқан В.И.Ленин болып тұрды.</vt:lpstr>
      <vt:lpstr>Владимир Ильич Ленин (Ульянов)</vt:lpstr>
      <vt:lpstr>В. И. Ленин (1870-1924)</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«Капиталдың» төртінші томын («Қосымша құн теориясы») Маркс 1863 жылы жазып бітсе де, ол тұңғыш рет К. Каутскийдің көмегімен 1905 жылы неміс тілінде басылып шықты. Кітапта, меркантилистер мен физиократтардың ілімінен бастап қосымша құн жасау мен оның көрінуінің әртүрлі формаларына салыстырмалы түрде реформалық буржуазялық саяси экономия өкілдерінің көзқарастарымен аяқталатын экономикалық теорияның тарихи-сын очерктері берілген. Маркс, классикалық буржуазиялық саяси экономия қалай пайда болды, ол қалай дамыды және оның шыңы –Д. Рикардоның экономикалық теориясына қалай қол жеткізілгенін баяндайды. Содан кейін барып рикардолықтардың қалай ыдырағаны, сондай-ақ буржуазиялық экономиялық теорияның реформалануын көрсетті. Ол экономикалық теория сынымен қатар, негізінен, жалпы өндіріс пен капиталистік өндіріс процесі үшін, капиталистік экономикадағы циклдар, экономикалық дағдарыстар мен олардың мерзімділігінің материалдық негіздері үшін өнімді және өнімсіз еңбек категорияларына қатысты өзіндік ой-пікір, көзқарастарын дамытқан. Бұл көзқарастар үшінші томда кеңінен баяндалған, мұнда Маркстің абсолюттік рента мәселесі көрініс тапты. </vt:lpstr>
      <vt:lpstr>Маркстің методологиясы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Марксизм и социал-демократическое движение</dc:title>
  <dc:creator>Бахтияр</dc:creator>
  <cp:lastModifiedBy>Бахтияр</cp:lastModifiedBy>
  <cp:revision>31</cp:revision>
  <dcterms:created xsi:type="dcterms:W3CDTF">2011-10-02T10:32:02Z</dcterms:created>
  <dcterms:modified xsi:type="dcterms:W3CDTF">2011-11-30T15:39:26Z</dcterms:modified>
</cp:coreProperties>
</file>