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76" r:id="rId5"/>
    <p:sldId id="277" r:id="rId6"/>
    <p:sldId id="278" r:id="rId7"/>
    <p:sldId id="259" r:id="rId8"/>
    <p:sldId id="260" r:id="rId9"/>
    <p:sldId id="273" r:id="rId10"/>
    <p:sldId id="274" r:id="rId11"/>
    <p:sldId id="275" r:id="rId12"/>
    <p:sldId id="269" r:id="rId13"/>
    <p:sldId id="261" r:id="rId14"/>
    <p:sldId id="282" r:id="rId15"/>
    <p:sldId id="262" r:id="rId16"/>
    <p:sldId id="279" r:id="rId17"/>
    <p:sldId id="280" r:id="rId18"/>
    <p:sldId id="281" r:id="rId19"/>
    <p:sldId id="266" r:id="rId20"/>
    <p:sldId id="267" r:id="rId21"/>
    <p:sldId id="26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53" autoAdjust="0"/>
    <p:restoredTop sz="94660"/>
  </p:normalViewPr>
  <p:slideViewPr>
    <p:cSldViewPr>
      <p:cViewPr varScale="1">
        <p:scale>
          <a:sx n="101" d="100"/>
          <a:sy n="101" d="100"/>
        </p:scale>
        <p:origin x="-90"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CFC9FB72-F721-4C5C-8850-E4F041356FB2}" type="datetimeFigureOut">
              <a:rPr lang="ru-RU" smtClean="0"/>
              <a:t>08.03.2010</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1D5A91DB-D37D-421B-AB1A-E1E0195ACFF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FC9FB72-F721-4C5C-8850-E4F041356FB2}" type="datetimeFigureOut">
              <a:rPr lang="ru-RU" smtClean="0"/>
              <a:t>08.03.2010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5A91DB-D37D-421B-AB1A-E1E0195ACFF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FC9FB72-F721-4C5C-8850-E4F041356FB2}" type="datetimeFigureOut">
              <a:rPr lang="ru-RU" smtClean="0"/>
              <a:t>08.03.2010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5A91DB-D37D-421B-AB1A-E1E0195ACFF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FC9FB72-F721-4C5C-8850-E4F041356FB2}" type="datetimeFigureOut">
              <a:rPr lang="ru-RU" smtClean="0"/>
              <a:t>08.03.2010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5A91DB-D37D-421B-AB1A-E1E0195ACFFF}" type="slidenum">
              <a:rPr lang="ru-RU" smtClean="0"/>
              <a:t>‹#›</a:t>
            </a:fld>
            <a:endParaRPr lang="ru-RU"/>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FC9FB72-F721-4C5C-8850-E4F041356FB2}" type="datetimeFigureOut">
              <a:rPr lang="ru-RU" smtClean="0"/>
              <a:t>08.03.2010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D5A91DB-D37D-421B-AB1A-E1E0195ACFFF}"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CFC9FB72-F721-4C5C-8850-E4F041356FB2}" type="datetimeFigureOut">
              <a:rPr lang="ru-RU" smtClean="0"/>
              <a:t>08.03.2010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5A91DB-D37D-421B-AB1A-E1E0195ACFFF}" type="slidenum">
              <a:rPr lang="ru-RU" smtClean="0"/>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CFC9FB72-F721-4C5C-8850-E4F041356FB2}" type="datetimeFigureOut">
              <a:rPr lang="ru-RU" smtClean="0"/>
              <a:t>08.03.2010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D5A91DB-D37D-421B-AB1A-E1E0195ACFF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FC9FB72-F721-4C5C-8850-E4F041356FB2}" type="datetimeFigureOut">
              <a:rPr lang="ru-RU" smtClean="0"/>
              <a:t>08.03.2010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D5A91DB-D37D-421B-AB1A-E1E0195ACFFF}"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FC9FB72-F721-4C5C-8850-E4F041356FB2}" type="datetimeFigureOut">
              <a:rPr lang="ru-RU" smtClean="0"/>
              <a:t>08.03.2010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5A91DB-D37D-421B-AB1A-E1E0195ACFF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FC9FB72-F721-4C5C-8850-E4F041356FB2}" type="datetimeFigureOut">
              <a:rPr lang="ru-RU" smtClean="0"/>
              <a:t>08.03.2010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5A91DB-D37D-421B-AB1A-E1E0195ACFFF}" type="slidenum">
              <a:rPr lang="ru-RU" smtClean="0"/>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FC9FB72-F721-4C5C-8850-E4F041356FB2}" type="datetimeFigureOut">
              <a:rPr lang="ru-RU" smtClean="0"/>
              <a:t>08.03.2010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D5A91DB-D37D-421B-AB1A-E1E0195ACFFF}"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CFC9FB72-F721-4C5C-8850-E4F041356FB2}" type="datetimeFigureOut">
              <a:rPr lang="ru-RU" smtClean="0"/>
              <a:t>08.03.2010</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1D5A91DB-D37D-421B-AB1A-E1E0195ACFF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0" y="1340768"/>
            <a:ext cx="6400800" cy="1727448"/>
          </a:xfrm>
        </p:spPr>
        <p:txBody>
          <a:bodyPr>
            <a:normAutofit fontScale="90000"/>
          </a:bodyPr>
          <a:lstStyle/>
          <a:p>
            <a:r>
              <a:rPr lang="kk-KZ" b="1" dirty="0"/>
              <a:t>Экономикалық теорияның тарихи мектебі</a:t>
            </a:r>
            <a:endParaRPr lang="ru-RU" dirty="0"/>
          </a:p>
        </p:txBody>
      </p:sp>
      <p:sp>
        <p:nvSpPr>
          <p:cNvPr id="3" name="Подзаголовок 2"/>
          <p:cNvSpPr>
            <a:spLocks noGrp="1"/>
          </p:cNvSpPr>
          <p:nvPr>
            <p:ph type="subTitle" idx="1"/>
          </p:nvPr>
        </p:nvSpPr>
        <p:spPr/>
        <p:txBody>
          <a:bodyPr/>
          <a:lstStyle/>
          <a:p>
            <a:r>
              <a:rPr lang="ru-RU" sz="2400" dirty="0" err="1" smtClean="0"/>
              <a:t>Орында</a:t>
            </a:r>
            <a:r>
              <a:rPr lang="kk-KZ" sz="2400" dirty="0" smtClean="0"/>
              <a:t>ған: Башкентаев Нурбол</a:t>
            </a:r>
          </a:p>
          <a:p>
            <a:endParaRPr lang="ru-RU" dirty="0"/>
          </a:p>
        </p:txBody>
      </p:sp>
    </p:spTree>
    <p:extLst>
      <p:ext uri="{BB962C8B-B14F-4D97-AF65-F5344CB8AC3E}">
        <p14:creationId xmlns:p14="http://schemas.microsoft.com/office/powerpoint/2010/main" val="1804247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indent="0" algn="ctr">
              <a:buNone/>
            </a:pPr>
            <a:r>
              <a:rPr lang="kk-KZ" sz="2000" dirty="0"/>
              <a:t>Мәселен, егер оңшыл Т.Шмоллер жұмыс күнін заңды тұрғыда шектеуге, кәсіподақ қозғалысының заңдылығын тануға қарсы шығып, кәсіпкерлер одақтарының ұйымын құруға, локауттар мен “қара тізімдерді” қолдануға шақырса, </a:t>
            </a:r>
            <a:endParaRPr lang="ru-RU" sz="2000" dirty="0"/>
          </a:p>
        </p:txBody>
      </p:sp>
    </p:spTree>
    <p:extLst>
      <p:ext uri="{BB962C8B-B14F-4D97-AF65-F5344CB8AC3E}">
        <p14:creationId xmlns:p14="http://schemas.microsoft.com/office/powerpoint/2010/main" val="28966464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2060848"/>
            <a:ext cx="6400800" cy="3048001"/>
          </a:xfrm>
        </p:spPr>
        <p:txBody>
          <a:bodyPr>
            <a:normAutofit/>
          </a:bodyPr>
          <a:lstStyle/>
          <a:p>
            <a:pPr indent="0" algn="ctr">
              <a:buNone/>
            </a:pPr>
            <a:r>
              <a:rPr lang="kk-KZ" sz="2400" dirty="0"/>
              <a:t>Бретоно либералдық буржуазия мүдделерін қорғай отырып, пролетариаты революцияландыруға қарсы пәрменді құрал ретінде реформаторлық саясатты қолдады.</a:t>
            </a:r>
            <a:endParaRPr lang="ru-RU" sz="2400" dirty="0"/>
          </a:p>
          <a:p>
            <a:pPr algn="ctr"/>
            <a:endParaRPr lang="ru-RU" sz="2400" dirty="0"/>
          </a:p>
        </p:txBody>
      </p:sp>
    </p:spTree>
    <p:extLst>
      <p:ext uri="{BB962C8B-B14F-4D97-AF65-F5344CB8AC3E}">
        <p14:creationId xmlns:p14="http://schemas.microsoft.com/office/powerpoint/2010/main" val="128087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1988840"/>
            <a:ext cx="6400800" cy="3048001"/>
          </a:xfrm>
        </p:spPr>
        <p:txBody>
          <a:bodyPr>
            <a:normAutofit/>
          </a:bodyPr>
          <a:lstStyle/>
          <a:p>
            <a:pPr indent="0" algn="ctr">
              <a:buNone/>
            </a:pPr>
            <a:r>
              <a:rPr lang="kk-KZ" sz="2000" dirty="0" smtClean="0"/>
              <a:t> </a:t>
            </a:r>
            <a:r>
              <a:rPr lang="kk-KZ" sz="2000" dirty="0"/>
              <a:t>Ағылшын-американдық мектебінің өкілдері Англияда А.Маршалл, Америкада – Дж. Кларк болды. А.Маршалл баға теориясының негізін қалады. Дж.Кларк шаруашылық сферасында қолданылатын шекті өнімділік, спецификалық өнімділік, өнімділіктің төмендеу заңдарының негізін қалады. </a:t>
            </a:r>
            <a:endParaRPr lang="ru-RU" sz="2000" dirty="0"/>
          </a:p>
          <a:p>
            <a:pPr algn="ctr"/>
            <a:endParaRPr lang="ru-RU" sz="2000" dirty="0"/>
          </a:p>
        </p:txBody>
      </p:sp>
    </p:spTree>
    <p:extLst>
      <p:ext uri="{BB962C8B-B14F-4D97-AF65-F5344CB8AC3E}">
        <p14:creationId xmlns:p14="http://schemas.microsoft.com/office/powerpoint/2010/main" val="3128467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1600" y="1268760"/>
            <a:ext cx="6400800" cy="4217641"/>
          </a:xfrm>
        </p:spPr>
        <p:txBody>
          <a:bodyPr>
            <a:normAutofit lnSpcReduction="10000"/>
          </a:bodyPr>
          <a:lstStyle/>
          <a:p>
            <a:r>
              <a:rPr lang="ru-RU" dirty="0" smtClean="0"/>
              <a:t> </a:t>
            </a:r>
            <a:r>
              <a:rPr lang="ru-RU" b="1" dirty="0"/>
              <a:t>Антуан </a:t>
            </a:r>
            <a:r>
              <a:rPr lang="ru-RU" b="1" dirty="0" err="1"/>
              <a:t>Курно</a:t>
            </a:r>
            <a:r>
              <a:rPr lang="ru-RU" b="1" dirty="0"/>
              <a:t> </a:t>
            </a:r>
            <a:r>
              <a:rPr lang="ru-RU" dirty="0"/>
              <a:t>(1801-1877)-француз </a:t>
            </a:r>
            <a:r>
              <a:rPr lang="ru-RU" dirty="0" err="1"/>
              <a:t>математигі</a:t>
            </a:r>
            <a:r>
              <a:rPr lang="ru-RU" dirty="0"/>
              <a:t>, философ </a:t>
            </a:r>
            <a:r>
              <a:rPr lang="ru-RU" dirty="0" err="1"/>
              <a:t>әрі</a:t>
            </a:r>
            <a:r>
              <a:rPr lang="ru-RU" dirty="0"/>
              <a:t> экономист, математика профессоры. 1838 </a:t>
            </a:r>
            <a:r>
              <a:rPr lang="ru-RU" dirty="0" err="1"/>
              <a:t>жылы</a:t>
            </a:r>
            <a:r>
              <a:rPr lang="ru-RU" dirty="0"/>
              <a:t> </a:t>
            </a:r>
            <a:r>
              <a:rPr lang="ru-RU" dirty="0" err="1"/>
              <a:t>ол</a:t>
            </a:r>
            <a:r>
              <a:rPr lang="ru-RU" dirty="0"/>
              <a:t> "</a:t>
            </a:r>
            <a:r>
              <a:rPr lang="ru-RU" dirty="0" err="1"/>
              <a:t>Байлық</a:t>
            </a:r>
            <a:r>
              <a:rPr lang="ru-RU" dirty="0"/>
              <a:t> </a:t>
            </a:r>
            <a:r>
              <a:rPr lang="ru-RU" dirty="0" err="1"/>
              <a:t>теориясының</a:t>
            </a:r>
            <a:r>
              <a:rPr lang="ru-RU" dirty="0"/>
              <a:t> </a:t>
            </a:r>
            <a:r>
              <a:rPr lang="ru-RU" dirty="0" err="1"/>
              <a:t>математикалық</a:t>
            </a:r>
            <a:r>
              <a:rPr lang="ru-RU" dirty="0"/>
              <a:t> </a:t>
            </a:r>
            <a:r>
              <a:rPr lang="ru-RU" dirty="0" err="1"/>
              <a:t>принциптерін</a:t>
            </a:r>
            <a:r>
              <a:rPr lang="ru-RU" dirty="0"/>
              <a:t> </a:t>
            </a:r>
            <a:r>
              <a:rPr lang="ru-RU" dirty="0" err="1"/>
              <a:t>зерттеу</a:t>
            </a:r>
            <a:r>
              <a:rPr lang="ru-RU" dirty="0"/>
              <a:t>" </a:t>
            </a:r>
            <a:r>
              <a:rPr lang="ru-RU" dirty="0" err="1"/>
              <a:t>еңбегін</a:t>
            </a:r>
            <a:r>
              <a:rPr lang="ru-RU" dirty="0"/>
              <a:t> </a:t>
            </a:r>
            <a:r>
              <a:rPr lang="ru-RU" dirty="0" err="1"/>
              <a:t>жариялады</a:t>
            </a:r>
            <a:r>
              <a:rPr lang="ru-RU" dirty="0" smtClean="0"/>
              <a:t>.</a:t>
            </a:r>
          </a:p>
          <a:p>
            <a:pPr lvl="0"/>
            <a:r>
              <a:rPr lang="ru-RU" b="1" dirty="0"/>
              <a:t>Иоганн Генрих фон </a:t>
            </a:r>
            <a:r>
              <a:rPr lang="ru-RU" b="1" dirty="0" err="1"/>
              <a:t>Тюнен</a:t>
            </a:r>
            <a:r>
              <a:rPr lang="ru-RU" b="1" dirty="0"/>
              <a:t> </a:t>
            </a:r>
            <a:r>
              <a:rPr lang="ru-RU" dirty="0"/>
              <a:t>(1783-1850)- </a:t>
            </a:r>
            <a:r>
              <a:rPr lang="ru-RU" dirty="0" err="1"/>
              <a:t>неміс</a:t>
            </a:r>
            <a:r>
              <a:rPr lang="ru-RU" dirty="0"/>
              <a:t> </a:t>
            </a:r>
            <a:r>
              <a:rPr lang="ru-RU" dirty="0" err="1"/>
              <a:t>помещигі</a:t>
            </a:r>
            <a:r>
              <a:rPr lang="ru-RU" dirty="0"/>
              <a:t>, •</a:t>
            </a:r>
            <a:r>
              <a:rPr lang="ru-RU" dirty="0" err="1"/>
              <a:t>негізгі</a:t>
            </a:r>
            <a:r>
              <a:rPr lang="ru-RU" dirty="0"/>
              <a:t> </a:t>
            </a:r>
            <a:r>
              <a:rPr lang="ru-RU" dirty="0" err="1"/>
              <a:t>еңбегі</a:t>
            </a:r>
            <a:r>
              <a:rPr lang="ru-RU" dirty="0"/>
              <a:t> "</a:t>
            </a:r>
            <a:r>
              <a:rPr lang="ru-RU" dirty="0" err="1"/>
              <a:t>Ауыл</a:t>
            </a:r>
            <a:r>
              <a:rPr lang="ru-RU" dirty="0"/>
              <a:t> </a:t>
            </a:r>
            <a:r>
              <a:rPr lang="ru-RU" dirty="0" err="1"/>
              <a:t>шаруашылығы</a:t>
            </a:r>
            <a:r>
              <a:rPr lang="ru-RU" dirty="0"/>
              <a:t> мен </a:t>
            </a:r>
            <a:r>
              <a:rPr lang="ru-RU" dirty="0" err="1"/>
              <a:t>ұлттық</a:t>
            </a:r>
            <a:r>
              <a:rPr lang="ru-RU" dirty="0"/>
              <a:t> </a:t>
            </a:r>
            <a:r>
              <a:rPr lang="ru-RU" dirty="0" err="1"/>
              <a:t>экономикаға</a:t>
            </a:r>
            <a:r>
              <a:rPr lang="ru-RU" dirty="0"/>
              <a:t> </a:t>
            </a:r>
            <a:r>
              <a:rPr lang="ru-RU" dirty="0" err="1"/>
              <a:t>қатысты</a:t>
            </a:r>
            <a:r>
              <a:rPr lang="ru-RU" dirty="0"/>
              <a:t> </a:t>
            </a:r>
            <a:r>
              <a:rPr lang="ru-RU" dirty="0" err="1"/>
              <a:t>оңашаланған</a:t>
            </a:r>
            <a:r>
              <a:rPr lang="ru-RU" dirty="0"/>
              <a:t> </a:t>
            </a:r>
            <a:r>
              <a:rPr lang="ru-RU" dirty="0" err="1"/>
              <a:t>мемлекет</a:t>
            </a:r>
            <a:r>
              <a:rPr lang="ru-RU" dirty="0"/>
              <a:t>" (1828) </a:t>
            </a:r>
            <a:r>
              <a:rPr lang="ru-RU" dirty="0" err="1"/>
              <a:t>деп</a:t>
            </a:r>
            <a:r>
              <a:rPr lang="ru-RU" dirty="0"/>
              <a:t> </a:t>
            </a:r>
            <a:r>
              <a:rPr lang="ru-RU" dirty="0" err="1"/>
              <a:t>аталады</a:t>
            </a:r>
            <a:r>
              <a:rPr lang="ru-RU" dirty="0"/>
              <a:t>. </a:t>
            </a:r>
            <a:r>
              <a:rPr lang="ru-RU" dirty="0" err="1"/>
              <a:t>Бұл</a:t>
            </a:r>
            <a:r>
              <a:rPr lang="ru-RU" dirty="0"/>
              <a:t> </a:t>
            </a:r>
            <a:r>
              <a:rPr lang="ru-RU" dirty="0" err="1"/>
              <a:t>еңбекте</a:t>
            </a:r>
            <a:r>
              <a:rPr lang="ru-RU" dirty="0"/>
              <a:t> </a:t>
            </a:r>
            <a:r>
              <a:rPr lang="ru-RU" dirty="0" err="1"/>
              <a:t>ол</a:t>
            </a:r>
            <a:r>
              <a:rPr lang="ru-RU" dirty="0"/>
              <a:t> </a:t>
            </a:r>
            <a:r>
              <a:rPr lang="ru-RU" dirty="0" err="1"/>
              <a:t>өндіргіш</a:t>
            </a:r>
            <a:r>
              <a:rPr lang="ru-RU" dirty="0"/>
              <a:t> </a:t>
            </a:r>
            <a:r>
              <a:rPr lang="ru-RU" dirty="0" err="1"/>
              <a:t>куштерді</a:t>
            </a:r>
            <a:r>
              <a:rPr lang="ru-RU" dirty="0"/>
              <a:t> </a:t>
            </a:r>
            <a:r>
              <a:rPr lang="ru-RU" dirty="0" err="1"/>
              <a:t>орналастыру</a:t>
            </a:r>
            <a:r>
              <a:rPr lang="ru-RU" dirty="0"/>
              <a:t> </a:t>
            </a:r>
            <a:r>
              <a:rPr lang="ru-RU" dirty="0" err="1"/>
              <a:t>теориясы</a:t>
            </a:r>
            <a:r>
              <a:rPr lang="ru-RU" dirty="0"/>
              <a:t> мен </a:t>
            </a:r>
            <a:r>
              <a:rPr lang="ru-RU" dirty="0" err="1"/>
              <a:t>шекті</a:t>
            </a:r>
            <a:r>
              <a:rPr lang="ru-RU" dirty="0"/>
              <a:t> </a:t>
            </a:r>
            <a:r>
              <a:rPr lang="ru-RU" dirty="0" err="1"/>
              <a:t>еңбек</a:t>
            </a:r>
            <a:r>
              <a:rPr lang="ru-RU" dirty="0"/>
              <a:t> </a:t>
            </a:r>
            <a:r>
              <a:rPr lang="ru-RU" dirty="0" err="1"/>
              <a:t>өнімділігі</a:t>
            </a:r>
            <a:r>
              <a:rPr lang="ru-RU" dirty="0"/>
              <a:t> </a:t>
            </a:r>
            <a:r>
              <a:rPr lang="ru-RU" dirty="0" err="1"/>
              <a:t>мәселесін</a:t>
            </a:r>
            <a:r>
              <a:rPr lang="ru-RU" dirty="0"/>
              <a:t> </a:t>
            </a:r>
            <a:r>
              <a:rPr lang="ru-RU" dirty="0" err="1"/>
              <a:t>зерттеудің</a:t>
            </a:r>
            <a:r>
              <a:rPr lang="ru-RU" dirty="0"/>
              <a:t> </a:t>
            </a:r>
            <a:r>
              <a:rPr lang="ru-RU" dirty="0" err="1"/>
              <a:t>негізін</a:t>
            </a:r>
            <a:r>
              <a:rPr lang="ru-RU" dirty="0"/>
              <a:t> </a:t>
            </a:r>
            <a:r>
              <a:rPr lang="ru-RU" dirty="0" err="1"/>
              <a:t>салды</a:t>
            </a:r>
            <a:r>
              <a:rPr lang="ru-RU" dirty="0"/>
              <a:t>.</a:t>
            </a:r>
          </a:p>
          <a:p>
            <a:endParaRPr lang="ru-RU" dirty="0"/>
          </a:p>
        </p:txBody>
      </p:sp>
    </p:spTree>
    <p:extLst>
      <p:ext uri="{BB962C8B-B14F-4D97-AF65-F5344CB8AC3E}">
        <p14:creationId xmlns:p14="http://schemas.microsoft.com/office/powerpoint/2010/main" val="59485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1600" y="1700808"/>
            <a:ext cx="6400800" cy="3785593"/>
          </a:xfrm>
        </p:spPr>
        <p:txBody>
          <a:bodyPr>
            <a:normAutofit/>
          </a:bodyPr>
          <a:lstStyle/>
          <a:p>
            <a:pPr indent="0" algn="ctr">
              <a:buNone/>
            </a:pPr>
            <a:r>
              <a:rPr lang="kk-KZ" sz="2000" dirty="0"/>
              <a:t>Тарихи зерттеу мектебінде </a:t>
            </a:r>
            <a:r>
              <a:rPr lang="kk-KZ" sz="2000" b="1" dirty="0"/>
              <a:t>В.Зомберттің (1863-1941 жж)</a:t>
            </a:r>
            <a:r>
              <a:rPr lang="kk-KZ" sz="2000" dirty="0"/>
              <a:t> орны айрықша. Зомберт марксизмнен фашизмге дейін өтті. Ол өзінің ғылыми карьерасын “Неміс социализм” деген кітабымен аяқтап, герман тоталитаризмінің ерлік рухын еврейлердің “Капиталистік” рухына қарсы қоюды насихаттады.</a:t>
            </a:r>
            <a:endParaRPr lang="ru-RU" sz="2000" dirty="0"/>
          </a:p>
          <a:p>
            <a:pPr algn="ctr"/>
            <a:endParaRPr lang="ru-RU" sz="2000" dirty="0"/>
          </a:p>
        </p:txBody>
      </p:sp>
    </p:spTree>
    <p:extLst>
      <p:ext uri="{BB962C8B-B14F-4D97-AF65-F5344CB8AC3E}">
        <p14:creationId xmlns:p14="http://schemas.microsoft.com/office/powerpoint/2010/main" val="1527636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1600" y="1340768"/>
            <a:ext cx="6400800" cy="4145633"/>
          </a:xfrm>
        </p:spPr>
        <p:txBody>
          <a:bodyPr/>
          <a:lstStyle/>
          <a:p>
            <a:pPr indent="0">
              <a:buNone/>
            </a:pPr>
            <a:r>
              <a:rPr lang="ru-RU" dirty="0" smtClean="0"/>
              <a:t>    Герман </a:t>
            </a:r>
            <a:r>
              <a:rPr lang="ru-RU" dirty="0"/>
              <a:t>Генрих </a:t>
            </a:r>
            <a:r>
              <a:rPr lang="ru-RU" dirty="0" err="1"/>
              <a:t>Госсен</a:t>
            </a:r>
            <a:r>
              <a:rPr lang="ru-RU" dirty="0"/>
              <a:t> (1810-1858)- </a:t>
            </a:r>
            <a:r>
              <a:rPr lang="ru-RU" dirty="0" err="1" smtClean="0"/>
              <a:t>неміс</a:t>
            </a:r>
            <a:r>
              <a:rPr lang="ru-RU" dirty="0" smtClean="0"/>
              <a:t> </a:t>
            </a:r>
            <a:r>
              <a:rPr lang="ru-RU" dirty="0" err="1" smtClean="0"/>
              <a:t>экономисі</a:t>
            </a:r>
            <a:r>
              <a:rPr lang="ru-RU" dirty="0"/>
              <a:t>, </a:t>
            </a:r>
            <a:r>
              <a:rPr lang="ru-RU" dirty="0" err="1"/>
              <a:t>білімі</a:t>
            </a:r>
            <a:r>
              <a:rPr lang="ru-RU" dirty="0"/>
              <a:t> </a:t>
            </a:r>
            <a:r>
              <a:rPr lang="ru-RU" dirty="0" err="1"/>
              <a:t>бойынша</a:t>
            </a:r>
            <a:r>
              <a:rPr lang="ru-RU" dirty="0"/>
              <a:t> </a:t>
            </a:r>
            <a:r>
              <a:rPr lang="ru-RU" dirty="0" err="1"/>
              <a:t>заң</a:t>
            </a:r>
            <a:r>
              <a:rPr lang="ru-RU" dirty="0"/>
              <a:t> </a:t>
            </a:r>
            <a:r>
              <a:rPr lang="ru-RU" dirty="0" err="1"/>
              <a:t>қызметкері</a:t>
            </a:r>
            <a:r>
              <a:rPr lang="ru-RU" dirty="0"/>
              <a:t>, </a:t>
            </a:r>
            <a:r>
              <a:rPr lang="ru-RU" dirty="0" err="1"/>
              <a:t>еңбегі</a:t>
            </a:r>
            <a:r>
              <a:rPr lang="ru-RU" dirty="0"/>
              <a:t> "</a:t>
            </a:r>
            <a:r>
              <a:rPr lang="ru-RU" dirty="0" err="1"/>
              <a:t>Қоғамдық</a:t>
            </a:r>
            <a:r>
              <a:rPr lang="ru-RU" dirty="0"/>
              <a:t> </a:t>
            </a:r>
            <a:r>
              <a:rPr lang="ru-RU" dirty="0" err="1"/>
              <a:t>айырбас</a:t>
            </a:r>
            <a:r>
              <a:rPr lang="ru-RU" dirty="0"/>
              <a:t> </a:t>
            </a:r>
            <a:r>
              <a:rPr lang="ru-RU" dirty="0" err="1"/>
              <a:t>және</a:t>
            </a:r>
            <a:r>
              <a:rPr lang="ru-RU" dirty="0"/>
              <a:t> </a:t>
            </a:r>
            <a:r>
              <a:rPr lang="ru-RU" dirty="0" err="1"/>
              <a:t>одан</a:t>
            </a:r>
            <a:r>
              <a:rPr lang="ru-RU" dirty="0"/>
              <a:t> </a:t>
            </a:r>
            <a:r>
              <a:rPr lang="ru-RU" dirty="0" err="1"/>
              <a:t>туындайтын</a:t>
            </a:r>
            <a:r>
              <a:rPr lang="ru-RU" dirty="0"/>
              <a:t> </a:t>
            </a:r>
            <a:r>
              <a:rPr lang="ru-RU" dirty="0" err="1"/>
              <a:t>қоғамдық</a:t>
            </a:r>
            <a:r>
              <a:rPr lang="ru-RU" dirty="0"/>
              <a:t> </a:t>
            </a:r>
            <a:r>
              <a:rPr lang="ru-RU" dirty="0" err="1"/>
              <a:t>сауда</a:t>
            </a:r>
            <a:r>
              <a:rPr lang="ru-RU" dirty="0"/>
              <a:t> </a:t>
            </a:r>
            <a:r>
              <a:rPr lang="ru-RU" dirty="0" err="1"/>
              <a:t>тәртібі</a:t>
            </a:r>
            <a:r>
              <a:rPr lang="ru-RU" dirty="0"/>
              <a:t> </a:t>
            </a:r>
            <a:r>
              <a:rPr lang="ru-RU" dirty="0" err="1"/>
              <a:t>заңдылықтарының</a:t>
            </a:r>
            <a:r>
              <a:rPr lang="ru-RU" dirty="0"/>
              <a:t> </a:t>
            </a:r>
            <a:r>
              <a:rPr lang="ru-RU" dirty="0" err="1"/>
              <a:t>дамуы</a:t>
            </a:r>
            <a:r>
              <a:rPr lang="ru-RU" dirty="0"/>
              <a:t>" </a:t>
            </a:r>
            <a:r>
              <a:rPr lang="ru-RU" dirty="0" err="1"/>
              <a:t>деп</a:t>
            </a:r>
            <a:r>
              <a:rPr lang="ru-RU" dirty="0"/>
              <a:t> </a:t>
            </a:r>
            <a:r>
              <a:rPr lang="ru-RU" dirty="0" err="1"/>
              <a:t>аталады</a:t>
            </a:r>
            <a:r>
              <a:rPr lang="ru-RU" dirty="0"/>
              <a:t> (1854</a:t>
            </a:r>
            <a:r>
              <a:rPr lang="ru-RU" dirty="0" smtClean="0"/>
              <a:t>).</a:t>
            </a:r>
          </a:p>
          <a:p>
            <a:pPr indent="0">
              <a:buNone/>
            </a:pPr>
            <a:r>
              <a:rPr lang="ru-RU" dirty="0"/>
              <a:t> </a:t>
            </a:r>
            <a:r>
              <a:rPr lang="ru-RU" dirty="0" smtClean="0"/>
              <a:t>     </a:t>
            </a:r>
            <a:r>
              <a:rPr lang="ru-RU" dirty="0" err="1" smtClean="0"/>
              <a:t>Госсен</a:t>
            </a:r>
            <a:r>
              <a:rPr lang="ru-RU" dirty="0" smtClean="0"/>
              <a:t> </a:t>
            </a:r>
            <a:r>
              <a:rPr lang="ru-RU" dirty="0" err="1" smtClean="0"/>
              <a:t>ілімі</a:t>
            </a:r>
            <a:r>
              <a:rPr lang="ru-RU" dirty="0" smtClean="0"/>
              <a:t>- </a:t>
            </a:r>
            <a:r>
              <a:rPr lang="ru-RU" dirty="0" err="1" smtClean="0"/>
              <a:t>бұл</a:t>
            </a:r>
            <a:r>
              <a:rPr lang="ru-RU" dirty="0" smtClean="0"/>
              <a:t> </a:t>
            </a:r>
            <a:r>
              <a:rPr lang="ru-RU" dirty="0" err="1" smtClean="0"/>
              <a:t>шекті</a:t>
            </a:r>
            <a:r>
              <a:rPr lang="ru-RU" dirty="0" smtClean="0"/>
              <a:t> </a:t>
            </a:r>
            <a:r>
              <a:rPr lang="ru-RU" dirty="0" err="1" smtClean="0"/>
              <a:t>пайдалылық</a:t>
            </a:r>
            <a:r>
              <a:rPr lang="ru-RU" dirty="0" smtClean="0"/>
              <a:t> </a:t>
            </a:r>
            <a:r>
              <a:rPr lang="ru-RU" dirty="0" err="1" smtClean="0"/>
              <a:t>теориясының</a:t>
            </a:r>
            <a:r>
              <a:rPr lang="ru-RU" dirty="0" smtClean="0"/>
              <a:t>, </a:t>
            </a:r>
            <a:r>
              <a:rPr lang="ru-RU" dirty="0" err="1" smtClean="0"/>
              <a:t>субъективті</a:t>
            </a:r>
            <a:r>
              <a:rPr lang="ru-RU" dirty="0" smtClean="0"/>
              <a:t> </a:t>
            </a:r>
            <a:r>
              <a:rPr lang="ru-RU" dirty="0" err="1" smtClean="0"/>
              <a:t>құндылық</a:t>
            </a:r>
            <a:r>
              <a:rPr lang="ru-RU" dirty="0" smtClean="0"/>
              <a:t> </a:t>
            </a:r>
            <a:r>
              <a:rPr lang="ru-RU" dirty="0" err="1" smtClean="0"/>
              <a:t>теориясы</a:t>
            </a:r>
            <a:r>
              <a:rPr lang="ru-RU" dirty="0" smtClean="0"/>
              <a:t> </a:t>
            </a:r>
            <a:r>
              <a:rPr lang="ru-RU" dirty="0" err="1" smtClean="0"/>
              <a:t>жалпы</a:t>
            </a:r>
            <a:r>
              <a:rPr lang="ru-RU" dirty="0" smtClean="0"/>
              <a:t> </a:t>
            </a:r>
            <a:r>
              <a:rPr lang="ru-RU" dirty="0" err="1" smtClean="0"/>
              <a:t>негіздерінің</a:t>
            </a:r>
            <a:r>
              <a:rPr lang="ru-RU" dirty="0" smtClean="0"/>
              <a:t> </a:t>
            </a:r>
            <a:r>
              <a:rPr lang="ru-RU" dirty="0" err="1" smtClean="0"/>
              <a:t>негізгі</a:t>
            </a:r>
            <a:r>
              <a:rPr lang="ru-RU" dirty="0" smtClean="0"/>
              <a:t> </a:t>
            </a:r>
            <a:r>
              <a:rPr lang="ru-RU" dirty="0" err="1" smtClean="0"/>
              <a:t>принциптерінің</a:t>
            </a:r>
            <a:r>
              <a:rPr lang="ru-RU" dirty="0" smtClean="0"/>
              <a:t> </a:t>
            </a:r>
            <a:r>
              <a:rPr lang="ru-RU" dirty="0" err="1" smtClean="0"/>
              <a:t>математикалық</a:t>
            </a:r>
            <a:r>
              <a:rPr lang="ru-RU" dirty="0" smtClean="0"/>
              <a:t> </a:t>
            </a:r>
            <a:r>
              <a:rPr lang="ru-RU" dirty="0" err="1" smtClean="0"/>
              <a:t>теңдеулері</a:t>
            </a:r>
            <a:r>
              <a:rPr lang="ru-RU" dirty="0" smtClean="0"/>
              <a:t>. </a:t>
            </a:r>
            <a:r>
              <a:rPr lang="ru-RU" dirty="0" err="1" smtClean="0"/>
              <a:t>Ол</a:t>
            </a:r>
            <a:r>
              <a:rPr lang="ru-RU" dirty="0" smtClean="0"/>
              <a:t> </a:t>
            </a:r>
            <a:r>
              <a:rPr lang="ru-RU" dirty="0" err="1" smtClean="0"/>
              <a:t>адам</a:t>
            </a:r>
            <a:r>
              <a:rPr lang="ru-RU" dirty="0" smtClean="0"/>
              <a:t> </a:t>
            </a:r>
            <a:r>
              <a:rPr lang="ru-RU" dirty="0" err="1" smtClean="0"/>
              <a:t>мінез-құлқындағы</a:t>
            </a:r>
            <a:r>
              <a:rPr lang="ru-RU" dirty="0" smtClean="0"/>
              <a:t> </a:t>
            </a:r>
            <a:r>
              <a:rPr lang="ru-RU" dirty="0" err="1" smtClean="0"/>
              <a:t>негізгі</a:t>
            </a:r>
            <a:r>
              <a:rPr lang="ru-RU" dirty="0" smtClean="0"/>
              <a:t> </a:t>
            </a:r>
            <a:r>
              <a:rPr lang="ru-RU" dirty="0" err="1" smtClean="0"/>
              <a:t>себеп</a:t>
            </a:r>
            <a:r>
              <a:rPr lang="ru-RU" dirty="0" smtClean="0"/>
              <a:t>- </a:t>
            </a:r>
            <a:r>
              <a:rPr lang="ru-RU" dirty="0" err="1" smtClean="0"/>
              <a:t>пайдалылықтың</a:t>
            </a:r>
            <a:r>
              <a:rPr lang="ru-RU" dirty="0" smtClean="0"/>
              <a:t> </a:t>
            </a:r>
            <a:r>
              <a:rPr lang="ru-RU" dirty="0" err="1" smtClean="0"/>
              <a:t>ең</a:t>
            </a:r>
            <a:r>
              <a:rPr lang="ru-RU" dirty="0" smtClean="0"/>
              <a:t> </a:t>
            </a:r>
            <a:r>
              <a:rPr lang="ru-RU" dirty="0" err="1" smtClean="0"/>
              <a:t>жоғарғы</a:t>
            </a:r>
            <a:r>
              <a:rPr lang="ru-RU" dirty="0" smtClean="0"/>
              <a:t> </a:t>
            </a:r>
            <a:r>
              <a:rPr lang="ru-RU" dirty="0" err="1" smtClean="0"/>
              <a:t>шегіне</a:t>
            </a:r>
            <a:r>
              <a:rPr lang="ru-RU" dirty="0" smtClean="0"/>
              <a:t> </a:t>
            </a:r>
            <a:r>
              <a:rPr lang="ru-RU" dirty="0" err="1" smtClean="0"/>
              <a:t>жетуге</a:t>
            </a:r>
            <a:r>
              <a:rPr lang="ru-RU" dirty="0" smtClean="0"/>
              <a:t> </a:t>
            </a:r>
            <a:r>
              <a:rPr lang="ru-RU" dirty="0" err="1" smtClean="0"/>
              <a:t>ұмтылысы</a:t>
            </a:r>
            <a:r>
              <a:rPr lang="ru-RU" dirty="0" smtClean="0"/>
              <a:t> </a:t>
            </a:r>
            <a:r>
              <a:rPr lang="ru-RU" dirty="0" err="1" smtClean="0"/>
              <a:t>болып</a:t>
            </a:r>
            <a:r>
              <a:rPr lang="ru-RU" dirty="0" smtClean="0"/>
              <a:t> </a:t>
            </a:r>
            <a:r>
              <a:rPr lang="ru-RU" dirty="0" err="1" smtClean="0"/>
              <a:t>табылады</a:t>
            </a:r>
            <a:r>
              <a:rPr lang="ru-RU" dirty="0" smtClean="0"/>
              <a:t> </a:t>
            </a:r>
            <a:r>
              <a:rPr lang="ru-RU" dirty="0" err="1" smtClean="0"/>
              <a:t>деп</a:t>
            </a:r>
            <a:r>
              <a:rPr lang="ru-RU" dirty="0" smtClean="0"/>
              <a:t> </a:t>
            </a:r>
            <a:r>
              <a:rPr lang="ru-RU" dirty="0" err="1" smtClean="0"/>
              <a:t>есептеді</a:t>
            </a:r>
            <a:endParaRPr lang="ru-RU" dirty="0"/>
          </a:p>
        </p:txBody>
      </p:sp>
    </p:spTree>
    <p:extLst>
      <p:ext uri="{BB962C8B-B14F-4D97-AF65-F5344CB8AC3E}">
        <p14:creationId xmlns:p14="http://schemas.microsoft.com/office/powerpoint/2010/main" val="1166807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indent="0" algn="ctr">
              <a:buNone/>
            </a:pPr>
            <a:r>
              <a:rPr lang="kk-KZ" dirty="0"/>
              <a:t>Шын мәнінде, барлық экономикалық құбылыс пен процестерді ішкі экономикалық қатынастар негізіне ғана, микроэкономика немесе ұлттық және әлемдік шаруашылық жүйесі арқылы түсіндіруге болмайды.</a:t>
            </a:r>
            <a:endParaRPr lang="ru-RU" dirty="0"/>
          </a:p>
        </p:txBody>
      </p:sp>
    </p:spTree>
    <p:extLst>
      <p:ext uri="{BB962C8B-B14F-4D97-AF65-F5344CB8AC3E}">
        <p14:creationId xmlns:p14="http://schemas.microsoft.com/office/powerpoint/2010/main" val="3106373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1628800"/>
            <a:ext cx="6400800" cy="3929609"/>
          </a:xfrm>
        </p:spPr>
        <p:txBody>
          <a:bodyPr>
            <a:normAutofit/>
          </a:bodyPr>
          <a:lstStyle/>
          <a:p>
            <a:pPr indent="0" algn="ctr">
              <a:buNone/>
            </a:pPr>
            <a:r>
              <a:rPr lang="kk-KZ" dirty="0"/>
              <a:t>Белгілі ортодоксальдық бақыт өкілдері осындай бір факторларды әртүрлі, кейде қарама қайшы көзқарас тұрғысынан түсіндіреді. Түсіндіре алмаған теориялық абстракцияларды экономикалық  ғылымның әр түрлі дамуымен байланыстырады. Осындай даму әр елдерде пайда болады. Кейбір неміс оқымыстылары мұндай дамудан ағылшын экономистерінің ұлттық пайдакүнемдігін көрді.</a:t>
            </a:r>
            <a:endParaRPr lang="ru-RU" dirty="0"/>
          </a:p>
          <a:p>
            <a:pPr algn="ctr"/>
            <a:endParaRPr lang="ru-RU" dirty="0"/>
          </a:p>
        </p:txBody>
      </p:sp>
    </p:spTree>
    <p:extLst>
      <p:ext uri="{BB962C8B-B14F-4D97-AF65-F5344CB8AC3E}">
        <p14:creationId xmlns:p14="http://schemas.microsoft.com/office/powerpoint/2010/main" val="1046881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1600" y="1700808"/>
            <a:ext cx="6400800" cy="3785593"/>
          </a:xfrm>
        </p:spPr>
        <p:txBody>
          <a:bodyPr>
            <a:normAutofit/>
          </a:bodyPr>
          <a:lstStyle/>
          <a:p>
            <a:pPr indent="0" algn="ctr">
              <a:buNone/>
            </a:pPr>
            <a:r>
              <a:rPr lang="kk-KZ" dirty="0"/>
              <a:t>Тарихи және әлеуметтік мектептерді қалай сынамаса да, мынаны мойындау қажет. Тура осы мектептің өкілдері толық экономикалық өмірді көрсете отырып, “таза микроэкономистер”, әсіресе саяси экономияда математикалық бағыттың  “институционализм” деп аталушы жақтастарына қарағанда қондырма мен базистік қатынастар арасындағы кері байланыстарға алғашқы рет талдау жасады. Бұл үлкен ғылыми жетістік.</a:t>
            </a:r>
            <a:endParaRPr lang="ru-RU" dirty="0"/>
          </a:p>
          <a:p>
            <a:pPr algn="ctr"/>
            <a:endParaRPr lang="ru-RU" dirty="0"/>
          </a:p>
        </p:txBody>
      </p:sp>
    </p:spTree>
    <p:extLst>
      <p:ext uri="{BB962C8B-B14F-4D97-AF65-F5344CB8AC3E}">
        <p14:creationId xmlns:p14="http://schemas.microsoft.com/office/powerpoint/2010/main" val="1412945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dirty="0" smtClean="0"/>
              <a:t/>
            </a:r>
            <a:br>
              <a:rPr lang="kk-KZ" dirty="0" smtClean="0"/>
            </a:br>
            <a:r>
              <a:rPr lang="kk-KZ" sz="2700" dirty="0" smtClean="0"/>
              <a:t>Жаңа </a:t>
            </a:r>
            <a:r>
              <a:rPr lang="kk-KZ" sz="2700" dirty="0"/>
              <a:t>тарихи мектептің ролі</a:t>
            </a:r>
            <a:endParaRPr lang="ru-RU" sz="2700" dirty="0"/>
          </a:p>
        </p:txBody>
      </p:sp>
      <p:sp>
        <p:nvSpPr>
          <p:cNvPr id="3" name="Объект 2"/>
          <p:cNvSpPr>
            <a:spLocks noGrp="1"/>
          </p:cNvSpPr>
          <p:nvPr>
            <p:ph idx="1"/>
          </p:nvPr>
        </p:nvSpPr>
        <p:spPr/>
        <p:txBody>
          <a:bodyPr/>
          <a:lstStyle/>
          <a:p>
            <a:pPr indent="0" algn="ctr">
              <a:buNone/>
            </a:pPr>
            <a:r>
              <a:rPr lang="kk-KZ" dirty="0"/>
              <a:t>19 ғ. 70 жылдары Германияда жаңа тарихи мектеп қалыптасты, өкілдері – Г.Шмоллер, Л.Брентано, К.Бюхер. Олар халық шаруашылығының тарихын байыпты зерттеуге шақырды. Әсіресе жеке экономикалық мекемелердің тарихына көңіл аударды. Жаңа тарихи мектептің ерекшелігі – шаруашылық өмірді экономика, этика және психологиямен байланыста зерттеді. </a:t>
            </a:r>
            <a:endParaRPr lang="ru-RU" dirty="0"/>
          </a:p>
          <a:p>
            <a:endParaRPr lang="ru-RU" dirty="0"/>
          </a:p>
        </p:txBody>
      </p:sp>
    </p:spTree>
    <p:extLst>
      <p:ext uri="{BB962C8B-B14F-4D97-AF65-F5344CB8AC3E}">
        <p14:creationId xmlns:p14="http://schemas.microsoft.com/office/powerpoint/2010/main" val="196089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b="1" dirty="0"/>
              <a:t>Мақсаты:</a:t>
            </a:r>
            <a:endParaRPr lang="ru-RU" dirty="0"/>
          </a:p>
        </p:txBody>
      </p:sp>
      <p:sp>
        <p:nvSpPr>
          <p:cNvPr id="3" name="Объект 2"/>
          <p:cNvSpPr>
            <a:spLocks noGrp="1"/>
          </p:cNvSpPr>
          <p:nvPr>
            <p:ph idx="1"/>
          </p:nvPr>
        </p:nvSpPr>
        <p:spPr/>
        <p:txBody>
          <a:bodyPr/>
          <a:lstStyle/>
          <a:p>
            <a:pPr indent="0" algn="ctr">
              <a:buNone/>
            </a:pPr>
            <a:r>
              <a:rPr lang="kk-KZ" sz="2400" dirty="0" smtClean="0"/>
              <a:t>Тарихи </a:t>
            </a:r>
            <a:r>
              <a:rPr lang="kk-KZ" sz="2400" dirty="0"/>
              <a:t>мектепке сипаттама беру  және оның ерекшеліктерін, сонымен  қатар экономикалық ойлардағы дамытудағы мәнін қарастыру.</a:t>
            </a:r>
            <a:endParaRPr lang="ru-RU" sz="2400" dirty="0"/>
          </a:p>
          <a:p>
            <a:endParaRPr lang="ru-RU" dirty="0"/>
          </a:p>
        </p:txBody>
      </p:sp>
    </p:spTree>
    <p:extLst>
      <p:ext uri="{BB962C8B-B14F-4D97-AF65-F5344CB8AC3E}">
        <p14:creationId xmlns:p14="http://schemas.microsoft.com/office/powerpoint/2010/main" val="343819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1600" y="1412776"/>
            <a:ext cx="6400800" cy="4073625"/>
          </a:xfrm>
        </p:spPr>
        <p:txBody>
          <a:bodyPr>
            <a:normAutofit/>
          </a:bodyPr>
          <a:lstStyle/>
          <a:p>
            <a:pPr indent="0" algn="ctr">
              <a:buNone/>
            </a:pPr>
            <a:r>
              <a:rPr lang="kk-KZ" sz="2000" dirty="0"/>
              <a:t>Германияда капитализмнің монополистік сатысына өту кезеңінде саяси экономиядағы әлеуметтік мектеп пайда болды. Өкілдері: Р.Штаммлер, Р.Штольцман, А.Амон – қоғамның этикалық және құқылық нормалары экономикалық өмірдің негізгі факторлары, сондықтан олар экономика ғылымының пәні болады деп санады. </a:t>
            </a:r>
            <a:endParaRPr lang="ru-RU" sz="2000" dirty="0"/>
          </a:p>
          <a:p>
            <a:endParaRPr lang="ru-RU" sz="2000" dirty="0"/>
          </a:p>
        </p:txBody>
      </p:sp>
    </p:spTree>
    <p:extLst>
      <p:ext uri="{BB962C8B-B14F-4D97-AF65-F5344CB8AC3E}">
        <p14:creationId xmlns:p14="http://schemas.microsoft.com/office/powerpoint/2010/main" val="785511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2907" y="2420888"/>
            <a:ext cx="3438185" cy="1569660"/>
          </a:xfrm>
          <a:prstGeom prst="rect">
            <a:avLst/>
          </a:prstGeom>
          <a:noFill/>
        </p:spPr>
        <p:txBody>
          <a:bodyPr wrap="none" lIns="91440" tIns="45720" rIns="91440" bIns="45720">
            <a:spAutoFit/>
          </a:bodyPr>
          <a:lstStyle/>
          <a:p>
            <a:pPr algn="ctr"/>
            <a:r>
              <a:rPr lang="kk-KZ" sz="9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Соңы</a:t>
            </a:r>
            <a:endParaRPr lang="ru-RU" sz="9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835830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700808"/>
            <a:ext cx="6400800" cy="685800"/>
          </a:xfrm>
        </p:spPr>
        <p:txBody>
          <a:bodyPr>
            <a:normAutofit fontScale="90000"/>
          </a:bodyPr>
          <a:lstStyle/>
          <a:p>
            <a:r>
              <a:rPr lang="ru-RU" dirty="0"/>
              <a:t/>
            </a:r>
            <a:br>
              <a:rPr lang="ru-RU" dirty="0"/>
            </a:br>
            <a:r>
              <a:rPr lang="kk-KZ" b="1" dirty="0"/>
              <a:t>Жоспар:</a:t>
            </a:r>
            <a:r>
              <a:rPr lang="ru-RU" dirty="0"/>
              <a:t/>
            </a:r>
            <a:br>
              <a:rPr lang="ru-RU" dirty="0"/>
            </a:br>
            <a:endParaRPr lang="ru-RU" dirty="0"/>
          </a:p>
        </p:txBody>
      </p:sp>
      <p:sp>
        <p:nvSpPr>
          <p:cNvPr id="3" name="Объект 2"/>
          <p:cNvSpPr>
            <a:spLocks noGrp="1"/>
          </p:cNvSpPr>
          <p:nvPr>
            <p:ph idx="1"/>
          </p:nvPr>
        </p:nvSpPr>
        <p:spPr/>
        <p:txBody>
          <a:bodyPr/>
          <a:lstStyle/>
          <a:p>
            <a:r>
              <a:rPr lang="kk-KZ" dirty="0"/>
              <a:t>1. «Ескі» тарихи мектептің экономикалықы ойларының </a:t>
            </a:r>
            <a:r>
              <a:rPr lang="kk-KZ" dirty="0" smtClean="0"/>
              <a:t>ерекшелігі:</a:t>
            </a:r>
            <a:r>
              <a:rPr lang="ru-RU" dirty="0"/>
              <a:t> </a:t>
            </a:r>
            <a:r>
              <a:rPr lang="ru-RU" dirty="0" err="1" smtClean="0"/>
              <a:t>Ф.Лист</a:t>
            </a:r>
            <a:r>
              <a:rPr lang="ru-RU" dirty="0"/>
              <a:t>, В. </a:t>
            </a:r>
            <a:r>
              <a:rPr lang="ru-RU" dirty="0" err="1"/>
              <a:t>Рошер</a:t>
            </a:r>
            <a:r>
              <a:rPr lang="ru-RU" dirty="0"/>
              <a:t>.</a:t>
            </a:r>
          </a:p>
          <a:p>
            <a:r>
              <a:rPr lang="ru-RU" dirty="0"/>
              <a:t>2. Л. </a:t>
            </a:r>
            <a:r>
              <a:rPr lang="ru-RU" dirty="0" err="1"/>
              <a:t>Брентано</a:t>
            </a:r>
            <a:r>
              <a:rPr lang="ru-RU" dirty="0"/>
              <a:t>, В. </a:t>
            </a:r>
            <a:r>
              <a:rPr lang="ru-RU" dirty="0" err="1"/>
              <a:t>Зомбарт</a:t>
            </a:r>
            <a:r>
              <a:rPr lang="ru-RU" dirty="0"/>
              <a:t>, М. Вебер. «</a:t>
            </a:r>
            <a:r>
              <a:rPr lang="kk-KZ" dirty="0"/>
              <a:t>Жас</a:t>
            </a:r>
            <a:r>
              <a:rPr lang="ru-RU" dirty="0"/>
              <a:t>» </a:t>
            </a:r>
            <a:r>
              <a:rPr lang="kk-KZ" dirty="0"/>
              <a:t>тарихи мектеп</a:t>
            </a:r>
            <a:r>
              <a:rPr lang="ru-RU" dirty="0"/>
              <a:t>.</a:t>
            </a:r>
          </a:p>
          <a:p>
            <a:pPr indent="0">
              <a:buNone/>
            </a:pPr>
            <a:endParaRPr lang="ru-RU" dirty="0"/>
          </a:p>
          <a:p>
            <a:endParaRPr lang="ru-RU" dirty="0"/>
          </a:p>
        </p:txBody>
      </p:sp>
    </p:spTree>
    <p:extLst>
      <p:ext uri="{BB962C8B-B14F-4D97-AF65-F5344CB8AC3E}">
        <p14:creationId xmlns:p14="http://schemas.microsoft.com/office/powerpoint/2010/main" val="333712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5656" y="1700808"/>
            <a:ext cx="6400800" cy="3048001"/>
          </a:xfrm>
        </p:spPr>
        <p:txBody>
          <a:bodyPr>
            <a:noAutofit/>
          </a:bodyPr>
          <a:lstStyle/>
          <a:p>
            <a:pPr indent="0" algn="ctr">
              <a:buNone/>
            </a:pPr>
            <a:r>
              <a:rPr lang="kk-KZ" sz="2000" dirty="0"/>
              <a:t>Ескі” және “жаңа” тарихи мектеп неоклассицизм мен марксизмге қарсы, ХІХ ғасырдың екінші жартысында Германияда пайда болды. Экономикалық ойлардың “Ескі” мектебінің өкілдері  Ф.Лист, В.Ромер, Л. Бретано, В.Зомберг, және т.б. саяси экономияны ұлттық шаруашылық туралы ғылым ретінде қарастырды.</a:t>
            </a:r>
            <a:endParaRPr lang="ru-RU" sz="2000" dirty="0"/>
          </a:p>
          <a:p>
            <a:pPr algn="ctr"/>
            <a:endParaRPr lang="ru-RU" sz="2000" dirty="0"/>
          </a:p>
        </p:txBody>
      </p:sp>
    </p:spTree>
    <p:extLst>
      <p:ext uri="{BB962C8B-B14F-4D97-AF65-F5344CB8AC3E}">
        <p14:creationId xmlns:p14="http://schemas.microsoft.com/office/powerpoint/2010/main" val="2336658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1628800"/>
            <a:ext cx="6400800" cy="3209529"/>
          </a:xfrm>
        </p:spPr>
        <p:txBody>
          <a:bodyPr/>
          <a:lstStyle/>
          <a:p>
            <a:pPr indent="0" algn="ctr">
              <a:buNone/>
            </a:pPr>
            <a:r>
              <a:rPr lang="ru-RU" dirty="0"/>
              <a:t>ХІХ </a:t>
            </a:r>
            <a:r>
              <a:rPr lang="ru-RU" dirty="0" err="1"/>
              <a:t>ғасырдың</a:t>
            </a:r>
            <a:r>
              <a:rPr lang="ru-RU" dirty="0"/>
              <a:t> </a:t>
            </a:r>
            <a:r>
              <a:rPr lang="ru-RU" dirty="0" err="1"/>
              <a:t>екінші</a:t>
            </a:r>
            <a:r>
              <a:rPr lang="ru-RU" dirty="0"/>
              <a:t> </a:t>
            </a:r>
            <a:r>
              <a:rPr lang="ru-RU" dirty="0" err="1"/>
              <a:t>жартысында</a:t>
            </a:r>
            <a:r>
              <a:rPr lang="ru-RU" dirty="0"/>
              <a:t> </a:t>
            </a:r>
            <a:r>
              <a:rPr lang="ru-RU" dirty="0" err="1"/>
              <a:t>экономикалық</a:t>
            </a:r>
            <a:r>
              <a:rPr lang="ru-RU" dirty="0"/>
              <a:t> </a:t>
            </a:r>
            <a:r>
              <a:rPr lang="ru-RU" dirty="0" err="1"/>
              <a:t>зерттеулер</a:t>
            </a:r>
            <a:r>
              <a:rPr lang="ru-RU" dirty="0"/>
              <a:t> </a:t>
            </a:r>
            <a:r>
              <a:rPr lang="ru-RU" dirty="0" err="1"/>
              <a:t>бағдармасында</a:t>
            </a:r>
            <a:r>
              <a:rPr lang="ru-RU" dirty="0"/>
              <a:t> </a:t>
            </a:r>
            <a:r>
              <a:rPr lang="ru-RU" dirty="0" err="1"/>
              <a:t>жаңа</a:t>
            </a:r>
            <a:r>
              <a:rPr lang="ru-RU" dirty="0"/>
              <a:t> </a:t>
            </a:r>
            <a:r>
              <a:rPr lang="ru-RU" dirty="0" err="1"/>
              <a:t>өзгерістер</a:t>
            </a:r>
            <a:r>
              <a:rPr lang="ru-RU" dirty="0"/>
              <a:t> </a:t>
            </a:r>
            <a:r>
              <a:rPr lang="ru-RU" dirty="0" err="1"/>
              <a:t>пайда</a:t>
            </a:r>
            <a:r>
              <a:rPr lang="ru-RU" dirty="0"/>
              <a:t> </a:t>
            </a:r>
            <a:r>
              <a:rPr lang="ru-RU" dirty="0" err="1"/>
              <a:t>болды</a:t>
            </a:r>
            <a:r>
              <a:rPr lang="ru-RU" dirty="0"/>
              <a:t>. </a:t>
            </a:r>
            <a:r>
              <a:rPr lang="ru-RU" dirty="0" err="1"/>
              <a:t>Маржиналдық</a:t>
            </a:r>
            <a:r>
              <a:rPr lang="ru-RU" dirty="0"/>
              <a:t> </a:t>
            </a:r>
            <a:r>
              <a:rPr lang="ru-RU" dirty="0" err="1"/>
              <a:t>революциядан</a:t>
            </a:r>
            <a:r>
              <a:rPr lang="ru-RU" dirty="0"/>
              <a:t> </a:t>
            </a:r>
            <a:r>
              <a:rPr lang="ru-RU" dirty="0" err="1"/>
              <a:t>кейін</a:t>
            </a:r>
            <a:r>
              <a:rPr lang="ru-RU" dirty="0"/>
              <a:t> </a:t>
            </a:r>
            <a:r>
              <a:rPr lang="ru-RU" dirty="0" err="1"/>
              <a:t>туған</a:t>
            </a:r>
            <a:r>
              <a:rPr lang="ru-RU" dirty="0"/>
              <a:t> </a:t>
            </a:r>
            <a:r>
              <a:rPr lang="ru-RU" dirty="0" err="1"/>
              <a:t>шекті</a:t>
            </a:r>
            <a:r>
              <a:rPr lang="ru-RU" dirty="0"/>
              <a:t> </a:t>
            </a:r>
            <a:r>
              <a:rPr lang="ru-RU" dirty="0" err="1"/>
              <a:t>пайдалылық</a:t>
            </a:r>
            <a:r>
              <a:rPr lang="ru-RU" dirty="0"/>
              <a:t> </a:t>
            </a:r>
            <a:r>
              <a:rPr lang="ru-RU" dirty="0" err="1"/>
              <a:t>тұжырымдама</a:t>
            </a:r>
            <a:r>
              <a:rPr lang="ru-RU" dirty="0"/>
              <a:t> </a:t>
            </a:r>
            <a:r>
              <a:rPr lang="ru-RU" dirty="0" err="1"/>
              <a:t>өкілдерімен</a:t>
            </a:r>
            <a:r>
              <a:rPr lang="ru-RU" dirty="0"/>
              <a:t> </a:t>
            </a:r>
            <a:r>
              <a:rPr lang="ru-RU" dirty="0" err="1"/>
              <a:t>еңбек</a:t>
            </a:r>
            <a:r>
              <a:rPr lang="ru-RU" dirty="0"/>
              <a:t> </a:t>
            </a:r>
            <a:r>
              <a:rPr lang="ru-RU" dirty="0" err="1"/>
              <a:t>құн</a:t>
            </a:r>
            <a:r>
              <a:rPr lang="ru-RU" dirty="0"/>
              <a:t> </a:t>
            </a:r>
            <a:r>
              <a:rPr lang="ru-RU" dirty="0" err="1"/>
              <a:t>теориясы</a:t>
            </a:r>
            <a:r>
              <a:rPr lang="ru-RU" dirty="0"/>
              <a:t> </a:t>
            </a:r>
            <a:r>
              <a:rPr lang="ru-RU" dirty="0" err="1"/>
              <a:t>жақтастарының</a:t>
            </a:r>
            <a:r>
              <a:rPr lang="ru-RU" dirty="0"/>
              <a:t> </a:t>
            </a:r>
            <a:r>
              <a:rPr lang="ru-RU" dirty="0" err="1"/>
              <a:t>күресі</a:t>
            </a:r>
            <a:r>
              <a:rPr lang="ru-RU" dirty="0"/>
              <a:t> экономист-</a:t>
            </a:r>
            <a:r>
              <a:rPr lang="ru-RU" dirty="0" err="1"/>
              <a:t>теоретиктердің</a:t>
            </a:r>
            <a:r>
              <a:rPr lang="ru-RU" dirty="0"/>
              <a:t> </a:t>
            </a:r>
            <a:r>
              <a:rPr lang="ru-RU" dirty="0" err="1"/>
              <a:t>негізгі</a:t>
            </a:r>
            <a:r>
              <a:rPr lang="ru-RU" dirty="0"/>
              <a:t> </a:t>
            </a:r>
            <a:r>
              <a:rPr lang="ru-RU" dirty="0" err="1"/>
              <a:t>назарын</a:t>
            </a:r>
            <a:r>
              <a:rPr lang="ru-RU" dirty="0"/>
              <a:t> </a:t>
            </a:r>
            <a:r>
              <a:rPr lang="ru-RU" dirty="0" err="1"/>
              <a:t>өзіне</a:t>
            </a:r>
            <a:r>
              <a:rPr lang="ru-RU" dirty="0"/>
              <a:t> </a:t>
            </a:r>
            <a:r>
              <a:rPr lang="ru-RU" dirty="0" err="1"/>
              <a:t>аударды</a:t>
            </a:r>
            <a:r>
              <a:rPr lang="ru-RU" dirty="0"/>
              <a:t>. </a:t>
            </a:r>
            <a:endParaRPr lang="ru-RU" dirty="0"/>
          </a:p>
        </p:txBody>
      </p:sp>
    </p:spTree>
    <p:extLst>
      <p:ext uri="{BB962C8B-B14F-4D97-AF65-F5344CB8AC3E}">
        <p14:creationId xmlns:p14="http://schemas.microsoft.com/office/powerpoint/2010/main" val="856303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1628800"/>
            <a:ext cx="6400800" cy="3048001"/>
          </a:xfrm>
        </p:spPr>
        <p:txBody>
          <a:bodyPr/>
          <a:lstStyle/>
          <a:p>
            <a:pPr indent="0" algn="ctr">
              <a:buNone/>
            </a:pPr>
            <a:r>
              <a:rPr lang="kk-KZ" dirty="0"/>
              <a:t>Экономикалық теорияның аса “жемісті тармақтары” пайда болды. Олардың кейбірі әлі күнге дейін даму үстінде. Осы тармақтарға “ескі” және “жаңа” тарихи мектептер,  бағыттары әлеуметтік мектептер, институционализмдер және т.б. жатады.</a:t>
            </a:r>
            <a:endParaRPr lang="ru-RU" dirty="0"/>
          </a:p>
          <a:p>
            <a:pPr algn="ctr"/>
            <a:endParaRPr lang="ru-RU" dirty="0"/>
          </a:p>
        </p:txBody>
      </p:sp>
    </p:spTree>
    <p:extLst>
      <p:ext uri="{BB962C8B-B14F-4D97-AF65-F5344CB8AC3E}">
        <p14:creationId xmlns:p14="http://schemas.microsoft.com/office/powerpoint/2010/main" val="3846673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628800"/>
            <a:ext cx="7200800" cy="685800"/>
          </a:xfrm>
        </p:spPr>
        <p:txBody>
          <a:bodyPr>
            <a:noAutofit/>
          </a:bodyPr>
          <a:lstStyle/>
          <a:p>
            <a:r>
              <a:rPr lang="ru-RU" sz="1600" b="1" dirty="0" err="1"/>
              <a:t>Шекті</a:t>
            </a:r>
            <a:r>
              <a:rPr lang="ru-RU" sz="1600" b="1" dirty="0"/>
              <a:t> </a:t>
            </a:r>
            <a:r>
              <a:rPr lang="ru-RU" sz="1600" b="1" dirty="0" err="1"/>
              <a:t>шамалар</a:t>
            </a:r>
            <a:r>
              <a:rPr lang="ru-RU" sz="1600" b="1" dirty="0"/>
              <a:t> </a:t>
            </a:r>
            <a:r>
              <a:rPr lang="ru-RU" sz="1600" b="1" dirty="0" err="1"/>
              <a:t>теориясы</a:t>
            </a:r>
            <a:r>
              <a:rPr lang="ru-RU" sz="1600" b="1" dirty="0"/>
              <a:t>. Австрия </a:t>
            </a:r>
            <a:r>
              <a:rPr lang="ru-RU" sz="1600" b="1" dirty="0" err="1"/>
              <a:t>мектебінің</a:t>
            </a:r>
            <a:r>
              <a:rPr lang="ru-RU" sz="1600" dirty="0"/>
              <a:t/>
            </a:r>
            <a:br>
              <a:rPr lang="ru-RU" sz="1600" dirty="0"/>
            </a:br>
            <a:r>
              <a:rPr lang="ru-RU" sz="1600" b="1" dirty="0" err="1"/>
              <a:t>екілдері</a:t>
            </a:r>
            <a:r>
              <a:rPr lang="ru-RU" sz="1600" b="1" dirty="0"/>
              <a:t> (К.І\Ленгер, </a:t>
            </a:r>
            <a:r>
              <a:rPr lang="ru-RU" sz="1600" b="1" dirty="0" err="1"/>
              <a:t>Ф.Визер</a:t>
            </a:r>
            <a:r>
              <a:rPr lang="ru-RU" sz="1600" b="1" dirty="0"/>
              <a:t>, </a:t>
            </a:r>
            <a:r>
              <a:rPr lang="ru-RU" sz="1600" b="1" dirty="0" err="1"/>
              <a:t>Е.Бем-Баверк</a:t>
            </a:r>
            <a:r>
              <a:rPr lang="ru-RU" sz="1600" b="1" dirty="0"/>
              <a:t>).</a:t>
            </a:r>
            <a:r>
              <a:rPr lang="ru-RU" sz="1600" dirty="0"/>
              <a:t/>
            </a:r>
            <a:br>
              <a:rPr lang="ru-RU" sz="1600" dirty="0"/>
            </a:br>
            <a:r>
              <a:rPr lang="ru-RU" sz="1600" b="1" dirty="0" err="1"/>
              <a:t>Шекті</a:t>
            </a:r>
            <a:r>
              <a:rPr lang="ru-RU" sz="1600" b="1" dirty="0"/>
              <a:t> </a:t>
            </a:r>
            <a:r>
              <a:rPr lang="ru-RU" sz="1600" b="1" dirty="0" err="1"/>
              <a:t>пайдалылық</a:t>
            </a:r>
            <a:r>
              <a:rPr lang="ru-RU" sz="1600" b="1" dirty="0"/>
              <a:t> </a:t>
            </a:r>
            <a:r>
              <a:rPr lang="ru-RU" sz="1600" b="1" dirty="0" err="1"/>
              <a:t>теориясы</a:t>
            </a:r>
            <a:r>
              <a:rPr lang="ru-RU" sz="1600" b="1" dirty="0"/>
              <a:t> (</a:t>
            </a:r>
            <a:r>
              <a:rPr lang="ru-RU" sz="1600" b="1" dirty="0" err="1"/>
              <a:t>У.Джевонс</a:t>
            </a:r>
            <a:r>
              <a:rPr lang="ru-RU" sz="1600" b="1" dirty="0"/>
              <a:t>)</a:t>
            </a:r>
            <a:r>
              <a:rPr lang="ru-RU" sz="1600" dirty="0"/>
              <a:t/>
            </a:r>
            <a:br>
              <a:rPr lang="ru-RU" sz="1600" dirty="0"/>
            </a:br>
            <a:endParaRPr lang="ru-RU" sz="1600" dirty="0"/>
          </a:p>
        </p:txBody>
      </p:sp>
      <p:sp>
        <p:nvSpPr>
          <p:cNvPr id="3" name="Объект 2"/>
          <p:cNvSpPr>
            <a:spLocks noGrp="1"/>
          </p:cNvSpPr>
          <p:nvPr>
            <p:ph idx="1"/>
          </p:nvPr>
        </p:nvSpPr>
        <p:spPr/>
        <p:txBody>
          <a:bodyPr/>
          <a:lstStyle/>
          <a:p>
            <a:pPr indent="0" algn="ctr">
              <a:buNone/>
            </a:pPr>
            <a:r>
              <a:rPr lang="ru-RU" dirty="0"/>
              <a:t>Экономика </a:t>
            </a:r>
            <a:r>
              <a:rPr lang="ru-RU" dirty="0" err="1"/>
              <a:t>ғылымындағы</a:t>
            </a:r>
            <a:r>
              <a:rPr lang="ru-RU" dirty="0"/>
              <a:t> </a:t>
            </a:r>
            <a:r>
              <a:rPr lang="ru-RU" dirty="0" err="1"/>
              <a:t>неоклассикалық</a:t>
            </a:r>
            <a:r>
              <a:rPr lang="ru-RU" dirty="0"/>
              <a:t> </a:t>
            </a:r>
            <a:r>
              <a:rPr lang="ru-RU" dirty="0" err="1"/>
              <a:t>бағыт</a:t>
            </a:r>
            <a:r>
              <a:rPr lang="ru-RU" dirty="0"/>
              <a:t> </a:t>
            </a:r>
            <a:r>
              <a:rPr lang="en-US" dirty="0"/>
              <a:t>XIX </a:t>
            </a:r>
            <a:r>
              <a:rPr lang="ru-RU" dirty="0" err="1"/>
              <a:t>ғасырдың</a:t>
            </a:r>
            <a:r>
              <a:rPr lang="ru-RU" dirty="0"/>
              <a:t> </a:t>
            </a:r>
            <a:r>
              <a:rPr lang="ru-RU" dirty="0" err="1"/>
              <a:t>үшінші</a:t>
            </a:r>
            <a:r>
              <a:rPr lang="ru-RU" dirty="0"/>
              <a:t> </a:t>
            </a:r>
            <a:r>
              <a:rPr lang="ru-RU" dirty="0" err="1"/>
              <a:t>бөлігінде</a:t>
            </a:r>
            <a:r>
              <a:rPr lang="ru-RU" dirty="0"/>
              <a:t> </a:t>
            </a:r>
            <a:r>
              <a:rPr lang="ru-RU" dirty="0" err="1"/>
              <a:t>қалыптасты</a:t>
            </a:r>
            <a:r>
              <a:rPr lang="ru-RU" dirty="0"/>
              <a:t>. </a:t>
            </a:r>
            <a:r>
              <a:rPr lang="ru-RU" dirty="0" err="1"/>
              <a:t>Әйтсе</a:t>
            </a:r>
            <a:r>
              <a:rPr lang="ru-RU" dirty="0"/>
              <a:t> де </a:t>
            </a:r>
            <a:r>
              <a:rPr lang="ru-RU" dirty="0" err="1"/>
              <a:t>бұл</a:t>
            </a:r>
            <a:r>
              <a:rPr lang="ru-RU" dirty="0"/>
              <a:t> </a:t>
            </a:r>
            <a:r>
              <a:rPr lang="ru-RU" dirty="0" err="1"/>
              <a:t>бағыттың</a:t>
            </a:r>
            <a:r>
              <a:rPr lang="ru-RU" dirty="0"/>
              <a:t> </a:t>
            </a:r>
            <a:r>
              <a:rPr lang="ru-RU" dirty="0" err="1"/>
              <a:t>бастау</a:t>
            </a:r>
            <a:r>
              <a:rPr lang="ru-RU" dirty="0"/>
              <a:t> </a:t>
            </a:r>
            <a:r>
              <a:rPr lang="ru-RU" dirty="0" err="1"/>
              <a:t>алуы</a:t>
            </a:r>
            <a:r>
              <a:rPr lang="ru-RU" dirty="0"/>
              <a:t> </a:t>
            </a:r>
            <a:r>
              <a:rPr lang="ru-RU" dirty="0" err="1"/>
              <a:t>одан</a:t>
            </a:r>
            <a:r>
              <a:rPr lang="ru-RU" dirty="0"/>
              <a:t> </a:t>
            </a:r>
            <a:r>
              <a:rPr lang="ru-RU" dirty="0" err="1"/>
              <a:t>ертерек</a:t>
            </a:r>
            <a:r>
              <a:rPr lang="ru-RU" dirty="0"/>
              <a:t> </a:t>
            </a:r>
            <a:r>
              <a:rPr lang="ru-RU" dirty="0" err="1"/>
              <a:t>болды</a:t>
            </a:r>
            <a:r>
              <a:rPr lang="ru-RU" dirty="0"/>
              <a:t>.</a:t>
            </a:r>
          </a:p>
          <a:p>
            <a:endParaRPr lang="ru-RU" dirty="0"/>
          </a:p>
        </p:txBody>
      </p:sp>
    </p:spTree>
    <p:extLst>
      <p:ext uri="{BB962C8B-B14F-4D97-AF65-F5344CB8AC3E}">
        <p14:creationId xmlns:p14="http://schemas.microsoft.com/office/powerpoint/2010/main" val="307806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1700808"/>
            <a:ext cx="6400800" cy="3137521"/>
          </a:xfrm>
        </p:spPr>
        <p:txBody>
          <a:bodyPr>
            <a:noAutofit/>
          </a:bodyPr>
          <a:lstStyle/>
          <a:p>
            <a:pPr indent="0" algn="ctr">
              <a:buNone/>
            </a:pPr>
            <a:r>
              <a:rPr lang="kk-KZ" dirty="0"/>
              <a:t>“Жаңа” кезенде экономист – тарихшылардың еңбектерінде жаңа сюжеттер пайда болады. Еуропаның барлық елдерінде жаңа әлеуметтік және таптық қақтығыстар мен егестер туындады. Әлеуметтік тұрғыдағы солшыл ұйымдар проблемаларды  революциялық әдіспен шешуге ұмтылды. Либералдық буржуазия, революциялық қарсы тұрулардың жеміс бермейтіндігін көре отырып, және олардың жолын куушылар қақтығыстық ахуалдардан шығудың реформаторлық  жолдарын іздеді.</a:t>
            </a:r>
            <a:endParaRPr lang="ru-RU" dirty="0"/>
          </a:p>
        </p:txBody>
      </p:sp>
    </p:spTree>
    <p:extLst>
      <p:ext uri="{BB962C8B-B14F-4D97-AF65-F5344CB8AC3E}">
        <p14:creationId xmlns:p14="http://schemas.microsoft.com/office/powerpoint/2010/main" val="124794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1700808"/>
            <a:ext cx="6400800" cy="3048001"/>
          </a:xfrm>
        </p:spPr>
        <p:txBody>
          <a:bodyPr>
            <a:normAutofit/>
          </a:bodyPr>
          <a:lstStyle/>
          <a:p>
            <a:pPr indent="0" algn="ctr">
              <a:buNone/>
            </a:pPr>
            <a:r>
              <a:rPr lang="kk-KZ" sz="2000" dirty="0"/>
              <a:t>Еріксіз бірсыпыра елдерде, ең алдымен Германияның өзінде, мемлекет, әлеуметтік реформаларды жүзеге асыруға ұмтылды (Бисмарктың жүзеге асырғанындай). Ендігі жерде ғалымдардың өздері әлеуметтік процестер мен құқықты – яғни жұмысшылар мәселелерімен шұғылданды.</a:t>
            </a:r>
            <a:endParaRPr lang="ru-RU" sz="2000" dirty="0"/>
          </a:p>
        </p:txBody>
      </p:sp>
    </p:spTree>
    <p:extLst>
      <p:ext uri="{BB962C8B-B14F-4D97-AF65-F5344CB8AC3E}">
        <p14:creationId xmlns:p14="http://schemas.microsoft.com/office/powerpoint/2010/main" val="34272955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48</TotalTime>
  <Words>786</Words>
  <Application>Microsoft Office PowerPoint</Application>
  <PresentationFormat>Экран (4:3)</PresentationFormat>
  <Paragraphs>29</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Кутюр</vt:lpstr>
      <vt:lpstr>Экономикалық теорияның тарихи мектебі</vt:lpstr>
      <vt:lpstr>Мақсаты:</vt:lpstr>
      <vt:lpstr> Жоспар: </vt:lpstr>
      <vt:lpstr>Презентация PowerPoint</vt:lpstr>
      <vt:lpstr>Презентация PowerPoint</vt:lpstr>
      <vt:lpstr>Презентация PowerPoint</vt:lpstr>
      <vt:lpstr>Шекті шамалар теориясы. Австрия мектебінің екілдері (К.І\Ленгер, Ф.Визер, Е.Бем-Баверк). Шекті пайдалылық теориясы (У.Джевонс)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Жаңа тарихи мектептің ролі</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Экономикалық теорияның тарихи мектебі</dc:title>
  <dc:creator>Нурбол</dc:creator>
  <cp:lastModifiedBy>Нурбол</cp:lastModifiedBy>
  <cp:revision>6</cp:revision>
  <dcterms:created xsi:type="dcterms:W3CDTF">2010-10-02T12:30:16Z</dcterms:created>
  <dcterms:modified xsi:type="dcterms:W3CDTF">2010-03-08T14:35:55Z</dcterms:modified>
</cp:coreProperties>
</file>