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5"/>
  </p:notesMasterIdLst>
  <p:sldIdLst>
    <p:sldId id="256" r:id="rId2"/>
    <p:sldId id="257" r:id="rId3"/>
    <p:sldId id="258" r:id="rId4"/>
    <p:sldId id="259" r:id="rId5"/>
    <p:sldId id="263" r:id="rId6"/>
    <p:sldId id="265" r:id="rId7"/>
    <p:sldId id="266" r:id="rId8"/>
    <p:sldId id="267" r:id="rId9"/>
    <p:sldId id="269" r:id="rId10"/>
    <p:sldId id="270" r:id="rId11"/>
    <p:sldId id="271" r:id="rId12"/>
    <p:sldId id="272" r:id="rId13"/>
    <p:sldId id="273" r:id="rId14"/>
    <p:sldId id="274" r:id="rId15"/>
    <p:sldId id="275" r:id="rId16"/>
    <p:sldId id="276" r:id="rId17"/>
    <p:sldId id="278" r:id="rId18"/>
    <p:sldId id="279" r:id="rId19"/>
    <p:sldId id="280" r:id="rId20"/>
    <p:sldId id="282" r:id="rId21"/>
    <p:sldId id="283" r:id="rId22"/>
    <p:sldId id="284" r:id="rId23"/>
    <p:sldId id="285"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86CBD9-5FFF-47C7-B71D-700BBAA40993}" type="datetimeFigureOut">
              <a:rPr lang="ru-RU" smtClean="0"/>
              <a:pPr/>
              <a:t>09.10.2011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26A690-B387-4F47-B6AA-E39FD66C760A}"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426A690-B387-4F47-B6AA-E39FD66C760A}" type="slidenum">
              <a:rPr lang="ru-RU" smtClean="0"/>
              <a:pPr/>
              <a:t>14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D02A3A44-49A2-4E59-8013-4BCA57E1748F}" type="datetimeFigureOut">
              <a:rPr lang="ru-RU" smtClean="0"/>
              <a:pPr/>
              <a:t>09.10.2011</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BD2D361-CA91-4F97-8389-0F2480B7C81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02A3A44-49A2-4E59-8013-4BCA57E1748F}" type="datetimeFigureOut">
              <a:rPr lang="ru-RU" smtClean="0"/>
              <a:pPr/>
              <a:t>09.10.2011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D2D361-CA91-4F97-8389-0F2480B7C81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02A3A44-49A2-4E59-8013-4BCA57E1748F}" type="datetimeFigureOut">
              <a:rPr lang="ru-RU" smtClean="0"/>
              <a:pPr/>
              <a:t>09.10.2011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D2D361-CA91-4F97-8389-0F2480B7C81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D02A3A44-49A2-4E59-8013-4BCA57E1748F}" type="datetimeFigureOut">
              <a:rPr lang="ru-RU" smtClean="0"/>
              <a:pPr/>
              <a:t>09.10.2011</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6BD2D361-CA91-4F97-8389-0F2480B7C81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D02A3A44-49A2-4E59-8013-4BCA57E1748F}" type="datetimeFigureOut">
              <a:rPr lang="ru-RU" smtClean="0"/>
              <a:pPr/>
              <a:t>09.10.2011</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6BD2D361-CA91-4F97-8389-0F2480B7C81A}"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D02A3A44-49A2-4E59-8013-4BCA57E1748F}" type="datetimeFigureOut">
              <a:rPr lang="ru-RU" smtClean="0"/>
              <a:pPr/>
              <a:t>09.10.2011</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6BD2D361-CA91-4F97-8389-0F2480B7C81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D02A3A44-49A2-4E59-8013-4BCA57E1748F}" type="datetimeFigureOut">
              <a:rPr lang="ru-RU" smtClean="0"/>
              <a:pPr/>
              <a:t>09.10.2011</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6BD2D361-CA91-4F97-8389-0F2480B7C81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02A3A44-49A2-4E59-8013-4BCA57E1748F}" type="datetimeFigureOut">
              <a:rPr lang="ru-RU" smtClean="0"/>
              <a:pPr/>
              <a:t>09.10.2011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BD2D361-CA91-4F97-8389-0F2480B7C81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D02A3A44-49A2-4E59-8013-4BCA57E1748F}" type="datetimeFigureOut">
              <a:rPr lang="ru-RU" smtClean="0"/>
              <a:pPr/>
              <a:t>09.10.2011</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6BD2D361-CA91-4F97-8389-0F2480B7C81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D02A3A44-49A2-4E59-8013-4BCA57E1748F}" type="datetimeFigureOut">
              <a:rPr lang="ru-RU" smtClean="0"/>
              <a:pPr/>
              <a:t>09.10.2011</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6BD2D361-CA91-4F97-8389-0F2480B7C81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D02A3A44-49A2-4E59-8013-4BCA57E1748F}" type="datetimeFigureOut">
              <a:rPr lang="ru-RU" smtClean="0"/>
              <a:pPr/>
              <a:t>09.10.2011</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6BD2D361-CA91-4F97-8389-0F2480B7C81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D02A3A44-49A2-4E59-8013-4BCA57E1748F}" type="datetimeFigureOut">
              <a:rPr lang="ru-RU" smtClean="0"/>
              <a:pPr/>
              <a:t>09.10.2011</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BD2D361-CA91-4F97-8389-0F2480B7C81A}"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928934"/>
            <a:ext cx="7772400" cy="3286148"/>
          </a:xfrm>
        </p:spPr>
        <p:txBody>
          <a:bodyPr>
            <a:normAutofit fontScale="90000"/>
          </a:bodyPr>
          <a:lstStyle/>
          <a:p>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err="1" smtClean="0"/>
              <a:t>Классикалы</a:t>
            </a:r>
            <a:r>
              <a:rPr lang="kk-KZ" dirty="0" smtClean="0"/>
              <a:t>қ саяси экономиканың қалыптасуы</a:t>
            </a:r>
            <a:endParaRPr lang="ru-RU" dirty="0"/>
          </a:p>
        </p:txBody>
      </p:sp>
      <p:sp>
        <p:nvSpPr>
          <p:cNvPr id="3" name="Подзаголовок 2"/>
          <p:cNvSpPr>
            <a:spLocks noGrp="1"/>
          </p:cNvSpPr>
          <p:nvPr>
            <p:ph type="subTitle" idx="1"/>
          </p:nvPr>
        </p:nvSpPr>
        <p:spPr>
          <a:xfrm>
            <a:off x="571472" y="4429132"/>
            <a:ext cx="7854696" cy="1752600"/>
          </a:xfrm>
        </p:spPr>
        <p:txBody>
          <a:bodyPr/>
          <a:lstStyle/>
          <a:p>
            <a:endParaRPr lang="ru-RU" dirty="0" smtClean="0"/>
          </a:p>
          <a:p>
            <a:endParaRPr lang="ru-RU" dirty="0" smtClean="0"/>
          </a:p>
          <a:p>
            <a:endParaRPr lang="ru-RU" dirty="0" smtClean="0"/>
          </a:p>
          <a:p>
            <a:endParaRPr lang="ru-RU" dirty="0"/>
          </a:p>
        </p:txBody>
      </p:sp>
      <p:pic>
        <p:nvPicPr>
          <p:cNvPr id="4" name="Рисунок 3" descr="физиократтар.jpg"/>
          <p:cNvPicPr>
            <a:picLocks noChangeAspect="1"/>
          </p:cNvPicPr>
          <p:nvPr/>
        </p:nvPicPr>
        <p:blipFill>
          <a:blip r:embed="rId3"/>
          <a:stretch>
            <a:fillRect/>
          </a:stretch>
        </p:blipFill>
        <p:spPr>
          <a:xfrm>
            <a:off x="2500298" y="428604"/>
            <a:ext cx="6143668" cy="3786214"/>
          </a:xfrm>
          <a:prstGeom prst="rect">
            <a:avLst/>
          </a:prstGeom>
        </p:spPr>
      </p:pic>
    </p:spTree>
  </p:cSld>
  <p:clrMapOvr>
    <a:masterClrMapping/>
  </p:clrMapOvr>
  <p:transition>
    <p:wheel spokes="8"/>
    <p:sndAc>
      <p:stSnd>
        <p:snd r:embed="rId2" name="chimes.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Содержимое 3"/>
          <p:cNvSpPr>
            <a:spLocks noGrp="1"/>
          </p:cNvSpPr>
          <p:nvPr>
            <p:ph idx="1"/>
          </p:nvPr>
        </p:nvSpPr>
        <p:spPr>
          <a:xfrm>
            <a:off x="0" y="0"/>
            <a:ext cx="6429388" cy="6572272"/>
          </a:xfrm>
        </p:spPr>
        <p:txBody>
          <a:bodyPr>
            <a:normAutofit fontScale="92500" lnSpcReduction="20000"/>
          </a:bodyPr>
          <a:lstStyle/>
          <a:p>
            <a:r>
              <a:rPr lang="kk-KZ" sz="3200" dirty="0" smtClean="0">
                <a:latin typeface="Times New Roman" pitchFamily="18" charset="0"/>
                <a:cs typeface="Times New Roman" pitchFamily="18" charset="0"/>
              </a:rPr>
              <a:t>Физиократтардың экономикалық жүйесінде қоғамдық жиынтық өнім мен өндіріс шығындары арасындағы айырмашылық ретінде «таза өнім туралы» ілім айрықша орын алды. Кенэ былай деп санады: </a:t>
            </a:r>
            <a:r>
              <a:rPr lang="kk-KZ" sz="3200" dirty="0" smtClean="0">
                <a:solidFill>
                  <a:srgbClr val="FF0000"/>
                </a:solidFill>
                <a:latin typeface="Times New Roman" pitchFamily="18" charset="0"/>
                <a:cs typeface="Times New Roman" pitchFamily="18" charset="0"/>
              </a:rPr>
              <a:t>«таза өнім» </a:t>
            </a:r>
            <a:r>
              <a:rPr lang="kk-KZ" sz="3200" dirty="0" smtClean="0">
                <a:latin typeface="Times New Roman" pitchFamily="18" charset="0"/>
                <a:cs typeface="Times New Roman" pitchFamily="18" charset="0"/>
              </a:rPr>
              <a:t>тек егіншілікте ғана жасалады, табиғаттың әсерімен тұтыну құнының көлемі көбейеді, ал өнеркәсіпте  «таза өнім» жасалмайды, егіншілікте жасалған заттың пішіні мен түрін өзгертеді».Физиократтарды тұтыну құны арқылы алынған артық мөлшердің сандық жағы ғана қызықтырды.</a:t>
            </a:r>
            <a:endParaRPr lang="ru-RU" sz="3200" dirty="0" smtClean="0">
              <a:latin typeface="Times New Roman" pitchFamily="18" charset="0"/>
              <a:cs typeface="Times New Roman" pitchFamily="18" charset="0"/>
            </a:endParaRPr>
          </a:p>
          <a:p>
            <a:endParaRPr lang="ru-RU" dirty="0"/>
          </a:p>
        </p:txBody>
      </p:sp>
      <p:pic>
        <p:nvPicPr>
          <p:cNvPr id="5" name="Рисунок 4" descr="Кене.jpg"/>
          <p:cNvPicPr>
            <a:picLocks noChangeAspect="1"/>
          </p:cNvPicPr>
          <p:nvPr/>
        </p:nvPicPr>
        <p:blipFill>
          <a:blip r:embed="rId2"/>
          <a:stretch>
            <a:fillRect/>
          </a:stretch>
        </p:blipFill>
        <p:spPr>
          <a:xfrm rot="541320">
            <a:off x="6318678" y="460802"/>
            <a:ext cx="2537905" cy="386593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solidFill>
            <a:schemeClr val="accent3">
              <a:lumMod val="75000"/>
            </a:schemeClr>
          </a:solidFill>
        </p:spPr>
        <p:txBody>
          <a:bodyPr/>
          <a:lstStyle/>
          <a:p>
            <a:pPr>
              <a:buNone/>
            </a:pPr>
            <a:r>
              <a:rPr lang="kk-KZ" sz="3200" dirty="0" smtClean="0">
                <a:latin typeface="Times New Roman" pitchFamily="18" charset="0"/>
                <a:cs typeface="Times New Roman" pitchFamily="18" charset="0"/>
              </a:rPr>
              <a:t>«Таза өнім» көзқарасына сәйкес Кенэ қоғамды үш тапқа,  қласқа бөлді (класс деген терминді бірінші Кенэ қолданды):</a:t>
            </a:r>
            <a:endParaRPr lang="ru-RU" sz="3200" dirty="0" smtClean="0">
              <a:latin typeface="Times New Roman" pitchFamily="18" charset="0"/>
              <a:cs typeface="Times New Roman" pitchFamily="18" charset="0"/>
            </a:endParaRPr>
          </a:p>
          <a:p>
            <a:pPr lvl="0">
              <a:buFont typeface="Wingdings" pitchFamily="2" charset="2"/>
              <a:buChar char="v"/>
            </a:pPr>
            <a:r>
              <a:rPr lang="ru-RU" sz="3200" dirty="0" err="1" smtClean="0">
                <a:latin typeface="Times New Roman" pitchFamily="18" charset="0"/>
                <a:cs typeface="Times New Roman" pitchFamily="18" charset="0"/>
              </a:rPr>
              <a:t>Жер</a:t>
            </a:r>
            <a:r>
              <a:rPr lang="kk-KZ" sz="3200" dirty="0" smtClean="0">
                <a:latin typeface="Times New Roman" pitchFamily="18" charset="0"/>
                <a:cs typeface="Times New Roman" pitchFamily="18" charset="0"/>
              </a:rPr>
              <a:t> иеленуші тап</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королдар</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шіркеулер</a:t>
            </a:r>
            <a:r>
              <a:rPr lang="ru-RU" sz="3200" dirty="0" smtClean="0">
                <a:latin typeface="Times New Roman" pitchFamily="18" charset="0"/>
                <a:cs typeface="Times New Roman" pitchFamily="18" charset="0"/>
              </a:rPr>
              <a:t>),</a:t>
            </a:r>
          </a:p>
          <a:p>
            <a:pPr lvl="0">
              <a:buFont typeface="Wingdings" pitchFamily="2" charset="2"/>
              <a:buChar char="v"/>
            </a:pPr>
            <a:r>
              <a:rPr lang="ru-RU" sz="3200" dirty="0" err="1" smtClean="0">
                <a:latin typeface="Times New Roman" pitchFamily="18" charset="0"/>
                <a:cs typeface="Times New Roman" pitchFamily="18" charset="0"/>
              </a:rPr>
              <a:t>Өндіруші </a:t>
            </a:r>
            <a:r>
              <a:rPr lang="ru-RU" sz="3200" dirty="0" smtClean="0">
                <a:latin typeface="Times New Roman" pitchFamily="18" charset="0"/>
                <a:cs typeface="Times New Roman" pitchFamily="18" charset="0"/>
              </a:rPr>
              <a:t>т</a:t>
            </a:r>
            <a:r>
              <a:rPr lang="kk-KZ" sz="3200" dirty="0" smtClean="0">
                <a:latin typeface="Times New Roman" pitchFamily="18" charset="0"/>
                <a:cs typeface="Times New Roman" pitchFamily="18" charset="0"/>
              </a:rPr>
              <a:t>а</a:t>
            </a:r>
            <a:r>
              <a:rPr lang="ru-RU" sz="3200" dirty="0" err="1" smtClean="0">
                <a:latin typeface="Times New Roman" pitchFamily="18" charset="0"/>
                <a:cs typeface="Times New Roman" pitchFamily="18" charset="0"/>
              </a:rPr>
              <a:t>п</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фермерлер</a:t>
            </a:r>
            <a:r>
              <a:rPr lang="ru-RU" sz="3200" dirty="0" smtClean="0">
                <a:latin typeface="Times New Roman" pitchFamily="18" charset="0"/>
                <a:cs typeface="Times New Roman" pitchFamily="18" charset="0"/>
              </a:rPr>
              <a:t>),</a:t>
            </a:r>
          </a:p>
          <a:p>
            <a:pPr lvl="0">
              <a:buFont typeface="Wingdings" pitchFamily="2" charset="2"/>
              <a:buChar char="v"/>
            </a:pPr>
            <a:r>
              <a:rPr lang="ru-RU" sz="3200" dirty="0" smtClean="0">
                <a:latin typeface="Times New Roman" pitchFamily="18" charset="0"/>
                <a:cs typeface="Times New Roman" pitchFamily="18" charset="0"/>
              </a:rPr>
              <a:t>«</a:t>
            </a:r>
            <a:r>
              <a:rPr lang="ru-RU" sz="3200" dirty="0" err="1" smtClean="0">
                <a:latin typeface="Times New Roman" pitchFamily="18" charset="0"/>
                <a:cs typeface="Times New Roman" pitchFamily="18" charset="0"/>
              </a:rPr>
              <a:t>жеміс</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бермейтін</a:t>
            </a:r>
            <a:r>
              <a:rPr lang="ru-RU" sz="3200" dirty="0" smtClean="0">
                <a:latin typeface="Times New Roman" pitchFamily="18" charset="0"/>
                <a:cs typeface="Times New Roman" pitchFamily="18" charset="0"/>
              </a:rPr>
              <a:t>» тап (</a:t>
            </a:r>
            <a:r>
              <a:rPr lang="ru-RU" sz="3200" dirty="0" err="1" smtClean="0">
                <a:latin typeface="Times New Roman" pitchFamily="18" charset="0"/>
                <a:cs typeface="Times New Roman" pitchFamily="18" charset="0"/>
              </a:rPr>
              <a:t>қол өнершілер</a:t>
            </a:r>
            <a:r>
              <a:rPr lang="kk-KZ" sz="3200" dirty="0" smtClean="0">
                <a:latin typeface="Times New Roman" pitchFamily="18" charset="0"/>
                <a:cs typeface="Times New Roman" pitchFamily="18" charset="0"/>
              </a:rPr>
              <a:t>, жұмысшылар</a:t>
            </a:r>
            <a:r>
              <a:rPr lang="ru-RU" sz="3200" dirty="0" smtClean="0">
                <a:latin typeface="Times New Roman" pitchFamily="18" charset="0"/>
                <a:cs typeface="Times New Roman" pitchFamily="18" charset="0"/>
              </a:rPr>
              <a:t>).</a:t>
            </a:r>
          </a:p>
          <a:p>
            <a:endParaRPr lang="ru-RU" dirty="0"/>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867524"/>
          </a:xfrm>
        </p:spPr>
        <p:txBody>
          <a:bodyPr>
            <a:normAutofit fontScale="90000"/>
          </a:bodyPr>
          <a:lstStyle/>
          <a:p>
            <a:r>
              <a:rPr lang="kk-KZ" sz="3200" dirty="0" smtClean="0">
                <a:solidFill>
                  <a:schemeClr val="accent2">
                    <a:lumMod val="60000"/>
                    <a:lumOff val="40000"/>
                  </a:schemeClr>
                </a:solidFill>
                <a:latin typeface="Times New Roman" pitchFamily="18" charset="0"/>
                <a:cs typeface="Times New Roman" pitchFamily="18" charset="0"/>
              </a:rPr>
              <a:t>Кэне кестесінде  өндіріс шығындары екі топқа бөлінеді</a:t>
            </a:r>
            <a:r>
              <a:rPr lang="kk-KZ" sz="1800" dirty="0" smtClean="0">
                <a:solidFill>
                  <a:schemeClr val="accent2">
                    <a:lumMod val="60000"/>
                    <a:lumOff val="40000"/>
                  </a:schemeClr>
                </a:solidFill>
                <a:latin typeface="Times New Roman" pitchFamily="18" charset="0"/>
                <a:cs typeface="Times New Roman" pitchFamily="18" charset="0"/>
              </a:rPr>
              <a:t>:</a:t>
            </a:r>
            <a:endParaRPr lang="ru-RU" sz="1800" dirty="0">
              <a:solidFill>
                <a:schemeClr val="accent2">
                  <a:lumMod val="60000"/>
                  <a:lumOff val="40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571612"/>
            <a:ext cx="8229600" cy="4752988"/>
          </a:xfrm>
          <a:solidFill>
            <a:schemeClr val="accent2">
              <a:lumMod val="60000"/>
              <a:lumOff val="40000"/>
            </a:schemeClr>
          </a:solidFill>
        </p:spPr>
        <p:txBody>
          <a:bodyPr/>
          <a:lstStyle/>
          <a:p>
            <a:r>
              <a:rPr lang="kk-KZ" dirty="0" smtClean="0"/>
              <a:t>Рррррррр</a:t>
            </a:r>
            <a:endParaRPr lang="kk-KZ" dirty="0" smtClean="0"/>
          </a:p>
          <a:p>
            <a:endParaRPr lang="kk-KZ" dirty="0" smtClean="0"/>
          </a:p>
          <a:p>
            <a:endParaRPr lang="kk-KZ" dirty="0" smtClean="0"/>
          </a:p>
          <a:p>
            <a:pPr>
              <a:buNone/>
            </a:pPr>
            <a:endParaRPr lang="kk-KZ" dirty="0" smtClean="0"/>
          </a:p>
          <a:p>
            <a:pPr>
              <a:buNone/>
            </a:pPr>
            <a:r>
              <a:rPr lang="kk-KZ" sz="3200" dirty="0" smtClean="0">
                <a:latin typeface="Times New Roman" pitchFamily="18" charset="0"/>
                <a:cs typeface="Times New Roman" pitchFamily="18" charset="0"/>
              </a:rPr>
              <a:t>  Оның жасаған кестесінде табыстың қайдан пайда болатындығы,жиынтық әрі таза өнімнің қай салада жасалатындығы және оның қалай бөлетіндігі, шығындардың өтелу жолдары көрсетіледі. </a:t>
            </a:r>
            <a:endParaRPr lang="ru-RU" sz="3200" dirty="0">
              <a:latin typeface="Times New Roman" pitchFamily="18" charset="0"/>
              <a:cs typeface="Times New Roman" pitchFamily="18" charset="0"/>
            </a:endParaRPr>
          </a:p>
        </p:txBody>
      </p:sp>
      <p:sp>
        <p:nvSpPr>
          <p:cNvPr id="5" name="Прямоугольник 4"/>
          <p:cNvSpPr/>
          <p:nvPr/>
        </p:nvSpPr>
        <p:spPr>
          <a:xfrm>
            <a:off x="571472" y="1571612"/>
            <a:ext cx="2428892" cy="1500198"/>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kk-KZ" sz="2800" dirty="0" smtClean="0">
                <a:latin typeface="Times New Roman" pitchFamily="18" charset="0"/>
                <a:cs typeface="Times New Roman" pitchFamily="18" charset="0"/>
              </a:rPr>
              <a:t>негізгі және айнымалы капитал </a:t>
            </a:r>
            <a:endParaRPr lang="ru-RU" sz="2800" dirty="0"/>
          </a:p>
        </p:txBody>
      </p:sp>
      <p:sp>
        <p:nvSpPr>
          <p:cNvPr id="6" name="Прямоугольник 5"/>
          <p:cNvSpPr/>
          <p:nvPr/>
        </p:nvSpPr>
        <p:spPr>
          <a:xfrm>
            <a:off x="3643306" y="1571612"/>
            <a:ext cx="2357454" cy="1500198"/>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kk-KZ" sz="2800" dirty="0" smtClean="0">
                <a:latin typeface="Times New Roman" pitchFamily="18" charset="0"/>
                <a:cs typeface="Times New Roman" pitchFamily="18" charset="0"/>
              </a:rPr>
              <a:t>ақша қаражаттары </a:t>
            </a:r>
            <a:endParaRPr lang="ru-RU" sz="2800" dirty="0"/>
          </a:p>
        </p:txBody>
      </p:sp>
    </p:spTree>
  </p:cSld>
  <p:clrMapOvr>
    <a:masterClrMapping/>
  </p:clrMapOvr>
  <p:transition>
    <p:wheel spokes="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8229600" cy="1643074"/>
          </a:xfrm>
        </p:spPr>
        <p:txBody>
          <a:bodyPr>
            <a:noAutofit/>
          </a:bodyPr>
          <a:lstStyle/>
          <a:p>
            <a:endParaRPr lang="ru-RU" sz="2400" dirty="0">
              <a:latin typeface="Times New Roman" pitchFamily="18" charset="0"/>
              <a:cs typeface="Times New Roman" pitchFamily="18" charset="0"/>
            </a:endParaRPr>
          </a:p>
        </p:txBody>
      </p:sp>
      <p:pic>
        <p:nvPicPr>
          <p:cNvPr id="5" name="Содержимое 4" descr="а7смит.jpg"/>
          <p:cNvPicPr>
            <a:picLocks noGrp="1" noChangeAspect="1"/>
          </p:cNvPicPr>
          <p:nvPr>
            <p:ph idx="1"/>
          </p:nvPr>
        </p:nvPicPr>
        <p:blipFill>
          <a:blip r:embed="rId2"/>
          <a:stretch>
            <a:fillRect/>
          </a:stretch>
        </p:blipFill>
        <p:spPr>
          <a:xfrm rot="20959090">
            <a:off x="758404" y="891159"/>
            <a:ext cx="3810088" cy="5143536"/>
          </a:xfrm>
          <a:prstGeom prst="rect">
            <a:avLst/>
          </a:prstGeom>
          <a:ln w="228600" cap="sq" cmpd="thickThin">
            <a:solidFill>
              <a:schemeClr val="accent1">
                <a:lumMod val="75000"/>
              </a:schemeClr>
            </a:solidFill>
            <a:prstDash val="solid"/>
            <a:miter lim="800000"/>
          </a:ln>
          <a:effectLst>
            <a:innerShdw blurRad="76200">
              <a:srgbClr val="000000"/>
            </a:innerShdw>
          </a:effectLst>
        </p:spPr>
      </p:pic>
      <p:sp>
        <p:nvSpPr>
          <p:cNvPr id="7" name="Багетная рамка 6"/>
          <p:cNvSpPr/>
          <p:nvPr/>
        </p:nvSpPr>
        <p:spPr>
          <a:xfrm rot="465270">
            <a:off x="4734720" y="590716"/>
            <a:ext cx="3786214" cy="4786346"/>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400" i="1" dirty="0" smtClean="0">
                <a:solidFill>
                  <a:srgbClr val="FF0000"/>
                </a:solidFill>
                <a:latin typeface="Times New Roman" pitchFamily="18" charset="0"/>
                <a:cs typeface="Times New Roman" pitchFamily="18" charset="0"/>
              </a:rPr>
              <a:t>А. Смит шығармаларында классикалық саяси экономияның дамуы.</a:t>
            </a:r>
            <a:r>
              <a:rPr lang="ru-RU" sz="2400" i="1" dirty="0" smtClean="0">
                <a:solidFill>
                  <a:srgbClr val="FF0000"/>
                </a:solidFill>
                <a:latin typeface="Times New Roman" pitchFamily="18" charset="0"/>
                <a:cs typeface="Times New Roman" pitchFamily="18" charset="0"/>
              </a:rPr>
              <a:t/>
            </a:r>
            <a:br>
              <a:rPr lang="ru-RU" sz="2400" i="1" dirty="0" smtClean="0">
                <a:solidFill>
                  <a:srgbClr val="FF0000"/>
                </a:solidFill>
                <a:latin typeface="Times New Roman" pitchFamily="18" charset="0"/>
                <a:cs typeface="Times New Roman" pitchFamily="18" charset="0"/>
              </a:rPr>
            </a:br>
            <a:r>
              <a:rPr lang="ru-RU" sz="2400" i="1" dirty="0" smtClean="0">
                <a:solidFill>
                  <a:srgbClr val="FF0000"/>
                </a:solidFill>
                <a:latin typeface="Times New Roman" pitchFamily="18" charset="0"/>
                <a:cs typeface="Times New Roman" pitchFamily="18" charset="0"/>
              </a:rPr>
              <a:t>А</a:t>
            </a:r>
            <a:r>
              <a:rPr lang="kk-KZ" sz="2400" i="1" dirty="0" smtClean="0">
                <a:solidFill>
                  <a:srgbClr val="FF0000"/>
                </a:solidFill>
                <a:latin typeface="Times New Roman" pitchFamily="18" charset="0"/>
                <a:cs typeface="Times New Roman" pitchFamily="18" charset="0"/>
              </a:rPr>
              <a:t>дам</a:t>
            </a:r>
            <a:r>
              <a:rPr lang="ru-RU" sz="2400" i="1" dirty="0" smtClean="0">
                <a:solidFill>
                  <a:srgbClr val="FF0000"/>
                </a:solidFill>
                <a:latin typeface="Times New Roman" pitchFamily="18" charset="0"/>
                <a:cs typeface="Times New Roman" pitchFamily="18" charset="0"/>
              </a:rPr>
              <a:t> Смит (1723-1790 </a:t>
            </a:r>
            <a:r>
              <a:rPr lang="ru-RU" sz="2400" i="1" dirty="0" err="1" smtClean="0">
                <a:solidFill>
                  <a:srgbClr val="FF0000"/>
                </a:solidFill>
                <a:latin typeface="Times New Roman" pitchFamily="18" charset="0"/>
                <a:cs typeface="Times New Roman" pitchFamily="18" charset="0"/>
              </a:rPr>
              <a:t>жж</a:t>
            </a:r>
            <a:r>
              <a:rPr lang="ru-RU" sz="2400" i="1" dirty="0" smtClean="0">
                <a:solidFill>
                  <a:srgbClr val="FF0000"/>
                </a:solidFill>
                <a:latin typeface="Times New Roman" pitchFamily="18" charset="0"/>
                <a:cs typeface="Times New Roman" pitchFamily="18" charset="0"/>
              </a:rPr>
              <a:t>.) – </a:t>
            </a:r>
            <a:r>
              <a:rPr lang="ru-RU" sz="2400" i="1" dirty="0" err="1" smtClean="0">
                <a:solidFill>
                  <a:srgbClr val="FF0000"/>
                </a:solidFill>
                <a:latin typeface="Times New Roman" pitchFamily="18" charset="0"/>
                <a:cs typeface="Times New Roman" pitchFamily="18" charset="0"/>
              </a:rPr>
              <a:t>классикалық саяси</a:t>
            </a:r>
            <a:r>
              <a:rPr lang="ru-RU" sz="2400" i="1" dirty="0" smtClean="0">
                <a:solidFill>
                  <a:srgbClr val="FF0000"/>
                </a:solidFill>
                <a:latin typeface="Times New Roman" pitchFamily="18" charset="0"/>
                <a:cs typeface="Times New Roman" pitchFamily="18" charset="0"/>
              </a:rPr>
              <a:t> </a:t>
            </a:r>
            <a:r>
              <a:rPr lang="ru-RU" sz="2400" i="1" dirty="0" err="1" smtClean="0">
                <a:solidFill>
                  <a:srgbClr val="FF0000"/>
                </a:solidFill>
                <a:latin typeface="Times New Roman" pitchFamily="18" charset="0"/>
                <a:cs typeface="Times New Roman" pitchFamily="18" charset="0"/>
              </a:rPr>
              <a:t>экономияның негізін</a:t>
            </a:r>
            <a:r>
              <a:rPr lang="ru-RU" sz="2400" i="1" dirty="0" smtClean="0">
                <a:solidFill>
                  <a:srgbClr val="FF0000"/>
                </a:solidFill>
                <a:latin typeface="Times New Roman" pitchFamily="18" charset="0"/>
                <a:cs typeface="Times New Roman" pitchFamily="18" charset="0"/>
              </a:rPr>
              <a:t> </a:t>
            </a:r>
            <a:r>
              <a:rPr lang="ru-RU" sz="2400" i="1" dirty="0" err="1" smtClean="0">
                <a:solidFill>
                  <a:srgbClr val="FF0000"/>
                </a:solidFill>
                <a:latin typeface="Times New Roman" pitchFamily="18" charset="0"/>
                <a:cs typeface="Times New Roman" pitchFamily="18" charset="0"/>
              </a:rPr>
              <a:t>салушы</a:t>
            </a:r>
            <a:r>
              <a:rPr lang="ru-RU" sz="2400" i="1" dirty="0" smtClean="0">
                <a:solidFill>
                  <a:srgbClr val="FF0000"/>
                </a:solidFill>
                <a:latin typeface="Times New Roman" pitchFamily="18" charset="0"/>
                <a:cs typeface="Times New Roman" pitchFamily="18" charset="0"/>
              </a:rPr>
              <a:t>.</a:t>
            </a:r>
            <a:endParaRPr lang="ru-RU" sz="2400" i="1" dirty="0">
              <a:solidFill>
                <a:srgbClr val="FF0000"/>
              </a:solidFill>
            </a:endParaRPr>
          </a:p>
        </p:txBody>
      </p:sp>
    </p:spTree>
  </p:cSld>
  <p:clrMapOvr>
    <a:masterClrMapping/>
  </p:clrMapOvr>
  <p:transition>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142984"/>
            <a:ext cx="8229600" cy="5715016"/>
          </a:xfrm>
        </p:spPr>
        <p:txBody>
          <a:bodyPr/>
          <a:lstStyle/>
          <a:p>
            <a:endParaRPr lang="ru-RU" dirty="0"/>
          </a:p>
        </p:txBody>
      </p:sp>
      <p:sp>
        <p:nvSpPr>
          <p:cNvPr id="4" name="Блок-схема: перфолента 3"/>
          <p:cNvSpPr/>
          <p:nvPr/>
        </p:nvSpPr>
        <p:spPr>
          <a:xfrm>
            <a:off x="857224" y="785794"/>
            <a:ext cx="7286676" cy="5786478"/>
          </a:xfrm>
          <a:prstGeom prst="flowChartPunchedTape">
            <a:avLst/>
          </a:prstGeom>
          <a:ln>
            <a:solidFill>
              <a:schemeClr val="accent2">
                <a:lumMod val="60000"/>
                <a:lumOff val="40000"/>
              </a:schemeClr>
            </a:solidFill>
          </a:ln>
          <a:effectLst>
            <a:glow rad="228600">
              <a:schemeClr val="accent2">
                <a:satMod val="175000"/>
                <a:alpha val="40000"/>
              </a:schemeClr>
            </a:glow>
            <a:outerShdw blurRad="57150" dist="38100" dir="5400000" algn="ctr" rotWithShape="0">
              <a:schemeClr val="accent3">
                <a:shade val="9000"/>
                <a:satMod val="105000"/>
                <a:alpha val="48000"/>
              </a:schemeClr>
            </a:outerShdw>
          </a:effectLst>
        </p:spPr>
        <p:style>
          <a:lnRef idx="1">
            <a:schemeClr val="accent3"/>
          </a:lnRef>
          <a:fillRef idx="3">
            <a:schemeClr val="accent3"/>
          </a:fillRef>
          <a:effectRef idx="2">
            <a:schemeClr val="accent3"/>
          </a:effectRef>
          <a:fontRef idx="minor">
            <a:schemeClr val="lt1"/>
          </a:fontRef>
        </p:style>
        <p:txBody>
          <a:bodyPr rtlCol="0" anchor="ctr"/>
          <a:lstStyle/>
          <a:p>
            <a:pPr lvl="0" indent="306388" algn="just" fontAlgn="base">
              <a:spcBef>
                <a:spcPct val="0"/>
              </a:spcBef>
              <a:spcAft>
                <a:spcPct val="0"/>
              </a:spcAft>
              <a:tabLst>
                <a:tab pos="228600" algn="l"/>
              </a:tabLst>
            </a:pPr>
            <a:endParaRPr lang="kk-KZ" dirty="0" smtClean="0">
              <a:solidFill>
                <a:srgbClr val="000000"/>
              </a:solidFill>
              <a:latin typeface="KZ Times New Roman" charset="-52"/>
              <a:ea typeface="Times New Roman" pitchFamily="18" charset="0"/>
              <a:cs typeface="Arial" pitchFamily="34" charset="0"/>
            </a:endParaRPr>
          </a:p>
          <a:p>
            <a:pPr lvl="0" indent="306388" algn="just" fontAlgn="base">
              <a:spcBef>
                <a:spcPct val="0"/>
              </a:spcBef>
              <a:spcAft>
                <a:spcPct val="0"/>
              </a:spcAft>
              <a:tabLst>
                <a:tab pos="228600" algn="l"/>
              </a:tabLst>
            </a:pPr>
            <a:r>
              <a:rPr lang="kk-KZ" dirty="0" smtClean="0">
                <a:solidFill>
                  <a:srgbClr val="000000"/>
                </a:solidFill>
                <a:latin typeface="KZ Times New Roman" charset="-52"/>
                <a:ea typeface="Times New Roman" pitchFamily="18" charset="0"/>
                <a:cs typeface="Arial" pitchFamily="34" charset="0"/>
              </a:rPr>
              <a:t> </a:t>
            </a:r>
            <a:r>
              <a:rPr lang="kk-KZ" b="1" i="1" dirty="0" smtClean="0">
                <a:solidFill>
                  <a:srgbClr val="000000"/>
                </a:solidFill>
                <a:latin typeface="Times New Roman" pitchFamily="18" charset="0"/>
                <a:ea typeface="Times New Roman" pitchFamily="18" charset="0"/>
                <a:cs typeface="Times New Roman" pitchFamily="18" charset="0"/>
              </a:rPr>
              <a:t>А.Смит- </a:t>
            </a:r>
            <a:r>
              <a:rPr lang="ru-RU" b="1" i="1" dirty="0" err="1" smtClean="0">
                <a:solidFill>
                  <a:srgbClr val="000000"/>
                </a:solidFill>
                <a:latin typeface="Times New Roman" pitchFamily="18" charset="0"/>
                <a:ea typeface="Times New Roman" pitchFamily="18" charset="0"/>
                <a:cs typeface="Times New Roman" pitchFamily="18" charset="0"/>
              </a:rPr>
              <a:t>«Халықтар байлығының табиғаты </a:t>
            </a:r>
            <a:r>
              <a:rPr lang="ru-RU" b="1" i="1" dirty="0" smtClean="0">
                <a:solidFill>
                  <a:srgbClr val="000000"/>
                </a:solidFill>
                <a:latin typeface="Times New Roman" pitchFamily="18" charset="0"/>
                <a:ea typeface="Times New Roman" pitchFamily="18" charset="0"/>
                <a:cs typeface="Times New Roman" pitchFamily="18" charset="0"/>
              </a:rPr>
              <a:t>мен </a:t>
            </a:r>
            <a:r>
              <a:rPr lang="ru-RU" b="1" i="1" dirty="0" err="1" smtClean="0">
                <a:solidFill>
                  <a:srgbClr val="000000"/>
                </a:solidFill>
                <a:latin typeface="Times New Roman" pitchFamily="18" charset="0"/>
                <a:ea typeface="Times New Roman" pitchFamily="18" charset="0"/>
                <a:cs typeface="Times New Roman" pitchFamily="18" charset="0"/>
              </a:rPr>
              <a:t>себептері</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туралы</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зерттеу</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саяси</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экономияның ғылым ретінде</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қалыптасу кезеңінің аяқталуы болды</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Бұл еңбегінде </a:t>
            </a:r>
            <a:r>
              <a:rPr lang="ru-RU" b="1" i="1" dirty="0" smtClean="0">
                <a:solidFill>
                  <a:srgbClr val="000000"/>
                </a:solidFill>
                <a:latin typeface="Times New Roman" pitchFamily="18" charset="0"/>
                <a:ea typeface="Times New Roman" pitchFamily="18" charset="0"/>
                <a:cs typeface="Times New Roman" pitchFamily="18" charset="0"/>
              </a:rPr>
              <a:t>автор </a:t>
            </a:r>
            <a:r>
              <a:rPr lang="ru-RU" b="1" i="1" dirty="0" err="1" smtClean="0">
                <a:solidFill>
                  <a:srgbClr val="000000"/>
                </a:solidFill>
                <a:latin typeface="Times New Roman" pitchFamily="18" charset="0"/>
                <a:ea typeface="Times New Roman" pitchFamily="18" charset="0"/>
                <a:cs typeface="Times New Roman" pitchFamily="18" charset="0"/>
              </a:rPr>
              <a:t>саяси</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экономияның пәнін</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методологиялық және жалпы</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негіздерін</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айрыша</a:t>
            </a:r>
            <a:r>
              <a:rPr lang="ru-RU" b="1" i="1" dirty="0" smtClean="0">
                <a:solidFill>
                  <a:srgbClr val="000000"/>
                </a:solidFill>
                <a:latin typeface="Times New Roman" pitchFamily="18" charset="0"/>
                <a:ea typeface="Times New Roman" pitchFamily="18" charset="0"/>
                <a:cs typeface="Times New Roman" pitchFamily="18" charset="0"/>
              </a:rPr>
              <a:t> </a:t>
            </a:r>
            <a:r>
              <a:rPr lang="kk-KZ" b="1" i="1" dirty="0" smtClean="0">
                <a:solidFill>
                  <a:srgbClr val="000000"/>
                </a:solidFill>
                <a:latin typeface="Times New Roman" pitchFamily="18" charset="0"/>
                <a:ea typeface="Times New Roman" pitchFamily="18" charset="0"/>
                <a:cs typeface="Times New Roman" pitchFamily="18" charset="0"/>
              </a:rPr>
              <a:t>ілім </a:t>
            </a:r>
            <a:r>
              <a:rPr lang="ru-RU" b="1" i="1" dirty="0" err="1" smtClean="0">
                <a:solidFill>
                  <a:srgbClr val="000000"/>
                </a:solidFill>
                <a:latin typeface="Times New Roman" pitchFamily="18" charset="0"/>
                <a:ea typeface="Times New Roman" pitchFamily="18" charset="0"/>
                <a:cs typeface="Times New Roman" pitchFamily="18" charset="0"/>
              </a:rPr>
              <a:t>саласы</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ретінде</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анықтады.</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Кітап</a:t>
            </a:r>
            <a:r>
              <a:rPr lang="ru-RU" b="1" i="1" dirty="0" smtClean="0">
                <a:solidFill>
                  <a:srgbClr val="000000"/>
                </a:solidFill>
                <a:latin typeface="Times New Roman" pitchFamily="18" charset="0"/>
                <a:ea typeface="Times New Roman" pitchFamily="18" charset="0"/>
                <a:cs typeface="Times New Roman" pitchFamily="18" charset="0"/>
              </a:rPr>
              <a:t>      5 </a:t>
            </a:r>
            <a:r>
              <a:rPr lang="ru-RU" b="1" i="1" dirty="0" err="1" smtClean="0">
                <a:solidFill>
                  <a:srgbClr val="000000"/>
                </a:solidFill>
                <a:latin typeface="Times New Roman" pitchFamily="18" charset="0"/>
                <a:ea typeface="Times New Roman" pitchFamily="18" charset="0"/>
                <a:cs typeface="Times New Roman" pitchFamily="18" charset="0"/>
              </a:rPr>
              <a:t>бөлімнен тұрады</a:t>
            </a:r>
            <a:r>
              <a:rPr lang="ru-RU" b="1" i="1" dirty="0" smtClean="0">
                <a:solidFill>
                  <a:srgbClr val="000000"/>
                </a:solidFill>
                <a:latin typeface="Times New Roman" pitchFamily="18" charset="0"/>
                <a:ea typeface="Times New Roman" pitchFamily="18" charset="0"/>
                <a:cs typeface="Times New Roman" pitchFamily="18" charset="0"/>
              </a:rPr>
              <a:t>: </a:t>
            </a:r>
            <a:r>
              <a:rPr lang="kk-KZ" b="1" i="1" dirty="0" smtClean="0">
                <a:solidFill>
                  <a:srgbClr val="000000"/>
                </a:solidFill>
                <a:latin typeface="Times New Roman" pitchFamily="18" charset="0"/>
                <a:ea typeface="Times New Roman" pitchFamily="18" charset="0"/>
                <a:cs typeface="Times New Roman" pitchFamily="18" charset="0"/>
              </a:rPr>
              <a:t>б</a:t>
            </a:r>
            <a:r>
              <a:rPr lang="ru-RU" b="1" i="1" dirty="0" err="1" smtClean="0">
                <a:solidFill>
                  <a:srgbClr val="000000"/>
                </a:solidFill>
                <a:latin typeface="Times New Roman" pitchFamily="18" charset="0"/>
                <a:ea typeface="Times New Roman" pitchFamily="18" charset="0"/>
                <a:cs typeface="Times New Roman" pitchFamily="18" charset="0"/>
              </a:rPr>
              <a:t>ірінші</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бөлімі</a:t>
            </a:r>
            <a:r>
              <a:rPr lang="kk-KZ" b="1" i="1" dirty="0" smtClean="0">
                <a:solidFill>
                  <a:srgbClr val="000000"/>
                </a:solidFill>
                <a:latin typeface="Times New Roman" pitchFamily="18" charset="0"/>
                <a:ea typeface="Times New Roman" pitchFamily="18" charset="0"/>
                <a:cs typeface="Times New Roman" pitchFamily="18" charset="0"/>
              </a:rPr>
              <a:t>,</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өндіріс процесі</a:t>
            </a:r>
            <a:r>
              <a:rPr lang="ru-RU" b="1" i="1" dirty="0" smtClean="0">
                <a:solidFill>
                  <a:srgbClr val="000000"/>
                </a:solidFill>
                <a:latin typeface="Times New Roman" pitchFamily="18" charset="0"/>
                <a:ea typeface="Times New Roman" pitchFamily="18" charset="0"/>
                <a:cs typeface="Times New Roman" pitchFamily="18" charset="0"/>
              </a:rPr>
              <a:t> мен оны </a:t>
            </a:r>
            <a:r>
              <a:rPr lang="ru-RU" b="1" i="1" dirty="0" err="1" smtClean="0">
                <a:solidFill>
                  <a:srgbClr val="000000"/>
                </a:solidFill>
                <a:latin typeface="Times New Roman" pitchFamily="18" charset="0"/>
                <a:ea typeface="Times New Roman" pitchFamily="18" charset="0"/>
                <a:cs typeface="Times New Roman" pitchFamily="18" charset="0"/>
              </a:rPr>
              <a:t>бөлуге арналған және негізгі</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таптардың табыстары</a:t>
            </a:r>
            <a:r>
              <a:rPr lang="ru-RU" b="1" i="1" dirty="0" smtClean="0">
                <a:solidFill>
                  <a:srgbClr val="000000"/>
                </a:solidFill>
                <a:latin typeface="Times New Roman" pitchFamily="18" charset="0"/>
                <a:ea typeface="Times New Roman" pitchFamily="18" charset="0"/>
                <a:cs typeface="Times New Roman" pitchFamily="18" charset="0"/>
              </a:rPr>
              <a:t> мен </a:t>
            </a:r>
            <a:r>
              <a:rPr lang="kk-KZ" b="1" i="1" dirty="0" smtClean="0">
                <a:solidFill>
                  <a:srgbClr val="000000"/>
                </a:solidFill>
                <a:latin typeface="Times New Roman" pitchFamily="18" charset="0"/>
                <a:ea typeface="Times New Roman" pitchFamily="18" charset="0"/>
                <a:cs typeface="Times New Roman" pitchFamily="18" charset="0"/>
              </a:rPr>
              <a:t>олардың пайдасы</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туралы</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ілімнен</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тұрады;</a:t>
            </a:r>
            <a:r>
              <a:rPr lang="kk-KZ" b="1" i="1" dirty="0" smtClean="0">
                <a:solidFill>
                  <a:srgbClr val="000000"/>
                </a:solidFill>
                <a:latin typeface="Times New Roman" pitchFamily="18" charset="0"/>
                <a:ea typeface="Times New Roman" pitchFamily="18" charset="0"/>
                <a:cs typeface="Times New Roman" pitchFamily="18" charset="0"/>
              </a:rPr>
              <a:t> е</a:t>
            </a:r>
            <a:r>
              <a:rPr lang="ru-RU" b="1" i="1" dirty="0" err="1" smtClean="0">
                <a:solidFill>
                  <a:srgbClr val="000000"/>
                </a:solidFill>
                <a:latin typeface="Times New Roman" pitchFamily="18" charset="0"/>
                <a:ea typeface="Times New Roman" pitchFamily="18" charset="0"/>
                <a:cs typeface="Times New Roman" pitchFamily="18" charset="0"/>
              </a:rPr>
              <a:t>кінші</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бөлім</a:t>
            </a:r>
            <a:r>
              <a:rPr lang="kk-KZ" b="1" i="1" dirty="0" smtClean="0">
                <a:solidFill>
                  <a:srgbClr val="000000"/>
                </a:solidFill>
                <a:latin typeface="Times New Roman" pitchFamily="18" charset="0"/>
                <a:ea typeface="Times New Roman" pitchFamily="18" charset="0"/>
                <a:cs typeface="Times New Roman" pitchFamily="18" charset="0"/>
              </a:rPr>
              <a:t>,</a:t>
            </a:r>
            <a:r>
              <a:rPr lang="ru-RU" b="1" i="1" dirty="0" smtClean="0">
                <a:solidFill>
                  <a:srgbClr val="000000"/>
                </a:solidFill>
                <a:latin typeface="Times New Roman" pitchFamily="18" charset="0"/>
                <a:ea typeface="Times New Roman" pitchFamily="18" charset="0"/>
                <a:cs typeface="Times New Roman" pitchFamily="18" charset="0"/>
              </a:rPr>
              <a:t> капитал </a:t>
            </a:r>
            <a:r>
              <a:rPr lang="ru-RU" b="1" i="1" dirty="0" err="1" smtClean="0">
                <a:solidFill>
                  <a:srgbClr val="000000"/>
                </a:solidFill>
                <a:latin typeface="Times New Roman" pitchFamily="18" charset="0"/>
                <a:ea typeface="Times New Roman" pitchFamily="18" charset="0"/>
                <a:cs typeface="Times New Roman" pitchFamily="18" charset="0"/>
              </a:rPr>
              <a:t>және оның функционалды</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формаларын</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қарастырады</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Үшінші бөлімде </a:t>
            </a:r>
            <a:r>
              <a:rPr lang="ru-RU" b="1" i="1" dirty="0" smtClean="0">
                <a:solidFill>
                  <a:srgbClr val="000000"/>
                </a:solidFill>
                <a:latin typeface="Times New Roman" pitchFamily="18" charset="0"/>
                <a:ea typeface="Times New Roman" pitchFamily="18" charset="0"/>
                <a:cs typeface="Times New Roman" pitchFamily="18" charset="0"/>
              </a:rPr>
              <a:t>капитализм</a:t>
            </a:r>
            <a:r>
              <a:rPr lang="kk-KZ" b="1" i="1" dirty="0" smtClean="0">
                <a:solidFill>
                  <a:srgbClr val="000000"/>
                </a:solidFill>
                <a:latin typeface="Times New Roman" pitchFamily="18" charset="0"/>
                <a:ea typeface="Times New Roman" pitchFamily="18" charset="0"/>
                <a:cs typeface="Times New Roman" pitchFamily="18" charset="0"/>
              </a:rPr>
              <a:t>нің</a:t>
            </a:r>
            <a:r>
              <a:rPr lang="ru-RU" b="1" i="1" dirty="0" smtClean="0">
                <a:solidFill>
                  <a:srgbClr val="000000"/>
                </a:solidFill>
                <a:latin typeface="Times New Roman" pitchFamily="18" charset="0"/>
                <a:ea typeface="Times New Roman" pitchFamily="18" charset="0"/>
                <a:cs typeface="Times New Roman" pitchFamily="18" charset="0"/>
              </a:rPr>
              <a:t> даму </a:t>
            </a:r>
            <a:r>
              <a:rPr lang="ru-RU" b="1" i="1" dirty="0" err="1" smtClean="0">
                <a:solidFill>
                  <a:srgbClr val="000000"/>
                </a:solidFill>
                <a:latin typeface="Times New Roman" pitchFamily="18" charset="0"/>
                <a:ea typeface="Times New Roman" pitchFamily="18" charset="0"/>
                <a:cs typeface="Times New Roman" pitchFamily="18" charset="0"/>
              </a:rPr>
              <a:t>тарих</a:t>
            </a:r>
            <a:r>
              <a:rPr lang="kk-KZ" b="1" i="1" dirty="0" smtClean="0">
                <a:solidFill>
                  <a:srgbClr val="000000"/>
                </a:solidFill>
                <a:latin typeface="Times New Roman" pitchFamily="18" charset="0"/>
                <a:ea typeface="Times New Roman" pitchFamily="18" charset="0"/>
                <a:cs typeface="Times New Roman" pitchFamily="18" charset="0"/>
              </a:rPr>
              <a:t>ының</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жағдайлары көрсетілген.</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Төртінші бөлімде бұрынғы өткен экономикалық ілімдерге</a:t>
            </a:r>
            <a:r>
              <a:rPr lang="ru-RU" b="1" i="1" dirty="0" smtClean="0">
                <a:solidFill>
                  <a:srgbClr val="000000"/>
                </a:solidFill>
                <a:latin typeface="Times New Roman" pitchFamily="18" charset="0"/>
                <a:ea typeface="Times New Roman" pitchFamily="18" charset="0"/>
                <a:cs typeface="Times New Roman" pitchFamily="18" charset="0"/>
              </a:rPr>
              <a:t> (меркантилизм </a:t>
            </a:r>
            <a:r>
              <a:rPr lang="ru-RU" b="1" i="1" dirty="0" err="1" smtClean="0">
                <a:solidFill>
                  <a:srgbClr val="000000"/>
                </a:solidFill>
                <a:latin typeface="Times New Roman" pitchFamily="18" charset="0"/>
                <a:ea typeface="Times New Roman" pitchFamily="18" charset="0"/>
                <a:cs typeface="Times New Roman" pitchFamily="18" charset="0"/>
              </a:rPr>
              <a:t>және физиократизм</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талдаулар</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берілген</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Бесінші</a:t>
            </a:r>
            <a:r>
              <a:rPr lang="ru-RU" b="1" i="1" dirty="0" smtClean="0">
                <a:solidFill>
                  <a:srgbClr val="000000"/>
                </a:solidFill>
                <a:latin typeface="Times New Roman" pitchFamily="18" charset="0"/>
                <a:ea typeface="Times New Roman" pitchFamily="18" charset="0"/>
                <a:cs typeface="Times New Roman" pitchFamily="18" charset="0"/>
              </a:rPr>
              <a:t> </a:t>
            </a:r>
            <a:r>
              <a:rPr lang="ru-RU" b="1" i="1" dirty="0" err="1" smtClean="0">
                <a:solidFill>
                  <a:srgbClr val="000000"/>
                </a:solidFill>
                <a:latin typeface="Times New Roman" pitchFamily="18" charset="0"/>
                <a:ea typeface="Times New Roman" pitchFamily="18" charset="0"/>
                <a:cs typeface="Times New Roman" pitchFamily="18" charset="0"/>
              </a:rPr>
              <a:t>бөлім мемлекеттің қаржы мәселелеріне арналған.</a:t>
            </a:r>
            <a:endParaRPr lang="ru-RU" sz="2800" b="1" i="1" dirty="0" smtClean="0">
              <a:solidFill>
                <a:schemeClr val="tx1"/>
              </a:solidFill>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285728"/>
            <a:ext cx="8229600" cy="6169080"/>
          </a:xfrm>
        </p:spPr>
        <p:txBody>
          <a:bodyPr/>
          <a:lstStyle/>
          <a:p>
            <a:pPr>
              <a:buNone/>
            </a:pPr>
            <a:r>
              <a:rPr lang="ru-RU" dirty="0" smtClean="0"/>
              <a:t>   </a:t>
            </a:r>
            <a:r>
              <a:rPr lang="ru-RU" sz="2800" dirty="0" smtClean="0">
                <a:solidFill>
                  <a:schemeClr val="accent2">
                    <a:lumMod val="60000"/>
                    <a:lumOff val="40000"/>
                  </a:schemeClr>
                </a:solidFill>
              </a:rPr>
              <a:t>А. Смит </a:t>
            </a:r>
            <a:r>
              <a:rPr lang="ru-RU" sz="2800" dirty="0" err="1" smtClean="0">
                <a:solidFill>
                  <a:schemeClr val="accent2">
                    <a:lumMod val="60000"/>
                    <a:lumOff val="40000"/>
                  </a:schemeClr>
                </a:solidFill>
              </a:rPr>
              <a:t>ғылым ретінде</a:t>
            </a:r>
            <a:r>
              <a:rPr lang="ru-RU" sz="2800" dirty="0" smtClean="0">
                <a:solidFill>
                  <a:schemeClr val="accent2">
                    <a:lumMod val="60000"/>
                    <a:lumOff val="40000"/>
                  </a:schemeClr>
                </a:solidFill>
              </a:rPr>
              <a:t> </a:t>
            </a:r>
            <a:r>
              <a:rPr lang="ru-RU" sz="2800" dirty="0" err="1" smtClean="0">
                <a:solidFill>
                  <a:schemeClr val="accent2">
                    <a:lumMod val="60000"/>
                    <a:lumOff val="40000"/>
                  </a:schemeClr>
                </a:solidFill>
              </a:rPr>
              <a:t>саяси</a:t>
            </a:r>
            <a:r>
              <a:rPr lang="ru-RU" sz="2800" dirty="0" smtClean="0">
                <a:solidFill>
                  <a:schemeClr val="accent2">
                    <a:lumMod val="60000"/>
                    <a:lumOff val="40000"/>
                  </a:schemeClr>
                </a:solidFill>
              </a:rPr>
              <a:t> </a:t>
            </a:r>
            <a:r>
              <a:rPr lang="ru-RU" sz="2800" dirty="0" err="1" smtClean="0">
                <a:solidFill>
                  <a:schemeClr val="accent2">
                    <a:lumMod val="60000"/>
                    <a:lumOff val="40000"/>
                  </a:schemeClr>
                </a:solidFill>
              </a:rPr>
              <a:t>экономияның қос міндетін</a:t>
            </a:r>
            <a:r>
              <a:rPr lang="ru-RU" sz="2800" dirty="0" smtClean="0">
                <a:solidFill>
                  <a:schemeClr val="accent2">
                    <a:lumMod val="60000"/>
                    <a:lumOff val="40000"/>
                  </a:schemeClr>
                </a:solidFill>
              </a:rPr>
              <a:t> </a:t>
            </a:r>
            <a:r>
              <a:rPr lang="ru-RU" sz="2800" dirty="0" err="1" smtClean="0">
                <a:solidFill>
                  <a:schemeClr val="accent2">
                    <a:lumMod val="60000"/>
                    <a:lumOff val="40000"/>
                  </a:schemeClr>
                </a:solidFill>
              </a:rPr>
              <a:t>анықтады</a:t>
            </a:r>
            <a:r>
              <a:rPr lang="ru-RU" sz="2800" dirty="0" smtClean="0">
                <a:solidFill>
                  <a:schemeClr val="accent2">
                    <a:lumMod val="60000"/>
                    <a:lumOff val="40000"/>
                  </a:schemeClr>
                </a:solidFill>
              </a:rPr>
              <a:t>:</a:t>
            </a:r>
          </a:p>
          <a:p>
            <a:pPr lvl="0">
              <a:buFont typeface="Wingdings" pitchFamily="2" charset="2"/>
              <a:buChar char="q"/>
            </a:pPr>
            <a:r>
              <a:rPr lang="ru-RU" sz="2800" i="1" dirty="0" err="1" smtClean="0">
                <a:latin typeface="Times New Roman" pitchFamily="18" charset="0"/>
                <a:cs typeface="Times New Roman" pitchFamily="18" charset="0"/>
              </a:rPr>
              <a:t>объективті</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экономикалық шындықты талдау</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және оның </a:t>
            </a:r>
            <a:r>
              <a:rPr lang="ru-RU" sz="2800" i="1" dirty="0" smtClean="0">
                <a:latin typeface="Times New Roman" pitchFamily="18" charset="0"/>
                <a:cs typeface="Times New Roman" pitchFamily="18" charset="0"/>
              </a:rPr>
              <a:t>даму </a:t>
            </a:r>
            <a:r>
              <a:rPr lang="ru-RU" sz="2800" i="1" dirty="0" err="1" smtClean="0">
                <a:latin typeface="Times New Roman" pitchFamily="18" charset="0"/>
                <a:cs typeface="Times New Roman" pitchFamily="18" charset="0"/>
              </a:rPr>
              <a:t>заңдылықтарын анықтау</a:t>
            </a:r>
            <a:r>
              <a:rPr lang="ru-RU" sz="2800" i="1" dirty="0" smtClean="0">
                <a:latin typeface="Times New Roman" pitchFamily="18" charset="0"/>
                <a:cs typeface="Times New Roman" pitchFamily="18" charset="0"/>
              </a:rPr>
              <a:t>;</a:t>
            </a:r>
          </a:p>
          <a:p>
            <a:pPr lvl="0">
              <a:buFont typeface="Wingdings" pitchFamily="2" charset="2"/>
              <a:buChar char="q"/>
            </a:pPr>
            <a:r>
              <a:rPr lang="ru-RU" sz="2800" i="1" dirty="0" err="1" smtClean="0">
                <a:latin typeface="Times New Roman" pitchFamily="18" charset="0"/>
                <a:cs typeface="Times New Roman" pitchFamily="18" charset="0"/>
              </a:rPr>
              <a:t>фирмалардың және мемлекеттің экономикалық саясат</a:t>
            </a:r>
            <a:r>
              <a:rPr lang="kk-KZ" sz="2800" i="1" dirty="0" smtClean="0">
                <a:latin typeface="Times New Roman" pitchFamily="18" charset="0"/>
                <a:cs typeface="Times New Roman" pitchFamily="18" charset="0"/>
              </a:rPr>
              <a:t>тарды</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жүргізу</a:t>
            </a:r>
            <a:r>
              <a:rPr lang="kk-KZ" sz="2800" i="1" dirty="0" smtClean="0">
                <a:latin typeface="Times New Roman" pitchFamily="18" charset="0"/>
                <a:cs typeface="Times New Roman" pitchFamily="18" charset="0"/>
              </a:rPr>
              <a:t>,</a:t>
            </a:r>
            <a:r>
              <a:rPr lang="ru-RU" sz="2800" i="1" dirty="0" smtClean="0">
                <a:latin typeface="Times New Roman" pitchFamily="18" charset="0"/>
                <a:cs typeface="Times New Roman" pitchFamily="18" charset="0"/>
              </a:rPr>
              <a:t> </a:t>
            </a:r>
            <a:r>
              <a:rPr lang="ru-RU" sz="2800" i="1" dirty="0" err="1" smtClean="0">
                <a:latin typeface="Times New Roman" pitchFamily="18" charset="0"/>
                <a:cs typeface="Times New Roman" pitchFamily="18" charset="0"/>
              </a:rPr>
              <a:t>ұсыныстарын әзірлеу.</a:t>
            </a:r>
            <a:endParaRPr lang="ru-RU" sz="2800" i="1" dirty="0" smtClean="0">
              <a:latin typeface="Times New Roman" pitchFamily="18" charset="0"/>
              <a:cs typeface="Times New Roman" pitchFamily="18" charset="0"/>
            </a:endParaRPr>
          </a:p>
          <a:p>
            <a:endParaRPr lang="ru-RU" dirty="0"/>
          </a:p>
        </p:txBody>
      </p:sp>
      <p:pic>
        <p:nvPicPr>
          <p:cNvPr id="4" name="Рисунок 3" descr="адам смитт.jpg"/>
          <p:cNvPicPr>
            <a:picLocks noChangeAspect="1"/>
          </p:cNvPicPr>
          <p:nvPr/>
        </p:nvPicPr>
        <p:blipFill>
          <a:blip r:embed="rId2"/>
          <a:stretch>
            <a:fillRect/>
          </a:stretch>
        </p:blipFill>
        <p:spPr>
          <a:xfrm>
            <a:off x="928662" y="3214686"/>
            <a:ext cx="5357850" cy="3643314"/>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510466"/>
          </a:xfrm>
        </p:spPr>
        <p:txBody>
          <a:bodyPr>
            <a:normAutofit fontScale="90000"/>
          </a:bodyPr>
          <a:lstStyle/>
          <a:p>
            <a:r>
              <a:rPr lang="ru-RU" sz="2200" b="1" dirty="0" smtClean="0">
                <a:latin typeface="Times New Roman" pitchFamily="18" charset="0"/>
                <a:cs typeface="Times New Roman" pitchFamily="18" charset="0"/>
              </a:rPr>
              <a:t>А. Смит </a:t>
            </a:r>
            <a:r>
              <a:rPr lang="ru-RU" sz="2200" b="1" dirty="0" err="1" smtClean="0">
                <a:latin typeface="Times New Roman" pitchFamily="18" charset="0"/>
                <a:cs typeface="Times New Roman" pitchFamily="18" charset="0"/>
              </a:rPr>
              <a:t>логикалық абстаркция</a:t>
            </a:r>
            <a:r>
              <a:rPr lang="ru-RU" sz="2200" b="1" dirty="0" smtClean="0">
                <a:latin typeface="Times New Roman" pitchFamily="18" charset="0"/>
                <a:cs typeface="Times New Roman" pitchFamily="18" charset="0"/>
              </a:rPr>
              <a:t> </a:t>
            </a:r>
            <a:r>
              <a:rPr lang="ru-RU" sz="2200" b="1" dirty="0" err="1" smtClean="0">
                <a:latin typeface="Times New Roman" pitchFamily="18" charset="0"/>
                <a:cs typeface="Times New Roman" pitchFamily="18" charset="0"/>
              </a:rPr>
              <a:t>әдіс</a:t>
            </a:r>
            <a:r>
              <a:rPr lang="kk-KZ" sz="2200" b="1" dirty="0" smtClean="0">
                <a:latin typeface="Times New Roman" pitchFamily="18" charset="0"/>
                <a:cs typeface="Times New Roman" pitchFamily="18" charset="0"/>
              </a:rPr>
              <a:t>тері арқылы</a:t>
            </a:r>
            <a:r>
              <a:rPr lang="ru-RU" sz="2200" b="1" dirty="0" smtClean="0">
                <a:latin typeface="Times New Roman" pitchFamily="18" charset="0"/>
                <a:cs typeface="Times New Roman" pitchFamily="18" charset="0"/>
              </a:rPr>
              <a:t> </a:t>
            </a:r>
            <a:r>
              <a:rPr lang="ru-RU" sz="2200" b="1" dirty="0" err="1" smtClean="0">
                <a:latin typeface="Times New Roman" pitchFamily="18" charset="0"/>
                <a:cs typeface="Times New Roman" pitchFamily="18" charset="0"/>
              </a:rPr>
              <a:t>экономикадағы заңды, анықтаушы процестерді</a:t>
            </a:r>
            <a:r>
              <a:rPr lang="ru-RU" sz="2200" b="1" dirty="0" smtClean="0">
                <a:latin typeface="Times New Roman" pitchFamily="18" charset="0"/>
                <a:cs typeface="Times New Roman" pitchFamily="18" charset="0"/>
              </a:rPr>
              <a:t> </a:t>
            </a:r>
            <a:r>
              <a:rPr lang="ru-RU" sz="2200" b="1" dirty="0" err="1" smtClean="0">
                <a:latin typeface="Times New Roman" pitchFamily="18" charset="0"/>
                <a:cs typeface="Times New Roman" pitchFamily="18" charset="0"/>
              </a:rPr>
              <a:t>және кездейсоқтықтан абстаркциялауды</a:t>
            </a:r>
            <a:r>
              <a:rPr lang="ru-RU" sz="2200" b="1" dirty="0" smtClean="0">
                <a:latin typeface="Times New Roman" pitchFamily="18" charset="0"/>
                <a:cs typeface="Times New Roman" pitchFamily="18" charset="0"/>
              </a:rPr>
              <a:t>; </a:t>
            </a:r>
            <a:r>
              <a:rPr lang="kk-KZ" sz="2200" b="1" dirty="0" smtClean="0">
                <a:latin typeface="Times New Roman" pitchFamily="18" charset="0"/>
                <a:cs typeface="Times New Roman" pitchFamily="18" charset="0"/>
              </a:rPr>
              <a:t>сыртқы көрністен </a:t>
            </a:r>
            <a:r>
              <a:rPr lang="ru-RU" sz="2200" b="1" dirty="0" err="1" smtClean="0">
                <a:latin typeface="Times New Roman" pitchFamily="18" charset="0"/>
                <a:cs typeface="Times New Roman" pitchFamily="18" charset="0"/>
              </a:rPr>
              <a:t>ішкі</a:t>
            </a:r>
            <a:r>
              <a:rPr lang="ru-RU" sz="2200" b="1" dirty="0" smtClean="0">
                <a:latin typeface="Times New Roman" pitchFamily="18" charset="0"/>
                <a:cs typeface="Times New Roman" pitchFamily="18" charset="0"/>
              </a:rPr>
              <a:t> </a:t>
            </a:r>
            <a:r>
              <a:rPr lang="ru-RU" sz="2200" b="1" dirty="0" err="1" smtClean="0">
                <a:latin typeface="Times New Roman" pitchFamily="18" charset="0"/>
                <a:cs typeface="Times New Roman" pitchFamily="18" charset="0"/>
              </a:rPr>
              <a:t>заңдылықтарды анықтау әдістерін жасады</a:t>
            </a:r>
            <a:r>
              <a:rPr lang="ru-RU" sz="2200" b="1" dirty="0" smtClean="0">
                <a:latin typeface="Times New Roman" pitchFamily="18" charset="0"/>
                <a:cs typeface="Times New Roman" pitchFamily="18" charset="0"/>
              </a:rPr>
              <a:t>.</a:t>
            </a:r>
            <a:r>
              <a:rPr lang="ru-RU" sz="1800" dirty="0" smtClean="0"/>
              <a:t/>
            </a:r>
            <a:br>
              <a:rPr lang="ru-RU" sz="1800" dirty="0" smtClean="0"/>
            </a:br>
            <a:endParaRPr lang="ru-RU" sz="18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935480"/>
            <a:ext cx="8472518" cy="4922520"/>
          </a:xfrm>
          <a:solidFill>
            <a:schemeClr val="accent1">
              <a:lumMod val="75000"/>
            </a:schemeClr>
          </a:solidFill>
        </p:spPr>
        <p:txBody>
          <a:bodyPr>
            <a:normAutofit fontScale="47500" lnSpcReduction="20000"/>
          </a:bodyPr>
          <a:lstStyle/>
          <a:p>
            <a:pPr>
              <a:buNone/>
            </a:pPr>
            <a:r>
              <a:rPr lang="ru-RU" sz="3800" dirty="0" smtClean="0">
                <a:latin typeface="Times New Roman" pitchFamily="18" charset="0"/>
                <a:cs typeface="Times New Roman" pitchFamily="18" charset="0"/>
              </a:rPr>
              <a:t>    </a:t>
            </a:r>
            <a:r>
              <a:rPr lang="ru-RU" sz="3800" b="1" u="sng" dirty="0" smtClean="0">
                <a:latin typeface="Times New Roman" pitchFamily="18" charset="0"/>
                <a:cs typeface="Times New Roman" pitchFamily="18" charset="0"/>
              </a:rPr>
              <a:t>А. Смит </a:t>
            </a:r>
            <a:r>
              <a:rPr lang="ru-RU" sz="3800" b="1" u="sng" dirty="0" err="1" smtClean="0">
                <a:latin typeface="Times New Roman" pitchFamily="18" charset="0"/>
                <a:cs typeface="Times New Roman" pitchFamily="18" charset="0"/>
              </a:rPr>
              <a:t>методологиясы</a:t>
            </a:r>
            <a:r>
              <a:rPr lang="ru-RU" sz="3800" b="1" u="sng" dirty="0" smtClean="0">
                <a:latin typeface="Times New Roman" pitchFamily="18" charset="0"/>
                <a:cs typeface="Times New Roman" pitchFamily="18" charset="0"/>
              </a:rPr>
              <a:t> </a:t>
            </a:r>
            <a:r>
              <a:rPr lang="ru-RU" sz="3800" b="1" u="sng" dirty="0" err="1" smtClean="0">
                <a:latin typeface="Times New Roman" pitchFamily="18" charset="0"/>
                <a:cs typeface="Times New Roman" pitchFamily="18" charset="0"/>
              </a:rPr>
              <a:t>экономикалық </a:t>
            </a:r>
            <a:r>
              <a:rPr lang="ru-RU" sz="3800" b="1" u="sng" dirty="0" smtClean="0">
                <a:latin typeface="Times New Roman" pitchFamily="18" charset="0"/>
                <a:cs typeface="Times New Roman" pitchFamily="18" charset="0"/>
              </a:rPr>
              <a:t>либерализм  </a:t>
            </a:r>
            <a:r>
              <a:rPr lang="ru-RU" sz="3800" b="1" u="sng" dirty="0" err="1" smtClean="0">
                <a:latin typeface="Times New Roman" pitchFamily="18" charset="0"/>
                <a:cs typeface="Times New Roman" pitchFamily="18" charset="0"/>
              </a:rPr>
              <a:t>тұжырымда</a:t>
            </a:r>
            <a:r>
              <a:rPr lang="kk-KZ" sz="3800" b="1" u="sng" dirty="0" smtClean="0">
                <a:latin typeface="Times New Roman" pitchFamily="18" charset="0"/>
                <a:cs typeface="Times New Roman" pitchFamily="18" charset="0"/>
              </a:rPr>
              <a:t>ма</a:t>
            </a:r>
            <a:r>
              <a:rPr lang="ru-RU" sz="3800" b="1" u="sng" dirty="0" smtClean="0">
                <a:latin typeface="Times New Roman" pitchFamily="18" charset="0"/>
                <a:cs typeface="Times New Roman" pitchFamily="18" charset="0"/>
              </a:rPr>
              <a:t> </a:t>
            </a:r>
            <a:r>
              <a:rPr lang="ru-RU" sz="3800" b="1" u="sng" dirty="0" err="1" smtClean="0">
                <a:latin typeface="Times New Roman" pitchFamily="18" charset="0"/>
                <a:cs typeface="Times New Roman" pitchFamily="18" charset="0"/>
              </a:rPr>
              <a:t>негізі</a:t>
            </a:r>
            <a:r>
              <a:rPr lang="ru-RU" sz="3800" b="1" u="sng" dirty="0" smtClean="0">
                <a:latin typeface="Times New Roman" pitchFamily="18" charset="0"/>
                <a:cs typeface="Times New Roman" pitchFamily="18" charset="0"/>
              </a:rPr>
              <a:t> </a:t>
            </a:r>
            <a:r>
              <a:rPr lang="ru-RU" sz="3800" b="1" u="sng" dirty="0" err="1" smtClean="0">
                <a:latin typeface="Times New Roman" pitchFamily="18" charset="0"/>
                <a:cs typeface="Times New Roman" pitchFamily="18" charset="0"/>
              </a:rPr>
              <a:t>ретінде</a:t>
            </a:r>
            <a:r>
              <a:rPr lang="ru-RU" sz="3800" b="1" u="sng" dirty="0" smtClean="0">
                <a:latin typeface="Times New Roman" pitchFamily="18" charset="0"/>
                <a:cs typeface="Times New Roman" pitchFamily="18" charset="0"/>
              </a:rPr>
              <a:t> </a:t>
            </a:r>
            <a:r>
              <a:rPr lang="ru-RU" sz="3800" b="1" u="sng" dirty="0" err="1" smtClean="0">
                <a:latin typeface="Times New Roman" pitchFamily="18" charset="0"/>
                <a:cs typeface="Times New Roman" pitchFamily="18" charset="0"/>
              </a:rPr>
              <a:t>мына</a:t>
            </a:r>
            <a:r>
              <a:rPr lang="ru-RU" sz="3800" b="1" u="sng" dirty="0" smtClean="0">
                <a:latin typeface="Times New Roman" pitchFamily="18" charset="0"/>
                <a:cs typeface="Times New Roman" pitchFamily="18" charset="0"/>
              </a:rPr>
              <a:t> </a:t>
            </a:r>
            <a:r>
              <a:rPr lang="ru-RU" sz="3800" b="1" u="sng" dirty="0" err="1" smtClean="0">
                <a:latin typeface="Times New Roman" pitchFamily="18" charset="0"/>
                <a:cs typeface="Times New Roman" pitchFamily="18" charset="0"/>
              </a:rPr>
              <a:t>жайлардан</a:t>
            </a:r>
            <a:r>
              <a:rPr lang="ru-RU" sz="3800" b="1" u="sng" dirty="0" smtClean="0">
                <a:latin typeface="Times New Roman" pitchFamily="18" charset="0"/>
                <a:cs typeface="Times New Roman" pitchFamily="18" charset="0"/>
              </a:rPr>
              <a:t> </a:t>
            </a:r>
            <a:r>
              <a:rPr lang="ru-RU" sz="3800" b="1" u="sng" dirty="0" err="1" smtClean="0">
                <a:latin typeface="Times New Roman" pitchFamily="18" charset="0"/>
                <a:cs typeface="Times New Roman" pitchFamily="18" charset="0"/>
              </a:rPr>
              <a:t>қөрінеді:</a:t>
            </a:r>
            <a:endParaRPr lang="ru-RU" sz="3800" b="1" u="sng" dirty="0" smtClean="0">
              <a:latin typeface="Times New Roman" pitchFamily="18" charset="0"/>
              <a:cs typeface="Times New Roman" pitchFamily="18" charset="0"/>
            </a:endParaRPr>
          </a:p>
          <a:p>
            <a:pPr lvl="0">
              <a:buFont typeface="Wingdings" pitchFamily="2" charset="2"/>
              <a:buChar char="Ø"/>
            </a:pPr>
            <a:r>
              <a:rPr lang="ru-RU" sz="3800" dirty="0" err="1" smtClean="0">
                <a:latin typeface="Times New Roman" pitchFamily="18" charset="0"/>
                <a:cs typeface="Times New Roman" pitchFamily="18" charset="0"/>
              </a:rPr>
              <a:t>жекелеген</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тұлғалардың мүдделері қоғамның мүддесімен сәйкес келеді</a:t>
            </a:r>
            <a:r>
              <a:rPr lang="ru-RU" sz="3800" dirty="0" smtClean="0">
                <a:latin typeface="Times New Roman" pitchFamily="18" charset="0"/>
                <a:cs typeface="Times New Roman" pitchFamily="18" charset="0"/>
              </a:rPr>
              <a:t>;</a:t>
            </a:r>
          </a:p>
          <a:p>
            <a:pPr lvl="0">
              <a:buFont typeface="Wingdings" pitchFamily="2" charset="2"/>
              <a:buChar char="Ø"/>
            </a:pPr>
            <a:r>
              <a:rPr lang="ru-RU" sz="3800" dirty="0" err="1" smtClean="0">
                <a:latin typeface="Times New Roman" pitchFamily="18" charset="0"/>
                <a:cs typeface="Times New Roman" pitchFamily="18" charset="0"/>
              </a:rPr>
              <a:t>«экономикалық адам</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эгоизммен</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менмендікпен</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бөлінген және байлықты көбірек жинауға ұмтылатын тұлға.</a:t>
            </a:r>
            <a:endParaRPr lang="ru-RU" sz="3800" dirty="0" smtClean="0">
              <a:latin typeface="Times New Roman" pitchFamily="18" charset="0"/>
              <a:cs typeface="Times New Roman" pitchFamily="18" charset="0"/>
            </a:endParaRPr>
          </a:p>
          <a:p>
            <a:pPr lvl="0">
              <a:buFont typeface="Wingdings" pitchFamily="2" charset="2"/>
              <a:buChar char="Ø"/>
            </a:pPr>
            <a:r>
              <a:rPr lang="ru-RU" sz="3800" dirty="0" err="1" smtClean="0">
                <a:latin typeface="Times New Roman" pitchFamily="18" charset="0"/>
                <a:cs typeface="Times New Roman" pitchFamily="18" charset="0"/>
              </a:rPr>
              <a:t>еркін</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бәсекелестік экономикалық заңдардың әрекет етуінің өзгермейтін жағдайы болып</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саналады</a:t>
            </a:r>
            <a:r>
              <a:rPr lang="ru-RU" sz="3800" dirty="0" smtClean="0">
                <a:latin typeface="Times New Roman" pitchFamily="18" charset="0"/>
                <a:cs typeface="Times New Roman" pitchFamily="18" charset="0"/>
              </a:rPr>
              <a:t>;</a:t>
            </a:r>
          </a:p>
          <a:p>
            <a:pPr lvl="0">
              <a:buFont typeface="Wingdings" pitchFamily="2" charset="2"/>
              <a:buChar char="Ø"/>
            </a:pPr>
            <a:r>
              <a:rPr lang="ru-RU" sz="3800" dirty="0" err="1" smtClean="0">
                <a:latin typeface="Times New Roman" pitchFamily="18" charset="0"/>
                <a:cs typeface="Times New Roman" pitchFamily="18" charset="0"/>
              </a:rPr>
              <a:t>пайда</a:t>
            </a:r>
            <a:r>
              <a:rPr lang="ru-RU" sz="3800" dirty="0" smtClean="0">
                <a:latin typeface="Times New Roman" pitchFamily="18" charset="0"/>
                <a:cs typeface="Times New Roman" pitchFamily="18" charset="0"/>
              </a:rPr>
              <a:t> </a:t>
            </a:r>
            <a:r>
              <a:rPr lang="kk-KZ" sz="3800" dirty="0" smtClean="0">
                <a:latin typeface="Times New Roman" pitchFamily="18" charset="0"/>
                <a:cs typeface="Times New Roman" pitchFamily="18" charset="0"/>
              </a:rPr>
              <a:t>үшін күрес </a:t>
            </a:r>
            <a:r>
              <a:rPr lang="ru-RU" sz="3800" dirty="0" err="1" smtClean="0">
                <a:latin typeface="Times New Roman" pitchFamily="18" charset="0"/>
                <a:cs typeface="Times New Roman" pitchFamily="18" charset="0"/>
              </a:rPr>
              <a:t>және еркін</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сауда</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бүкіл қоғамға пайдалы</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қызмет ретінде</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бағаланды;</a:t>
            </a:r>
            <a:endParaRPr lang="ru-RU" sz="3800" dirty="0" smtClean="0">
              <a:latin typeface="Times New Roman" pitchFamily="18" charset="0"/>
              <a:cs typeface="Times New Roman" pitchFamily="18" charset="0"/>
            </a:endParaRPr>
          </a:p>
          <a:p>
            <a:pPr lvl="0">
              <a:buFont typeface="Wingdings" pitchFamily="2" charset="2"/>
              <a:buChar char="Ø"/>
            </a:pPr>
            <a:r>
              <a:rPr lang="ru-RU" sz="3800" dirty="0" err="1" smtClean="0">
                <a:latin typeface="Times New Roman" pitchFamily="18" charset="0"/>
                <a:cs typeface="Times New Roman" pitchFamily="18" charset="0"/>
              </a:rPr>
              <a:t>рынокта</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еркін</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бәсеке</a:t>
            </a:r>
            <a:r>
              <a:rPr lang="kk-KZ" sz="3800" dirty="0" smtClean="0">
                <a:latin typeface="Times New Roman" pitchFamily="18" charset="0"/>
                <a:cs typeface="Times New Roman" pitchFamily="18" charset="0"/>
              </a:rPr>
              <a:t> адамдардың</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мүдделері арқылы</a:t>
            </a:r>
            <a:r>
              <a:rPr lang="kk-KZ" sz="3800" dirty="0" smtClean="0">
                <a:latin typeface="Times New Roman" pitchFamily="18" charset="0"/>
                <a:cs typeface="Times New Roman" pitchFamily="18" charset="0"/>
              </a:rPr>
              <a:t>, олардың</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іс-әрекетін  басқар</a:t>
            </a:r>
            <a:r>
              <a:rPr lang="kk-KZ" sz="3800" dirty="0" smtClean="0">
                <a:latin typeface="Times New Roman" pitchFamily="18" charset="0"/>
                <a:cs typeface="Times New Roman" pitchFamily="18" charset="0"/>
              </a:rPr>
              <a:t>ып </a:t>
            </a:r>
            <a:r>
              <a:rPr lang="ru-RU" sz="3800" dirty="0" err="1" smtClean="0">
                <a:latin typeface="Times New Roman" pitchFamily="18" charset="0"/>
                <a:cs typeface="Times New Roman" pitchFamily="18" charset="0"/>
              </a:rPr>
              <a:t>тұтастай алғанда бүкіл қоғамға жоғары пайдалы</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проблемаларды</a:t>
            </a:r>
            <a:r>
              <a:rPr lang="ru-RU" sz="3800" dirty="0" smtClean="0">
                <a:latin typeface="Times New Roman" pitchFamily="18" charset="0"/>
                <a:cs typeface="Times New Roman" pitchFamily="18" charset="0"/>
              </a:rPr>
              <a:t> </a:t>
            </a:r>
            <a:r>
              <a:rPr lang="kk-KZ" sz="3800" dirty="0" smtClean="0">
                <a:latin typeface="Times New Roman" pitchFamily="18" charset="0"/>
                <a:cs typeface="Times New Roman" pitchFamily="18" charset="0"/>
              </a:rPr>
              <a:t>шешетін</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«көзге көрінбейтін қол» іс-қимыл жасайды</a:t>
            </a:r>
            <a:r>
              <a:rPr lang="ru-RU" sz="3800" dirty="0" smtClean="0">
                <a:latin typeface="Times New Roman" pitchFamily="18" charset="0"/>
                <a:cs typeface="Times New Roman" pitchFamily="18" charset="0"/>
              </a:rPr>
              <a:t>.</a:t>
            </a:r>
          </a:p>
          <a:p>
            <a:pPr>
              <a:buFont typeface="Wingdings" pitchFamily="2" charset="2"/>
              <a:buChar char="Ø"/>
            </a:pPr>
            <a:r>
              <a:rPr lang="ru-RU" sz="3800" dirty="0" smtClean="0">
                <a:latin typeface="Times New Roman" pitchFamily="18" charset="0"/>
                <a:cs typeface="Times New Roman" pitchFamily="18" charset="0"/>
              </a:rPr>
              <a:t>А. </a:t>
            </a:r>
            <a:r>
              <a:rPr lang="ru-RU" sz="3800" dirty="0" err="1" smtClean="0">
                <a:latin typeface="Times New Roman" pitchFamily="18" charset="0"/>
                <a:cs typeface="Times New Roman" pitchFamily="18" charset="0"/>
              </a:rPr>
              <a:t>Смиттің экономикалық ілімінің негізгі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идеялары</a:t>
            </a:r>
            <a:r>
              <a:rPr lang="ru-RU" sz="3800" dirty="0" smtClean="0">
                <a:latin typeface="Times New Roman" pitchFamily="18" charset="0"/>
                <a:cs typeface="Times New Roman" pitchFamily="18" charset="0"/>
              </a:rPr>
              <a:t>:</a:t>
            </a:r>
          </a:p>
          <a:p>
            <a:pPr lvl="0">
              <a:buFont typeface="Wingdings" pitchFamily="2" charset="2"/>
              <a:buChar char="Ø"/>
            </a:pPr>
            <a:r>
              <a:rPr lang="ru-RU" sz="3800" dirty="0" smtClean="0">
                <a:latin typeface="Times New Roman" pitchFamily="18" charset="0"/>
                <a:cs typeface="Times New Roman" pitchFamily="18" charset="0"/>
              </a:rPr>
              <a:t>м</a:t>
            </a:r>
            <a:r>
              <a:rPr lang="kk-KZ" sz="3800" dirty="0" smtClean="0">
                <a:latin typeface="Times New Roman" pitchFamily="18" charset="0"/>
                <a:cs typeface="Times New Roman" pitchFamily="18" charset="0"/>
              </a:rPr>
              <a:t>а</a:t>
            </a:r>
            <a:r>
              <a:rPr lang="ru-RU" sz="3800" dirty="0" smtClean="0">
                <a:latin typeface="Times New Roman" pitchFamily="18" charset="0"/>
                <a:cs typeface="Times New Roman" pitchFamily="18" charset="0"/>
              </a:rPr>
              <a:t>т</a:t>
            </a:r>
            <a:r>
              <a:rPr lang="kk-KZ" sz="3800" dirty="0" smtClean="0">
                <a:latin typeface="Times New Roman" pitchFamily="18" charset="0"/>
                <a:cs typeface="Times New Roman" pitchFamily="18" charset="0"/>
              </a:rPr>
              <a:t>е</a:t>
            </a:r>
            <a:r>
              <a:rPr lang="ru-RU" sz="3800" dirty="0" err="1" smtClean="0">
                <a:latin typeface="Times New Roman" pitchFamily="18" charset="0"/>
                <a:cs typeface="Times New Roman" pitchFamily="18" charset="0"/>
              </a:rPr>
              <a:t>риалдық өндіріс өнімі, өнімді еңбекпен айналысатын</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халықтың үлесіне қатысты ұлттық байлы</a:t>
            </a:r>
            <a:r>
              <a:rPr lang="kk-KZ" sz="3800" dirty="0" smtClean="0">
                <a:latin typeface="Times New Roman" pitchFamily="18" charset="0"/>
                <a:cs typeface="Times New Roman" pitchFamily="18" charset="0"/>
              </a:rPr>
              <a:t>қ</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болып</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саналады</a:t>
            </a:r>
            <a:r>
              <a:rPr lang="ru-RU" sz="3800" dirty="0" smtClean="0">
                <a:latin typeface="Times New Roman" pitchFamily="18" charset="0"/>
                <a:cs typeface="Times New Roman" pitchFamily="18" charset="0"/>
              </a:rPr>
              <a:t>;</a:t>
            </a:r>
          </a:p>
          <a:p>
            <a:pPr lvl="0">
              <a:buFont typeface="Wingdings" pitchFamily="2" charset="2"/>
              <a:buChar char="Ø"/>
            </a:pPr>
            <a:r>
              <a:rPr lang="ru-RU" sz="3800" dirty="0" err="1" smtClean="0">
                <a:latin typeface="Times New Roman" pitchFamily="18" charset="0"/>
                <a:cs typeface="Times New Roman" pitchFamily="18" charset="0"/>
              </a:rPr>
              <a:t>еңбек өнімділігін арттырудың негізгі</a:t>
            </a:r>
            <a:r>
              <a:rPr lang="ru-RU" sz="3800" dirty="0" smtClean="0">
                <a:latin typeface="Times New Roman" pitchFamily="18" charset="0"/>
                <a:cs typeface="Times New Roman" pitchFamily="18" charset="0"/>
              </a:rPr>
              <a:t> факторы – </a:t>
            </a:r>
            <a:r>
              <a:rPr lang="ru-RU" sz="3800" dirty="0" err="1" smtClean="0">
                <a:latin typeface="Times New Roman" pitchFamily="18" charset="0"/>
                <a:cs typeface="Times New Roman" pitchFamily="18" charset="0"/>
              </a:rPr>
              <a:t>бұл еңбек бөлінісі </a:t>
            </a:r>
            <a:r>
              <a:rPr lang="ru-RU" sz="3800" dirty="0" smtClean="0">
                <a:latin typeface="Times New Roman" pitchFamily="18" charset="0"/>
                <a:cs typeface="Times New Roman" pitchFamily="18" charset="0"/>
              </a:rPr>
              <a:t>(</a:t>
            </a:r>
            <a:r>
              <a:rPr lang="ru-RU" sz="3800" dirty="0" err="1" smtClean="0">
                <a:latin typeface="Times New Roman" pitchFamily="18" charset="0"/>
                <a:cs typeface="Times New Roman" pitchFamily="18" charset="0"/>
              </a:rPr>
              <a:t>мамандану</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ол</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жұмыс уақытын үнемдейді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еңбек дағдыларын жетілдіреді</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өндіріс құралдарын дамытады</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қол еңбе</a:t>
            </a:r>
            <a:r>
              <a:rPr lang="kk-KZ" sz="3800" dirty="0" smtClean="0">
                <a:latin typeface="Times New Roman" pitchFamily="18" charset="0"/>
                <a:cs typeface="Times New Roman" pitchFamily="18" charset="0"/>
              </a:rPr>
              <a:t>г</a:t>
            </a:r>
            <a:r>
              <a:rPr lang="ru-RU" sz="3800" dirty="0" err="1" smtClean="0">
                <a:latin typeface="Times New Roman" pitchFamily="18" charset="0"/>
                <a:cs typeface="Times New Roman" pitchFamily="18" charset="0"/>
              </a:rPr>
              <a:t>і</a:t>
            </a:r>
            <a:r>
              <a:rPr lang="kk-KZ" sz="3800" dirty="0" smtClean="0">
                <a:latin typeface="Times New Roman" pitchFamily="18" charset="0"/>
                <a:cs typeface="Times New Roman" pitchFamily="18" charset="0"/>
              </a:rPr>
              <a:t>н</a:t>
            </a:r>
            <a:r>
              <a:rPr lang="ru-RU" sz="3800" dirty="0" smtClean="0">
                <a:latin typeface="Times New Roman" pitchFamily="18" charset="0"/>
                <a:cs typeface="Times New Roman" pitchFamily="18" charset="0"/>
              </a:rPr>
              <a:t> </a:t>
            </a:r>
            <a:r>
              <a:rPr lang="ru-RU" sz="3800" dirty="0" err="1" smtClean="0">
                <a:latin typeface="Times New Roman" pitchFamily="18" charset="0"/>
                <a:cs typeface="Times New Roman" pitchFamily="18" charset="0"/>
              </a:rPr>
              <a:t>жойып</a:t>
            </a:r>
            <a:r>
              <a:rPr lang="kk-KZ" sz="3800" dirty="0" smtClean="0">
                <a:latin typeface="Times New Roman" pitchFamily="18" charset="0"/>
                <a:cs typeface="Times New Roman" pitchFamily="18" charset="0"/>
              </a:rPr>
              <a:t>,</a:t>
            </a:r>
            <a:r>
              <a:rPr lang="ru-RU" sz="3800" dirty="0" smtClean="0">
                <a:latin typeface="Times New Roman" pitchFamily="18" charset="0"/>
                <a:cs typeface="Times New Roman" pitchFamily="18" charset="0"/>
              </a:rPr>
              <a:t> оны же</a:t>
            </a:r>
            <a:r>
              <a:rPr lang="kk-KZ" sz="3800" dirty="0" smtClean="0">
                <a:latin typeface="Times New Roman" pitchFamily="18" charset="0"/>
                <a:cs typeface="Times New Roman" pitchFamily="18" charset="0"/>
              </a:rPr>
              <a:t>ң</a:t>
            </a:r>
            <a:r>
              <a:rPr lang="ru-RU" sz="3800" dirty="0" err="1" smtClean="0">
                <a:latin typeface="Times New Roman" pitchFamily="18" charset="0"/>
                <a:cs typeface="Times New Roman" pitchFamily="18" charset="0"/>
              </a:rPr>
              <a:t>ілдетеді</a:t>
            </a:r>
            <a:r>
              <a:rPr lang="ru-RU" sz="3800" dirty="0" smtClean="0">
                <a:latin typeface="Times New Roman" pitchFamily="18" charset="0"/>
                <a:cs typeface="Times New Roman" pitchFamily="18" charset="0"/>
              </a:rPr>
              <a:t>.</a:t>
            </a:r>
          </a:p>
          <a:p>
            <a:endParaRPr lang="ru-RU" dirty="0"/>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5" name="Содержимое 4" descr="рикардо.jpg"/>
          <p:cNvPicPr>
            <a:picLocks noGrp="1" noChangeAspect="1"/>
          </p:cNvPicPr>
          <p:nvPr>
            <p:ph idx="1"/>
          </p:nvPr>
        </p:nvPicPr>
        <p:blipFill>
          <a:blip r:embed="rId2"/>
          <a:stretch>
            <a:fillRect/>
          </a:stretch>
        </p:blipFill>
        <p:spPr>
          <a:xfrm rot="203135">
            <a:off x="5072066" y="714356"/>
            <a:ext cx="3643338" cy="592935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9" name="Прямоугольник 8"/>
          <p:cNvSpPr/>
          <p:nvPr/>
        </p:nvSpPr>
        <p:spPr>
          <a:xfrm>
            <a:off x="357158" y="428604"/>
            <a:ext cx="4572000" cy="4401205"/>
          </a:xfrm>
          <a:prstGeom prst="rect">
            <a:avLst/>
          </a:prstGeom>
        </p:spPr>
        <p:txBody>
          <a:bodyPr wrap="square">
            <a:spAutoFit/>
          </a:bodyPr>
          <a:lstStyle/>
          <a:p>
            <a:pPr lvl="0" indent="306388" fontAlgn="base">
              <a:spcBef>
                <a:spcPct val="0"/>
              </a:spcBef>
              <a:spcAft>
                <a:spcPct val="0"/>
              </a:spcAft>
              <a:tabLst>
                <a:tab pos="228600" algn="l"/>
              </a:tabLst>
            </a:pPr>
            <a:r>
              <a:rPr lang="kk-KZ" sz="2800" b="1" i="1" u="sng" dirty="0" smtClean="0">
                <a:solidFill>
                  <a:srgbClr val="000000"/>
                </a:solidFill>
                <a:latin typeface="Times New Roman" pitchFamily="18" charset="0"/>
                <a:ea typeface="Times New Roman" pitchFamily="18" charset="0"/>
                <a:cs typeface="Times New Roman" pitchFamily="18" charset="0"/>
              </a:rPr>
              <a:t>Давид Рикардо </a:t>
            </a:r>
            <a:r>
              <a:rPr lang="kk-KZ" sz="2800" b="1" i="1" dirty="0" smtClean="0">
                <a:solidFill>
                  <a:srgbClr val="000000"/>
                </a:solidFill>
                <a:latin typeface="Times New Roman" pitchFamily="18" charset="0"/>
                <a:ea typeface="Times New Roman" pitchFamily="18" charset="0"/>
                <a:cs typeface="Times New Roman" pitchFamily="18" charset="0"/>
              </a:rPr>
              <a:t>(1772-1823 жж)  - өнеркәсіп төңкерісі дәуірінің экономисі,  Англиядағы классикалық саяси экономияны  жасауды  аяқтаушы  А. Смиттің экономикалық теориясын жалғастырып, оның кейбір кемістіктерін түзетуші.</a:t>
            </a:r>
            <a:endParaRPr lang="kk-KZ" sz="2800" b="1" i="1" dirty="0" smtClean="0">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rot="21125799">
            <a:off x="395412" y="792062"/>
            <a:ext cx="5766074" cy="4071966"/>
          </a:xfrm>
          <a:solidFill>
            <a:srgbClr val="00B050"/>
          </a:solidFill>
        </p:spPr>
        <p:txBody>
          <a:bodyPr>
            <a:normAutofit fontScale="85000" lnSpcReduction="20000"/>
          </a:bodyPr>
          <a:lstStyle/>
          <a:p>
            <a:r>
              <a:rPr lang="ru-RU" dirty="0" smtClean="0"/>
              <a:t> </a:t>
            </a:r>
            <a:r>
              <a:rPr lang="ru-RU" sz="2800" dirty="0" err="1" smtClean="0">
                <a:latin typeface="Times New Roman" pitchFamily="18" charset="0"/>
                <a:cs typeface="Times New Roman" pitchFamily="18" charset="0"/>
              </a:rPr>
              <a:t>Рикардо</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мемлекеттің экономикаға араласуына</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қарсы болды</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сыртқы сауданың еркіндігі</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үшін күресті.</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Қоғам </a:t>
            </a:r>
            <a:r>
              <a:rPr lang="ru-RU" sz="2800" dirty="0" smtClean="0">
                <a:latin typeface="Times New Roman" pitchFamily="18" charset="0"/>
                <a:cs typeface="Times New Roman" pitchFamily="18" charset="0"/>
              </a:rPr>
              <a:t>мен </a:t>
            </a:r>
            <a:r>
              <a:rPr lang="ru-RU" sz="2800" dirty="0" err="1" smtClean="0">
                <a:latin typeface="Times New Roman" pitchFamily="18" charset="0"/>
                <a:cs typeface="Times New Roman" pitchFamily="18" charset="0"/>
              </a:rPr>
              <a:t>шаруашылықтың дамуына</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деген</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тарихи</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көзқарастың жоқ болуы</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Рикардо</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үшін</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сол</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сияқты бүкіл классикалық саяси</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экономияға тән болды</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Капитализмді</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ол</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бірден-бір</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мүмкін және табиғи құрылыс деп</a:t>
            </a:r>
            <a:r>
              <a:rPr lang="ru-RU" sz="2800" dirty="0" smtClean="0">
                <a:latin typeface="Times New Roman" pitchFamily="18" charset="0"/>
                <a:cs typeface="Times New Roman" pitchFamily="18" charset="0"/>
              </a:rPr>
              <a:t>, ал </a:t>
            </a:r>
            <a:r>
              <a:rPr lang="ru-RU" sz="2800" dirty="0" err="1" smtClean="0">
                <a:latin typeface="Times New Roman" pitchFamily="18" charset="0"/>
                <a:cs typeface="Times New Roman" pitchFamily="18" charset="0"/>
              </a:rPr>
              <a:t>оның экономикалық заңдары </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жалпыға бірдей</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және мәңгілік деп</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санады</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Оның ілімінің шектеулілігі</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осыдан</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тұрады</a:t>
            </a:r>
            <a:r>
              <a:rPr lang="ru-RU" dirty="0" err="1" smtClean="0"/>
              <a:t>.</a:t>
            </a:r>
            <a:r>
              <a:rPr lang="ru-RU" dirty="0" smtClean="0"/>
              <a:t> </a:t>
            </a:r>
            <a:endParaRPr lang="ru-RU" dirty="0"/>
          </a:p>
        </p:txBody>
      </p:sp>
      <p:pic>
        <p:nvPicPr>
          <p:cNvPr id="4" name="Рисунок 3" descr="д рикардо.jpg"/>
          <p:cNvPicPr>
            <a:picLocks noChangeAspect="1"/>
          </p:cNvPicPr>
          <p:nvPr/>
        </p:nvPicPr>
        <p:blipFill>
          <a:blip r:embed="rId2"/>
          <a:stretch>
            <a:fillRect/>
          </a:stretch>
        </p:blipFill>
        <p:spPr>
          <a:xfrm>
            <a:off x="5929322" y="714356"/>
            <a:ext cx="3071834" cy="5715040"/>
          </a:xfrm>
          <a:prstGeom prst="rect">
            <a:avLst/>
          </a:prstGeom>
          <a:ln>
            <a:noFill/>
          </a:ln>
          <a:effectLst>
            <a:softEdge rad="112500"/>
          </a:effectLst>
        </p:spPr>
      </p:pic>
    </p:spTree>
  </p:cSld>
  <p:clrMapOvr>
    <a:masterClrMapping/>
  </p:clrMapOvr>
  <p:transition>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928670"/>
            <a:ext cx="8229600" cy="5715040"/>
          </a:xfrm>
        </p:spPr>
        <p:txBody>
          <a:bodyPr>
            <a:normAutofit fontScale="62500" lnSpcReduction="20000"/>
          </a:bodyPr>
          <a:lstStyle/>
          <a:p>
            <a:pPr>
              <a:buNone/>
            </a:pPr>
            <a:r>
              <a:rPr lang="ru-RU" dirty="0" smtClean="0">
                <a:latin typeface="Times New Roman" pitchFamily="18" charset="0"/>
                <a:cs typeface="Times New Roman" pitchFamily="18" charset="0"/>
              </a:rPr>
              <a:t>  </a:t>
            </a:r>
            <a:r>
              <a:rPr lang="ru-RU" b="1" u="sng" dirty="0" err="1" smtClean="0">
                <a:solidFill>
                  <a:srgbClr val="FF0000"/>
                </a:solidFill>
                <a:latin typeface="Times New Roman" pitchFamily="18" charset="0"/>
                <a:cs typeface="Times New Roman" pitchFamily="18" charset="0"/>
              </a:rPr>
              <a:t>Рикардоның  классикалық саяси</a:t>
            </a:r>
            <a:r>
              <a:rPr lang="ru-RU" b="1" u="sng" dirty="0" smtClean="0">
                <a:solidFill>
                  <a:srgbClr val="FF0000"/>
                </a:solidFill>
                <a:latin typeface="Times New Roman" pitchFamily="18" charset="0"/>
                <a:cs typeface="Times New Roman" pitchFamily="18" charset="0"/>
              </a:rPr>
              <a:t> </a:t>
            </a:r>
            <a:r>
              <a:rPr lang="ru-RU" b="1" u="sng" dirty="0" err="1" smtClean="0">
                <a:solidFill>
                  <a:srgbClr val="FF0000"/>
                </a:solidFill>
                <a:latin typeface="Times New Roman" pitchFamily="18" charset="0"/>
                <a:cs typeface="Times New Roman" pitchFamily="18" charset="0"/>
              </a:rPr>
              <a:t>экономиясының маңызын түсінуге мына</a:t>
            </a:r>
            <a:r>
              <a:rPr lang="ru-RU" b="1" u="sng" dirty="0" smtClean="0">
                <a:solidFill>
                  <a:srgbClr val="FF0000"/>
                </a:solidFill>
                <a:latin typeface="Times New Roman" pitchFamily="18" charset="0"/>
                <a:cs typeface="Times New Roman" pitchFamily="18" charset="0"/>
              </a:rPr>
              <a:t> </a:t>
            </a:r>
            <a:r>
              <a:rPr lang="ru-RU" b="1" u="sng" dirty="0" err="1" smtClean="0">
                <a:solidFill>
                  <a:srgbClr val="FF0000"/>
                </a:solidFill>
                <a:latin typeface="Times New Roman" pitchFamily="18" charset="0"/>
                <a:cs typeface="Times New Roman" pitchFamily="18" charset="0"/>
              </a:rPr>
              <a:t>негіздер</a:t>
            </a:r>
            <a:r>
              <a:rPr lang="ru-RU" b="1" u="sng" dirty="0" smtClean="0">
                <a:solidFill>
                  <a:srgbClr val="FF0000"/>
                </a:solidFill>
                <a:latin typeface="Times New Roman" pitchFamily="18" charset="0"/>
                <a:cs typeface="Times New Roman" pitchFamily="18" charset="0"/>
              </a:rPr>
              <a:t>  </a:t>
            </a:r>
            <a:r>
              <a:rPr lang="ru-RU" b="1" u="sng" dirty="0" err="1" smtClean="0">
                <a:solidFill>
                  <a:srgbClr val="FF0000"/>
                </a:solidFill>
                <a:latin typeface="Times New Roman" pitchFamily="18" charset="0"/>
                <a:cs typeface="Times New Roman" pitchFamily="18" charset="0"/>
              </a:rPr>
              <a:t>көмектеседі:</a:t>
            </a:r>
            <a:endParaRPr lang="ru-RU" b="1" u="sng" dirty="0" smtClean="0">
              <a:solidFill>
                <a:srgbClr val="FF0000"/>
              </a:solidFill>
              <a:latin typeface="Times New Roman" pitchFamily="18" charset="0"/>
              <a:cs typeface="Times New Roman" pitchFamily="18" charset="0"/>
            </a:endParaRPr>
          </a:p>
          <a:p>
            <a:pPr lvl="0"/>
            <a:r>
              <a:rPr lang="ru-RU" dirty="0" err="1" smtClean="0">
                <a:latin typeface="Times New Roman" pitchFamily="18" charset="0"/>
                <a:cs typeface="Times New Roman" pitchFamily="18" charset="0"/>
              </a:rPr>
              <a:t>Логикалық  </a:t>
            </a:r>
            <a:r>
              <a:rPr lang="ru-RU" dirty="0" smtClean="0">
                <a:latin typeface="Times New Roman" pitchFamily="18" charset="0"/>
                <a:cs typeface="Times New Roman" pitchFamily="18" charset="0"/>
              </a:rPr>
              <a:t>абстракция </a:t>
            </a:r>
            <a:r>
              <a:rPr lang="ru-RU" dirty="0" err="1" smtClean="0">
                <a:latin typeface="Times New Roman" pitchFamily="18" charset="0"/>
                <a:cs typeface="Times New Roman" pitchFamily="18" charset="0"/>
              </a:rPr>
              <a:t>әдісінің көмегімен Рикардоның саяси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экономиясына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экономикалық құбылыстар </a:t>
            </a:r>
            <a:r>
              <a:rPr lang="ru-RU" dirty="0" smtClean="0">
                <a:latin typeface="Times New Roman" pitchFamily="18" charset="0"/>
                <a:cs typeface="Times New Roman" pitchFamily="18" charset="0"/>
              </a:rPr>
              <a:t>мен </a:t>
            </a:r>
            <a:r>
              <a:rPr lang="ru-RU" dirty="0" err="1" smtClean="0">
                <a:latin typeface="Times New Roman" pitchFamily="18" charset="0"/>
                <a:cs typeface="Times New Roman" pitchFamily="18" charset="0"/>
              </a:rPr>
              <a:t>процестерді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тереңдеп көру тән болды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Ол</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шынайы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болмысты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үлкен белсенділікпен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және құлшыныспен талдады</a:t>
            </a:r>
            <a:r>
              <a:rPr lang="ru-RU" dirty="0" smtClean="0">
                <a:latin typeface="Times New Roman" pitchFamily="18" charset="0"/>
                <a:cs typeface="Times New Roman" pitchFamily="18" charset="0"/>
              </a:rPr>
              <a:t>.</a:t>
            </a:r>
          </a:p>
          <a:p>
            <a:pPr lvl="0"/>
            <a:r>
              <a:rPr lang="ru-RU" dirty="0" err="1" smtClean="0">
                <a:latin typeface="Times New Roman" pitchFamily="18" charset="0"/>
                <a:cs typeface="Times New Roman" pitchFamily="18" charset="0"/>
              </a:rPr>
              <a:t>Адамның еркіне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тәуелсіз объективті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экономикалық заңдардың өмір сүру  түсінгі классиктер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ойларының негізі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болды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Бұл заңдар,  экономикалық жүйелердің табиғи дамуын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олардың өзін </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өзі реттеу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әдістеріне тән екендігін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көрсетті.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Осыдан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мемлекеттің экономикаға араласуын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шектеу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керектігі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туындады</a:t>
            </a:r>
            <a:r>
              <a:rPr lang="ru-RU" dirty="0" smtClean="0">
                <a:latin typeface="Times New Roman" pitchFamily="18" charset="0"/>
                <a:cs typeface="Times New Roman" pitchFamily="18" charset="0"/>
              </a:rPr>
              <a:t>.</a:t>
            </a:r>
          </a:p>
          <a:p>
            <a:pPr lvl="0"/>
            <a:r>
              <a:rPr lang="ru-RU" dirty="0" err="1" smtClean="0">
                <a:latin typeface="Times New Roman" pitchFamily="18" charset="0"/>
                <a:cs typeface="Times New Roman" pitchFamily="18" charset="0"/>
              </a:rPr>
              <a:t>Барлық классикалық ілім</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еңбек құн теориясының және бүкіл пайданың  болуынан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құралған.</a:t>
            </a:r>
            <a:endParaRPr lang="ru-RU" dirty="0" smtClean="0">
              <a:latin typeface="Times New Roman" pitchFamily="18" charset="0"/>
              <a:cs typeface="Times New Roman" pitchFamily="18" charset="0"/>
            </a:endParaRPr>
          </a:p>
          <a:p>
            <a:pPr lvl="0"/>
            <a:r>
              <a:rPr lang="ru-RU" dirty="0" err="1" smtClean="0">
                <a:latin typeface="Times New Roman" pitchFamily="18" charset="0"/>
                <a:cs typeface="Times New Roman" pitchFamily="18" charset="0"/>
              </a:rPr>
              <a:t>Классикалық саяси</a:t>
            </a:r>
            <a:r>
              <a:rPr lang="ru-RU" dirty="0" smtClean="0">
                <a:latin typeface="Times New Roman" pitchFamily="18" charset="0"/>
                <a:cs typeface="Times New Roman" pitchFamily="18" charset="0"/>
              </a:rPr>
              <a:t> экономия </a:t>
            </a:r>
            <a:r>
              <a:rPr lang="ru-RU" dirty="0" err="1" smtClean="0">
                <a:latin typeface="Times New Roman" pitchFamily="18" charset="0"/>
                <a:cs typeface="Times New Roman" pitchFamily="18" charset="0"/>
              </a:rPr>
              <a:t>буржуазиялық қоғамның таптық құрылымына  талдау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жасады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Қосымша еңбек, жалданбалы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еңбекті қанау капиталистер</a:t>
            </a:r>
            <a:r>
              <a:rPr lang="ru-RU" dirty="0" smtClean="0">
                <a:latin typeface="Times New Roman" pitchFamily="18" charset="0"/>
                <a:cs typeface="Times New Roman" pitchFamily="18" charset="0"/>
              </a:rPr>
              <a:t> мен  </a:t>
            </a:r>
            <a:r>
              <a:rPr lang="ru-RU" dirty="0" err="1" smtClean="0">
                <a:latin typeface="Times New Roman" pitchFamily="18" charset="0"/>
                <a:cs typeface="Times New Roman" pitchFamily="18" charset="0"/>
              </a:rPr>
              <a:t>жер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иеленушілердің пайдаларының  көздері  деген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қорытынды жасады</a:t>
            </a:r>
            <a:r>
              <a:rPr lang="ru-RU" dirty="0" smtClean="0">
                <a:latin typeface="Times New Roman" pitchFamily="18" charset="0"/>
                <a:cs typeface="Times New Roman" pitchFamily="18" charset="0"/>
              </a:rPr>
              <a:t>.</a:t>
            </a:r>
          </a:p>
          <a:p>
            <a:pPr lvl="0"/>
            <a:r>
              <a:rPr lang="ru-RU" dirty="0" err="1" smtClean="0">
                <a:latin typeface="Times New Roman" pitchFamily="18" charset="0"/>
                <a:cs typeface="Times New Roman" pitchFamily="18" charset="0"/>
              </a:rPr>
              <a:t>Классикалық саяси</a:t>
            </a:r>
            <a:r>
              <a:rPr lang="ru-RU" dirty="0" smtClean="0">
                <a:latin typeface="Times New Roman" pitchFamily="18" charset="0"/>
                <a:cs typeface="Times New Roman" pitchFamily="18" charset="0"/>
              </a:rPr>
              <a:t>  экономия </a:t>
            </a:r>
            <a:r>
              <a:rPr lang="ru-RU" dirty="0" err="1" smtClean="0">
                <a:latin typeface="Times New Roman" pitchFamily="18" charset="0"/>
                <a:cs typeface="Times New Roman" pitchFamily="18" charset="0"/>
              </a:rPr>
              <a:t>қоғамдық капиталдың ұдайы өндіріс механизмін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капиталдың  жинақталуын зерттеп</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экономикалық дағдарыстардың болмай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қоймайтындығын көрсетті</a:t>
            </a:r>
            <a:r>
              <a:rPr lang="ru-RU" dirty="0" smtClean="0">
                <a:latin typeface="Times New Roman" pitchFamily="18" charset="0"/>
                <a:cs typeface="Times New Roman" pitchFamily="18" charset="0"/>
              </a:rPr>
              <a:t>.</a:t>
            </a:r>
          </a:p>
          <a:p>
            <a:pPr>
              <a:buNone/>
            </a:pPr>
            <a:r>
              <a:rPr lang="ru-RU" dirty="0" smtClean="0"/>
              <a:t> </a:t>
            </a:r>
          </a:p>
          <a:p>
            <a:endParaRPr lang="ru-RU" dirty="0"/>
          </a:p>
        </p:txBody>
      </p:sp>
    </p:spTree>
  </p:cSld>
  <p:clrMapOvr>
    <a:masterClrMapping/>
  </p:clrMapOvr>
  <p:transition>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1071546"/>
            <a:ext cx="8229600" cy="5253054"/>
          </a:xfrm>
        </p:spPr>
        <p:txBody>
          <a:bodyPr>
            <a:normAutofit/>
          </a:bodyPr>
          <a:lstStyle/>
          <a:p>
            <a:pPr algn="ctr">
              <a:buNone/>
            </a:pPr>
            <a:r>
              <a:rPr lang="kk-KZ" sz="3600" dirty="0" smtClean="0">
                <a:solidFill>
                  <a:schemeClr val="accent2">
                    <a:lumMod val="60000"/>
                    <a:lumOff val="40000"/>
                  </a:schemeClr>
                </a:solidFill>
                <a:latin typeface="Times New Roman" pitchFamily="18" charset="0"/>
                <a:cs typeface="Times New Roman" pitchFamily="18" charset="0"/>
              </a:rPr>
              <a:t>Жоспар:</a:t>
            </a:r>
          </a:p>
          <a:p>
            <a:pPr marL="742950" indent="-742950">
              <a:buClr>
                <a:schemeClr val="accent2">
                  <a:lumMod val="75000"/>
                </a:schemeClr>
              </a:buClr>
              <a:buFont typeface="+mj-lt"/>
              <a:buAutoNum type="arabicParenR"/>
            </a:pPr>
            <a:r>
              <a:rPr lang="kk-KZ" sz="2800" dirty="0" smtClean="0">
                <a:solidFill>
                  <a:srgbClr val="FFC000"/>
                </a:solidFill>
                <a:latin typeface="Times New Roman" pitchFamily="18" charset="0"/>
                <a:cs typeface="Times New Roman" pitchFamily="18" charset="0"/>
              </a:rPr>
              <a:t>У. Петтидің еңбек құн теориясы;</a:t>
            </a:r>
          </a:p>
          <a:p>
            <a:pPr marL="742950" indent="-742950">
              <a:buClr>
                <a:schemeClr val="accent2">
                  <a:lumMod val="75000"/>
                </a:schemeClr>
              </a:buClr>
              <a:buFont typeface="+mj-lt"/>
              <a:buAutoNum type="arabicParenR"/>
            </a:pPr>
            <a:r>
              <a:rPr lang="kk-KZ" sz="2800" dirty="0" smtClean="0">
                <a:solidFill>
                  <a:srgbClr val="FFC000"/>
                </a:solidFill>
                <a:latin typeface="Times New Roman" pitchFamily="18" charset="0"/>
                <a:cs typeface="Times New Roman" pitchFamily="18" charset="0"/>
              </a:rPr>
              <a:t>П. Буагильбердің көзқарасының ерекшеліктері;</a:t>
            </a:r>
          </a:p>
          <a:p>
            <a:pPr marL="742950" indent="-742950">
              <a:buClr>
                <a:schemeClr val="accent2">
                  <a:lumMod val="75000"/>
                </a:schemeClr>
              </a:buClr>
              <a:buFont typeface="+mj-lt"/>
              <a:buAutoNum type="arabicParenR"/>
            </a:pPr>
            <a:r>
              <a:rPr lang="kk-KZ" sz="2800" dirty="0" smtClean="0">
                <a:solidFill>
                  <a:srgbClr val="FFC000"/>
                </a:solidFill>
                <a:latin typeface="Times New Roman" pitchFamily="18" charset="0"/>
                <a:cs typeface="Times New Roman" pitchFamily="18" charset="0"/>
              </a:rPr>
              <a:t>Физиократтар;</a:t>
            </a:r>
          </a:p>
          <a:p>
            <a:pPr marL="742950" indent="-742950">
              <a:buClr>
                <a:schemeClr val="accent2">
                  <a:lumMod val="75000"/>
                </a:schemeClr>
              </a:buClr>
              <a:buFont typeface="+mj-lt"/>
              <a:buAutoNum type="arabicParenR"/>
            </a:pPr>
            <a:r>
              <a:rPr lang="kk-KZ" sz="2800" dirty="0" smtClean="0">
                <a:solidFill>
                  <a:srgbClr val="FFC000"/>
                </a:solidFill>
                <a:latin typeface="Times New Roman" pitchFamily="18" charset="0"/>
                <a:cs typeface="Times New Roman" pitchFamily="18" charset="0"/>
              </a:rPr>
              <a:t>А. Смиттің “экономикалық адам” және “көрінбейтін қол” туралы концепциясы;</a:t>
            </a:r>
          </a:p>
          <a:p>
            <a:pPr marL="742950" indent="-742950">
              <a:buClr>
                <a:schemeClr val="accent2">
                  <a:lumMod val="75000"/>
                </a:schemeClr>
              </a:buClr>
              <a:buFont typeface="+mj-lt"/>
              <a:buAutoNum type="arabicParenR"/>
            </a:pPr>
            <a:r>
              <a:rPr lang="kk-KZ" sz="2800" dirty="0" smtClean="0">
                <a:solidFill>
                  <a:srgbClr val="FFC000"/>
                </a:solidFill>
                <a:latin typeface="Times New Roman" pitchFamily="18" charset="0"/>
                <a:cs typeface="Times New Roman" pitchFamily="18" charset="0"/>
              </a:rPr>
              <a:t>А. Смиттің теориялық ережелері;</a:t>
            </a:r>
          </a:p>
          <a:p>
            <a:pPr marL="742950" indent="-742950">
              <a:buClr>
                <a:schemeClr val="accent2">
                  <a:lumMod val="75000"/>
                </a:schemeClr>
              </a:buClr>
              <a:buFont typeface="+mj-lt"/>
              <a:buAutoNum type="arabicParenR"/>
            </a:pPr>
            <a:r>
              <a:rPr lang="kk-KZ" sz="2800" dirty="0" smtClean="0">
                <a:solidFill>
                  <a:srgbClr val="FFC000"/>
                </a:solidFill>
                <a:latin typeface="Times New Roman" pitchFamily="18" charset="0"/>
                <a:cs typeface="Times New Roman" pitchFamily="18" charset="0"/>
              </a:rPr>
              <a:t>Рикардоның экономикалық ілімі;</a:t>
            </a:r>
          </a:p>
          <a:p>
            <a:pPr marL="742950" indent="-742950">
              <a:buClr>
                <a:schemeClr val="accent2">
                  <a:lumMod val="75000"/>
                </a:schemeClr>
              </a:buClr>
              <a:buFont typeface="+mj-lt"/>
              <a:buAutoNum type="arabicParenR"/>
            </a:pPr>
            <a:r>
              <a:rPr lang="kk-KZ" sz="2800" dirty="0" smtClean="0">
                <a:solidFill>
                  <a:srgbClr val="FFC000"/>
                </a:solidFill>
                <a:latin typeface="Times New Roman" pitchFamily="18" charset="0"/>
                <a:cs typeface="Times New Roman" pitchFamily="18" charset="0"/>
              </a:rPr>
              <a:t>Мальтустың халық заңы;</a:t>
            </a:r>
            <a:endParaRPr lang="ru-RU" sz="2800" dirty="0">
              <a:solidFill>
                <a:srgbClr val="FFC000"/>
              </a:solidFill>
              <a:latin typeface="Times New Roman" pitchFamily="18" charset="0"/>
              <a:cs typeface="Times New Roman" pitchFamily="18" charset="0"/>
            </a:endParaRPr>
          </a:p>
        </p:txBody>
      </p:sp>
    </p:spTree>
  </p:cSld>
  <p:clrMapOvr>
    <a:masterClrMapping/>
  </p:clrMapOvr>
  <p:transition>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Содержимое 5" descr="мальтус.jpg"/>
          <p:cNvPicPr>
            <a:picLocks noGrp="1" noChangeAspect="1"/>
          </p:cNvPicPr>
          <p:nvPr>
            <p:ph idx="1"/>
          </p:nvPr>
        </p:nvPicPr>
        <p:blipFill>
          <a:blip r:embed="rId2"/>
          <a:stretch>
            <a:fillRect/>
          </a:stretch>
        </p:blipFill>
        <p:spPr>
          <a:xfrm>
            <a:off x="214282" y="785794"/>
            <a:ext cx="3643338" cy="500066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5" name="Блок-схема: перфолента 4"/>
          <p:cNvSpPr/>
          <p:nvPr/>
        </p:nvSpPr>
        <p:spPr>
          <a:xfrm rot="261630">
            <a:off x="3925199" y="181522"/>
            <a:ext cx="5000628" cy="5929354"/>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latin typeface="Times New Roman" pitchFamily="18" charset="0"/>
                <a:cs typeface="Times New Roman" pitchFamily="18" charset="0"/>
              </a:rPr>
              <a:t>Томас Роберт Мальтус (1766-1834 </a:t>
            </a:r>
            <a:r>
              <a:rPr lang="ru-RU" b="1" dirty="0" err="1" smtClean="0">
                <a:latin typeface="Times New Roman" pitchFamily="18" charset="0"/>
                <a:cs typeface="Times New Roman" pitchFamily="18" charset="0"/>
              </a:rPr>
              <a:t>жж</a:t>
            </a:r>
            <a:r>
              <a:rPr lang="ru-RU" b="1"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 XIX </a:t>
            </a:r>
            <a:r>
              <a:rPr lang="ru-RU" dirty="0" err="1" smtClean="0">
                <a:latin typeface="Times New Roman" pitchFamily="18" charset="0"/>
                <a:cs typeface="Times New Roman" pitchFamily="18" charset="0"/>
              </a:rPr>
              <a:t>ғасырдың бірінші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жартысындағы англияның </a:t>
            </a:r>
            <a:r>
              <a:rPr lang="ru-RU" dirty="0" smtClean="0">
                <a:latin typeface="Times New Roman" pitchFamily="18" charset="0"/>
                <a:cs typeface="Times New Roman" pitchFamily="18" charset="0"/>
              </a:rPr>
              <a:t>экономика </a:t>
            </a:r>
            <a:r>
              <a:rPr lang="ru-RU" dirty="0" err="1" smtClean="0">
                <a:latin typeface="Times New Roman" pitchFamily="18" charset="0"/>
                <a:cs typeface="Times New Roman" pitchFamily="18" charset="0"/>
              </a:rPr>
              <a:t>ілімінің өкілі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Оның  негізгі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еңбектері: «Халықтың орналасу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заңының ережесі</a:t>
            </a:r>
            <a:r>
              <a:rPr lang="ru-RU" dirty="0" smtClean="0">
                <a:latin typeface="Times New Roman" pitchFamily="18" charset="0"/>
                <a:cs typeface="Times New Roman" pitchFamily="18" charset="0"/>
              </a:rPr>
              <a:t>» (1718 ж), «</a:t>
            </a:r>
            <a:r>
              <a:rPr lang="ru-RU" dirty="0" err="1" smtClean="0">
                <a:latin typeface="Times New Roman" pitchFamily="18" charset="0"/>
                <a:cs typeface="Times New Roman" pitchFamily="18" charset="0"/>
              </a:rPr>
              <a:t>Табиғат және жер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рентасының өсуін зерттеу</a:t>
            </a:r>
            <a:r>
              <a:rPr lang="ru-RU" dirty="0" smtClean="0">
                <a:latin typeface="Times New Roman" pitchFamily="18" charset="0"/>
                <a:cs typeface="Times New Roman" pitchFamily="18" charset="0"/>
              </a:rPr>
              <a:t>» (1815 ж), «</a:t>
            </a:r>
            <a:r>
              <a:rPr lang="ru-RU" dirty="0" err="1" smtClean="0">
                <a:latin typeface="Times New Roman" pitchFamily="18" charset="0"/>
                <a:cs typeface="Times New Roman" pitchFamily="18" charset="0"/>
              </a:rPr>
              <a:t>Саяси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экономияның бастауы</a:t>
            </a:r>
            <a:r>
              <a:rPr lang="ru-RU" dirty="0" smtClean="0">
                <a:latin typeface="Times New Roman" pitchFamily="18" charset="0"/>
                <a:cs typeface="Times New Roman" pitchFamily="18" charset="0"/>
              </a:rPr>
              <a:t>» (1820 ж). </a:t>
            </a:r>
            <a:r>
              <a:rPr lang="ru-RU" dirty="0" err="1" smtClean="0">
                <a:latin typeface="Times New Roman" pitchFamily="18" charset="0"/>
                <a:cs typeface="Times New Roman" pitchFamily="18" charset="0"/>
              </a:rPr>
              <a:t>Ол</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бұл еңбектерінде лендлордтардың, жер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иеленушілердің және капиталистердің жекелік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құқыларын қорғап, олардың  бұқара халықтың кедейлігіне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жауапкер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еместігін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дәлелдеді</a:t>
            </a:r>
            <a:endParaRPr lang="ru-RU" dirty="0">
              <a:latin typeface="Times New Roman" pitchFamily="18" charset="0"/>
              <a:cs typeface="Times New Roman" pitchFamily="18" charset="0"/>
            </a:endParaRPr>
          </a:p>
        </p:txBody>
      </p:sp>
    </p:spTree>
  </p:cSld>
  <p:clrMapOvr>
    <a:masterClrMapping/>
  </p:clrMapOvr>
  <p:transition>
    <p:blind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71480"/>
            <a:ext cx="8186766" cy="5143536"/>
          </a:xfrm>
          <a:solidFill>
            <a:srgbClr val="7030A0"/>
          </a:solidFill>
        </p:spPr>
        <p:txBody>
          <a:bodyPr>
            <a:noAutofit/>
          </a:bodyPr>
          <a:lstStyle/>
          <a:p>
            <a:r>
              <a:rPr lang="kk-KZ" sz="2000" b="1" i="1" dirty="0" smtClean="0">
                <a:latin typeface="Times New Roman" pitchFamily="18" charset="0"/>
                <a:cs typeface="Times New Roman" pitchFamily="18" charset="0"/>
              </a:rPr>
              <a:t>Мальтус халықтың өсімінің әр түрлі үрдістері мен оның өмір-сүруіне керекті қаражаттардың ара қатынастарының сәйкесіздігін дәлелдеуге тырысты. Мәселен, оның  есептеуі бойынша, халықтың саны  әрбір 25 жыл сайын геометриялық прогреспен екі еселеп өседі (1,2,4,8,16,32,64  және т.б.), ал олардың өмір сүру жабдықтары тек қана арифметикалық прогреспен  (1,2,3,4,5,6,7 және т.б.) өседі. Мұндай жағдайда 2 жүз жылдың ішінде жер шарындағы халық саны  мен оның өмір сүру  жабдықтарын  салыстырғанда 256-ның 9-ға,       3 жүз жылда 4096-ның 13-ке қатынасындай болған болар еді.Мальтустің бас  пікірлері, - кедейлік байлықтың әділетсіз, тең бөлінбегендігінен тумайды, оған халықтың өзі кінәлі, «жұмысты жаман істейді»; - «халық өзін-өзі кінәлауы тиіс» және «ешқандай төңкерістер мен реформалар оған көмектесе алмайды» халықтың шамадан тыс көбеюіне қарсы шаралар: «адамгершілікті ауыздықтау», «кедейлердің некеге отырудан бас тартуы» деді. </a:t>
            </a:r>
            <a:endParaRPr lang="ru-RU" sz="2000" b="1" i="1" dirty="0" smtClean="0">
              <a:latin typeface="Times New Roman" pitchFamily="18" charset="0"/>
              <a:cs typeface="Times New Roman" pitchFamily="18" charset="0"/>
            </a:endParaRPr>
          </a:p>
        </p:txBody>
      </p:sp>
    </p:spTree>
  </p:cSld>
  <p:clrMapOvr>
    <a:masterClrMapping/>
  </p:clrMapOvr>
  <p:transition>
    <p:split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24648"/>
          </a:xfrm>
        </p:spPr>
        <p:txBody>
          <a:bodyPr>
            <a:normAutofit fontScale="90000"/>
          </a:bodyPr>
          <a:lstStyle/>
          <a:p>
            <a:r>
              <a:rPr lang="kk-KZ" sz="4400" dirty="0" smtClean="0">
                <a:latin typeface="Times New Roman" pitchFamily="18" charset="0"/>
                <a:cs typeface="Times New Roman" pitchFamily="18" charset="0"/>
              </a:rPr>
              <a:t>Қорытынды:</a:t>
            </a:r>
            <a:endParaRPr lang="ru-RU" sz="44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643050"/>
            <a:ext cx="8229600" cy="4681550"/>
          </a:xfrm>
          <a:solidFill>
            <a:srgbClr val="92D050"/>
          </a:solidFill>
        </p:spPr>
        <p:txBody>
          <a:bodyPr>
            <a:normAutofit fontScale="70000" lnSpcReduction="20000"/>
          </a:bodyPr>
          <a:lstStyle/>
          <a:p>
            <a:pPr>
              <a:buNone/>
            </a:pPr>
            <a:r>
              <a:rPr lang="kk-KZ" dirty="0" smtClean="0"/>
              <a:t>Тақырып классикалық саяси экономияның пайда болу мен дамуына арналған еркін, жеке кәсіпкерлік проблемаларын шешуге арналған. Ол еңбек құны  теориясында негізделген. Англиядағы классикалық саяси экономия бастауында У. Петти тұрды, бұл ілімнің дамуы А. Смитпен, оның  ізбасары Д. Рикардомен байланысты.</a:t>
            </a:r>
            <a:r>
              <a:rPr lang="ru-RU" dirty="0" smtClean="0"/>
              <a:t> Мальтус,  </a:t>
            </a:r>
            <a:r>
              <a:rPr lang="ru-RU" dirty="0" err="1" smtClean="0"/>
              <a:t>халықтың өсуіндегі геометриялық прогресті</a:t>
            </a:r>
            <a:r>
              <a:rPr lang="ru-RU" dirty="0" smtClean="0"/>
              <a:t>, </a:t>
            </a:r>
            <a:r>
              <a:rPr lang="ru-RU" dirty="0" err="1" smtClean="0"/>
              <a:t>тамақ ресурстары</a:t>
            </a:r>
            <a:r>
              <a:rPr lang="ru-RU" dirty="0" smtClean="0"/>
              <a:t> </a:t>
            </a:r>
            <a:r>
              <a:rPr lang="ru-RU" dirty="0" err="1" smtClean="0"/>
              <a:t>қорларының  арифметикалық өсуімен салыстыру</a:t>
            </a:r>
            <a:r>
              <a:rPr lang="ru-RU" dirty="0" smtClean="0"/>
              <a:t> </a:t>
            </a:r>
            <a:r>
              <a:rPr lang="ru-RU" dirty="0" err="1" smtClean="0"/>
              <a:t>бойынша</a:t>
            </a:r>
            <a:r>
              <a:rPr lang="ru-RU" dirty="0" smtClean="0"/>
              <a:t> </a:t>
            </a:r>
            <a:r>
              <a:rPr lang="ru-RU" dirty="0" err="1" smtClean="0"/>
              <a:t>халық санының теориясын</a:t>
            </a:r>
            <a:r>
              <a:rPr lang="ru-RU" dirty="0" smtClean="0"/>
              <a:t> </a:t>
            </a:r>
            <a:r>
              <a:rPr lang="ru-RU" dirty="0" err="1" smtClean="0"/>
              <a:t>жасады</a:t>
            </a:r>
            <a:r>
              <a:rPr lang="ru-RU" dirty="0" smtClean="0"/>
              <a:t>.</a:t>
            </a:r>
            <a:r>
              <a:rPr lang="kk-KZ" dirty="0" smtClean="0"/>
              <a:t> Францияның классикалық саяси экономиясы байлықтың көзі айналым емес, өндіріс болып саналады деп, меркантилизмге қарсы күресті. Франциядағы классикалық саяси экономия  ағымы экономикада негізгі рөлді ауыл шаруашылық өндірісіне беру физиократтардан басталды және олар ірі капиталистік фермерлердің мүдделерін қорғады</a:t>
            </a:r>
            <a:r>
              <a:rPr lang="ru-RU" dirty="0" smtClean="0"/>
              <a:t> </a:t>
            </a:r>
          </a:p>
          <a:p>
            <a:endParaRPr lang="ru-RU" dirty="0"/>
          </a:p>
        </p:txBody>
      </p:sp>
    </p:spTree>
  </p:cSld>
  <p:clrMapOvr>
    <a:masterClrMapping/>
  </p:clrMapOvr>
  <p:transition>
    <p:spli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r>
              <a:rPr lang="kk-KZ" dirty="0" smtClean="0"/>
              <a:t>Орындаған: Таубалды Мадина МжЖБ 10-500-61</a:t>
            </a:r>
          </a:p>
          <a:p>
            <a:pPr>
              <a:buNone/>
            </a:pPr>
            <a:r>
              <a:rPr lang="kk-KZ" dirty="0" smtClean="0"/>
              <a:t>                                       </a:t>
            </a:r>
            <a:r>
              <a:rPr lang="en-US" dirty="0" smtClean="0"/>
              <a:t>II-</a:t>
            </a:r>
            <a:r>
              <a:rPr lang="ru-RU" dirty="0" smtClean="0"/>
              <a:t>курс</a:t>
            </a:r>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lgn="ctr">
              <a:buNone/>
            </a:pPr>
            <a:r>
              <a:rPr lang="kk-KZ" dirty="0" smtClean="0"/>
              <a:t>Қостанай 2011</a:t>
            </a:r>
            <a:endParaRPr lang="ru-RU" dirty="0"/>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57158" y="428604"/>
            <a:ext cx="5472122" cy="5000660"/>
          </a:xfrm>
          <a:solidFill>
            <a:srgbClr val="FFC000"/>
          </a:solidFill>
        </p:spPr>
        <p:txBody>
          <a:bodyPr>
            <a:normAutofit fontScale="77500" lnSpcReduction="20000"/>
          </a:bodyPr>
          <a:lstStyle/>
          <a:p>
            <a:endParaRPr lang="kk-KZ" b="1" dirty="0" smtClean="0">
              <a:latin typeface="Times New Roman" pitchFamily="18" charset="0"/>
              <a:cs typeface="Times New Roman" pitchFamily="18" charset="0"/>
            </a:endParaRPr>
          </a:p>
          <a:p>
            <a:pPr>
              <a:buNone/>
            </a:pPr>
            <a:r>
              <a:rPr lang="kk-KZ" b="1" dirty="0" smtClean="0">
                <a:latin typeface="Times New Roman" pitchFamily="18" charset="0"/>
                <a:cs typeface="Times New Roman" pitchFamily="18" charset="0"/>
              </a:rPr>
              <a:t>     Уильям </a:t>
            </a:r>
            <a:r>
              <a:rPr lang="kk-KZ" b="1" dirty="0" smtClean="0">
                <a:latin typeface="Times New Roman" pitchFamily="18" charset="0"/>
                <a:cs typeface="Times New Roman" pitchFamily="18" charset="0"/>
              </a:rPr>
              <a:t>Петти</a:t>
            </a:r>
            <a:r>
              <a:rPr lang="kk-KZ" dirty="0" smtClean="0">
                <a:latin typeface="Times New Roman" pitchFamily="18" charset="0"/>
                <a:cs typeface="Times New Roman" pitchFamily="18" charset="0"/>
              </a:rPr>
              <a:t> </a:t>
            </a:r>
            <a:r>
              <a:rPr lang="kk-KZ" b="1" dirty="0" smtClean="0">
                <a:latin typeface="Times New Roman" pitchFamily="18" charset="0"/>
                <a:cs typeface="Times New Roman" pitchFamily="18" charset="0"/>
              </a:rPr>
              <a:t>(1623-1687 жж)</a:t>
            </a:r>
            <a:r>
              <a:rPr lang="kk-KZ" dirty="0" smtClean="0">
                <a:latin typeface="Times New Roman" pitchFamily="18" charset="0"/>
                <a:cs typeface="Times New Roman" pitchFamily="18" charset="0"/>
              </a:rPr>
              <a:t> – Англиядағы классикалық саяси экономияның негізін салушы. Оның негізгі еңбектері: «Салықтар мен алымдар туралы трактат» (1662 ж); «Ирландияның саяси анатомиясы» (1672 ж); «Саяси арифметика» (1676 ж); «Ақша туралы бірнеше ауыз сөз» (1682 ж);</a:t>
            </a:r>
            <a:endParaRPr lang="ru-RU" dirty="0" smtClean="0">
              <a:latin typeface="Times New Roman" pitchFamily="18" charset="0"/>
              <a:cs typeface="Times New Roman" pitchFamily="18" charset="0"/>
            </a:endParaRPr>
          </a:p>
          <a:p>
            <a:pPr>
              <a:buNone/>
            </a:pPr>
            <a:r>
              <a:rPr lang="kk-KZ" dirty="0" smtClean="0">
                <a:latin typeface="Times New Roman" pitchFamily="18" charset="0"/>
                <a:cs typeface="Times New Roman" pitchFamily="18" charset="0"/>
              </a:rPr>
              <a:t>   </a:t>
            </a:r>
            <a:r>
              <a:rPr lang="kk-KZ" dirty="0" smtClean="0">
                <a:latin typeface="Times New Roman" pitchFamily="18" charset="0"/>
                <a:cs typeface="Times New Roman" pitchFamily="18" charset="0"/>
              </a:rPr>
              <a:t>   У</a:t>
            </a:r>
            <a:r>
              <a:rPr lang="kk-KZ" dirty="0" smtClean="0">
                <a:latin typeface="Times New Roman" pitchFamily="18" charset="0"/>
                <a:cs typeface="Times New Roman" pitchFamily="18" charset="0"/>
              </a:rPr>
              <a:t>. Петти саяси экономияға, жаңа әдіс кіргізіп - құбылыстың мәнін талдап, экономикадағы себепті қатынастар мен олардың заңды байланыстарын көрсетті.</a:t>
            </a:r>
            <a:endParaRPr lang="ru-RU" dirty="0" smtClean="0">
              <a:latin typeface="Times New Roman" pitchFamily="18" charset="0"/>
              <a:cs typeface="Times New Roman" pitchFamily="18" charset="0"/>
            </a:endParaRPr>
          </a:p>
          <a:p>
            <a:pPr>
              <a:buNone/>
            </a:pPr>
            <a:r>
              <a:rPr lang="kk-KZ" dirty="0" smtClean="0"/>
              <a:t> </a:t>
            </a:r>
            <a:endParaRPr lang="ru-RU" dirty="0" smtClean="0"/>
          </a:p>
          <a:p>
            <a:endParaRPr lang="ru-RU" dirty="0"/>
          </a:p>
        </p:txBody>
      </p:sp>
      <p:pic>
        <p:nvPicPr>
          <p:cNvPr id="5" name="Рисунок 4" descr="1007576_7576_201.jpg"/>
          <p:cNvPicPr>
            <a:picLocks noChangeAspect="1"/>
          </p:cNvPicPr>
          <p:nvPr/>
        </p:nvPicPr>
        <p:blipFill>
          <a:blip r:embed="rId2"/>
          <a:stretch>
            <a:fillRect/>
          </a:stretch>
        </p:blipFill>
        <p:spPr>
          <a:xfrm>
            <a:off x="5643570" y="357166"/>
            <a:ext cx="3286116" cy="5143536"/>
          </a:xfrm>
          <a:prstGeom prst="rect">
            <a:avLst/>
          </a:prstGeom>
          <a:ln>
            <a:solidFill>
              <a:srgbClr val="FFFF00"/>
            </a:solidFill>
          </a:ln>
          <a:effectLst>
            <a:softEdge rad="112500"/>
          </a:effectLst>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581772"/>
          </a:xfrm>
        </p:spPr>
        <p:txBody>
          <a:bodyPr>
            <a:noAutofit/>
          </a:bodyPr>
          <a:lstStyle/>
          <a:p>
            <a:endParaRPr lang="ru-RU" sz="2800" dirty="0">
              <a:latin typeface="Times New Roman" pitchFamily="18" charset="0"/>
              <a:cs typeface="Times New Roman" pitchFamily="18" charset="0"/>
            </a:endParaRPr>
          </a:p>
        </p:txBody>
      </p:sp>
      <p:sp>
        <p:nvSpPr>
          <p:cNvPr id="5" name="Содержимое 4"/>
          <p:cNvSpPr>
            <a:spLocks noGrp="1"/>
          </p:cNvSpPr>
          <p:nvPr>
            <p:ph idx="1"/>
          </p:nvPr>
        </p:nvSpPr>
        <p:spPr>
          <a:xfrm>
            <a:off x="457200" y="285728"/>
            <a:ext cx="8229600" cy="6038872"/>
          </a:xfrm>
        </p:spPr>
        <p:txBody>
          <a:bodyPr/>
          <a:lstStyle/>
          <a:p>
            <a:r>
              <a:rPr lang="kk-KZ" sz="2800" dirty="0" smtClean="0">
                <a:latin typeface="Times New Roman" pitchFamily="18" charset="0"/>
                <a:cs typeface="Times New Roman" pitchFamily="18" charset="0"/>
              </a:rPr>
              <a:t>У. Петти</a:t>
            </a:r>
            <a:r>
              <a:rPr lang="kk-KZ" sz="2800" dirty="0" smtClean="0">
                <a:solidFill>
                  <a:srgbClr val="FF0000"/>
                </a:solidFill>
                <a:latin typeface="Times New Roman" pitchFamily="18" charset="0"/>
                <a:cs typeface="Times New Roman" pitchFamily="18" charset="0"/>
              </a:rPr>
              <a:t> еңбек құн теориясының </a:t>
            </a:r>
            <a:r>
              <a:rPr lang="kk-KZ" sz="2800" dirty="0" smtClean="0">
                <a:latin typeface="Times New Roman" pitchFamily="18" charset="0"/>
                <a:cs typeface="Times New Roman" pitchFamily="18" charset="0"/>
              </a:rPr>
              <a:t>негізін салушы.Құнның негізін құраушы, құнды жасайтын еңбек екендігі туралы Еуропада алғаш рет тұжырым жасады .Оның  теориясы бойынша, құн-еңбек шығындарымен анықталады</a:t>
            </a:r>
            <a:r>
              <a:rPr lang="kk-KZ" dirty="0" smtClean="0"/>
              <a:t>.</a:t>
            </a:r>
            <a:r>
              <a:rPr lang="kk-KZ" sz="2400" b="1" i="1" u="sng" dirty="0" smtClean="0">
                <a:solidFill>
                  <a:schemeClr val="bg1">
                    <a:lumMod val="95000"/>
                    <a:lumOff val="5000"/>
                  </a:schemeClr>
                </a:solidFill>
                <a:latin typeface="Times New Roman" pitchFamily="18" charset="0"/>
                <a:cs typeface="Times New Roman" pitchFamily="18" charset="0"/>
              </a:rPr>
              <a:t> Құн заңын нақты  өмірімен байланыстыру жолында У.Петти мынандай қанатты сөз қалдырды:</a:t>
            </a:r>
            <a:r>
              <a:rPr lang="kk-KZ" sz="2400" b="1" u="sng" dirty="0" smtClean="0">
                <a:solidFill>
                  <a:schemeClr val="bg1">
                    <a:lumMod val="95000"/>
                    <a:lumOff val="5000"/>
                  </a:schemeClr>
                </a:solidFill>
              </a:rPr>
              <a:t> </a:t>
            </a:r>
            <a:endParaRPr lang="ru-RU" sz="2400" b="1" u="sng" dirty="0" smtClean="0">
              <a:solidFill>
                <a:schemeClr val="bg1">
                  <a:lumMod val="95000"/>
                  <a:lumOff val="5000"/>
                </a:schemeClr>
              </a:solidFill>
            </a:endParaRPr>
          </a:p>
        </p:txBody>
      </p:sp>
      <p:sp>
        <p:nvSpPr>
          <p:cNvPr id="7" name="Вертикальный свиток 6"/>
          <p:cNvSpPr/>
          <p:nvPr/>
        </p:nvSpPr>
        <p:spPr>
          <a:xfrm>
            <a:off x="2428860" y="3429000"/>
            <a:ext cx="3716784" cy="3124416"/>
          </a:xfrm>
          <a:prstGeom prst="verticalScroll">
            <a:avLst/>
          </a:prstGeom>
          <a:ln>
            <a:solidFill>
              <a:schemeClr val="accent1">
                <a:lumMod val="50000"/>
              </a:schemeClr>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kk-KZ" sz="2800" i="1" dirty="0" smtClean="0">
                <a:latin typeface="Times New Roman" pitchFamily="18" charset="0"/>
                <a:cs typeface="Times New Roman" pitchFamily="18" charset="0"/>
              </a:rPr>
              <a:t>«Еңбек-әке және байлықтың  белсенді мақсаты, ал жер-оның анасы» </a:t>
            </a:r>
            <a:endParaRPr lang="ru-RU" sz="2800" i="1" dirty="0">
              <a:latin typeface="Times New Roman" pitchFamily="18" charset="0"/>
              <a:cs typeface="Times New Roman" pitchFamily="18" charset="0"/>
            </a:endParaRPr>
          </a:p>
        </p:txBody>
      </p:sp>
      <p:pic>
        <p:nvPicPr>
          <p:cNvPr id="8" name="Рисунок 7" descr="200px-William_Petty.png"/>
          <p:cNvPicPr>
            <a:picLocks noChangeAspect="1"/>
          </p:cNvPicPr>
          <p:nvPr/>
        </p:nvPicPr>
        <p:blipFill>
          <a:blip r:embed="rId2"/>
          <a:stretch>
            <a:fillRect/>
          </a:stretch>
        </p:blipFill>
        <p:spPr>
          <a:xfrm rot="245418">
            <a:off x="6255472" y="3229747"/>
            <a:ext cx="2540579" cy="3226535"/>
          </a:xfrm>
          <a:prstGeom prst="rect">
            <a:avLst/>
          </a:prstGeom>
          <a:ln w="228600" cap="sq" cmpd="thickThin">
            <a:solidFill>
              <a:schemeClr val="accent1">
                <a:lumMod val="75000"/>
              </a:schemeClr>
            </a:solidFill>
            <a:prstDash val="solid"/>
            <a:miter lim="800000"/>
          </a:ln>
          <a:effectLst>
            <a:innerShdw blurRad="76200">
              <a:srgbClr val="000000"/>
            </a:innerShdw>
          </a:effectLst>
        </p:spPr>
      </p:pic>
    </p:spTree>
  </p:cSld>
  <p:clrMapOvr>
    <a:masterClrMapping/>
  </p:clrMapOvr>
  <p:transition>
    <p:plu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sz="3100" b="1" dirty="0" smtClean="0">
                <a:latin typeface="Times New Roman" pitchFamily="18" charset="0"/>
                <a:cs typeface="Times New Roman" pitchFamily="18" charset="0"/>
              </a:rPr>
              <a:t> </a:t>
            </a:r>
            <a:r>
              <a:rPr lang="kk-KZ" sz="3100" b="1" i="1" u="sng" dirty="0" smtClean="0">
                <a:latin typeface="Times New Roman" pitchFamily="18" charset="0"/>
                <a:cs typeface="Times New Roman" pitchFamily="18" charset="0"/>
              </a:rPr>
              <a:t>Пьер Буагильбер– францияның классикалық </a:t>
            </a:r>
            <a:r>
              <a:rPr lang="ru-RU" sz="3100" b="1" i="1" u="sng" dirty="0" smtClean="0">
                <a:latin typeface="Times New Roman" pitchFamily="18" charset="0"/>
                <a:cs typeface="Times New Roman" pitchFamily="18" charset="0"/>
              </a:rPr>
              <a:t/>
            </a:r>
            <a:br>
              <a:rPr lang="ru-RU" sz="3100" b="1" i="1" u="sng" dirty="0" smtClean="0">
                <a:latin typeface="Times New Roman" pitchFamily="18" charset="0"/>
                <a:cs typeface="Times New Roman" pitchFamily="18" charset="0"/>
              </a:rPr>
            </a:br>
            <a:r>
              <a:rPr lang="kk-KZ" sz="3100" b="1" i="1" u="sng" dirty="0" smtClean="0">
                <a:latin typeface="Times New Roman" pitchFamily="18" charset="0"/>
                <a:cs typeface="Times New Roman" pitchFamily="18" charset="0"/>
              </a:rPr>
              <a:t>саяси экономия мектебінің  негізін салушы.</a:t>
            </a:r>
            <a:endParaRPr lang="ru-RU" sz="3100" i="1" u="sng" dirty="0"/>
          </a:p>
        </p:txBody>
      </p:sp>
      <p:sp>
        <p:nvSpPr>
          <p:cNvPr id="3" name="Содержимое 2"/>
          <p:cNvSpPr>
            <a:spLocks noGrp="1"/>
          </p:cNvSpPr>
          <p:nvPr>
            <p:ph idx="1"/>
          </p:nvPr>
        </p:nvSpPr>
        <p:spPr>
          <a:xfrm>
            <a:off x="285720" y="1928802"/>
            <a:ext cx="5072066" cy="4500594"/>
          </a:xfrm>
          <a:solidFill>
            <a:srgbClr val="FFC000"/>
          </a:solidFill>
        </p:spPr>
        <p:txBody>
          <a:bodyPr>
            <a:normAutofit fontScale="62500" lnSpcReduction="20000"/>
          </a:bodyPr>
          <a:lstStyle/>
          <a:p>
            <a:r>
              <a:rPr lang="kk-KZ" sz="4500" dirty="0" smtClean="0">
                <a:latin typeface="Times New Roman" pitchFamily="18" charset="0"/>
                <a:cs typeface="Times New Roman" pitchFamily="18" charset="0"/>
              </a:rPr>
              <a:t>П.Буагильбердің</a:t>
            </a:r>
            <a:r>
              <a:rPr lang="kk-KZ" dirty="0" smtClean="0">
                <a:latin typeface="Times New Roman" pitchFamily="18" charset="0"/>
                <a:cs typeface="Times New Roman" pitchFamily="18" charset="0"/>
              </a:rPr>
              <a:t> еңбектерінің басты мақсаты меркантилизмді сынап, ауыл шарушылығын дамыту болды. Оның ойынша ауыл шаруашылығы экономияның өсуі мен мемлекет байлығының негізгі көзі деген пікірі- Францияның экономикалық идеясында XVIII  ғасырдың орта кезіне дейін сақталды. Осы кезде П. Буагильбердің ойы мен танысқан король Людвиг XIV  мануфактураны ұлғайтуға мемлекеттік протекция (қолдау) көрсетіп француз тауарларын экспортқа шығаруды қолдады, сыртқы – импортты тежеп, ауыл шаруашылығы өндірісіне жоғары салық салуды заңдастырды. Бұл өнеркәсіп өндірісінің дамуын тежеп, ұлттық шаруашылыққа үлкен зиян келтірді.</a:t>
            </a:r>
            <a:endParaRPr lang="ru-RU" dirty="0" smtClean="0">
              <a:latin typeface="Times New Roman" pitchFamily="18" charset="0"/>
              <a:cs typeface="Times New Roman" pitchFamily="18" charset="0"/>
            </a:endParaRPr>
          </a:p>
          <a:p>
            <a:endParaRPr lang="ru-RU" dirty="0"/>
          </a:p>
        </p:txBody>
      </p:sp>
      <p:pic>
        <p:nvPicPr>
          <p:cNvPr id="5" name="Рисунок 4" descr="буагильбер.jpg"/>
          <p:cNvPicPr>
            <a:picLocks noChangeAspect="1"/>
          </p:cNvPicPr>
          <p:nvPr/>
        </p:nvPicPr>
        <p:blipFill>
          <a:blip r:embed="rId2"/>
          <a:stretch>
            <a:fillRect/>
          </a:stretch>
        </p:blipFill>
        <p:spPr>
          <a:xfrm rot="221145">
            <a:off x="5500694" y="1643050"/>
            <a:ext cx="3429024" cy="4929222"/>
          </a:xfrm>
          <a:prstGeom prst="ellipse">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000108"/>
            <a:ext cx="8229600" cy="4357718"/>
          </a:xfrm>
          <a:solidFill>
            <a:schemeClr val="bg2">
              <a:lumMod val="90000"/>
            </a:schemeClr>
          </a:solidFill>
        </p:spPr>
        <p:txBody>
          <a:bodyPr>
            <a:normAutofit fontScale="90000"/>
          </a:bodyPr>
          <a:lstStyle/>
          <a:p>
            <a:r>
              <a:rPr lang="kk-KZ" sz="3100" i="1" dirty="0" smtClean="0">
                <a:latin typeface="Times New Roman" pitchFamily="18" charset="0"/>
                <a:cs typeface="Times New Roman" pitchFamily="18" charset="0"/>
              </a:rPr>
              <a:t>Жалпы П. Буагильбер бойынша экономика ғылымының басты міндеті тек қана ақшаны көбейту ғана емес, сонымен бірге тамақ пен киімді көп өндіру, яғни      У. Петти сияқты саяси экономия пәні өндіріс саласын талдап, айналым саласына  қарағанда оның қоғам дамуына, байлықтың өсуіне маңызы жоғары екендігін мойындады. Буагильбердің өндіріс пен айналыс қатынастарын зерттеу тәсілдерінің ерекшелігі</a:t>
            </a:r>
            <a:r>
              <a:rPr lang="kk-KZ" sz="2200" i="1" dirty="0" smtClean="0">
                <a:latin typeface="Times New Roman" pitchFamily="18" charset="0"/>
                <a:cs typeface="Times New Roman" pitchFamily="18" charset="0"/>
              </a:rPr>
              <a:t>:</a:t>
            </a:r>
            <a:r>
              <a:rPr lang="ru-RU" sz="1800" dirty="0" smtClean="0"/>
              <a:t/>
            </a:r>
            <a:br>
              <a:rPr lang="ru-RU" sz="1800" dirty="0" smtClean="0"/>
            </a:br>
            <a:endParaRPr lang="ru-RU" sz="18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3429000"/>
            <a:ext cx="8229600" cy="2895600"/>
          </a:xfrm>
        </p:spPr>
        <p:txBody>
          <a:bodyPr/>
          <a:lstStyle/>
          <a:p>
            <a:endParaRPr lang="ru-RU" dirty="0"/>
          </a:p>
        </p:txBody>
      </p:sp>
    </p:spTree>
  </p:cSld>
  <p:clrMapOvr>
    <a:masterClrMapping/>
  </p:clrMapOvr>
  <p:transition>
    <p:check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928670"/>
            <a:ext cx="8229600" cy="5395930"/>
          </a:xfrm>
          <a:solidFill>
            <a:schemeClr val="accent2">
              <a:lumMod val="60000"/>
              <a:lumOff val="40000"/>
            </a:schemeClr>
          </a:solidFill>
        </p:spPr>
        <p:txBody>
          <a:bodyPr/>
          <a:lstStyle/>
          <a:p>
            <a:endParaRPr lang="ru-RU" dirty="0"/>
          </a:p>
        </p:txBody>
      </p:sp>
      <p:sp>
        <p:nvSpPr>
          <p:cNvPr id="4" name="Овал 3"/>
          <p:cNvSpPr/>
          <p:nvPr/>
        </p:nvSpPr>
        <p:spPr>
          <a:xfrm>
            <a:off x="1214414" y="1214422"/>
            <a:ext cx="2571768" cy="2214578"/>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lvl="0" algn="just" fontAlgn="base">
              <a:spcBef>
                <a:spcPct val="0"/>
              </a:spcBef>
              <a:spcAft>
                <a:spcPct val="0"/>
              </a:spcAft>
              <a:buFontTx/>
              <a:buChar char="•"/>
              <a:tabLst>
                <a:tab pos="342900" algn="l"/>
              </a:tabLst>
            </a:pPr>
            <a:r>
              <a:rPr lang="kk-KZ" dirty="0" smtClean="0">
                <a:solidFill>
                  <a:srgbClr val="000000"/>
                </a:solidFill>
                <a:latin typeface="KZ Times New Roman" charset="-52"/>
                <a:ea typeface="Times New Roman" pitchFamily="18" charset="0"/>
                <a:cs typeface="Arial" pitchFamily="34" charset="0"/>
              </a:rPr>
              <a:t>Шектелмеген еркін бәсеке жағдайында экономиканың тепе-теңдігіне сену;</a:t>
            </a:r>
            <a:endParaRPr lang="kk-KZ" sz="2800" dirty="0" smtClean="0">
              <a:solidFill>
                <a:schemeClr val="tx1"/>
              </a:solidFill>
              <a:latin typeface="Arial" pitchFamily="34" charset="0"/>
              <a:cs typeface="Arial" pitchFamily="34" charset="0"/>
            </a:endParaRPr>
          </a:p>
        </p:txBody>
      </p:sp>
      <p:sp>
        <p:nvSpPr>
          <p:cNvPr id="5" name="Овал 4"/>
          <p:cNvSpPr/>
          <p:nvPr/>
        </p:nvSpPr>
        <p:spPr>
          <a:xfrm>
            <a:off x="4643438" y="1214422"/>
            <a:ext cx="3143272" cy="257176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lvl="0" algn="just" fontAlgn="base">
              <a:spcBef>
                <a:spcPct val="0"/>
              </a:spcBef>
              <a:spcAft>
                <a:spcPct val="0"/>
              </a:spcAft>
              <a:buFontTx/>
              <a:buChar char="•"/>
              <a:tabLst>
                <a:tab pos="342900" algn="l"/>
              </a:tabLst>
            </a:pPr>
            <a:r>
              <a:rPr lang="kk-KZ" dirty="0" smtClean="0">
                <a:solidFill>
                  <a:srgbClr val="000000"/>
                </a:solidFill>
                <a:latin typeface="KZ Times New Roman" charset="-52"/>
                <a:ea typeface="Times New Roman" pitchFamily="18" charset="0"/>
                <a:cs typeface="Arial" pitchFamily="34" charset="0"/>
              </a:rPr>
              <a:t>Ұлттық экономика үшін жеке-дара мүддені (жеке меншік), қоғамдық мүддеден жоғары санау;</a:t>
            </a:r>
            <a:endParaRPr lang="kk-KZ" sz="2800" dirty="0" smtClean="0">
              <a:solidFill>
                <a:schemeClr val="tx1"/>
              </a:solidFill>
              <a:latin typeface="Arial" pitchFamily="34" charset="0"/>
              <a:cs typeface="Arial" pitchFamily="34" charset="0"/>
            </a:endParaRPr>
          </a:p>
        </p:txBody>
      </p:sp>
      <p:sp>
        <p:nvSpPr>
          <p:cNvPr id="6" name="Овал 5"/>
          <p:cNvSpPr/>
          <p:nvPr/>
        </p:nvSpPr>
        <p:spPr>
          <a:xfrm>
            <a:off x="2000232" y="3714752"/>
            <a:ext cx="2286016" cy="2357454"/>
          </a:xfrm>
          <a:prstGeom prst="ellipse">
            <a:avLst/>
          </a:prstGeom>
        </p:spPr>
        <p:style>
          <a:lnRef idx="3">
            <a:schemeClr val="lt1"/>
          </a:lnRef>
          <a:fillRef idx="1">
            <a:schemeClr val="accent4"/>
          </a:fillRef>
          <a:effectRef idx="1">
            <a:schemeClr val="accent4"/>
          </a:effectRef>
          <a:fontRef idx="minor">
            <a:schemeClr val="lt1"/>
          </a:fontRef>
        </p:style>
        <p:txBody>
          <a:bodyPr rtlCol="0" anchor="ctr"/>
          <a:lstStyle/>
          <a:p>
            <a:pPr lvl="0" algn="just" fontAlgn="base">
              <a:spcBef>
                <a:spcPct val="0"/>
              </a:spcBef>
              <a:spcAft>
                <a:spcPct val="0"/>
              </a:spcAft>
              <a:buFontTx/>
              <a:buChar char="•"/>
              <a:tabLst>
                <a:tab pos="342900" algn="l"/>
              </a:tabLst>
            </a:pPr>
            <a:r>
              <a:rPr lang="kk-KZ" dirty="0" smtClean="0">
                <a:solidFill>
                  <a:srgbClr val="000000"/>
                </a:solidFill>
                <a:latin typeface="KZ Times New Roman" charset="-52"/>
                <a:ea typeface="Times New Roman" pitchFamily="18" charset="0"/>
                <a:cs typeface="Arial" pitchFamily="34" charset="0"/>
              </a:rPr>
              <a:t>Шаруашылық өмірінде ақшаның маңызы мен ерекшелігін бағаламау;</a:t>
            </a:r>
            <a:endParaRPr lang="kk-KZ" sz="2800" dirty="0" smtClean="0">
              <a:solidFill>
                <a:schemeClr val="tx1"/>
              </a:solidFill>
              <a:latin typeface="Arial" pitchFamily="34" charset="0"/>
              <a:cs typeface="Arial" pitchFamily="34" charset="0"/>
            </a:endParaRPr>
          </a:p>
        </p:txBody>
      </p:sp>
      <p:sp>
        <p:nvSpPr>
          <p:cNvPr id="7" name="Овал 6"/>
          <p:cNvSpPr/>
          <p:nvPr/>
        </p:nvSpPr>
        <p:spPr>
          <a:xfrm>
            <a:off x="4786314" y="4071942"/>
            <a:ext cx="2000264" cy="2000264"/>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lvl="0" algn="just" fontAlgn="base">
              <a:spcBef>
                <a:spcPct val="0"/>
              </a:spcBef>
              <a:spcAft>
                <a:spcPct val="0"/>
              </a:spcAft>
              <a:buFontTx/>
              <a:buChar char="•"/>
              <a:tabLst>
                <a:tab pos="342900" algn="l"/>
              </a:tabLst>
            </a:pPr>
            <a:r>
              <a:rPr lang="kk-KZ" dirty="0" smtClean="0">
                <a:solidFill>
                  <a:srgbClr val="000000"/>
                </a:solidFill>
                <a:latin typeface="KZ Times New Roman" charset="-52"/>
                <a:ea typeface="Times New Roman" pitchFamily="18" charset="0"/>
                <a:cs typeface="Arial" pitchFamily="34" charset="0"/>
              </a:rPr>
              <a:t>өнеркәсіп пен сауданың маңызын жоққа шығару.</a:t>
            </a:r>
            <a:endParaRPr lang="kk-KZ" sz="2800" dirty="0" smtClean="0">
              <a:solidFill>
                <a:schemeClr val="tx1"/>
              </a:solidFill>
              <a:latin typeface="Arial" pitchFamily="34" charset="0"/>
              <a:cs typeface="Arial" pitchFamily="34" charset="0"/>
            </a:endParaRPr>
          </a:p>
        </p:txBody>
      </p:sp>
    </p:spTree>
  </p:cSld>
  <p:clrMapOvr>
    <a:masterClrMapping/>
  </p:clrMapOvr>
  <p:transition>
    <p:comb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dirty="0"/>
          </a:p>
        </p:txBody>
      </p:sp>
      <p:sp>
        <p:nvSpPr>
          <p:cNvPr id="4" name="Лента лицом вниз 3"/>
          <p:cNvSpPr/>
          <p:nvPr/>
        </p:nvSpPr>
        <p:spPr>
          <a:xfrm>
            <a:off x="714348" y="1000108"/>
            <a:ext cx="8001056" cy="5429288"/>
          </a:xfrm>
          <a:prstGeom prst="ribbon">
            <a:avLst/>
          </a:prstGeom>
          <a:ln>
            <a:solidFill>
              <a:srgbClr val="FF0000"/>
            </a:solidFill>
          </a:ln>
        </p:spPr>
        <p:style>
          <a:lnRef idx="3">
            <a:schemeClr val="lt1"/>
          </a:lnRef>
          <a:fillRef idx="1">
            <a:schemeClr val="accent3"/>
          </a:fillRef>
          <a:effectRef idx="1">
            <a:schemeClr val="accent3"/>
          </a:effectRef>
          <a:fontRef idx="minor">
            <a:schemeClr val="lt1"/>
          </a:fontRef>
        </p:style>
        <p:txBody>
          <a:bodyPr rtlCol="0" anchor="ctr"/>
          <a:lstStyle/>
          <a:p>
            <a:r>
              <a:rPr lang="kk-KZ" sz="2000" i="1" u="sng" dirty="0" smtClean="0">
                <a:latin typeface="Times New Roman" pitchFamily="18" charset="0"/>
                <a:cs typeface="Times New Roman" pitchFamily="18" charset="0"/>
              </a:rPr>
              <a:t>Англияда Буагильбергеде  еңбек құны теориясын негіздеуші деген ат берілді.  Ол </a:t>
            </a:r>
            <a:r>
              <a:rPr lang="kk-KZ" sz="2000" b="1" i="1" u="sng" dirty="0" smtClean="0">
                <a:solidFill>
                  <a:srgbClr val="FF0000"/>
                </a:solidFill>
                <a:latin typeface="Times New Roman" pitchFamily="18" charset="0"/>
                <a:cs typeface="Times New Roman" pitchFamily="18" charset="0"/>
              </a:rPr>
              <a:t>«нақтылы құн» </a:t>
            </a:r>
            <a:r>
              <a:rPr lang="kk-KZ" sz="2000" i="1" u="sng" dirty="0" smtClean="0">
                <a:latin typeface="Times New Roman" pitchFamily="18" charset="0"/>
                <a:cs typeface="Times New Roman" pitchFamily="18" charset="0"/>
              </a:rPr>
              <a:t>шамасы еңбек шығындарымен анықталады. Пьер Буагильбер ауылшаруашылық өндірісі францияның экономикалық өсуінің негізі деп санады. Сондықтан да ол, ақшаны ғана емес, тауар мен заттардың бүкіл алуан түрін «байлық» деп санай отырып, өнеркәсіпті  бір жақты көтермелеуге қарсы күресті.</a:t>
            </a:r>
            <a:endParaRPr lang="ru-RU" sz="2000" i="1" u="sng" dirty="0" smtClean="0">
              <a:latin typeface="Times New Roman" pitchFamily="18" charset="0"/>
              <a:cs typeface="Times New Roman" pitchFamily="18" charset="0"/>
            </a:endParaRPr>
          </a:p>
        </p:txBody>
      </p:sp>
    </p:spTree>
  </p:cSld>
  <p:clrMapOvr>
    <a:masterClrMapping/>
  </p:clrMapOvr>
  <p:transition>
    <p:cover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t/>
            </a:r>
            <a:br>
              <a:rPr lang="ru-RU" sz="2000" dirty="0" smtClean="0"/>
            </a:br>
            <a:endParaRPr lang="ru-RU" sz="2000" dirty="0">
              <a:latin typeface="Times New Roman" pitchFamily="18" charset="0"/>
              <a:cs typeface="Times New Roman" pitchFamily="18" charset="0"/>
            </a:endParaRPr>
          </a:p>
        </p:txBody>
      </p:sp>
      <p:pic>
        <p:nvPicPr>
          <p:cNvPr id="8" name="Содержимое 7" descr="физз.jpg"/>
          <p:cNvPicPr>
            <a:picLocks noGrp="1" noChangeAspect="1"/>
          </p:cNvPicPr>
          <p:nvPr>
            <p:ph idx="1"/>
          </p:nvPr>
        </p:nvPicPr>
        <p:blipFill>
          <a:blip r:embed="rId2"/>
          <a:stretch>
            <a:fillRect/>
          </a:stretch>
        </p:blipFill>
        <p:spPr>
          <a:xfrm rot="728716">
            <a:off x="5305220" y="279651"/>
            <a:ext cx="3000395" cy="3214686"/>
          </a:xfrm>
        </p:spPr>
      </p:pic>
      <p:sp>
        <p:nvSpPr>
          <p:cNvPr id="24577" name="Rectangle 1"/>
          <p:cNvSpPr>
            <a:spLocks noChangeArrowheads="1"/>
          </p:cNvSpPr>
          <p:nvPr/>
        </p:nvSpPr>
        <p:spPr bwMode="auto">
          <a:xfrm>
            <a:off x="0" y="0"/>
            <a:ext cx="574196"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kk-KZ" sz="1200" b="0" i="0" u="none" strike="noStrike" cap="none" normalizeH="0" baseline="0" dirty="0" smtClean="0">
                <a:ln>
                  <a:noFill/>
                </a:ln>
                <a:solidFill>
                  <a:srgbClr val="000000"/>
                </a:solidFill>
                <a:effectLst/>
                <a:latin typeface="KZ Times New Roman" charset="-52"/>
                <a:ea typeface="Times New Roman" pitchFamily="18" charset="0"/>
                <a:cs typeface="Arial" pitchFamily="34" charset="0"/>
              </a:rPr>
              <a:t>.</a:t>
            </a:r>
            <a:endParaRPr kumimoji="0" lang="kk-KZ"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Горизонтальный свиток 5"/>
          <p:cNvSpPr/>
          <p:nvPr/>
        </p:nvSpPr>
        <p:spPr>
          <a:xfrm rot="20685478">
            <a:off x="420511" y="107306"/>
            <a:ext cx="4034116" cy="373883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000" b="1" dirty="0" smtClean="0">
                <a:solidFill>
                  <a:schemeClr val="bg2">
                    <a:lumMod val="50000"/>
                  </a:schemeClr>
                </a:solidFill>
                <a:latin typeface="Times New Roman" pitchFamily="18" charset="0"/>
                <a:cs typeface="Times New Roman" pitchFamily="18" charset="0"/>
              </a:rPr>
              <a:t>1)Франсуа Кенэ (1646-1714 жж</a:t>
            </a:r>
            <a:r>
              <a:rPr lang="kk-KZ" sz="2000" dirty="0" smtClean="0">
                <a:solidFill>
                  <a:schemeClr val="bg2">
                    <a:lumMod val="50000"/>
                  </a:schemeClr>
                </a:solidFill>
                <a:latin typeface="Times New Roman" pitchFamily="18" charset="0"/>
                <a:cs typeface="Times New Roman" pitchFamily="18" charset="0"/>
              </a:rPr>
              <a:t>) – физиократизмнің негізін салушы және оның басшысы, буржуазия идеологы. Басты шығармасы – «Экономикалық кесте» (1758).</a:t>
            </a:r>
            <a:endParaRPr lang="ru-RU" sz="2000" dirty="0"/>
          </a:p>
        </p:txBody>
      </p:sp>
      <p:sp>
        <p:nvSpPr>
          <p:cNvPr id="7" name="Горизонтальный свиток 6"/>
          <p:cNvSpPr/>
          <p:nvPr/>
        </p:nvSpPr>
        <p:spPr>
          <a:xfrm rot="240809">
            <a:off x="1574205" y="2751420"/>
            <a:ext cx="5286412" cy="4342236"/>
          </a:xfrm>
          <a:prstGeom prst="horizontalScroll">
            <a:avLst/>
          </a:prstGeom>
        </p:spPr>
        <p:style>
          <a:lnRef idx="3">
            <a:schemeClr val="lt1"/>
          </a:lnRef>
          <a:fillRef idx="1">
            <a:schemeClr val="accent2"/>
          </a:fillRef>
          <a:effectRef idx="1">
            <a:schemeClr val="accent2"/>
          </a:effectRef>
          <a:fontRef idx="minor">
            <a:schemeClr val="lt1"/>
          </a:fontRef>
        </p:style>
        <p:txBody>
          <a:bodyPr rtlCol="0" anchor="ctr"/>
          <a:lstStyle/>
          <a:p>
            <a:pPr lvl="0" indent="342900" algn="just" fontAlgn="base">
              <a:spcBef>
                <a:spcPct val="0"/>
              </a:spcBef>
              <a:spcAft>
                <a:spcPct val="0"/>
              </a:spcAft>
            </a:pPr>
            <a:r>
              <a:rPr lang="kk-KZ" i="1" dirty="0" smtClean="0">
                <a:solidFill>
                  <a:srgbClr val="000000"/>
                </a:solidFill>
                <a:latin typeface="Times New Roman" pitchFamily="18" charset="0"/>
                <a:ea typeface="Times New Roman" pitchFamily="18" charset="0"/>
                <a:cs typeface="Times New Roman" pitchFamily="18" charset="0"/>
              </a:rPr>
              <a:t>2)Кенэ жасаған физиократтардың экономикалық үлгісі – бұл капиталистік өндірісті жүйеге келтірген алғашқы тұжырымдама. Физиократтар айналым саласын талдаудан өндіріс саласын талдауға күрт бұрылыс жасап, меркантилизмді сынады. Өндіріс саласын тек  ауыл шыруашылығымен шектеді. Физиократтардың басты ғылыми жетістігі – қосымша өнім  айналым саласында емес, өндіріс саласында жасалатын мойындауда.</a:t>
            </a:r>
            <a:endParaRPr lang="kk-KZ" i="1" dirty="0" smtClean="0">
              <a:solidFill>
                <a:schemeClr val="tx1"/>
              </a:solidFill>
              <a:latin typeface="Times New Roman" pitchFamily="18" charset="0"/>
              <a:cs typeface="Times New Roman" pitchFamily="18" charset="0"/>
            </a:endParaRPr>
          </a:p>
        </p:txBody>
      </p:sp>
      <p:pic>
        <p:nvPicPr>
          <p:cNvPr id="10" name="Рисунок 9" descr="296816041.jpg"/>
          <p:cNvPicPr>
            <a:picLocks noChangeAspect="1"/>
          </p:cNvPicPr>
          <p:nvPr/>
        </p:nvPicPr>
        <p:blipFill>
          <a:blip r:embed="rId3"/>
          <a:stretch>
            <a:fillRect/>
          </a:stretch>
        </p:blipFill>
        <p:spPr>
          <a:xfrm>
            <a:off x="3857620" y="214290"/>
            <a:ext cx="2143140" cy="3000396"/>
          </a:xfrm>
          <a:prstGeom prst="rect">
            <a:avLst/>
          </a:prstGeom>
          <a:ln>
            <a:noFill/>
          </a:ln>
          <a:effectLst>
            <a:softEdge rad="112500"/>
          </a:effectLst>
        </p:spPr>
      </p:pic>
    </p:spTree>
  </p:cSld>
  <p:clrMapOvr>
    <a:masterClrMapping/>
  </p:clrMapOvr>
  <p:transition>
    <p:zo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526</TotalTime>
  <Words>1550</Words>
  <Application>Microsoft Office PowerPoint</Application>
  <PresentationFormat>Экран (4:3)</PresentationFormat>
  <Paragraphs>81</Paragraphs>
  <Slides>23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Яркая</vt:lpstr>
      <vt:lpstr>                                                                           Классикалық саяси экономиканың қалыптасуы</vt:lpstr>
      <vt:lpstr>Слайд 2</vt:lpstr>
      <vt:lpstr>Слайд 3</vt:lpstr>
      <vt:lpstr>Слайд 4</vt:lpstr>
      <vt:lpstr> Пьер Буагильбер– францияның классикалық  саяси экономия мектебінің  негізін салушы.</vt:lpstr>
      <vt:lpstr>Жалпы П. Буагильбер бойынша экономика ғылымының басты міндеті тек қана ақшаны көбейту ғана емес, сонымен бірге тамақ пен киімді көп өндіру, яғни      У. Петти сияқты саяси экономия пәні өндіріс саласын талдап, айналым саласына  қарағанда оның қоғам дамуына, байлықтың өсуіне маңызы жоғары екендігін мойындады. Буагильбердің өндіріс пен айналыс қатынастарын зерттеу тәсілдерінің ерекшелігі: </vt:lpstr>
      <vt:lpstr>Слайд 7</vt:lpstr>
      <vt:lpstr>Слайд 8</vt:lpstr>
      <vt:lpstr> </vt:lpstr>
      <vt:lpstr>Слайд 10</vt:lpstr>
      <vt:lpstr>Слайд 11</vt:lpstr>
      <vt:lpstr>Кэне кестесінде  өндіріс шығындары екі топқа бөлінеді:</vt:lpstr>
      <vt:lpstr>Слайд 13</vt:lpstr>
      <vt:lpstr>Слайд 14</vt:lpstr>
      <vt:lpstr>Слайд 15</vt:lpstr>
      <vt:lpstr>А. Смит логикалық абстаркция әдістері арқылы экономикадағы заңды, анықтаушы процестерді және кездейсоқтықтан абстаркциялауды; сыртқы көрністен ішкі заңдылықтарды анықтау әдістерін жасады. </vt:lpstr>
      <vt:lpstr>Слайд 17</vt:lpstr>
      <vt:lpstr>Слайд 18</vt:lpstr>
      <vt:lpstr>Слайд 19</vt:lpstr>
      <vt:lpstr>Слайд 20</vt:lpstr>
      <vt:lpstr>Слайд 21</vt:lpstr>
      <vt:lpstr>Қорытынды:</vt:lpstr>
      <vt:lpstr>Слайд 23</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Мадиина</dc:creator>
  <cp:lastModifiedBy>Мадиина</cp:lastModifiedBy>
  <cp:revision>41</cp:revision>
  <dcterms:created xsi:type="dcterms:W3CDTF">2011-10-06T10:34:31Z</dcterms:created>
  <dcterms:modified xsi:type="dcterms:W3CDTF">2011-10-09T12:01:55Z</dcterms:modified>
</cp:coreProperties>
</file>