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97EF4-584E-427C-A2DA-F218A133BB6D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31117-639B-4440-9FC5-69F6E2670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896D-0C83-4093-835D-E863BA9320D9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2DDE7-F856-4653-917F-5D2549CE3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8D0E-CD5E-4DB7-95A9-B149DD708FD8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157B3-0D7A-4D3E-A2DC-6AAF59FDA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8E79-2C48-46CA-83A4-DDDE76DDFB05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853D3-C770-49CF-8BE4-5DDA35A1C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7D09A-2932-4AE6-81B1-DDDE09CC005B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26A79-5368-472F-B5D3-322EE85D0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7952D-D88D-420A-BFCA-C7662E0929B5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42CF-EE0B-4D10-8A61-9A317DC46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34F2C-F533-4E1B-AE8E-5F78F5D94BF8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C59E6-47DC-47D3-B1C1-75CAFA64A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35499-96BC-4920-A30E-D01407BB68B4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AD48F-8F08-4C42-935C-E03ED1F12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EDE81-F75B-4409-8798-57ADA8BB7944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1F745-6BF9-4186-B4D7-6882A6D65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0379E-B9CE-4373-83AF-584EA943260A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B95D5-96AF-41B0-98B1-05A88C4C7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C34CC-E5EB-4D52-AF5C-DCC8FAF52ABD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1607F-0631-4074-A7D7-1FC165F0A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F75652-2B0D-408B-9044-0840AC30C041}" type="datetimeFigureOut">
              <a:rPr lang="ru-RU"/>
              <a:pPr>
                <a:defRPr/>
              </a:pPr>
              <a:t>29.05.2014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FB8A57-CDB9-4F49-BE3A-3E3DCD830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250" y="0"/>
            <a:ext cx="60483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Министерство образования и науки Республики Казахстан</a:t>
            </a:r>
            <a:endParaRPr lang="ru-RU" b="1" dirty="0">
              <a:solidFill>
                <a:schemeClr val="bg2">
                  <a:lumMod val="20000"/>
                  <a:lumOff val="80000"/>
                </a:schemeClr>
              </a:solidFill>
              <a:latin typeface="Monotype Corsiva" pitchFamily="66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b="1" dirty="0" err="1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Костанайский</a:t>
            </a:r>
            <a:r>
              <a:rPr lang="ru-RU" b="1" dirty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 государственный университет им. А. </a:t>
            </a:r>
            <a:r>
              <a:rPr lang="ru-RU" b="1" dirty="0" err="1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Байтурсынова</a:t>
            </a:r>
            <a:endParaRPr lang="ru-RU" b="1" dirty="0">
              <a:solidFill>
                <a:schemeClr val="bg2">
                  <a:lumMod val="20000"/>
                  <a:lumOff val="80000"/>
                </a:schemeClr>
              </a:solidFill>
              <a:latin typeface="Monotype Corsiva" pitchFamily="66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b="1" dirty="0">
                <a:solidFill>
                  <a:schemeClr val="bg2">
                    <a:lumMod val="20000"/>
                    <a:lumOff val="80000"/>
                  </a:schemeClr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Кафедра ветеринарной медицины</a:t>
            </a:r>
            <a:endParaRPr lang="ru-RU" b="1" dirty="0">
              <a:solidFill>
                <a:schemeClr val="bg2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150" y="1412875"/>
            <a:ext cx="61214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ПРЕЗЕНТАЦИЯ</a:t>
            </a:r>
            <a:endParaRPr lang="ru-RU" sz="60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79513" y="2565400"/>
            <a:ext cx="6853237" cy="8842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083763"/>
                </a:solidFill>
                <a:latin typeface="Times New Roman" pitchFamily="18" charset="0"/>
              </a:rPr>
              <a:t>Тема: </a:t>
            </a:r>
            <a:r>
              <a:rPr lang="ru-RU" sz="2400" b="1" u="sng">
                <a:solidFill>
                  <a:srgbClr val="083763"/>
                </a:solidFill>
                <a:latin typeface="Times New Roman" pitchFamily="18" charset="0"/>
              </a:rPr>
              <a:t>Влияние ионизирующего излучения на </a:t>
            </a:r>
            <a:endParaRPr lang="ru-RU" sz="2400" b="1" u="sng">
              <a:solidFill>
                <a:srgbClr val="083763"/>
              </a:solidFill>
            </a:endParaRPr>
          </a:p>
          <a:p>
            <a:pPr algn="ctr"/>
            <a:r>
              <a:rPr lang="kk-KZ" sz="2000" b="1" u="sng">
                <a:solidFill>
                  <a:srgbClr val="083763"/>
                </a:solidFill>
              </a:rPr>
              <a:t>органы пищеварения и выделения</a:t>
            </a:r>
            <a:endParaRPr lang="ru-RU" sz="2000" u="sng">
              <a:solidFill>
                <a:srgbClr val="08376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05273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Тяжелая форма острой лучевой болезни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981075"/>
            <a:ext cx="8353425" cy="2303463"/>
          </a:xfrm>
        </p:spPr>
        <p:txBody>
          <a:bodyPr>
            <a:normAutofit fontScale="92500"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В первые сутки отмечается нарушение перистальтики, увеличение секреции и повышение активности ферментов, затем следует спад и к пятым суткам до минимума снижается секреция и активность ферментов в кишечнике, но активность их в кале в этот период повышается в несколько раз.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4" name="Рисунок 3" descr="Luchevaya_bolezn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996952"/>
            <a:ext cx="4200525" cy="3629025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317500"/>
          </a:effectLst>
        </p:spPr>
      </p:pic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0" y="5934075"/>
            <a:ext cx="93964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 Макропрепарат тонкого и толстого кишечника с обширными кровоизлияниями в брыжейку тонкого кишечника, под серозную оболочку и в толстый кишечник (указаны стрелками).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Поджелудочная железа</a:t>
            </a:r>
            <a:endParaRPr lang="ru-RU" dirty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323850" y="1916113"/>
            <a:ext cx="8301038" cy="4681537"/>
          </a:xfrm>
        </p:spPr>
        <p:txBody>
          <a:bodyPr/>
          <a:lstStyle/>
          <a:p>
            <a:r>
              <a:rPr lang="ru-RU" b="1" smtClean="0"/>
              <a:t>Малые дозы </a:t>
            </a:r>
            <a:r>
              <a:rPr lang="ru-RU" smtClean="0"/>
              <a:t>– стимулируют образование ферментов</a:t>
            </a:r>
          </a:p>
          <a:p>
            <a:r>
              <a:rPr lang="ru-RU" b="1" smtClean="0"/>
              <a:t>Большие дозы </a:t>
            </a:r>
            <a:r>
              <a:rPr lang="ru-RU" smtClean="0"/>
              <a:t>– угнетают выделение панкреатического сока, снижают активность амилазы, липазы, трипсина и вызывают кровоизлияния, дегенеративные им некротические процессы в железистой ткани.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Печень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mtClean="0"/>
              <a:t>При </a:t>
            </a:r>
            <a:r>
              <a:rPr lang="ru-RU" b="1" smtClean="0"/>
              <a:t>общем облучении среднелетальными дозами</a:t>
            </a:r>
            <a:r>
              <a:rPr lang="ru-RU" smtClean="0"/>
              <a:t> понижается активность кеталазы и окислительного фосфорилирования, повышается активность щелочной фосфатазы. Угнетаются процессы желчеобразования, изменяются обмен холестерина в паренхиматозных клетках и качественный состав желчи, нарушается процесс эвакуации её в просвет кишечника. Изменяется белковый, жировой, углеводный обмен в печени. Возникают дегенеративные процессы, очаги кровоизлияний и некрозов в печеночной ткани.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Влияние ионизирующего излучения на органы выделения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Почки – радиочувствительные органы.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Пороговая доза при локальном облучении 3-5 </a:t>
            </a:r>
            <a:r>
              <a:rPr lang="ru-RU" dirty="0" err="1" smtClean="0"/>
              <a:t>кР</a:t>
            </a:r>
            <a:endParaRPr lang="ru-RU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При острой лучевой болезни отмечается поражение почек и мочевыводящих путей – кровоизлияния различной интенсивности, застойные явления и дегенеративно-дистрофические изменения. Изменение функции канальцев, в результате чего изменяется диурез.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В первый период после облучения в </a:t>
            </a:r>
            <a:r>
              <a:rPr lang="ru-RU" dirty="0" err="1" smtClean="0"/>
              <a:t>среднелетальных</a:t>
            </a:r>
            <a:r>
              <a:rPr lang="ru-RU" dirty="0" smtClean="0"/>
              <a:t> дозах наблюдается увеличение выделения натрия, калия, хлоридов и наблюдается полиурия.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Последствиями  может быть нефросклероз, морфологические и функциональные нарушения мочевого пузыря.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548680"/>
            <a:ext cx="7596336" cy="3672408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+mn-lt"/>
              </a:rPr>
              <a:t>Спасибо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Биологическое действие ионизирующих излучений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mtClean="0"/>
              <a:t>Ионизирующие излучения обладают очень высокой </a:t>
            </a:r>
            <a:r>
              <a:rPr lang="ru-RU" b="1" u="sng" smtClean="0"/>
              <a:t>биологической активностью</a:t>
            </a:r>
            <a:r>
              <a:rPr lang="ru-RU" smtClean="0"/>
              <a:t>. Они способны вызывать ионизацию любых химических соединений биосубстратов, образование активных радикалов и этим индуцировать длительно протекающие реакции в живых тканях. Результат: нарушение нормальных биохимических процессов с последующими функциональными и морфологическими изменениями в клетках и тканях животного.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/>
              <a:t>Радиочувствительность</a:t>
            </a:r>
            <a:r>
              <a:rPr lang="ru-RU" dirty="0" smtClean="0"/>
              <a:t> органов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213" y="1341438"/>
            <a:ext cx="3600450" cy="3683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лимфатические узлы и фолликулы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213" y="1916113"/>
            <a:ext cx="360045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красный костный мозг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3213" y="3068638"/>
            <a:ext cx="360045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селезенка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3213" y="2492375"/>
            <a:ext cx="3600450" cy="3698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вилочковая железа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3213" y="3644900"/>
            <a:ext cx="3600450" cy="3698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половые железы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3213" y="4221163"/>
            <a:ext cx="360045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кожа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3213" y="4652963"/>
            <a:ext cx="360045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глаза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43213" y="5084763"/>
            <a:ext cx="360045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печень, легкие, почки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43213" y="5516563"/>
            <a:ext cx="3600450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головной мозг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43213" y="5949950"/>
            <a:ext cx="3600450" cy="3683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сердце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43213" y="6308725"/>
            <a:ext cx="3600450" cy="4048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>
                <a:solidFill>
                  <a:srgbClr val="FFFFFF"/>
                </a:solidFill>
              </a:rPr>
              <a:t>кости, сухожилия,нервные </a:t>
            </a:r>
            <a:r>
              <a:rPr lang="ru-RU">
                <a:solidFill>
                  <a:srgbClr val="FFFFFF"/>
                </a:solidFill>
                <a:latin typeface="Arial" charset="0"/>
              </a:rPr>
              <a:t>с</a:t>
            </a:r>
            <a:r>
              <a:rPr lang="ru-RU">
                <a:solidFill>
                  <a:srgbClr val="FFFFFF"/>
                </a:solidFill>
              </a:rPr>
              <a:t>тволы 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1042988" y="1989138"/>
            <a:ext cx="720725" cy="36718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48488" y="1773238"/>
            <a:ext cx="1944687" cy="42481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90000"/>
                  </a:schemeClr>
                </a:solidFill>
              </a:rPr>
              <a:t>Общее равномерное облучение вызывает наибольший радиобиологический эффект.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2810630-s-n---n------n-n---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56992"/>
            <a:ext cx="5186680" cy="350100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35280" cy="50405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Влияние ионизирующего излучения на органы пищеварения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96975"/>
            <a:ext cx="2952750" cy="6477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Тонкий кишечник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288" y="1773238"/>
            <a:ext cx="2952750" cy="6477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Слюнные железы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7088" y="2420938"/>
            <a:ext cx="2952750" cy="6477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Желудок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913" y="3068638"/>
            <a:ext cx="2952750" cy="6477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Прямая и ободочная кишка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08175" y="3644900"/>
            <a:ext cx="2951163" cy="6477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Поджелудочная железа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875" y="4221163"/>
            <a:ext cx="2952750" cy="6477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Печень</a:t>
            </a:r>
          </a:p>
        </p:txBody>
      </p:sp>
      <p:sp>
        <p:nvSpPr>
          <p:cNvPr id="16393" name="TextBox 10"/>
          <p:cNvSpPr txBox="1">
            <a:spLocks noChangeArrowheads="1"/>
          </p:cNvSpPr>
          <p:nvPr/>
        </p:nvSpPr>
        <p:spPr bwMode="auto">
          <a:xfrm>
            <a:off x="3059113" y="1196975"/>
            <a:ext cx="5762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</a:rPr>
              <a:t>1</a:t>
            </a:r>
          </a:p>
        </p:txBody>
      </p:sp>
      <p:sp>
        <p:nvSpPr>
          <p:cNvPr id="16394" name="TextBox 11"/>
          <p:cNvSpPr txBox="1">
            <a:spLocks noChangeArrowheads="1"/>
          </p:cNvSpPr>
          <p:nvPr/>
        </p:nvSpPr>
        <p:spPr bwMode="auto">
          <a:xfrm>
            <a:off x="3419475" y="1773238"/>
            <a:ext cx="5762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</a:rPr>
              <a:t>2</a:t>
            </a:r>
          </a:p>
        </p:txBody>
      </p:sp>
      <p:sp>
        <p:nvSpPr>
          <p:cNvPr id="16395" name="TextBox 12"/>
          <p:cNvSpPr txBox="1">
            <a:spLocks noChangeArrowheads="1"/>
          </p:cNvSpPr>
          <p:nvPr/>
        </p:nvSpPr>
        <p:spPr bwMode="auto">
          <a:xfrm>
            <a:off x="3851275" y="2420938"/>
            <a:ext cx="5762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</a:rPr>
              <a:t>3</a:t>
            </a:r>
          </a:p>
        </p:txBody>
      </p:sp>
      <p:sp>
        <p:nvSpPr>
          <p:cNvPr id="16396" name="TextBox 13"/>
          <p:cNvSpPr txBox="1">
            <a:spLocks noChangeArrowheads="1"/>
          </p:cNvSpPr>
          <p:nvPr/>
        </p:nvSpPr>
        <p:spPr bwMode="auto">
          <a:xfrm>
            <a:off x="4356100" y="3068638"/>
            <a:ext cx="5762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</a:rPr>
              <a:t>4</a:t>
            </a:r>
          </a:p>
        </p:txBody>
      </p:sp>
      <p:sp>
        <p:nvSpPr>
          <p:cNvPr id="16397" name="TextBox 14"/>
          <p:cNvSpPr txBox="1">
            <a:spLocks noChangeArrowheads="1"/>
          </p:cNvSpPr>
          <p:nvPr/>
        </p:nvSpPr>
        <p:spPr bwMode="auto">
          <a:xfrm>
            <a:off x="4932363" y="3644900"/>
            <a:ext cx="5762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</a:rPr>
              <a:t>5</a:t>
            </a:r>
          </a:p>
        </p:txBody>
      </p:sp>
      <p:sp>
        <p:nvSpPr>
          <p:cNvPr id="16398" name="TextBox 15"/>
          <p:cNvSpPr txBox="1">
            <a:spLocks noChangeArrowheads="1"/>
          </p:cNvSpPr>
          <p:nvPr/>
        </p:nvSpPr>
        <p:spPr bwMode="auto">
          <a:xfrm>
            <a:off x="5508625" y="4221163"/>
            <a:ext cx="5762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</a:rPr>
              <a:t>6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40425" y="1700213"/>
            <a:ext cx="3059113" cy="3051175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BD0D9"/>
                </a:solidFill>
              </a:rPr>
              <a:t>С травой и другими растениями радионуклиды попадают в организм животных, т.е. </a:t>
            </a:r>
            <a:r>
              <a:rPr lang="ru-RU" sz="1600" b="1">
                <a:solidFill>
                  <a:srgbClr val="0BD0D9"/>
                </a:solidFill>
              </a:rPr>
              <a:t>основным источником радиации </a:t>
            </a:r>
            <a:r>
              <a:rPr lang="ru-RU" sz="1600">
                <a:solidFill>
                  <a:srgbClr val="0BD0D9"/>
                </a:solidFill>
              </a:rPr>
              <a:t>является </a:t>
            </a:r>
            <a:r>
              <a:rPr lang="ru-RU" sz="1600" b="1" u="sng">
                <a:solidFill>
                  <a:srgbClr val="0BD0D9"/>
                </a:solidFill>
              </a:rPr>
              <a:t>корм</a:t>
            </a:r>
            <a:r>
              <a:rPr lang="ru-RU" sz="1600">
                <a:solidFill>
                  <a:srgbClr val="0BD0D9"/>
                </a:solidFill>
              </a:rPr>
              <a:t>. Попавшие в ЖКТ радионуклиды вступают в процессы </a:t>
            </a:r>
            <a:r>
              <a:rPr lang="ru-RU" sz="1600" b="1" u="sng">
                <a:solidFill>
                  <a:srgbClr val="0BD0D9"/>
                </a:solidFill>
              </a:rPr>
              <a:t>метаболизма</a:t>
            </a:r>
            <a:r>
              <a:rPr lang="ru-RU" sz="1600">
                <a:solidFill>
                  <a:srgbClr val="0BD0D9"/>
                </a:solidFill>
              </a:rPr>
              <a:t>. От интенсивности этих процессов зависит, в конечном счете, </a:t>
            </a:r>
            <a:r>
              <a:rPr lang="ru-RU" sz="1600" b="1">
                <a:solidFill>
                  <a:srgbClr val="0BD0D9"/>
                </a:solidFill>
              </a:rPr>
              <a:t>накопление</a:t>
            </a:r>
            <a:r>
              <a:rPr lang="ru-RU" sz="1600">
                <a:solidFill>
                  <a:srgbClr val="0BD0D9"/>
                </a:solidFill>
              </a:rPr>
              <a:t> радионуклидов в продукции животноводства.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col2-18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40000"/>
          </a:blip>
          <a:stretch>
            <a:fillRect/>
          </a:stretch>
        </p:blipFill>
        <p:spPr>
          <a:xfrm>
            <a:off x="611560" y="116632"/>
            <a:ext cx="8086953" cy="3312368"/>
          </a:xfr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0" y="3573463"/>
            <a:ext cx="9144000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При воздействии </a:t>
            </a:r>
            <a:r>
              <a:rPr lang="ru-RU" u="sng" dirty="0">
                <a:latin typeface="+mn-lt"/>
              </a:rPr>
              <a:t>большими дозами</a:t>
            </a:r>
            <a:r>
              <a:rPr lang="ru-RU" dirty="0">
                <a:latin typeface="+mn-lt"/>
              </a:rPr>
              <a:t> наступает быстрое и сильное поражение кишечника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                  </a:t>
            </a:r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</a:rPr>
              <a:t>желудочно-кишечный синдром</a:t>
            </a:r>
            <a:r>
              <a:rPr lang="ru-RU" b="1" dirty="0">
                <a:latin typeface="+mn-lt"/>
              </a:rPr>
              <a:t>. </a:t>
            </a:r>
            <a:r>
              <a:rPr lang="ru-RU" u="sng" dirty="0" err="1">
                <a:latin typeface="+mn-lt"/>
              </a:rPr>
              <a:t>Среднелетальные</a:t>
            </a:r>
            <a:r>
              <a:rPr lang="ru-RU" u="sng" dirty="0">
                <a:latin typeface="+mn-lt"/>
              </a:rPr>
              <a:t> и более высокие </a:t>
            </a:r>
            <a:r>
              <a:rPr lang="ru-RU" dirty="0">
                <a:latin typeface="+mn-lt"/>
              </a:rPr>
              <a:t>дозы вызывают выраженные морфологические и функциональные изменения в кишечной стенке.  Наибольшую чувствительность проявляет </a:t>
            </a:r>
            <a:r>
              <a:rPr lang="ru-RU" b="1" i="1" dirty="0">
                <a:latin typeface="+mn-lt"/>
              </a:rPr>
              <a:t>железистый эпителий </a:t>
            </a:r>
            <a:r>
              <a:rPr lang="ru-RU" dirty="0">
                <a:latin typeface="+mn-lt"/>
              </a:rPr>
              <a:t>– уже в первые часы прекращается (в криптах) деление клеток и наступает их гибель. Это приводит к повышенной десквамации (отшелушивании) эпителия и обнажению стромы слизистой оболочки кишечника; это сопровождается выходом плазмы крови в кишечник. Уменьшение плазмы приводит к коллапсу и шоку.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Снижение </a:t>
            </a:r>
            <a:r>
              <a:rPr lang="ru-RU" dirty="0" err="1">
                <a:latin typeface="+mn-lt"/>
              </a:rPr>
              <a:t>барьерно-иммунной</a:t>
            </a:r>
            <a:r>
              <a:rPr lang="ru-RU" dirty="0">
                <a:latin typeface="+mn-lt"/>
              </a:rPr>
              <a:t> функции кишечной стенки приводит к токсикозу и сепсису.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u="sng" dirty="0">
                <a:latin typeface="+mn-lt"/>
              </a:rPr>
              <a:t>Средние сроки наступления смерти </a:t>
            </a:r>
            <a:r>
              <a:rPr lang="ru-RU" dirty="0">
                <a:latin typeface="+mn-lt"/>
              </a:rPr>
              <a:t>при желудочно-кишечном синдроме </a:t>
            </a:r>
            <a:r>
              <a:rPr lang="ru-RU" b="1" dirty="0">
                <a:latin typeface="+mn-lt"/>
              </a:rPr>
              <a:t>7-10 дней</a:t>
            </a:r>
            <a:r>
              <a:rPr lang="ru-RU" dirty="0">
                <a:latin typeface="+mn-lt"/>
              </a:rPr>
              <a:t>.             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95288" y="4076700"/>
            <a:ext cx="863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Клиническое проявление лучевого поражения </a:t>
            </a:r>
            <a:r>
              <a:rPr lang="ru-RU" dirty="0" err="1" smtClean="0"/>
              <a:t>жкт</a:t>
            </a:r>
            <a:endParaRPr lang="ru-RU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250825" y="1628775"/>
            <a:ext cx="8229600" cy="2476500"/>
          </a:xfrm>
        </p:spPr>
        <p:txBody>
          <a:bodyPr/>
          <a:lstStyle/>
          <a:p>
            <a:r>
              <a:rPr lang="ru-RU" smtClean="0"/>
              <a:t>У мясо- и всеядных животных через несколько часов после облучения в летальных дозах наблюдается тошнота, рвота, понос, которые через 1-3 дня могут исчезать, а затем вновь проявляться в разгар лучевой болезни. </a:t>
            </a:r>
          </a:p>
        </p:txBody>
      </p:sp>
      <p:pic>
        <p:nvPicPr>
          <p:cNvPr id="4" name="Рисунок 3" descr="sigmoidit-w7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737952" y="3451952"/>
            <a:ext cx="3355712" cy="345638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Слюнные железы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1075"/>
            <a:ext cx="5292725" cy="5543550"/>
          </a:xfrm>
        </p:spPr>
        <p:txBody>
          <a:bodyPr>
            <a:normAutofit fontScale="92500"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Отвечают на действие радиации </a:t>
            </a:r>
            <a:r>
              <a:rPr lang="ru-RU" b="1" dirty="0" smtClean="0"/>
              <a:t>количественными и качественными </a:t>
            </a:r>
            <a:r>
              <a:rPr lang="ru-RU" dirty="0" smtClean="0"/>
              <a:t>сдвигами. Интенсивность её протекает волнообразно, при этом может изменяться соотношение составных частей или появляются вещества, несвойственные нормальной слюне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 Например, у </a:t>
            </a:r>
            <a:r>
              <a:rPr lang="ru-RU" b="1" dirty="0" smtClean="0"/>
              <a:t>собак</a:t>
            </a:r>
            <a:r>
              <a:rPr lang="ru-RU" dirty="0" smtClean="0"/>
              <a:t> в слюне обнаруживается </a:t>
            </a:r>
            <a:r>
              <a:rPr lang="ru-RU" b="1" dirty="0" smtClean="0"/>
              <a:t>амилаза</a:t>
            </a:r>
            <a:r>
              <a:rPr lang="ru-RU" dirty="0" smtClean="0"/>
              <a:t>, которая до облучения отсутствует. </a:t>
            </a:r>
            <a:endParaRPr lang="ru-RU" dirty="0"/>
          </a:p>
        </p:txBody>
      </p:sp>
      <p:pic>
        <p:nvPicPr>
          <p:cNvPr id="4" name="Рисунок 3" descr="Slobbering-Newfoundl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340768"/>
            <a:ext cx="3995936" cy="439248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Желудок </a:t>
            </a:r>
            <a:endParaRPr lang="ru-RU" dirty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179388" y="1412875"/>
            <a:ext cx="8713787" cy="4824413"/>
          </a:xfrm>
        </p:spPr>
        <p:txBody>
          <a:bodyPr/>
          <a:lstStyle/>
          <a:p>
            <a:r>
              <a:rPr lang="ru-RU" smtClean="0"/>
              <a:t>Секреция желудочных желез при общем облучении в </a:t>
            </a:r>
            <a:r>
              <a:rPr lang="ru-RU" b="1" i="1" u="sng" smtClean="0"/>
              <a:t>малых дозах </a:t>
            </a:r>
            <a:r>
              <a:rPr lang="ru-RU" smtClean="0"/>
              <a:t>при: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гиперсекреции – понижается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гипосекреции – повышается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При этом изменяются количество отделяемого желудочного сока и его переваривающая сила. </a:t>
            </a:r>
          </a:p>
          <a:p>
            <a:r>
              <a:rPr lang="ru-RU" b="1" i="1" u="sng" smtClean="0"/>
              <a:t>Большие дозы</a:t>
            </a:r>
            <a:r>
              <a:rPr lang="ru-RU" b="1" smtClean="0"/>
              <a:t> </a:t>
            </a:r>
            <a:r>
              <a:rPr lang="ru-RU" smtClean="0"/>
              <a:t>угнетают желудочную секрецию и приводят к массивным морфологическим изменениям – кровоизлияниям, катарам, язвам и т.п.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Кишечник</a:t>
            </a:r>
            <a:endParaRPr lang="ru-RU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2405062"/>
          </a:xfrm>
        </p:spPr>
        <p:txBody>
          <a:bodyPr/>
          <a:lstStyle/>
          <a:p>
            <a:r>
              <a:rPr lang="ru-RU" smtClean="0"/>
              <a:t>Секреторная и ферментативная функции тонкого отдела кишечника, особенно двенадцатиперстного отдела кишечника, как при локальном так и при общем облучении изменяются волнообразно:  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755650" y="4292600"/>
            <a:ext cx="1800225" cy="16573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508" name="TextBox 8"/>
          <p:cNvSpPr txBox="1">
            <a:spLocks noChangeArrowheads="1"/>
          </p:cNvSpPr>
          <p:nvPr/>
        </p:nvSpPr>
        <p:spPr bwMode="auto">
          <a:xfrm rot="-2558799">
            <a:off x="644525" y="4911725"/>
            <a:ext cx="1441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Повышение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771775" y="4292600"/>
            <a:ext cx="1439863" cy="16573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510" name="TextBox 11"/>
          <p:cNvSpPr txBox="1">
            <a:spLocks noChangeArrowheads="1"/>
          </p:cNvSpPr>
          <p:nvPr/>
        </p:nvSpPr>
        <p:spPr bwMode="auto">
          <a:xfrm rot="3043278">
            <a:off x="2962275" y="4757738"/>
            <a:ext cx="1412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Снижение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356100" y="6021388"/>
            <a:ext cx="21605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512" name="TextBox 17"/>
          <p:cNvSpPr txBox="1">
            <a:spLocks noChangeArrowheads="1"/>
          </p:cNvSpPr>
          <p:nvPr/>
        </p:nvSpPr>
        <p:spPr bwMode="auto">
          <a:xfrm>
            <a:off x="3995738" y="6021388"/>
            <a:ext cx="23050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Восстановительные процессы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804248" y="3645024"/>
            <a:ext cx="2088232" cy="17281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/>
              <a:t>При тяжелых случаях – до гибели животного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312</TotalTime>
  <Words>692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Биологическое действие ионизирующих излучений</vt:lpstr>
      <vt:lpstr>Радиочувствительность органов</vt:lpstr>
      <vt:lpstr>Влияние ионизирующего излучения на органы пищеварения</vt:lpstr>
      <vt:lpstr>Слайд 5</vt:lpstr>
      <vt:lpstr>Клиническое проявление лучевого поражения жкт</vt:lpstr>
      <vt:lpstr>Слюнные железы</vt:lpstr>
      <vt:lpstr>Желудок </vt:lpstr>
      <vt:lpstr>Кишечник</vt:lpstr>
      <vt:lpstr>Тяжелая форма острой лучевой болезни</vt:lpstr>
      <vt:lpstr>Поджелудочная железа</vt:lpstr>
      <vt:lpstr>Печень</vt:lpstr>
      <vt:lpstr>Влияние ионизирующего излучения на органы выделения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777</cp:lastModifiedBy>
  <cp:revision>34</cp:revision>
  <dcterms:created xsi:type="dcterms:W3CDTF">2013-02-21T15:45:09Z</dcterms:created>
  <dcterms:modified xsi:type="dcterms:W3CDTF">2014-05-29T09:55:52Z</dcterms:modified>
</cp:coreProperties>
</file>