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71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2" r:id="rId15"/>
    <p:sldId id="273" r:id="rId16"/>
    <p:sldId id="274" r:id="rId17"/>
    <p:sldId id="275" r:id="rId18"/>
    <p:sldId id="276" r:id="rId19"/>
    <p:sldId id="277" r:id="rId20"/>
    <p:sldId id="269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34A41-23E6-4753-8D87-AC2B0CBED47A}" type="datetimeFigureOut">
              <a:rPr lang="ru-RU" smtClean="0"/>
              <a:pPr/>
              <a:t>18.04.2014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FD7C42D-653C-4B4C-9D3E-922EAEA9F0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34A41-23E6-4753-8D87-AC2B0CBED47A}" type="datetimeFigureOut">
              <a:rPr lang="ru-RU" smtClean="0"/>
              <a:pPr/>
              <a:t>18.04.2014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7C42D-653C-4B4C-9D3E-922EAEA9F0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34A41-23E6-4753-8D87-AC2B0CBED47A}" type="datetimeFigureOut">
              <a:rPr lang="ru-RU" smtClean="0"/>
              <a:pPr/>
              <a:t>18.04.2014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7C42D-653C-4B4C-9D3E-922EAEA9F0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4934A41-23E6-4753-8D87-AC2B0CBED47A}" type="datetimeFigureOut">
              <a:rPr lang="ru-RU" smtClean="0"/>
              <a:pPr/>
              <a:t>18.04.2014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AFD7C42D-653C-4B4C-9D3E-922EAEA9F0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34A41-23E6-4753-8D87-AC2B0CBED47A}" type="datetimeFigureOut">
              <a:rPr lang="ru-RU" smtClean="0"/>
              <a:pPr/>
              <a:t>18.04.2014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7C42D-653C-4B4C-9D3E-922EAEA9F0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34A41-23E6-4753-8D87-AC2B0CBED47A}" type="datetimeFigureOut">
              <a:rPr lang="ru-RU" smtClean="0"/>
              <a:pPr/>
              <a:t>18.04.2014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7C42D-653C-4B4C-9D3E-922EAEA9F0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7C42D-653C-4B4C-9D3E-922EAEA9F0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34A41-23E6-4753-8D87-AC2B0CBED47A}" type="datetimeFigureOut">
              <a:rPr lang="ru-RU" smtClean="0"/>
              <a:pPr/>
              <a:t>18.04.2014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34A41-23E6-4753-8D87-AC2B0CBED47A}" type="datetimeFigureOut">
              <a:rPr lang="ru-RU" smtClean="0"/>
              <a:pPr/>
              <a:t>18.04.2014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7C42D-653C-4B4C-9D3E-922EAEA9F0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34A41-23E6-4753-8D87-AC2B0CBED47A}" type="datetimeFigureOut">
              <a:rPr lang="ru-RU" smtClean="0"/>
              <a:pPr/>
              <a:t>18.04.2014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7C42D-653C-4B4C-9D3E-922EAEA9F0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4934A41-23E6-4753-8D87-AC2B0CBED47A}" type="datetimeFigureOut">
              <a:rPr lang="ru-RU" smtClean="0"/>
              <a:pPr/>
              <a:t>18.04.2014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FD7C42D-653C-4B4C-9D3E-922EAEA9F0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34A41-23E6-4753-8D87-AC2B0CBED47A}" type="datetimeFigureOut">
              <a:rPr lang="ru-RU" smtClean="0"/>
              <a:pPr/>
              <a:t>18.04.2014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FD7C42D-653C-4B4C-9D3E-922EAEA9F0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4934A41-23E6-4753-8D87-AC2B0CBED47A}" type="datetimeFigureOut">
              <a:rPr lang="ru-RU" smtClean="0"/>
              <a:pPr/>
              <a:t>18.04.2014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AFD7C42D-653C-4B4C-9D3E-922EAEA9F0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2071678"/>
            <a:ext cx="8186766" cy="1428760"/>
          </a:xfrm>
        </p:spPr>
        <p:txBody>
          <a:bodyPr/>
          <a:lstStyle/>
          <a:p>
            <a:pPr algn="ctr">
              <a:buNone/>
            </a:pPr>
            <a:r>
              <a:rPr lang="ru-RU" u="sng" dirty="0" smtClean="0"/>
              <a:t>Презентация </a:t>
            </a:r>
            <a:r>
              <a:rPr lang="ru-RU" u="sng" dirty="0" smtClean="0"/>
              <a:t>на </a:t>
            </a:r>
            <a:r>
              <a:rPr lang="ru-RU" u="sng" dirty="0" smtClean="0"/>
              <a:t>тему: «</a:t>
            </a:r>
            <a:r>
              <a:rPr lang="ru-RU" dirty="0" smtClean="0"/>
              <a:t>Отдаленные </a:t>
            </a:r>
            <a:r>
              <a:rPr lang="ru-RU" dirty="0"/>
              <a:t>последствия ионизирующего излучения </a:t>
            </a:r>
            <a:r>
              <a:rPr lang="ru-RU" dirty="0" smtClean="0"/>
              <a:t>.»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            Костанайский  государственный университет имени Ахмета Байтурсынова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343400" y="3352800"/>
            <a:ext cx="4572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Выполнила: </a:t>
            </a:r>
            <a:r>
              <a:rPr lang="ru-RU" sz="2000" dirty="0" smtClean="0">
                <a:solidFill>
                  <a:prstClr val="black"/>
                </a:solidFill>
              </a:rPr>
              <a:t>студентки </a:t>
            </a:r>
            <a:r>
              <a:rPr lang="ru-RU" sz="2000" dirty="0">
                <a:solidFill>
                  <a:prstClr val="black"/>
                </a:solidFill>
              </a:rPr>
              <a:t>3 курса</a:t>
            </a:r>
          </a:p>
          <a:p>
            <a:r>
              <a:rPr lang="ru-RU" sz="2000" dirty="0">
                <a:solidFill>
                  <a:prstClr val="black"/>
                </a:solidFill>
              </a:rPr>
              <a:t>                  </a:t>
            </a:r>
            <a:r>
              <a:rPr lang="ru-RU" sz="2000" dirty="0" smtClean="0">
                <a:solidFill>
                  <a:prstClr val="black"/>
                </a:solidFill>
              </a:rPr>
              <a:t>       </a:t>
            </a:r>
            <a:r>
              <a:rPr lang="ru-RU" sz="2000" dirty="0" err="1" smtClean="0">
                <a:solidFill>
                  <a:prstClr val="black"/>
                </a:solidFill>
              </a:rPr>
              <a:t>Луценко</a:t>
            </a:r>
            <a:r>
              <a:rPr lang="ru-RU" sz="2000" dirty="0" smtClean="0">
                <a:solidFill>
                  <a:prstClr val="black"/>
                </a:solidFill>
              </a:rPr>
              <a:t> С.</a:t>
            </a:r>
            <a:endParaRPr lang="ru-RU" sz="2000" dirty="0" smtClean="0">
              <a:solidFill>
                <a:prstClr val="black"/>
              </a:solidFill>
            </a:endParaRPr>
          </a:p>
          <a:p>
            <a:r>
              <a:rPr lang="ru-RU" sz="2000" dirty="0" smtClean="0">
                <a:solidFill>
                  <a:prstClr val="black"/>
                </a:solidFill>
              </a:rPr>
              <a:t>                    </a:t>
            </a:r>
            <a:r>
              <a:rPr lang="ru-RU" sz="2000" dirty="0" smtClean="0">
                <a:solidFill>
                  <a:prstClr val="black"/>
                </a:solidFill>
              </a:rPr>
              <a:t>     Семенова Е.</a:t>
            </a:r>
            <a:endParaRPr lang="ru-RU" sz="2000" dirty="0">
              <a:solidFill>
                <a:prstClr val="black"/>
              </a:solidFill>
            </a:endParaRPr>
          </a:p>
          <a:p>
            <a:r>
              <a:rPr lang="ru-RU" sz="2000" dirty="0">
                <a:solidFill>
                  <a:prstClr val="black"/>
                </a:solidFill>
              </a:rPr>
              <a:t>                   </a:t>
            </a:r>
            <a:r>
              <a:rPr lang="ru-RU" sz="2000" dirty="0" smtClean="0">
                <a:solidFill>
                  <a:prstClr val="black"/>
                </a:solidFill>
              </a:rPr>
              <a:t>      11-701-12вет </a:t>
            </a:r>
            <a:r>
              <a:rPr lang="ru-RU" sz="2000" dirty="0">
                <a:solidFill>
                  <a:prstClr val="black"/>
                </a:solidFill>
              </a:rPr>
              <a:t>мед </a:t>
            </a:r>
          </a:p>
          <a:p>
            <a:r>
              <a:rPr lang="ru-RU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Проверила: </a:t>
            </a:r>
            <a:r>
              <a:rPr lang="ru-RU" sz="2000" dirty="0" smtClean="0">
                <a:solidFill>
                  <a:prstClr val="black"/>
                </a:solidFill>
              </a:rPr>
              <a:t>Осипова Б.А.</a:t>
            </a:r>
            <a:endParaRPr lang="ru-RU" sz="2000" dirty="0">
              <a:solidFill>
                <a:prstClr val="black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14678" y="5786454"/>
            <a:ext cx="26432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</a:rPr>
              <a:t>    Костанай</a:t>
            </a:r>
            <a:r>
              <a:rPr lang="ru-RU" dirty="0">
                <a:solidFill>
                  <a:prstClr val="black"/>
                </a:solidFill>
              </a:rPr>
              <a:t>, 2014</a:t>
            </a:r>
          </a:p>
        </p:txBody>
      </p:sp>
    </p:spTree>
    <p:extLst>
      <p:ext uri="{BB962C8B-B14F-4D97-AF65-F5344CB8AC3E}">
        <p14:creationId xmlns:p14="http://schemas.microsoft.com/office/powerpoint/2010/main" xmlns="" val="2365912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484784"/>
            <a:ext cx="4608512" cy="4896544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На основе этого и многих аналогичных опытов создается впечатление, что облучение ускоряет старение клеток некоторых организмов, но они не превращаются в злокачественные. Клетки же других организмов под действием излучения быстро трансформируются и превращаются в «бессмертные» линии раковых клеток. </a:t>
            </a:r>
          </a:p>
          <a:p>
            <a:endParaRPr lang="ru-RU" dirty="0"/>
          </a:p>
        </p:txBody>
      </p:sp>
      <p:pic>
        <p:nvPicPr>
          <p:cNvPr id="4098" name="Picture 2" descr="C:\Users\Lyuda\Downloads\020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060848"/>
            <a:ext cx="3936437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68401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1752" y="1527048"/>
            <a:ext cx="4918320" cy="4572000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Подобные опыты проводились также с </a:t>
            </a:r>
            <a:r>
              <a:rPr lang="ru-RU" dirty="0" err="1" smtClean="0"/>
              <a:t>фибропластами</a:t>
            </a:r>
            <a:r>
              <a:rPr lang="ru-RU" dirty="0" smtClean="0"/>
              <a:t> человека. Результаты наглядно показывают, что на их основе можно с определенной достоверностью предсказать, до какой степени организм, из которого взяты клетки, склонен к заболеванию раком</a:t>
            </a:r>
          </a:p>
          <a:p>
            <a:endParaRPr lang="ru-RU" dirty="0"/>
          </a:p>
        </p:txBody>
      </p:sp>
      <p:pic>
        <p:nvPicPr>
          <p:cNvPr id="5122" name="Picture 2" descr="C:\Users\Lyuda\Downloads\24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700808"/>
            <a:ext cx="3219294" cy="4292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5985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49522" y="1484784"/>
            <a:ext cx="5628158" cy="457200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Излучение, действующее на воду в организме, может вызвать образование многих различных кислородсодержащих свободных радикалов. </a:t>
            </a:r>
          </a:p>
          <a:p>
            <a:r>
              <a:rPr lang="ru-RU" dirty="0" smtClean="0"/>
              <a:t>Будучи очень реактивными соединениями, они вторгаются в процесс старения и ускоряют </a:t>
            </a:r>
            <a:r>
              <a:rPr lang="ru-RU" dirty="0" err="1" smtClean="0"/>
              <a:t>пероксидацию</a:t>
            </a:r>
            <a:r>
              <a:rPr lang="ru-RU" dirty="0" smtClean="0"/>
              <a:t> жиров, особенно ненасыщенных жирных кислот.</a:t>
            </a:r>
          </a:p>
          <a:p>
            <a:endParaRPr lang="ru-RU" dirty="0"/>
          </a:p>
        </p:txBody>
      </p:sp>
      <p:pic>
        <p:nvPicPr>
          <p:cNvPr id="6146" name="Picture 2" descr="C:\Users\Lyuda\Downloads\24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7763" y="1484784"/>
            <a:ext cx="3134122" cy="2350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Lyuda\Downloads\8069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9507" y="4005064"/>
            <a:ext cx="3152378" cy="2223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46206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Окисление – один из главных процессов старения организма. Поэтому очевидно, что кислородсодержащие свободные радикалы, образующиеся под действием излучения, ускоряют окисление и, следовательно, старение. Известно и то, что антиокислители – вещества, тормозящие процессы окисления, в сущности продлевают жизнь и замедляют старение.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94267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На каком бы уровне — тканевом, органном, системном или организменном не рассматривалось биологическое действие И. и. , его эффект всегда определяется действием И. и. на уровне клетки. </a:t>
            </a:r>
            <a:endParaRPr lang="ru-RU" dirty="0" smtClean="0"/>
          </a:p>
          <a:p>
            <a:r>
              <a:rPr lang="ru-RU" dirty="0" smtClean="0"/>
              <a:t>Детальное </a:t>
            </a:r>
            <a:r>
              <a:rPr lang="ru-RU" dirty="0"/>
              <a:t>изучение реакций, инициируемых в клетке ионизирующими излучениями , составляет предмет фундаментальных исследований радиобиологии. </a:t>
            </a:r>
          </a:p>
        </p:txBody>
      </p:sp>
    </p:spTree>
    <p:extLst>
      <p:ext uri="{BB962C8B-B14F-4D97-AF65-F5344CB8AC3E}">
        <p14:creationId xmlns:p14="http://schemas.microsoft.com/office/powerpoint/2010/main" xmlns="" val="2357682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Обратимость этого типа лучевых реакций объясняется тем, что они являются следствием повреждения части множественных структур, утрата которой очень быстро восполняется или просто остается незамеченной. Отсюда и характерная особенность этих реакций: с увеличением дозы И. и. возрастает не доля реагирующих особей (клеток), а величина, степень реакции (например, продолжительность задержки деления) каждой облученной клетки.</a:t>
            </a:r>
          </a:p>
        </p:txBody>
      </p:sp>
    </p:spTree>
    <p:extLst>
      <p:ext uri="{BB962C8B-B14F-4D97-AF65-F5344CB8AC3E}">
        <p14:creationId xmlns:p14="http://schemas.microsoft.com/office/powerpoint/2010/main" xmlns="" val="1858251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1752" y="1527048"/>
            <a:ext cx="5436561" cy="4572000"/>
          </a:xfrm>
        </p:spPr>
        <p:txBody>
          <a:bodyPr>
            <a:normAutofit lnSpcReduction="10000"/>
          </a:bodyPr>
          <a:lstStyle/>
          <a:p>
            <a:r>
              <a:rPr lang="ru-RU" dirty="0"/>
              <a:t> Существенно иную природу имеют эффекты, приводящие облученную клетку к гибели, — летальные лучевые реакции. Под клеточной гибелью в радиобиологии понимают утрату клеткой способности к делению. Напротив, «выжившими» считаются те клетки, которые сохранили способность к размножению (клонированию).</a:t>
            </a:r>
          </a:p>
        </p:txBody>
      </p:sp>
      <p:pic>
        <p:nvPicPr>
          <p:cNvPr id="1026" name="Picture 2" descr="C:\Users\Lyuda\Downloads\картинки\8069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412776"/>
            <a:ext cx="3138422" cy="2102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Lyuda\Downloads\картинки\b_300_200_16777215_0___images_stories_rak_ioniziruyuschee-izlucheni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717031"/>
            <a:ext cx="3138422" cy="2092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67847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Радиочувствительность ткани пропорциональна ее пролиферативной активности и обратно пропорциональна степени </a:t>
            </a:r>
            <a:r>
              <a:rPr lang="ru-RU" dirty="0" err="1"/>
              <a:t>дифференцированности</a:t>
            </a:r>
            <a:r>
              <a:rPr lang="ru-RU" dirty="0"/>
              <a:t> составляющих ее клеток. </a:t>
            </a:r>
            <a:endParaRPr lang="ru-RU" dirty="0" smtClean="0"/>
          </a:p>
          <a:p>
            <a:r>
              <a:rPr lang="ru-RU" dirty="0" smtClean="0"/>
              <a:t>Поэтому </a:t>
            </a:r>
            <a:r>
              <a:rPr lang="ru-RU" dirty="0"/>
              <a:t>наиболее радиочувствительными являются активно пролиферирующие органы и системы — система кроветворения, слизистая оболочка кишечника, яички, кожа. </a:t>
            </a:r>
          </a:p>
        </p:txBody>
      </p:sp>
    </p:spTree>
    <p:extLst>
      <p:ext uri="{BB962C8B-B14F-4D97-AF65-F5344CB8AC3E}">
        <p14:creationId xmlns:p14="http://schemas.microsoft.com/office/powerpoint/2010/main" xmlns="" val="339919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55976" y="1527048"/>
            <a:ext cx="4449696" cy="4572000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Массовая гибель клеток костного мозга, происходящая при общем облучении организма, приводит к несовместимому с жизнью поражению системы кроветворения. Поэтому костный мозг относят к основным критическим органам (см. Лучевая болезнь</a:t>
            </a:r>
            <a:r>
              <a:rPr lang="ru-RU" dirty="0" smtClean="0"/>
              <a:t>).</a:t>
            </a:r>
          </a:p>
        </p:txBody>
      </p:sp>
      <p:pic>
        <p:nvPicPr>
          <p:cNvPr id="2050" name="Picture 2" descr="C:\Users\Lyuda\Downloads\картинки\24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88840"/>
            <a:ext cx="4098032" cy="3073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13466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Существуют две формы летальных реакций, которые гибельны для делящихся и малодифференцированных клеток: </a:t>
            </a:r>
            <a:r>
              <a:rPr lang="ru-RU" dirty="0" err="1"/>
              <a:t>интерфазная</a:t>
            </a:r>
            <a:r>
              <a:rPr lang="ru-RU" dirty="0"/>
              <a:t>, при ней клетка погибает вскоре после облучения, во всяком случае до наступления первого митоза, и репродуктивная, когда пораженная клетка гибнет не сразу после воздействия И. и. , а в процессе деления.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462334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Ионизирующие излучения потоки фотонов, а также заряженных или нейтральных частиц, взаимодействие которых с веществом среды приводит к его ионизации.</a:t>
            </a:r>
          </a:p>
          <a:p>
            <a:r>
              <a:rPr lang="ru-RU" dirty="0" smtClean="0"/>
              <a:t> Ионизация играет важную роль в развитии радиационно-индуцированных эффектов, особенно в живой ткани.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Ионизирующие излучения</a:t>
            </a:r>
          </a:p>
        </p:txBody>
      </p:sp>
    </p:spTree>
    <p:extLst>
      <p:ext uri="{BB962C8B-B14F-4D97-AF65-F5344CB8AC3E}">
        <p14:creationId xmlns:p14="http://schemas.microsoft.com/office/powerpoint/2010/main" xmlns="" val="1230238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i="1" dirty="0" smtClean="0"/>
              <a:t>Спасибо за внимание</a:t>
            </a:r>
            <a:endParaRPr lang="ru-RU" sz="5400" b="1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1600200"/>
            <a:ext cx="6553200" cy="4478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785572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Естественными источниками И. и. являются космос и распространенные в природе радиоактивные вещества (радионуклиды). В космосе формируется и достигает Земли космическое излучение — корпускулярные потоки ионизирующего излучения. Первичное космическое излучение состоит из заряженных частиц и фотонов, отличающихся высокой энергией.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68422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Природные, или естественные, радионуклиды имеют различное происхождение; часть из них принадлежит к радиоактивным семействам, родоначальники которых (уран, торий) входят в состав пород, слагающих нашу планету, с периода ее образования; некоторая часть естественных радионуклидов является продуктом активации стабильных изотопов космическим излучением. </a:t>
            </a:r>
          </a:p>
          <a:p>
            <a:r>
              <a:rPr lang="ru-RU" dirty="0" smtClean="0"/>
              <a:t>Отличительным свойством радионуклидов является радиоактивность, т.е. самопроизвольное превращение (распад) атомных ядер, приводящее к изменению их атомного номера и (или) массового числа.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4062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Связь между ионизирующим излучением, с одной стороны, и процессами старения и канцерогенеза – с другой, давно известна. Низкие дозы излучения ускоряют старение, вызывают изменения организма, которые во многих отношениях схожи с обычным процессом старения. Более высокие дозы ионизирующего излучения могут вызвать злокачественный рост, а очень высокие могут быть смертельны для высших организмов.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53783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1752" y="1527048"/>
            <a:ext cx="4486272" cy="4572000"/>
          </a:xfrm>
        </p:spPr>
        <p:txBody>
          <a:bodyPr/>
          <a:lstStyle/>
          <a:p>
            <a:r>
              <a:rPr lang="ru-RU" dirty="0" smtClean="0"/>
              <a:t> С точки зрения химического канцерогенеза нельзя забывать о том, что действие его на организм осуществляется собственно через посредника материальной природы. </a:t>
            </a:r>
          </a:p>
          <a:p>
            <a:endParaRPr lang="ru-RU" dirty="0"/>
          </a:p>
        </p:txBody>
      </p:sp>
      <p:pic>
        <p:nvPicPr>
          <p:cNvPr id="2050" name="Picture 2" descr="C:\Users\Lyuda\Downloads\b_300_200_16777215_0___images_stories_rak_ioniziruyuschee-izlucheni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3968" y="2060848"/>
            <a:ext cx="4585692" cy="3057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6820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Предполагают, что благодаря действию излучения на воду в организме из нее образуются свободные радикалы (в первую очередь </a:t>
            </a:r>
            <a:r>
              <a:rPr lang="ru-RU" dirty="0" err="1" smtClean="0"/>
              <a:t>сверхоксидные</a:t>
            </a:r>
            <a:r>
              <a:rPr lang="ru-RU" dirty="0" smtClean="0"/>
              <a:t> и </a:t>
            </a:r>
            <a:r>
              <a:rPr lang="ru-RU" dirty="0" err="1" smtClean="0"/>
              <a:t>гидроксидные</a:t>
            </a:r>
            <a:r>
              <a:rPr lang="ru-RU" dirty="0" smtClean="0"/>
              <a:t>, а также другие), а в результате действия этих радикалов на остальные вещества организма появляются канцерогенные химические вещества в тканях.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5671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23928" y="1527048"/>
            <a:ext cx="4881744" cy="4572000"/>
          </a:xfrm>
        </p:spPr>
        <p:txBody>
          <a:bodyPr/>
          <a:lstStyle/>
          <a:p>
            <a:r>
              <a:rPr lang="ru-RU" dirty="0" smtClean="0"/>
              <a:t>В 1977 г. исследователи облучили </a:t>
            </a:r>
            <a:r>
              <a:rPr lang="ru-RU" dirty="0" err="1" smtClean="0"/>
              <a:t>фибропласты</a:t>
            </a:r>
            <a:r>
              <a:rPr lang="ru-RU" dirty="0" smtClean="0"/>
              <a:t> различных животных и человека низкими дозами ионизирующего излучения и измерили число клеток в культуре спустя определенное время. </a:t>
            </a:r>
          </a:p>
          <a:p>
            <a:endParaRPr lang="ru-RU" dirty="0"/>
          </a:p>
        </p:txBody>
      </p:sp>
      <p:pic>
        <p:nvPicPr>
          <p:cNvPr id="3074" name="Picture 2" descr="C:\Users\Lyuda\Downloads\23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65043"/>
            <a:ext cx="3402378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57306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 принципе клетки могли реагировать на такое слабое облучение тремя различными способами: либо они начинали быстро стареть и число их уменьшалось (куриные клетки), либо число их после облучения существенно не менялось (</a:t>
            </a:r>
            <a:r>
              <a:rPr lang="ru-RU" dirty="0" err="1" smtClean="0"/>
              <a:t>фибропласты</a:t>
            </a:r>
            <a:r>
              <a:rPr lang="ru-RU" dirty="0" smtClean="0"/>
              <a:t> человека), либо клетки в результате облучения трансформировались и число их в культуре начинало быстро увеличиваться (клетки мыши и крысы).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90630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92</TotalTime>
  <Words>875</Words>
  <Application>Microsoft Office PowerPoint</Application>
  <PresentationFormat>Экран (4:3)</PresentationFormat>
  <Paragraphs>33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Бумажная</vt:lpstr>
      <vt:lpstr>            Костанайский  государственный университет имени Ахмета Байтурсынова</vt:lpstr>
      <vt:lpstr>Ионизирующие излучения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Спасибо за внимание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Lyuda</dc:creator>
  <cp:lastModifiedBy>UserLib</cp:lastModifiedBy>
  <cp:revision>10</cp:revision>
  <dcterms:created xsi:type="dcterms:W3CDTF">2014-03-09T07:30:32Z</dcterms:created>
  <dcterms:modified xsi:type="dcterms:W3CDTF">2014-04-18T04:49:29Z</dcterms:modified>
</cp:coreProperties>
</file>