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4" r:id="rId1"/>
  </p:sldMasterIdLst>
  <p:notesMasterIdLst>
    <p:notesMasterId r:id="rId11"/>
  </p:notesMasterIdLst>
  <p:sldIdLst>
    <p:sldId id="257" r:id="rId2"/>
    <p:sldId id="265" r:id="rId3"/>
    <p:sldId id="266" r:id="rId4"/>
    <p:sldId id="267" r:id="rId5"/>
    <p:sldId id="258" r:id="rId6"/>
    <p:sldId id="260" r:id="rId7"/>
    <p:sldId id="259" r:id="rId8"/>
    <p:sldId id="261" r:id="rId9"/>
    <p:sldId id="26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FD546D-9C9D-41EC-8ACC-41EF49665555}" type="datetimeFigureOut">
              <a:rPr lang="ru-RU" smtClean="0"/>
              <a:t>19.11.2012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67C09F-A68A-4713-9972-33B19FCE9AAC}" type="slidenum">
              <a:rPr lang="ru-RU" smtClean="0"/>
              <a:t>‹#›</a:t>
            </a:fld>
            <a:endParaRPr lang="ru-RU"/>
          </a:p>
        </p:txBody>
      </p:sp>
    </p:spTree>
    <p:extLst>
      <p:ext uri="{BB962C8B-B14F-4D97-AF65-F5344CB8AC3E}">
        <p14:creationId xmlns:p14="http://schemas.microsoft.com/office/powerpoint/2010/main" val="19243352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D67C09F-A68A-4713-9972-33B19FCE9AAC}" type="slidenum">
              <a:rPr lang="ru-RU" smtClean="0"/>
              <a:t>7</a:t>
            </a:fld>
            <a:endParaRPr lang="ru-RU"/>
          </a:p>
        </p:txBody>
      </p:sp>
    </p:spTree>
    <p:extLst>
      <p:ext uri="{BB962C8B-B14F-4D97-AF65-F5344CB8AC3E}">
        <p14:creationId xmlns:p14="http://schemas.microsoft.com/office/powerpoint/2010/main" val="9002656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2069C06D-4ED8-42C6-905D-CA84CA1B6CBF}" type="datetime2">
              <a:rPr lang="en-US" smtClean="0"/>
              <a:t>Monday, November 19, 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56EEE0E-EDB0-4D84-86B0-50833DF22902}" type="datetime2">
              <a:rPr lang="en-US" smtClean="0"/>
              <a:t>Monday, November 19,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114372C-B5AB-4C39-B273-B99224EB4DD5}" type="datetime2">
              <a:rPr lang="en-US" smtClean="0"/>
              <a:t>Monday, November 19,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4CB1CAA-32CD-4B55-B92A-B8F0843CACF4}" type="datetime2">
              <a:rPr lang="en-US" smtClean="0"/>
              <a:t>Monday, November 19, 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AD8CDC4-3D19-4983-B478-82F6B8E5AB66}" type="datetime2">
              <a:rPr lang="en-US" smtClean="0"/>
              <a:t>Monday, November 19, 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4B82477-D5D3-4181-8C11-75D0F2433A87}" type="datetime2">
              <a:rPr lang="en-US" smtClean="0"/>
              <a:t>Monday, November 19, 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213E253B-1893-4367-8BAE-DF4BC10DC578}" type="datetime2">
              <a:rPr lang="en-US" smtClean="0"/>
              <a:t>Monday, November 19, 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789C0F2-17E0-497A-9BBE-0C73201AAFE3}" type="slidenum">
              <a:rPr lang="en-US" smtClean="0"/>
              <a:pPr/>
              <a:t>‹#›</a:t>
            </a:fld>
            <a:endParaRPr lang="en-US" dirty="0"/>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B62300D-25B3-4603-86C9-4CB776489F00}" type="datetime2">
              <a:rPr lang="en-US" smtClean="0"/>
              <a:t>Monday, November 19, 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314AD9-FCC8-48B7-B85B-012A91320DFF}" type="datetime2">
              <a:rPr lang="en-US" smtClean="0"/>
              <a:t>Monday, November 19, 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182DC50-D5DB-4F94-B367-9876CD2C4012}" type="datetime2">
              <a:rPr lang="en-US" smtClean="0"/>
              <a:t>Monday, November 19, 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92EB412-E790-42EA-81FE-2925D3A43D91}" type="datetime2">
              <a:rPr lang="en-US" smtClean="0"/>
              <a:t>Monday, November 19, 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0B385921-A91A-409C-921C-0E0EC1E750EC}" type="datetime2">
              <a:rPr lang="en-US" smtClean="0"/>
              <a:t>Monday, November 19, 2012</a:t>
            </a:fld>
            <a:endParaRPr lang="en-US"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1789C0F2-17E0-497A-9BBE-0C73201AAFE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iming>
    <p:tnLst>
      <p:par>
        <p:cTn id="1" dur="indefinite" restart="never" nodeType="tmRoot"/>
      </p:par>
    </p:tnLst>
  </p:timing>
  <p:hf hdr="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14CB1CAA-32CD-4B55-B92A-B8F0843CACF4}" type="datetime2">
              <a:rPr lang="en-US" smtClean="0"/>
              <a:t>Monday, November 19, 2012</a:t>
            </a:fld>
            <a:endParaRPr lang="en-US" dirty="0"/>
          </a:p>
        </p:txBody>
      </p:sp>
      <p:sp>
        <p:nvSpPr>
          <p:cNvPr id="5" name="Номер слайда 4"/>
          <p:cNvSpPr>
            <a:spLocks noGrp="1"/>
          </p:cNvSpPr>
          <p:nvPr>
            <p:ph type="sldNum" sz="quarter" idx="12"/>
          </p:nvPr>
        </p:nvSpPr>
        <p:spPr/>
        <p:txBody>
          <a:bodyPr/>
          <a:lstStyle/>
          <a:p>
            <a:fld id="{1789C0F2-17E0-497A-9BBE-0C73201AAFE3}" type="slidenum">
              <a:rPr lang="en-US" smtClean="0"/>
              <a:pPr/>
              <a:t>1</a:t>
            </a:fld>
            <a:endParaRPr lang="en-US" dirty="0"/>
          </a:p>
        </p:txBody>
      </p:sp>
      <p:sp>
        <p:nvSpPr>
          <p:cNvPr id="7" name="Заголовок 6"/>
          <p:cNvSpPr>
            <a:spLocks noGrp="1"/>
          </p:cNvSpPr>
          <p:nvPr>
            <p:ph type="title"/>
          </p:nvPr>
        </p:nvSpPr>
        <p:spPr>
          <a:xfrm>
            <a:off x="539552" y="1052736"/>
            <a:ext cx="7543800" cy="4464496"/>
          </a:xfrm>
        </p:spPr>
        <p:txBody>
          <a:bodyPr>
            <a:normAutofit/>
          </a:bodyPr>
          <a:lstStyle/>
          <a:p>
            <a:endParaRPr lang="ru-RU" sz="7200" b="1" dirty="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endParaRPr>
          </a:p>
        </p:txBody>
      </p:sp>
      <p:sp>
        <p:nvSpPr>
          <p:cNvPr id="8" name="Овал 7"/>
          <p:cNvSpPr/>
          <p:nvPr/>
        </p:nvSpPr>
        <p:spPr>
          <a:xfrm>
            <a:off x="-252536" y="-99392"/>
            <a:ext cx="9269560" cy="685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7200" dirty="0">
                <a:ln w="18415" cmpd="sng">
                  <a:solidFill>
                    <a:srgbClr val="FFFFFF"/>
                  </a:solidFill>
                  <a:prstDash val="solid"/>
                </a:ln>
                <a:solidFill>
                  <a:srgbClr val="FF0000"/>
                </a:solidFill>
                <a:effectLst>
                  <a:outerShdw blurRad="63500" dir="3600000" algn="tl" rotWithShape="0">
                    <a:srgbClr val="000000">
                      <a:alpha val="70000"/>
                    </a:srgbClr>
                  </a:outerShdw>
                </a:effectLst>
              </a:rPr>
              <a:t>Кәсіби </a:t>
            </a:r>
            <a:r>
              <a:rPr lang="kk-KZ" sz="7200"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қазақ тілін оқытудың  </a:t>
            </a:r>
            <a:r>
              <a:rPr lang="kk-KZ" sz="7200" dirty="0">
                <a:ln w="18415" cmpd="sng">
                  <a:solidFill>
                    <a:srgbClr val="FFFFFF"/>
                  </a:solidFill>
                  <a:prstDash val="solid"/>
                </a:ln>
                <a:solidFill>
                  <a:srgbClr val="FF0000"/>
                </a:solidFill>
                <a:effectLst>
                  <a:outerShdw blurRad="63500" dir="3600000" algn="tl" rotWithShape="0">
                    <a:srgbClr val="000000">
                      <a:alpha val="70000"/>
                    </a:srgbClr>
                  </a:outerShdw>
                </a:effectLst>
              </a:rPr>
              <a:t>талаптары мен міндеттері.</a:t>
            </a:r>
            <a:endParaRPr lang="ru-RU" sz="7200" dirty="0"/>
          </a:p>
        </p:txBody>
      </p:sp>
    </p:spTree>
    <p:extLst>
      <p:ext uri="{BB962C8B-B14F-4D97-AF65-F5344CB8AC3E}">
        <p14:creationId xmlns:p14="http://schemas.microsoft.com/office/powerpoint/2010/main" val="3720763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1789C0F2-17E0-497A-9BBE-0C73201AAFE3}" type="slidenum">
              <a:rPr lang="en-US" smtClean="0"/>
              <a:pPr/>
              <a:t>2</a:t>
            </a:fld>
            <a:endParaRPr lang="en-US" dirty="0"/>
          </a:p>
        </p:txBody>
      </p:sp>
      <p:sp>
        <p:nvSpPr>
          <p:cNvPr id="6" name="Объект 5"/>
          <p:cNvSpPr>
            <a:spLocks noGrp="1"/>
          </p:cNvSpPr>
          <p:nvPr>
            <p:ph sz="quarter" idx="13"/>
          </p:nvPr>
        </p:nvSpPr>
        <p:spPr>
          <a:xfrm>
            <a:off x="251520" y="116632"/>
            <a:ext cx="8496944" cy="6480720"/>
          </a:xfrm>
        </p:spPr>
        <p:style>
          <a:lnRef idx="2">
            <a:schemeClr val="accent1"/>
          </a:lnRef>
          <a:fillRef idx="1">
            <a:schemeClr val="lt1"/>
          </a:fillRef>
          <a:effectRef idx="0">
            <a:schemeClr val="accent1"/>
          </a:effectRef>
          <a:fontRef idx="minor">
            <a:schemeClr val="dk1"/>
          </a:fontRef>
        </p:style>
        <p:txBody>
          <a:bodyPr>
            <a:normAutofit/>
          </a:bodyPr>
          <a:lstStyle/>
          <a:p>
            <a:pPr marL="45720" indent="0" algn="just">
              <a:buNone/>
            </a:pPr>
            <a:r>
              <a:rPr lang="kk-KZ" sz="3200" dirty="0" smtClean="0">
                <a:latin typeface="Times New Roman" pitchFamily="18" charset="0"/>
                <a:cs typeface="Times New Roman" pitchFamily="18" charset="0"/>
              </a:rPr>
              <a:t>Қазіргі </a:t>
            </a:r>
            <a:r>
              <a:rPr lang="kk-KZ" sz="3200" dirty="0">
                <a:latin typeface="Times New Roman" pitchFamily="18" charset="0"/>
                <a:cs typeface="Times New Roman" pitchFamily="18" charset="0"/>
              </a:rPr>
              <a:t>қоғамның алдындағы негізгі мақсаттардың бірі – биік кәсіби іскерлігі адамгершілік қасиетпен ұштасып жататын шығармашыл тұлғаларды дайындау. </a:t>
            </a:r>
            <a:endParaRPr lang="kk-KZ" sz="3200" dirty="0" smtClean="0">
              <a:latin typeface="Times New Roman" pitchFamily="18" charset="0"/>
              <a:cs typeface="Times New Roman" pitchFamily="18" charset="0"/>
            </a:endParaRPr>
          </a:p>
          <a:p>
            <a:pPr marL="45720" indent="0" algn="just">
              <a:buNone/>
            </a:pPr>
            <a:r>
              <a:rPr lang="kk-KZ" sz="3200" dirty="0" smtClean="0">
                <a:latin typeface="Times New Roman" pitchFamily="18" charset="0"/>
                <a:cs typeface="Times New Roman" pitchFamily="18" charset="0"/>
              </a:rPr>
              <a:t> Соған </a:t>
            </a:r>
            <a:r>
              <a:rPr lang="kk-KZ" sz="3200" dirty="0">
                <a:latin typeface="Times New Roman" pitchFamily="18" charset="0"/>
                <a:cs typeface="Times New Roman" pitchFamily="18" charset="0"/>
              </a:rPr>
              <a:t>байланысты жаңа ағымға сай білікті мамандар даярлау, оқытудың сапасын жоғары дәрежеге көтеру, кәсіби мамандықтарға негізделген білім беру үшін, жаңа инновациялық технологияларды пайдаланып, оқытуға ерекше назар аударылуда.</a:t>
            </a:r>
            <a:endParaRPr lang="ru-RU" sz="3200" dirty="0">
              <a:latin typeface="Times New Roman" pitchFamily="18" charset="0"/>
              <a:cs typeface="Times New Roman" pitchFamily="18" charset="0"/>
            </a:endParaRPr>
          </a:p>
          <a:p>
            <a:pPr algn="just"/>
            <a:endParaRPr lang="kk-KZ" sz="3200" dirty="0" smtClean="0">
              <a:latin typeface="Times New Roman" pitchFamily="18" charset="0"/>
              <a:cs typeface="Times New Roman" pitchFamily="18" charset="0"/>
            </a:endParaRPr>
          </a:p>
          <a:p>
            <a:pPr marL="45720" indent="0" algn="just">
              <a:buNone/>
            </a:pPr>
            <a:r>
              <a:rPr lang="kk-KZ" sz="3200" dirty="0" smtClean="0">
                <a:latin typeface="Times New Roman" pitchFamily="18" charset="0"/>
                <a:cs typeface="Times New Roman" pitchFamily="18" charset="0"/>
              </a:rPr>
              <a:t> </a:t>
            </a:r>
            <a:endParaRPr lang="ru-RU" sz="3200" dirty="0">
              <a:latin typeface="Times New Roman" pitchFamily="18" charset="0"/>
              <a:cs typeface="Times New Roman" pitchFamily="18" charset="0"/>
            </a:endParaRPr>
          </a:p>
        </p:txBody>
      </p:sp>
    </p:spTree>
    <p:extLst>
      <p:ext uri="{BB962C8B-B14F-4D97-AF65-F5344CB8AC3E}">
        <p14:creationId xmlns:p14="http://schemas.microsoft.com/office/powerpoint/2010/main" val="2032050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1789C0F2-17E0-497A-9BBE-0C73201AAFE3}" type="slidenum">
              <a:rPr lang="en-US" smtClean="0"/>
              <a:pPr/>
              <a:t>3</a:t>
            </a:fld>
            <a:endParaRPr lang="en-US" dirty="0"/>
          </a:p>
        </p:txBody>
      </p:sp>
      <p:sp>
        <p:nvSpPr>
          <p:cNvPr id="6" name="Объект 5"/>
          <p:cNvSpPr>
            <a:spLocks noGrp="1"/>
          </p:cNvSpPr>
          <p:nvPr>
            <p:ph sz="quarter" idx="13"/>
          </p:nvPr>
        </p:nvSpPr>
        <p:spPr>
          <a:xfrm>
            <a:off x="323528" y="260648"/>
            <a:ext cx="8136904" cy="5976664"/>
          </a:xfrm>
        </p:spPr>
        <p:txBody>
          <a:bodyPr>
            <a:noAutofit/>
          </a:bodyPr>
          <a:lstStyle/>
          <a:p>
            <a:pPr marL="45720" indent="0" algn="just">
              <a:buNone/>
            </a:pPr>
            <a:r>
              <a:rPr lang="kk-KZ" sz="2800">
                <a:solidFill>
                  <a:schemeClr val="accent6"/>
                </a:solidFill>
                <a:latin typeface="Times New Roman" pitchFamily="18" charset="0"/>
                <a:cs typeface="Times New Roman" pitchFamily="18" charset="0"/>
              </a:rPr>
              <a:t>Қазақ </a:t>
            </a:r>
            <a:r>
              <a:rPr lang="kk-KZ" sz="2800" smtClean="0">
                <a:solidFill>
                  <a:schemeClr val="accent6"/>
                </a:solidFill>
                <a:latin typeface="Times New Roman" pitchFamily="18" charset="0"/>
                <a:cs typeface="Times New Roman" pitchFamily="18" charset="0"/>
              </a:rPr>
              <a:t>тілі – Қазақстан республикасының </a:t>
            </a:r>
            <a:r>
              <a:rPr lang="kk-KZ" sz="2800" dirty="0">
                <a:solidFill>
                  <a:schemeClr val="accent6"/>
                </a:solidFill>
                <a:latin typeface="Times New Roman" pitchFamily="18" charset="0"/>
                <a:cs typeface="Times New Roman" pitchFamily="18" charset="0"/>
              </a:rPr>
              <a:t>мемлекеттік тілі болғандықтан, қазір қоғам өмірінің қай саласын алып қарасақ та, мамандардың мемлекеттік тілді білуі талап етіледі. </a:t>
            </a:r>
          </a:p>
          <a:p>
            <a:pPr marL="45720" indent="0" algn="just">
              <a:buNone/>
            </a:pPr>
            <a:r>
              <a:rPr lang="kk-KZ" sz="2800" dirty="0" smtClean="0">
                <a:latin typeface="Times New Roman" pitchFamily="18" charset="0"/>
                <a:cs typeface="Times New Roman" pitchFamily="18" charset="0"/>
              </a:rPr>
              <a:t>  </a:t>
            </a:r>
            <a:r>
              <a:rPr lang="kk-KZ" sz="2800" dirty="0" smtClean="0">
                <a:solidFill>
                  <a:schemeClr val="accent6"/>
                </a:solidFill>
                <a:latin typeface="Times New Roman" pitchFamily="18" charset="0"/>
                <a:cs typeface="Times New Roman" pitchFamily="18" charset="0"/>
              </a:rPr>
              <a:t>Бұл </a:t>
            </a:r>
            <a:r>
              <a:rPr lang="kk-KZ" sz="2800" dirty="0">
                <a:solidFill>
                  <a:schemeClr val="accent6"/>
                </a:solidFill>
                <a:latin typeface="Times New Roman" pitchFamily="18" charset="0"/>
                <a:cs typeface="Times New Roman" pitchFamily="18" charset="0"/>
              </a:rPr>
              <a:t>талаптың жыл санап күшейе түсіп, жұмысқа </a:t>
            </a:r>
            <a:r>
              <a:rPr lang="kk-KZ" sz="2800" dirty="0" smtClean="0">
                <a:solidFill>
                  <a:schemeClr val="accent6"/>
                </a:solidFill>
                <a:latin typeface="Times New Roman" pitchFamily="18" charset="0"/>
                <a:cs typeface="Times New Roman" pitchFamily="18" charset="0"/>
              </a:rPr>
              <a:t>қабылдаудағы, </a:t>
            </a:r>
            <a:r>
              <a:rPr lang="kk-KZ" sz="2800" dirty="0">
                <a:solidFill>
                  <a:schemeClr val="accent6"/>
                </a:solidFill>
                <a:latin typeface="Times New Roman" pitchFamily="18" charset="0"/>
                <a:cs typeface="Times New Roman" pitchFamily="18" charset="0"/>
              </a:rPr>
              <a:t>қызмет сатысымен өсу барысындағы негізгі шарттардың біріне  айнала бастағандығын әр қазақстандық сезіне бастады. Сондықтан да, болашақ мамандардың өз кәсіби саласына қатысты негізгі ұғымдардың атаулары мен жиі қолданылатын оралымдарды білуге деген ұмтылыс ерекше. </a:t>
            </a:r>
            <a:endParaRPr lang="ru-RU" sz="2800" dirty="0">
              <a:solidFill>
                <a:schemeClr val="accent6"/>
              </a:solidFill>
              <a:latin typeface="Times New Roman" pitchFamily="18" charset="0"/>
              <a:cs typeface="Times New Roman" pitchFamily="18" charset="0"/>
            </a:endParaRPr>
          </a:p>
          <a:p>
            <a:pPr marL="45720" indent="0" algn="just">
              <a:buNone/>
            </a:pPr>
            <a:r>
              <a:rPr lang="kk-KZ" sz="2800" b="1" dirty="0">
                <a:solidFill>
                  <a:schemeClr val="accent6"/>
                </a:solidFill>
                <a:latin typeface="Times New Roman" pitchFamily="18" charset="0"/>
                <a:cs typeface="Times New Roman" pitchFamily="18" charset="0"/>
              </a:rPr>
              <a:t> </a:t>
            </a:r>
            <a:endParaRPr lang="ru-RU" sz="2800" dirty="0">
              <a:solidFill>
                <a:schemeClr val="accent6"/>
              </a:solidFill>
              <a:latin typeface="Times New Roman" pitchFamily="18" charset="0"/>
              <a:cs typeface="Times New Roman" pitchFamily="18" charset="0"/>
            </a:endParaRPr>
          </a:p>
        </p:txBody>
      </p:sp>
    </p:spTree>
    <p:extLst>
      <p:ext uri="{BB962C8B-B14F-4D97-AF65-F5344CB8AC3E}">
        <p14:creationId xmlns:p14="http://schemas.microsoft.com/office/powerpoint/2010/main" val="2483888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Effect transition="in" filter="fade">
                                      <p:cBhvr>
                                        <p:cTn id="19" dur="1000"/>
                                        <p:tgtEl>
                                          <p:spTgt spid="6">
                                            <p:txEl>
                                              <p:pRg st="2" end="2"/>
                                            </p:txEl>
                                          </p:spTgt>
                                        </p:tgtEl>
                                      </p:cBhvr>
                                    </p:animEffect>
                                    <p:anim calcmode="lin" valueType="num">
                                      <p:cBhvr>
                                        <p:cTn id="20"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1789C0F2-17E0-497A-9BBE-0C73201AAFE3}" type="slidenum">
              <a:rPr lang="en-US" smtClean="0"/>
              <a:pPr/>
              <a:t>4</a:t>
            </a:fld>
            <a:endParaRPr lang="en-US" dirty="0"/>
          </a:p>
        </p:txBody>
      </p:sp>
      <p:sp>
        <p:nvSpPr>
          <p:cNvPr id="6" name="Объект 5"/>
          <p:cNvSpPr>
            <a:spLocks noGrp="1"/>
          </p:cNvSpPr>
          <p:nvPr>
            <p:ph sz="quarter" idx="13"/>
          </p:nvPr>
        </p:nvSpPr>
        <p:spPr>
          <a:xfrm>
            <a:off x="107504" y="260648"/>
            <a:ext cx="8640960" cy="6120680"/>
          </a:xfrm>
        </p:spPr>
        <p:txBody>
          <a:bodyPr>
            <a:noAutofit/>
          </a:bodyPr>
          <a:lstStyle/>
          <a:p>
            <a:pPr marL="45720" indent="0" algn="just">
              <a:buNone/>
            </a:pPr>
            <a:r>
              <a:rPr lang="kk-KZ" sz="2800" dirty="0">
                <a:latin typeface="Times New Roman" pitchFamily="18" charset="0"/>
                <a:cs typeface="Times New Roman" pitchFamily="18" charset="0"/>
              </a:rPr>
              <a:t>Бүгінгі студент – ертеңгі болашақ маман. Әр студент маман ретінде өзінің кәсіби тілінде, яғни мемлекеттік тілде қарым-қатынасқа түсе біліп, мамандығына қатысты термин сөздерді меңгеріп, белсенді қолдана білуі </a:t>
            </a:r>
            <a:r>
              <a:rPr lang="kk-KZ" sz="2800" dirty="0" smtClean="0">
                <a:latin typeface="Times New Roman" pitchFamily="18" charset="0"/>
                <a:cs typeface="Times New Roman" pitchFamily="18" charset="0"/>
              </a:rPr>
              <a:t>тиіс.</a:t>
            </a:r>
            <a:endParaRPr lang="ru-RU" sz="2800" dirty="0" smtClean="0">
              <a:latin typeface="Times New Roman" pitchFamily="18" charset="0"/>
              <a:cs typeface="Times New Roman" pitchFamily="18" charset="0"/>
            </a:endParaRPr>
          </a:p>
          <a:p>
            <a:pPr marL="45720" indent="0" algn="just">
              <a:buNone/>
            </a:pPr>
            <a:r>
              <a:rPr lang="kk-KZ" sz="2800" dirty="0" smtClean="0">
                <a:latin typeface="Times New Roman" pitchFamily="18" charset="0"/>
                <a:cs typeface="Times New Roman" pitchFamily="18" charset="0"/>
              </a:rPr>
              <a:t> Қазақ тілін кәсіби бағытта оқыту – ертеңгі болашақ маманның кәсіби даярлығы мен дағдыларын қалыптастыра отырып, өзінің болашақ мамандығына тән барлық аспектілермен жете танысып, игерген теориялық білімдерін тиянақтап, мамандығына деген өз көзқарастарын жан-жақты қалыптастыра бастайды.  </a:t>
            </a:r>
            <a:endParaRPr lang="ru-RU" sz="2800" dirty="0" smtClean="0">
              <a:latin typeface="Times New Roman" pitchFamily="18" charset="0"/>
              <a:cs typeface="Times New Roman" pitchFamily="18" charset="0"/>
            </a:endParaRPr>
          </a:p>
          <a:p>
            <a:pPr marL="45720" indent="0" algn="just">
              <a:buNone/>
            </a:pP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2372446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2"/>
          </p:nvPr>
        </p:nvSpPr>
        <p:spPr/>
        <p:txBody>
          <a:bodyPr/>
          <a:lstStyle/>
          <a:p>
            <a:fld id="{1789C0F2-17E0-497A-9BBE-0C73201AAFE3}" type="slidenum">
              <a:rPr lang="en-US" smtClean="0"/>
              <a:pPr/>
              <a:t>5</a:t>
            </a:fld>
            <a:endParaRPr lang="en-US" dirty="0"/>
          </a:p>
        </p:txBody>
      </p:sp>
      <p:sp>
        <p:nvSpPr>
          <p:cNvPr id="6" name="Заголовок 5"/>
          <p:cNvSpPr>
            <a:spLocks noGrp="1"/>
          </p:cNvSpPr>
          <p:nvPr>
            <p:ph type="title"/>
          </p:nvPr>
        </p:nvSpPr>
        <p:spPr>
          <a:xfrm>
            <a:off x="457200" y="338328"/>
            <a:ext cx="7499176" cy="3162680"/>
          </a:xfrm>
        </p:spPr>
        <p:txBody>
          <a:bodyPr>
            <a:normAutofit/>
          </a:bodyPr>
          <a:lstStyle/>
          <a:p>
            <a:pPr marL="0" indent="0">
              <a:buNone/>
            </a:pPr>
            <a:r>
              <a:rPr lang="kk-KZ" sz="66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endParaRPr lang="ru-RU" sz="66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Объект 1"/>
          <p:cNvSpPr>
            <a:spLocks noGrp="1"/>
          </p:cNvSpPr>
          <p:nvPr>
            <p:ph sz="quarter" idx="13"/>
          </p:nvPr>
        </p:nvSpPr>
        <p:spPr>
          <a:xfrm>
            <a:off x="107504" y="260648"/>
            <a:ext cx="9036496" cy="5538928"/>
          </a:xfrm>
        </p:spPr>
        <p:txBody>
          <a:bodyPr>
            <a:normAutofit/>
          </a:bodyPr>
          <a:lstStyle/>
          <a:p>
            <a:pPr marL="45720" indent="0">
              <a:buNone/>
            </a:pPr>
            <a:r>
              <a:rPr lang="kk-KZ" sz="6000" dirty="0" smtClean="0"/>
              <a:t>             </a:t>
            </a:r>
            <a:r>
              <a:rPr lang="kk-KZ" sz="60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Тіл </a:t>
            </a:r>
            <a:endParaRPr lang="ru-RU" sz="6000" b="1"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endParaRPr>
          </a:p>
        </p:txBody>
      </p:sp>
      <p:sp>
        <p:nvSpPr>
          <p:cNvPr id="7" name="Овал 6"/>
          <p:cNvSpPr/>
          <p:nvPr/>
        </p:nvSpPr>
        <p:spPr>
          <a:xfrm>
            <a:off x="957806" y="1817271"/>
            <a:ext cx="2376264"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а</a:t>
            </a:r>
            <a:r>
              <a:rPr lang="kk-KZ"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уызекі тіл</a:t>
            </a:r>
            <a:endParaRPr lang="ru-RU"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
        <p:nvSpPr>
          <p:cNvPr id="8" name="Овал 7"/>
          <p:cNvSpPr/>
          <p:nvPr/>
        </p:nvSpPr>
        <p:spPr>
          <a:xfrm>
            <a:off x="3923928" y="2132855"/>
            <a:ext cx="3024336" cy="13681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3600" dirty="0">
                <a:latin typeface="Times New Roman" pitchFamily="18" charset="0"/>
                <a:cs typeface="Times New Roman" pitchFamily="18" charset="0"/>
              </a:rPr>
              <a:t>р</a:t>
            </a:r>
            <a:r>
              <a:rPr lang="kk-KZ" sz="3600" dirty="0" smtClean="0">
                <a:latin typeface="Times New Roman" pitchFamily="18" charset="0"/>
                <a:cs typeface="Times New Roman" pitchFamily="18" charset="0"/>
              </a:rPr>
              <a:t>есми, іскери тіл</a:t>
            </a:r>
            <a:endParaRPr lang="ru-RU" sz="3600" dirty="0">
              <a:latin typeface="Times New Roman" pitchFamily="18" charset="0"/>
              <a:cs typeface="Times New Roman" pitchFamily="18" charset="0"/>
            </a:endParaRPr>
          </a:p>
        </p:txBody>
      </p:sp>
      <p:cxnSp>
        <p:nvCxnSpPr>
          <p:cNvPr id="10" name="Прямая со стрелкой 9"/>
          <p:cNvCxnSpPr>
            <a:endCxn id="7" idx="7"/>
          </p:cNvCxnSpPr>
          <p:nvPr/>
        </p:nvCxnSpPr>
        <p:spPr>
          <a:xfrm flipH="1">
            <a:off x="2986074" y="980728"/>
            <a:ext cx="789037" cy="10158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a:endCxn id="8" idx="1"/>
          </p:cNvCxnSpPr>
          <p:nvPr/>
        </p:nvCxnSpPr>
        <p:spPr>
          <a:xfrm>
            <a:off x="3779912" y="980728"/>
            <a:ext cx="586920" cy="13524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Овал 12"/>
          <p:cNvSpPr/>
          <p:nvPr/>
        </p:nvSpPr>
        <p:spPr>
          <a:xfrm>
            <a:off x="6228860" y="1070715"/>
            <a:ext cx="2735628" cy="12625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3600" dirty="0">
                <a:latin typeface="Times New Roman" pitchFamily="18" charset="0"/>
                <a:cs typeface="Times New Roman" pitchFamily="18" charset="0"/>
              </a:rPr>
              <a:t>ә</a:t>
            </a:r>
            <a:r>
              <a:rPr lang="kk-KZ" sz="3600" dirty="0" smtClean="0">
                <a:latin typeface="Times New Roman" pitchFamily="18" charset="0"/>
                <a:cs typeface="Times New Roman" pitchFamily="18" charset="0"/>
              </a:rPr>
              <a:t>деби тіл</a:t>
            </a:r>
            <a:endParaRPr lang="ru-RU" sz="3600" dirty="0">
              <a:latin typeface="Times New Roman" pitchFamily="18" charset="0"/>
              <a:cs typeface="Times New Roman" pitchFamily="18" charset="0"/>
            </a:endParaRPr>
          </a:p>
        </p:txBody>
      </p:sp>
      <p:cxnSp>
        <p:nvCxnSpPr>
          <p:cNvPr id="24" name="Прямая со стрелкой 23"/>
          <p:cNvCxnSpPr>
            <a:endCxn id="13" idx="2"/>
          </p:cNvCxnSpPr>
          <p:nvPr/>
        </p:nvCxnSpPr>
        <p:spPr>
          <a:xfrm>
            <a:off x="3779912" y="980728"/>
            <a:ext cx="2448948" cy="7212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Овал 24"/>
          <p:cNvSpPr/>
          <p:nvPr/>
        </p:nvSpPr>
        <p:spPr>
          <a:xfrm>
            <a:off x="2483768" y="4149824"/>
            <a:ext cx="3456384" cy="115212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kk-KZ"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Кәсіби тіл</a:t>
            </a:r>
            <a:endParaRPr lang="ru-RU"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cxnSp>
        <p:nvCxnSpPr>
          <p:cNvPr id="27" name="Прямая со стрелкой 26"/>
          <p:cNvCxnSpPr/>
          <p:nvPr/>
        </p:nvCxnSpPr>
        <p:spPr>
          <a:xfrm>
            <a:off x="3775111" y="980728"/>
            <a:ext cx="4801" cy="3169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Овал 16"/>
          <p:cNvSpPr/>
          <p:nvPr/>
        </p:nvSpPr>
        <p:spPr>
          <a:xfrm>
            <a:off x="950368" y="1817271"/>
            <a:ext cx="2376264"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а</a:t>
            </a:r>
            <a:r>
              <a:rPr lang="kk-KZ"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уызекі тіл</a:t>
            </a:r>
            <a:endParaRPr lang="ru-RU"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
        <p:nvSpPr>
          <p:cNvPr id="18" name="Объект 1"/>
          <p:cNvSpPr txBox="1">
            <a:spLocks/>
          </p:cNvSpPr>
          <p:nvPr/>
        </p:nvSpPr>
        <p:spPr>
          <a:xfrm>
            <a:off x="107504" y="271943"/>
            <a:ext cx="9036496" cy="5538928"/>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Font typeface="Georgia" pitchFamily="18" charset="0"/>
              <a:buNone/>
            </a:pPr>
            <a:r>
              <a:rPr lang="kk-KZ" sz="6000" dirty="0" smtClean="0"/>
              <a:t>             </a:t>
            </a:r>
            <a:r>
              <a:rPr lang="kk-KZ" sz="60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Тіл </a:t>
            </a:r>
            <a:endParaRPr lang="ru-RU" sz="60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70217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8">
                                            <p:txEl>
                                              <p:pRg st="0" end="0"/>
                                            </p:txEl>
                                          </p:spTgt>
                                        </p:tgtEl>
                                        <p:attrNameLst>
                                          <p:attrName>style.visibility</p:attrName>
                                        </p:attrNameLst>
                                      </p:cBhvr>
                                      <p:to>
                                        <p:strVal val="visible"/>
                                      </p:to>
                                    </p:set>
                                    <p:animEffect transition="in" filter="fade">
                                      <p:cBhvr>
                                        <p:cTn id="49" dur="1000"/>
                                        <p:tgtEl>
                                          <p:spTgt spid="18">
                                            <p:txEl>
                                              <p:pRg st="0" end="0"/>
                                            </p:txEl>
                                          </p:spTgt>
                                        </p:tgtEl>
                                      </p:cBhvr>
                                    </p:animEffect>
                                    <p:anim calcmode="lin" valueType="num">
                                      <p:cBhvr>
                                        <p:cTn id="50" dur="1000" fill="hold"/>
                                        <p:tgtEl>
                                          <p:spTgt spid="18">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1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3" grpId="0" animBg="1"/>
      <p:bldP spid="25"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1789C0F2-17E0-497A-9BBE-0C73201AAFE3}" type="slidenum">
              <a:rPr lang="en-US" smtClean="0"/>
              <a:pPr/>
              <a:t>6</a:t>
            </a:fld>
            <a:endParaRPr lang="en-US" dirty="0"/>
          </a:p>
        </p:txBody>
      </p:sp>
      <p:sp>
        <p:nvSpPr>
          <p:cNvPr id="6" name="Объект 5"/>
          <p:cNvSpPr>
            <a:spLocks noGrp="1"/>
          </p:cNvSpPr>
          <p:nvPr>
            <p:ph sz="quarter" idx="13"/>
          </p:nvPr>
        </p:nvSpPr>
        <p:spPr>
          <a:xfrm>
            <a:off x="323528" y="731520"/>
            <a:ext cx="8280920" cy="5505792"/>
          </a:xfrm>
        </p:spPr>
        <p:txBody>
          <a:bodyPr>
            <a:normAutofit/>
          </a:bodyPr>
          <a:lstStyle/>
          <a:p>
            <a:pPr marL="45720" indent="0">
              <a:buNone/>
            </a:pPr>
            <a:r>
              <a:rPr lang="kk-KZ" sz="32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t>Кәсіби тіл – </a:t>
            </a:r>
            <a:r>
              <a:rPr lang="kk-KZ" sz="32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белгілі  бір мамандық, не кәсіп саласы шеңберінде жиі қолданылатын тілдік құрылымдар жиынтығы.</a:t>
            </a:r>
          </a:p>
          <a:p>
            <a:pPr marL="45720" indent="0">
              <a:buNone/>
            </a:pPr>
            <a:endParaRPr lang="kk-KZ" sz="32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endParaRPr>
          </a:p>
          <a:p>
            <a:pPr marL="45720" indent="0">
              <a:buNone/>
            </a:pPr>
            <a:r>
              <a:rPr lang="kk-KZ" sz="32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t>Кәсіби тіл – </a:t>
            </a:r>
            <a:r>
              <a:rPr lang="kk-KZ" sz="32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өз саласына сай терминологиясы, кәсіби-ғылыми ұғымдық аппараты бар, сөз қолданысы мен тіркесуінде қалыптасқан нормалары бар тіл болып табылады.  </a:t>
            </a:r>
            <a:endParaRPr lang="ru-RU" sz="32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473186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1789C0F2-17E0-497A-9BBE-0C73201AAFE3}" type="slidenum">
              <a:rPr lang="en-US" smtClean="0"/>
              <a:pPr/>
              <a:t>7</a:t>
            </a:fld>
            <a:endParaRPr lang="en-US" dirty="0"/>
          </a:p>
        </p:txBody>
      </p:sp>
      <p:sp>
        <p:nvSpPr>
          <p:cNvPr id="6" name="Объект 5"/>
          <p:cNvSpPr>
            <a:spLocks noGrp="1"/>
          </p:cNvSpPr>
          <p:nvPr>
            <p:ph sz="quarter" idx="13"/>
          </p:nvPr>
        </p:nvSpPr>
        <p:spPr>
          <a:xfrm>
            <a:off x="107504" y="188640"/>
            <a:ext cx="8568952" cy="4017600"/>
          </a:xfrm>
        </p:spPr>
        <p:txBody>
          <a:bodyPr/>
          <a:lstStyle/>
          <a:p>
            <a:pPr marL="45720" indent="0">
              <a:buNone/>
            </a:pPr>
            <a:r>
              <a:rPr lang="kk-KZ" dirty="0" smtClean="0"/>
              <a:t>                          </a:t>
            </a:r>
            <a:r>
              <a:rPr lang="kk-KZ"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Айырмашылығы</a:t>
            </a:r>
            <a:endParaRPr lang="ru-RU"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Овал 6"/>
          <p:cNvSpPr/>
          <p:nvPr/>
        </p:nvSpPr>
        <p:spPr>
          <a:xfrm>
            <a:off x="323528" y="764704"/>
            <a:ext cx="3096344"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3200" dirty="0" smtClean="0"/>
              <a:t>Қазақ тілін оқыту</a:t>
            </a:r>
            <a:endParaRPr lang="ru-RU" sz="3200" dirty="0"/>
          </a:p>
        </p:txBody>
      </p:sp>
      <p:sp>
        <p:nvSpPr>
          <p:cNvPr id="8" name="Овал 7"/>
          <p:cNvSpPr/>
          <p:nvPr/>
        </p:nvSpPr>
        <p:spPr>
          <a:xfrm>
            <a:off x="5364088" y="620688"/>
            <a:ext cx="2808312" cy="12961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800" dirty="0" smtClean="0"/>
              <a:t>Кәсіби қазақ тілін оқыту</a:t>
            </a:r>
            <a:endParaRPr lang="ru-RU" sz="2800" dirty="0"/>
          </a:p>
        </p:txBody>
      </p:sp>
      <p:sp>
        <p:nvSpPr>
          <p:cNvPr id="9" name="Скругленный прямоугольник 8"/>
          <p:cNvSpPr/>
          <p:nvPr/>
        </p:nvSpPr>
        <p:spPr>
          <a:xfrm>
            <a:off x="323528" y="2780928"/>
            <a:ext cx="3672408" cy="28083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000" dirty="0" smtClean="0">
                <a:latin typeface="Times New Roman" pitchFamily="18" charset="0"/>
                <a:cs typeface="Times New Roman" pitchFamily="18" charset="0"/>
              </a:rPr>
              <a:t>Тілді қарым-қатынас,сөйлеу тілі ретінде оқыту. </a:t>
            </a:r>
          </a:p>
          <a:p>
            <a:pPr algn="ctr"/>
            <a:r>
              <a:rPr lang="kk-KZ" sz="2000" dirty="0" smtClean="0">
                <a:latin typeface="Times New Roman" pitchFamily="18" charset="0"/>
                <a:cs typeface="Times New Roman" pitchFamily="18" charset="0"/>
              </a:rPr>
              <a:t>Мақсаты – күнделікті қарапайым тілде сөйлеуге бағыттау.Қазақ тіліндегі барлық грамматикалық тұлғалар толығымен қарастырылып, үйретіледі.</a:t>
            </a:r>
            <a:endParaRPr lang="ru-RU" sz="2000" dirty="0">
              <a:latin typeface="Times New Roman" pitchFamily="18" charset="0"/>
              <a:cs typeface="Times New Roman" pitchFamily="18" charset="0"/>
            </a:endParaRPr>
          </a:p>
        </p:txBody>
      </p:sp>
      <p:cxnSp>
        <p:nvCxnSpPr>
          <p:cNvPr id="11" name="Прямая со стрелкой 10"/>
          <p:cNvCxnSpPr>
            <a:stCxn id="7" idx="4"/>
          </p:cNvCxnSpPr>
          <p:nvPr/>
        </p:nvCxnSpPr>
        <p:spPr>
          <a:xfrm>
            <a:off x="1871700" y="1916832"/>
            <a:ext cx="0" cy="8640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 name="Скругленный прямоугольник 11"/>
          <p:cNvSpPr/>
          <p:nvPr/>
        </p:nvSpPr>
        <p:spPr>
          <a:xfrm>
            <a:off x="4932040" y="2780928"/>
            <a:ext cx="3816424" cy="29523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400" dirty="0" smtClean="0">
                <a:latin typeface="Times New Roman" pitchFamily="18" charset="0"/>
                <a:cs typeface="Times New Roman" pitchFamily="18" charset="0"/>
              </a:rPr>
              <a:t>Тілді меңгерген, тіл туралы хабары бар студентке маман тілін яғни, термин сөздерді меңгере отырып, кәсіптік тұрғыда сөйлеуге бағыттау.</a:t>
            </a:r>
            <a:endParaRPr lang="ru-RU" sz="2400" dirty="0">
              <a:latin typeface="Times New Roman" pitchFamily="18" charset="0"/>
              <a:cs typeface="Times New Roman" pitchFamily="18" charset="0"/>
            </a:endParaRPr>
          </a:p>
        </p:txBody>
      </p:sp>
      <p:cxnSp>
        <p:nvCxnSpPr>
          <p:cNvPr id="14" name="Прямая со стрелкой 13"/>
          <p:cNvCxnSpPr/>
          <p:nvPr/>
        </p:nvCxnSpPr>
        <p:spPr>
          <a:xfrm>
            <a:off x="6877441" y="1988840"/>
            <a:ext cx="72008"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0064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1789C0F2-17E0-497A-9BBE-0C73201AAFE3}" type="slidenum">
              <a:rPr lang="en-US" smtClean="0"/>
              <a:pPr/>
              <a:t>8</a:t>
            </a:fld>
            <a:endParaRPr lang="en-US" dirty="0"/>
          </a:p>
        </p:txBody>
      </p:sp>
      <p:sp>
        <p:nvSpPr>
          <p:cNvPr id="6" name="Объект 5"/>
          <p:cNvSpPr>
            <a:spLocks noGrp="1"/>
          </p:cNvSpPr>
          <p:nvPr>
            <p:ph sz="quarter" idx="13"/>
          </p:nvPr>
        </p:nvSpPr>
        <p:spPr>
          <a:xfrm>
            <a:off x="125082" y="692696"/>
            <a:ext cx="8911413" cy="6009848"/>
          </a:xfrm>
        </p:spPr>
        <p:style>
          <a:lnRef idx="2">
            <a:schemeClr val="dk1"/>
          </a:lnRef>
          <a:fillRef idx="1">
            <a:schemeClr val="lt1"/>
          </a:fillRef>
          <a:effectRef idx="0">
            <a:schemeClr val="dk1"/>
          </a:effectRef>
          <a:fontRef idx="minor">
            <a:schemeClr val="dk1"/>
          </a:fontRef>
        </p:style>
        <p:txBody>
          <a:bodyPr>
            <a:normAutofit fontScale="92500"/>
          </a:bodyPr>
          <a:lstStyle/>
          <a:p>
            <a:pPr marL="45720" indent="0">
              <a:buNone/>
            </a:pPr>
            <a:endParaRPr lang="kk-KZ" dirty="0"/>
          </a:p>
          <a:p>
            <a:pPr marL="45720" indent="0">
              <a:buNone/>
            </a:pPr>
            <a:endParaRPr lang="kk-KZ" dirty="0" smtClean="0"/>
          </a:p>
          <a:p>
            <a:pPr marL="45720" indent="0">
              <a:buNone/>
            </a:pPr>
            <a:endParaRPr lang="kk-KZ" dirty="0"/>
          </a:p>
          <a:p>
            <a:pPr marL="45720" indent="0">
              <a:buNone/>
            </a:pPr>
            <a:r>
              <a:rPr lang="kk-KZ" sz="2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-Кәсіби </a:t>
            </a:r>
            <a:r>
              <a:rPr lang="kk-KZ" sz="2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бағытты ескере отырып оқыту – білім алушының таңдаған мамандықтарына қажетті білімді толық игерген, кәсіби мүмкіндігі мол маман иесін даярлауға </a:t>
            </a:r>
            <a:r>
              <a:rPr lang="kk-KZ" sz="2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бағыттау;</a:t>
            </a:r>
          </a:p>
          <a:p>
            <a:pPr>
              <a:buFontTx/>
              <a:buChar char="-"/>
            </a:pPr>
            <a:r>
              <a:rPr lang="kk-KZ" sz="2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Ұсынылып </a:t>
            </a:r>
            <a:r>
              <a:rPr lang="kk-KZ" sz="2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отырған пән білім алушының болашақ маман ретінде кәсіптік шеберліктерін мемлекеттік тілде меңгеруіне негіз бола отырып, сөйлеу әрекетінің төрт қағидатына (тыңдалым, оқылым, айтылым, жазылым) </a:t>
            </a:r>
            <a:r>
              <a:rPr lang="kk-KZ" sz="2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негізделуі тиіс;</a:t>
            </a:r>
          </a:p>
          <a:p>
            <a:pPr marL="45720" indent="0">
              <a:buNone/>
            </a:pPr>
            <a:r>
              <a:rPr lang="kk-KZ" sz="2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a:t>
            </a:r>
            <a:r>
              <a:rPr lang="kk-KZ" sz="2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Кәсіби тілде </a:t>
            </a:r>
            <a:r>
              <a:rPr lang="kk-KZ" sz="2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оқыту – болашақ  </a:t>
            </a:r>
            <a:r>
              <a:rPr lang="kk-KZ" sz="2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маманды қалыптастыру үшін, қолайлы жағдай туғыза отырып, білім алушыларды мамандығына сәйкес оқыту, яғни мамандықтарына қатысты лексикалық минимумды </a:t>
            </a:r>
            <a:r>
              <a:rPr lang="kk-KZ" sz="2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меңгерту;</a:t>
            </a:r>
            <a:endParaRPr lang="ru-RU" sz="2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endParaRPr>
          </a:p>
          <a:p>
            <a:pPr marL="45720" indent="0">
              <a:buNone/>
            </a:pPr>
            <a:endParaRPr lang="ru-RU" sz="2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endParaRPr>
          </a:p>
          <a:p>
            <a:pPr marL="45720" indent="0">
              <a:buNone/>
            </a:pPr>
            <a:endParaRPr lang="ru-RU"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
        <p:nvSpPr>
          <p:cNvPr id="7" name="Овал 6"/>
          <p:cNvSpPr/>
          <p:nvPr/>
        </p:nvSpPr>
        <p:spPr>
          <a:xfrm>
            <a:off x="269099" y="260648"/>
            <a:ext cx="8496944"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 indent="0">
              <a:buNone/>
            </a:pPr>
            <a:r>
              <a:rPr lang="kk-KZ"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Кәсіби </a:t>
            </a:r>
            <a:r>
              <a:rPr lang="kk-KZ"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қазақ </a:t>
            </a:r>
            <a:r>
              <a:rPr lang="kk-KZ"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тілін оқытудың   </a:t>
            </a:r>
          </a:p>
          <a:p>
            <a:pPr marL="45720" indent="0">
              <a:buNone/>
            </a:pPr>
            <a:r>
              <a:rPr lang="kk-KZ"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kk-KZ"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талаптары:    </a:t>
            </a:r>
            <a:endParaRPr lang="kk-KZ"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295907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3" end="3"/>
                                            </p:txEl>
                                          </p:spTgt>
                                        </p:tgtEl>
                                        <p:attrNameLst>
                                          <p:attrName>style.visibility</p:attrName>
                                        </p:attrNameLst>
                                      </p:cBhvr>
                                      <p:to>
                                        <p:strVal val="visible"/>
                                      </p:to>
                                    </p:set>
                                    <p:animEffect transition="in" filter="fade">
                                      <p:cBhvr>
                                        <p:cTn id="14" dur="1000"/>
                                        <p:tgtEl>
                                          <p:spTgt spid="6">
                                            <p:txEl>
                                              <p:pRg st="3" end="3"/>
                                            </p:txEl>
                                          </p:spTgt>
                                        </p:tgtEl>
                                      </p:cBhvr>
                                    </p:animEffect>
                                    <p:anim calcmode="lin" valueType="num">
                                      <p:cBhvr>
                                        <p:cTn id="15"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1000"/>
                                        <p:tgtEl>
                                          <p:spTgt spid="6">
                                            <p:txEl>
                                              <p:pRg st="4" end="4"/>
                                            </p:txEl>
                                          </p:spTgt>
                                        </p:tgtEl>
                                      </p:cBhvr>
                                    </p:animEffect>
                                    <p:anim calcmode="lin" valueType="num">
                                      <p:cBhvr>
                                        <p:cTn id="22"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5" end="5"/>
                                            </p:txEl>
                                          </p:spTgt>
                                        </p:tgtEl>
                                        <p:attrNameLst>
                                          <p:attrName>style.visibility</p:attrName>
                                        </p:attrNameLst>
                                      </p:cBhvr>
                                      <p:to>
                                        <p:strVal val="visible"/>
                                      </p:to>
                                    </p:set>
                                    <p:animEffect transition="in" filter="fade">
                                      <p:cBhvr>
                                        <p:cTn id="28" dur="1000"/>
                                        <p:tgtEl>
                                          <p:spTgt spid="6">
                                            <p:txEl>
                                              <p:pRg st="5" end="5"/>
                                            </p:txEl>
                                          </p:spTgt>
                                        </p:tgtEl>
                                      </p:cBhvr>
                                    </p:animEffect>
                                    <p:anim calcmode="lin" valueType="num">
                                      <p:cBhvr>
                                        <p:cTn id="29"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1789C0F2-17E0-497A-9BBE-0C73201AAFE3}" type="slidenum">
              <a:rPr lang="en-US" smtClean="0"/>
              <a:pPr/>
              <a:t>9</a:t>
            </a:fld>
            <a:endParaRPr lang="en-US" dirty="0"/>
          </a:p>
        </p:txBody>
      </p:sp>
      <p:sp>
        <p:nvSpPr>
          <p:cNvPr id="6" name="Объект 5"/>
          <p:cNvSpPr>
            <a:spLocks noGrp="1"/>
          </p:cNvSpPr>
          <p:nvPr>
            <p:ph sz="quarter" idx="13"/>
          </p:nvPr>
        </p:nvSpPr>
        <p:spPr>
          <a:xfrm>
            <a:off x="251520" y="188640"/>
            <a:ext cx="8568952" cy="5976664"/>
          </a:xfrm>
        </p:spPr>
        <p:style>
          <a:lnRef idx="2">
            <a:schemeClr val="accent1"/>
          </a:lnRef>
          <a:fillRef idx="1">
            <a:schemeClr val="lt1"/>
          </a:fillRef>
          <a:effectRef idx="0">
            <a:schemeClr val="accent1"/>
          </a:effectRef>
          <a:fontRef idx="minor">
            <a:schemeClr val="dk1"/>
          </a:fontRef>
        </p:style>
        <p:txBody>
          <a:bodyPr>
            <a:normAutofit fontScale="92500"/>
          </a:bodyPr>
          <a:lstStyle/>
          <a:p>
            <a:pPr marL="45720" indent="0">
              <a:buNone/>
            </a:pPr>
            <a:endParaRPr lang="kk-KZ" dirty="0" smtClean="0"/>
          </a:p>
          <a:p>
            <a:pPr marL="45720" indent="0">
              <a:buNone/>
            </a:pPr>
            <a:endParaRPr lang="kk-KZ" dirty="0"/>
          </a:p>
          <a:p>
            <a:pPr marL="45720" indent="0">
              <a:buNone/>
            </a:pPr>
            <a:endParaRPr lang="kk-KZ" dirty="0" smtClean="0"/>
          </a:p>
          <a:p>
            <a:pPr marL="45720" indent="0">
              <a:buNone/>
            </a:pPr>
            <a:r>
              <a:rPr lang="kk-KZ" sz="24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a:t>
            </a:r>
            <a:r>
              <a:rPr lang="kk-KZ" sz="24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к</a:t>
            </a:r>
            <a:r>
              <a:rPr lang="kk-KZ" sz="24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әсіби қазақ тіліне арналған оқу бағдарламасын құру;</a:t>
            </a:r>
          </a:p>
          <a:p>
            <a:pPr marL="45720" indent="0">
              <a:buNone/>
            </a:pPr>
            <a:r>
              <a:rPr lang="kk-KZ" sz="24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-оқу-әдістемелік кешенін жасау;</a:t>
            </a:r>
          </a:p>
          <a:p>
            <a:pPr marL="45720" indent="0">
              <a:buNone/>
            </a:pPr>
            <a:r>
              <a:rPr lang="kk-KZ" sz="24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-сабақ құрылысын және түрлерін білу;</a:t>
            </a:r>
          </a:p>
          <a:p>
            <a:pPr marL="45720" indent="0">
              <a:buNone/>
            </a:pPr>
            <a:r>
              <a:rPr lang="kk-KZ" sz="24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-оқытудың педагогикалық әдіс-тәсілдерін меңгеру;</a:t>
            </a:r>
          </a:p>
          <a:p>
            <a:pPr marL="45720" indent="0">
              <a:buNone/>
            </a:pPr>
            <a:r>
              <a:rPr lang="kk-KZ" sz="24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-пәнді меңгеру барысында жағымды психологиялық орта құра білу;</a:t>
            </a:r>
          </a:p>
          <a:p>
            <a:pPr marL="45720" indent="0">
              <a:buNone/>
            </a:pPr>
            <a:r>
              <a:rPr lang="kk-KZ" sz="24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-ақпараттық технологияларды сабақ барысында қолдана білу;</a:t>
            </a:r>
          </a:p>
          <a:p>
            <a:pPr marL="45720" indent="0">
              <a:buNone/>
            </a:pPr>
            <a:r>
              <a:rPr lang="kk-KZ" sz="24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-пән оқытушысы кәсіби маман тілін жетік, жан-жақты білу;</a:t>
            </a:r>
          </a:p>
          <a:p>
            <a:pPr marL="45720" indent="0">
              <a:buNone/>
            </a:pPr>
            <a:r>
              <a:rPr lang="kk-KZ" sz="24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a:t>
            </a:r>
            <a:r>
              <a:rPr lang="kk-KZ" sz="24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білім </a:t>
            </a:r>
            <a:r>
              <a:rPr lang="kk-KZ" sz="24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алушыларды өз </a:t>
            </a:r>
            <a:r>
              <a:rPr lang="kk-KZ" sz="24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Times New Roman" pitchFamily="18" charset="0"/>
                <a:cs typeface="Times New Roman" pitchFamily="18" charset="0"/>
              </a:rPr>
              <a:t>маман тілінде сөйлеулеріне  дағдыландыру;</a:t>
            </a:r>
          </a:p>
          <a:p>
            <a:pPr marL="45720" indent="0">
              <a:buNone/>
            </a:pPr>
            <a:endParaRPr lang="kk-KZ" sz="2400" dirty="0" smtClean="0">
              <a:solidFill>
                <a:schemeClr val="tx2"/>
              </a:solidFill>
              <a:latin typeface="Times New Roman" pitchFamily="18" charset="0"/>
              <a:cs typeface="Times New Roman" pitchFamily="18" charset="0"/>
            </a:endParaRPr>
          </a:p>
          <a:p>
            <a:pPr marL="45720" indent="0">
              <a:buNone/>
            </a:pPr>
            <a:endParaRPr lang="kk-KZ" sz="2400" dirty="0" smtClean="0">
              <a:solidFill>
                <a:schemeClr val="tx2"/>
              </a:solidFill>
              <a:latin typeface="Times New Roman" pitchFamily="18" charset="0"/>
              <a:cs typeface="Times New Roman" pitchFamily="18" charset="0"/>
            </a:endParaRPr>
          </a:p>
          <a:p>
            <a:pPr marL="45720" indent="0">
              <a:buNone/>
            </a:pPr>
            <a:endParaRPr lang="ru-RU" dirty="0">
              <a:latin typeface="Times New Roman" pitchFamily="18" charset="0"/>
              <a:cs typeface="Times New Roman" pitchFamily="18" charset="0"/>
            </a:endParaRPr>
          </a:p>
        </p:txBody>
      </p:sp>
      <p:sp>
        <p:nvSpPr>
          <p:cNvPr id="7" name="Овал 6"/>
          <p:cNvSpPr/>
          <p:nvPr/>
        </p:nvSpPr>
        <p:spPr>
          <a:xfrm>
            <a:off x="1187624" y="387287"/>
            <a:ext cx="7128792"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400" dirty="0" smtClean="0">
                <a:latin typeface="Times New Roman" pitchFamily="18" charset="0"/>
                <a:cs typeface="Times New Roman" pitchFamily="18" charset="0"/>
              </a:rPr>
              <a:t>Кәсіби қазақ тілін оқытудың міндеттері:</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1812493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Effect transition="in" filter="fade">
                                      <p:cBhvr>
                                        <p:cTn id="7" dur="1000"/>
                                        <p:tgtEl>
                                          <p:spTgt spid="6">
                                            <p:txEl>
                                              <p:pRg st="3" end="3"/>
                                            </p:txEl>
                                          </p:spTgt>
                                        </p:tgtEl>
                                      </p:cBhvr>
                                    </p:animEffect>
                                    <p:anim calcmode="lin" valueType="num">
                                      <p:cBhvr>
                                        <p:cTn id="8"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4" end="4"/>
                                            </p:txEl>
                                          </p:spTgt>
                                        </p:tgtEl>
                                        <p:attrNameLst>
                                          <p:attrName>style.visibility</p:attrName>
                                        </p:attrNameLst>
                                      </p:cBhvr>
                                      <p:to>
                                        <p:strVal val="visible"/>
                                      </p:to>
                                    </p:set>
                                    <p:animEffect transition="in" filter="fade">
                                      <p:cBhvr>
                                        <p:cTn id="14" dur="1000"/>
                                        <p:tgtEl>
                                          <p:spTgt spid="6">
                                            <p:txEl>
                                              <p:pRg st="4" end="4"/>
                                            </p:txEl>
                                          </p:spTgt>
                                        </p:tgtEl>
                                      </p:cBhvr>
                                    </p:animEffect>
                                    <p:anim calcmode="lin" valueType="num">
                                      <p:cBhvr>
                                        <p:cTn id="15"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animEffect transition="in" filter="fade">
                                      <p:cBhvr>
                                        <p:cTn id="21" dur="1000"/>
                                        <p:tgtEl>
                                          <p:spTgt spid="6">
                                            <p:txEl>
                                              <p:pRg st="5" end="5"/>
                                            </p:txEl>
                                          </p:spTgt>
                                        </p:tgtEl>
                                      </p:cBhvr>
                                    </p:animEffect>
                                    <p:anim calcmode="lin" valueType="num">
                                      <p:cBhvr>
                                        <p:cTn id="22"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6" end="6"/>
                                            </p:txEl>
                                          </p:spTgt>
                                        </p:tgtEl>
                                        <p:attrNameLst>
                                          <p:attrName>style.visibility</p:attrName>
                                        </p:attrNameLst>
                                      </p:cBhvr>
                                      <p:to>
                                        <p:strVal val="visible"/>
                                      </p:to>
                                    </p:set>
                                    <p:animEffect transition="in" filter="fade">
                                      <p:cBhvr>
                                        <p:cTn id="28" dur="1000"/>
                                        <p:tgtEl>
                                          <p:spTgt spid="6">
                                            <p:txEl>
                                              <p:pRg st="6" end="6"/>
                                            </p:txEl>
                                          </p:spTgt>
                                        </p:tgtEl>
                                      </p:cBhvr>
                                    </p:animEffect>
                                    <p:anim calcmode="lin" valueType="num">
                                      <p:cBhvr>
                                        <p:cTn id="29"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animEffect transition="in" filter="fade">
                                      <p:cBhvr>
                                        <p:cTn id="35" dur="1000"/>
                                        <p:tgtEl>
                                          <p:spTgt spid="6">
                                            <p:txEl>
                                              <p:pRg st="7" end="7"/>
                                            </p:txEl>
                                          </p:spTgt>
                                        </p:tgtEl>
                                      </p:cBhvr>
                                    </p:animEffect>
                                    <p:anim calcmode="lin" valueType="num">
                                      <p:cBhvr>
                                        <p:cTn id="36"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6">
                                            <p:txEl>
                                              <p:pRg st="8" end="8"/>
                                            </p:txEl>
                                          </p:spTgt>
                                        </p:tgtEl>
                                        <p:attrNameLst>
                                          <p:attrName>style.visibility</p:attrName>
                                        </p:attrNameLst>
                                      </p:cBhvr>
                                      <p:to>
                                        <p:strVal val="visible"/>
                                      </p:to>
                                    </p:set>
                                    <p:animEffect transition="in" filter="fade">
                                      <p:cBhvr>
                                        <p:cTn id="42" dur="1000"/>
                                        <p:tgtEl>
                                          <p:spTgt spid="6">
                                            <p:txEl>
                                              <p:pRg st="8" end="8"/>
                                            </p:txEl>
                                          </p:spTgt>
                                        </p:tgtEl>
                                      </p:cBhvr>
                                    </p:animEffect>
                                    <p:anim calcmode="lin" valueType="num">
                                      <p:cBhvr>
                                        <p:cTn id="43"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nodeType="clickEffect">
                                  <p:stCondLst>
                                    <p:cond delay="0"/>
                                  </p:stCondLst>
                                  <p:childTnLst>
                                    <p:set>
                                      <p:cBhvr>
                                        <p:cTn id="48" dur="1" fill="hold">
                                          <p:stCondLst>
                                            <p:cond delay="0"/>
                                          </p:stCondLst>
                                        </p:cTn>
                                        <p:tgtEl>
                                          <p:spTgt spid="6">
                                            <p:txEl>
                                              <p:pRg st="9" end="9"/>
                                            </p:txEl>
                                          </p:spTgt>
                                        </p:tgtEl>
                                        <p:attrNameLst>
                                          <p:attrName>style.visibility</p:attrName>
                                        </p:attrNameLst>
                                      </p:cBhvr>
                                      <p:to>
                                        <p:strVal val="visible"/>
                                      </p:to>
                                    </p:set>
                                    <p:animEffect transition="in" filter="barn(inVertical)">
                                      <p:cBhvr>
                                        <p:cTn id="49" dur="500"/>
                                        <p:tgtEl>
                                          <p:spTgt spid="6">
                                            <p:txEl>
                                              <p:pRg st="9" end="9"/>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6">
                                            <p:txEl>
                                              <p:pRg st="10" end="10"/>
                                            </p:txEl>
                                          </p:spTgt>
                                        </p:tgtEl>
                                        <p:attrNameLst>
                                          <p:attrName>style.visibility</p:attrName>
                                        </p:attrNameLst>
                                      </p:cBhvr>
                                      <p:to>
                                        <p:strVal val="visible"/>
                                      </p:to>
                                    </p:set>
                                    <p:animEffect transition="in" filter="fade">
                                      <p:cBhvr>
                                        <p:cTn id="54" dur="1000"/>
                                        <p:tgtEl>
                                          <p:spTgt spid="6">
                                            <p:txEl>
                                              <p:pRg st="10" end="10"/>
                                            </p:txEl>
                                          </p:spTgt>
                                        </p:tgtEl>
                                      </p:cBhvr>
                                    </p:animEffect>
                                    <p:anim calcmode="lin" valueType="num">
                                      <p:cBhvr>
                                        <p:cTn id="55"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56" dur="1000" fill="hold"/>
                                        <p:tgtEl>
                                          <p:spTgt spid="6">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264</TotalTime>
  <Words>489</Words>
  <Application>Microsoft Office PowerPoint</Application>
  <PresentationFormat>Экран (4:3)</PresentationFormat>
  <Paragraphs>59</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Воздушный поток</vt:lpstr>
      <vt:lpstr>Презентация PowerPoint</vt:lpstr>
      <vt:lpstr>Презентация PowerPoint</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Кәсіби қазақ тілінің талаптары мен міндеттері.</dc:title>
  <dc:creator>Маржан</dc:creator>
  <cp:lastModifiedBy>Маржан</cp:lastModifiedBy>
  <cp:revision>32</cp:revision>
  <dcterms:created xsi:type="dcterms:W3CDTF">2012-11-05T18:16:13Z</dcterms:created>
  <dcterms:modified xsi:type="dcterms:W3CDTF">2012-11-19T10:17:16Z</dcterms:modified>
</cp:coreProperties>
</file>