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044" r:id="rId1"/>
  </p:sldMasterIdLst>
  <p:notesMasterIdLst>
    <p:notesMasterId r:id="rId11"/>
  </p:notesMasterIdLst>
  <p:sldIdLst>
    <p:sldId id="257" r:id="rId2"/>
    <p:sldId id="265" r:id="rId3"/>
    <p:sldId id="266" r:id="rId4"/>
    <p:sldId id="267" r:id="rId5"/>
    <p:sldId id="258" r:id="rId6"/>
    <p:sldId id="260" r:id="rId7"/>
    <p:sldId id="259" r:id="rId8"/>
    <p:sldId id="261" r:id="rId9"/>
    <p:sldId id="268"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7" d="100"/>
          <a:sy n="87" d="100"/>
        </p:scale>
        <p:origin x="-1062"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ru-RU"/>
          </a:p>
        </p:txBody>
      </p:sp>
      <p:sp>
        <p:nvSpPr>
          <p:cNvPr id="3" name="Дата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7FD546D-9C9D-41EC-8ACC-41EF49665555}" type="datetimeFigureOut">
              <a:rPr lang="ru-RU" smtClean="0"/>
              <a:t>19.11.2012</a:t>
            </a:fld>
            <a:endParaRPr lang="ru-RU"/>
          </a:p>
        </p:txBody>
      </p:sp>
      <p:sp>
        <p:nvSpPr>
          <p:cNvPr id="4" name="Образ слайда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ru-RU"/>
          </a:p>
        </p:txBody>
      </p:sp>
      <p:sp>
        <p:nvSpPr>
          <p:cNvPr id="5" name="Заметки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6" name="Нижний колонтитул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ru-RU"/>
          </a:p>
        </p:txBody>
      </p:sp>
      <p:sp>
        <p:nvSpPr>
          <p:cNvPr id="7" name="Номер слайда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D67C09F-A68A-4713-9972-33B19FCE9AAC}" type="slidenum">
              <a:rPr lang="ru-RU" smtClean="0"/>
              <a:t>‹#›</a:t>
            </a:fld>
            <a:endParaRPr lang="ru-RU"/>
          </a:p>
        </p:txBody>
      </p:sp>
    </p:spTree>
    <p:extLst>
      <p:ext uri="{BB962C8B-B14F-4D97-AF65-F5344CB8AC3E}">
        <p14:creationId xmlns:p14="http://schemas.microsoft.com/office/powerpoint/2010/main" val="192433528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10"/>
          </p:nvPr>
        </p:nvSpPr>
        <p:spPr/>
        <p:txBody>
          <a:bodyPr/>
          <a:lstStyle/>
          <a:p>
            <a:fld id="{0D67C09F-A68A-4713-9972-33B19FCE9AAC}" type="slidenum">
              <a:rPr lang="ru-RU" smtClean="0"/>
              <a:t>7</a:t>
            </a:fld>
            <a:endParaRPr lang="ru-RU"/>
          </a:p>
        </p:txBody>
      </p:sp>
    </p:spTree>
    <p:extLst>
      <p:ext uri="{BB962C8B-B14F-4D97-AF65-F5344CB8AC3E}">
        <p14:creationId xmlns:p14="http://schemas.microsoft.com/office/powerpoint/2010/main" val="90026565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en-US" dirty="0"/>
          </a:p>
        </p:txBody>
      </p:sp>
      <p:sp>
        <p:nvSpPr>
          <p:cNvPr id="4" name="Date Placeholder 3"/>
          <p:cNvSpPr>
            <a:spLocks noGrp="1"/>
          </p:cNvSpPr>
          <p:nvPr>
            <p:ph type="dt" sz="half" idx="10"/>
          </p:nvPr>
        </p:nvSpPr>
        <p:spPr/>
        <p:txBody>
          <a:bodyPr/>
          <a:lstStyle/>
          <a:p>
            <a:fld id="{2069C06D-4ED8-42C6-905D-CA84CA1B6CBF}" type="datetime2">
              <a:rPr lang="en-US" smtClean="0"/>
              <a:t>Monday, November 19, 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789C0F2-17E0-497A-9BBE-0C73201AAFE3}" type="slidenum">
              <a:rPr lang="en-US" smtClean="0"/>
              <a:pPr/>
              <a:t>‹#›</a:t>
            </a:fld>
            <a:endParaRPr lang="en-US" dirty="0"/>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ru-RU" smtClean="0"/>
              <a:t>Образец заголовка</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4" name="Date Placeholder 3"/>
          <p:cNvSpPr>
            <a:spLocks noGrp="1"/>
          </p:cNvSpPr>
          <p:nvPr>
            <p:ph type="dt" sz="half" idx="10"/>
          </p:nvPr>
        </p:nvSpPr>
        <p:spPr/>
        <p:txBody>
          <a:bodyPr/>
          <a:lstStyle/>
          <a:p>
            <a:fld id="{A56EEE0E-EDB0-4D84-86B0-50833DF22902}" type="datetime2">
              <a:rPr lang="en-US" smtClean="0"/>
              <a:t>Monday, November 19, 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789C0F2-17E0-497A-9BBE-0C73201AAFE3}"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ru-RU" smtClean="0"/>
              <a:t>Образец заголовка</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5114372C-B5AB-4C39-B273-B99224EB4DD5}" type="datetime2">
              <a:rPr lang="en-US" smtClean="0"/>
              <a:t>Monday, November 19, 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789C0F2-17E0-497A-9BBE-0C73201AAFE3}" type="slidenum">
              <a:rPr lang="en-US" smtClean="0"/>
              <a:pPr/>
              <a:t>‹#›</a:t>
            </a:fld>
            <a:endParaRPr lang="en-US"/>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14CB1CAA-32CD-4B55-B92A-B8F0843CACF4}" type="datetime2">
              <a:rPr lang="en-US" smtClean="0"/>
              <a:t>Monday, November 19, 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789C0F2-17E0-497A-9BBE-0C73201AAFE3}" type="slidenum">
              <a:rPr lang="en-US" smtClean="0"/>
              <a:pPr/>
              <a:t>‹#›</a:t>
            </a:fld>
            <a:endParaRPr lang="en-US" dirty="0"/>
          </a:p>
        </p:txBody>
      </p:sp>
      <p:sp>
        <p:nvSpPr>
          <p:cNvPr id="8" name="Title 7"/>
          <p:cNvSpPr>
            <a:spLocks noGrp="1"/>
          </p:cNvSpPr>
          <p:nvPr>
            <p:ph type="title"/>
          </p:nvPr>
        </p:nvSpPr>
        <p:spPr/>
        <p:txBody>
          <a:bodyPr/>
          <a:lstStyle/>
          <a:p>
            <a:r>
              <a:rPr lang="ru-RU" smtClean="0"/>
              <a:t>Образец заголовка</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ru-RU" smtClean="0"/>
              <a:t>Образец заголовка</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3AD8CDC4-3D19-4983-B478-82F6B8E5AB66}" type="datetime2">
              <a:rPr lang="en-US" smtClean="0"/>
              <a:t>Monday, November 19, 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789C0F2-17E0-497A-9BBE-0C73201AAFE3}" type="slidenum">
              <a:rPr lang="en-US" smtClean="0"/>
              <a:pPr/>
              <a:t>‹#›</a:t>
            </a:fld>
            <a:endParaRPr lang="en-US" dirty="0"/>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84B82477-D5D3-4181-8C11-75D0F2433A87}" type="datetime2">
              <a:rPr lang="en-US" smtClean="0"/>
              <a:t>Monday, November 19, 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789C0F2-17E0-497A-9BBE-0C73201AAFE3}" type="slidenum">
              <a:rPr lang="en-US" smtClean="0"/>
              <a:pPr/>
              <a:t>‹#›</a:t>
            </a:fld>
            <a:endParaRPr lang="en-US" dirty="0"/>
          </a:p>
        </p:txBody>
      </p:sp>
      <p:sp>
        <p:nvSpPr>
          <p:cNvPr id="8" name="Title 7"/>
          <p:cNvSpPr>
            <a:spLocks noGrp="1"/>
          </p:cNvSpPr>
          <p:nvPr>
            <p:ph type="title"/>
          </p:nvPr>
        </p:nvSpPr>
        <p:spPr/>
        <p:txBody>
          <a:bodyPr/>
          <a:lstStyle/>
          <a:p>
            <a:r>
              <a:rPr lang="ru-RU" smtClean="0"/>
              <a:t>Образец заголовка</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ru-RU" smtClean="0"/>
              <a:t>Образец текста</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7" name="Date Placeholder 6"/>
          <p:cNvSpPr>
            <a:spLocks noGrp="1"/>
          </p:cNvSpPr>
          <p:nvPr>
            <p:ph type="dt" sz="half" idx="10"/>
          </p:nvPr>
        </p:nvSpPr>
        <p:spPr/>
        <p:txBody>
          <a:bodyPr/>
          <a:lstStyle/>
          <a:p>
            <a:fld id="{213E253B-1893-4367-8BAE-DF4BC10DC578}" type="datetime2">
              <a:rPr lang="en-US" smtClean="0"/>
              <a:t>Monday, November 19, 2012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789C0F2-17E0-497A-9BBE-0C73201AAFE3}" type="slidenum">
              <a:rPr lang="en-US" smtClean="0"/>
              <a:pPr/>
              <a:t>‹#›</a:t>
            </a:fld>
            <a:endParaRPr lang="en-US" dirty="0"/>
          </a:p>
        </p:txBody>
      </p:sp>
      <p:sp>
        <p:nvSpPr>
          <p:cNvPr id="10" name="Title 9"/>
          <p:cNvSpPr>
            <a:spLocks noGrp="1"/>
          </p:cNvSpPr>
          <p:nvPr>
            <p:ph type="title"/>
          </p:nvPr>
        </p:nvSpPr>
        <p:spPr/>
        <p:txBody>
          <a:bodyPr/>
          <a:lstStyle/>
          <a:p>
            <a:r>
              <a:rPr lang="ru-RU" smtClean="0"/>
              <a:t>Образец заголовка</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Date Placeholder 2"/>
          <p:cNvSpPr>
            <a:spLocks noGrp="1"/>
          </p:cNvSpPr>
          <p:nvPr>
            <p:ph type="dt" sz="half" idx="10"/>
          </p:nvPr>
        </p:nvSpPr>
        <p:spPr/>
        <p:txBody>
          <a:bodyPr/>
          <a:lstStyle/>
          <a:p>
            <a:fld id="{8B62300D-25B3-4603-86C9-4CB776489F00}" type="datetime2">
              <a:rPr lang="en-US" smtClean="0"/>
              <a:t>Monday, November 19, 2012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1789C0F2-17E0-497A-9BBE-0C73201AAFE3}" type="slidenum">
              <a:rPr lang="en-US" smtClean="0"/>
              <a:pPr/>
              <a:t>‹#›</a:t>
            </a:fld>
            <a:endParaRPr lang="en-US" dirty="0"/>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6314AD9-FCC8-48B7-B85B-012A91320DFF}" type="datetime2">
              <a:rPr lang="en-US" smtClean="0"/>
              <a:t>Monday, November 19, 2012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1789C0F2-17E0-497A-9BBE-0C73201AAFE3}" type="slidenum">
              <a:rPr lang="en-US" smtClean="0"/>
              <a:pPr/>
              <a:t>‹#›</a:t>
            </a:fld>
            <a:endParaRPr lang="en-US" dirty="0"/>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ru-RU" smtClean="0"/>
              <a:t>Образец заголовка</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3182DC50-D5DB-4F94-B367-9876CD2C4012}" type="datetime2">
              <a:rPr lang="en-US" smtClean="0"/>
              <a:t>Monday, November 19, 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789C0F2-17E0-497A-9BBE-0C73201AAFE3}" type="slidenum">
              <a:rPr lang="en-US" smtClean="0"/>
              <a:pPr/>
              <a:t>‹#›</a:t>
            </a:fld>
            <a:endParaRPr lang="en-US" dirty="0"/>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ru-RU" smtClean="0"/>
              <a:t>Вставка рисунка</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292EB412-E790-42EA-81FE-2925D3A43D91}" type="datetime2">
              <a:rPr lang="en-US" smtClean="0"/>
              <a:t>Monday, November 19, 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789C0F2-17E0-497A-9BBE-0C73201AAFE3}" type="slidenum">
              <a:rPr lang="en-US" smtClean="0"/>
              <a:pPr/>
              <a:t>‹#›</a:t>
            </a:fld>
            <a:endParaRPr lang="en-US" dirty="0"/>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ru-RU" smtClean="0"/>
              <a:t>Образец заголовка</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ru-RU" smtClean="0"/>
              <a:t>Образец заголовка</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0B385921-A91A-409C-921C-0E0EC1E750EC}" type="datetime2">
              <a:rPr lang="en-US" smtClean="0"/>
              <a:t>Monday, November 19, 2012</a:t>
            </a:fld>
            <a:endParaRPr lang="en-US" dirty="0"/>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en-US" dirty="0"/>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1789C0F2-17E0-497A-9BBE-0C73201AAFE3}"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4045" r:id="rId1"/>
    <p:sldLayoutId id="2147484046" r:id="rId2"/>
    <p:sldLayoutId id="2147484047" r:id="rId3"/>
    <p:sldLayoutId id="2147484048" r:id="rId4"/>
    <p:sldLayoutId id="2147484049" r:id="rId5"/>
    <p:sldLayoutId id="2147484050" r:id="rId6"/>
    <p:sldLayoutId id="2147484051" r:id="rId7"/>
    <p:sldLayoutId id="2147484052" r:id="rId8"/>
    <p:sldLayoutId id="2147484053" r:id="rId9"/>
    <p:sldLayoutId id="2147484054" r:id="rId10"/>
    <p:sldLayoutId id="2147484055" r:id="rId11"/>
  </p:sldLayoutIdLst>
  <p:timing>
    <p:tnLst>
      <p:par>
        <p:cTn id="1" dur="indefinite" restart="never" nodeType="tmRoot"/>
      </p:par>
    </p:tnLst>
  </p:timing>
  <p:hf hdr="0"/>
  <p:txStyles>
    <p:title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Дата 3"/>
          <p:cNvSpPr>
            <a:spLocks noGrp="1"/>
          </p:cNvSpPr>
          <p:nvPr>
            <p:ph type="dt" sz="half" idx="10"/>
          </p:nvPr>
        </p:nvSpPr>
        <p:spPr/>
        <p:txBody>
          <a:bodyPr/>
          <a:lstStyle/>
          <a:p>
            <a:fld id="{14CB1CAA-32CD-4B55-B92A-B8F0843CACF4}" type="datetime2">
              <a:rPr lang="en-US" smtClean="0"/>
              <a:t>Monday, November 19, 2012</a:t>
            </a:fld>
            <a:endParaRPr lang="en-US" dirty="0"/>
          </a:p>
        </p:txBody>
      </p:sp>
      <p:sp>
        <p:nvSpPr>
          <p:cNvPr id="5" name="Номер слайда 4"/>
          <p:cNvSpPr>
            <a:spLocks noGrp="1"/>
          </p:cNvSpPr>
          <p:nvPr>
            <p:ph type="sldNum" sz="quarter" idx="12"/>
          </p:nvPr>
        </p:nvSpPr>
        <p:spPr/>
        <p:txBody>
          <a:bodyPr/>
          <a:lstStyle/>
          <a:p>
            <a:fld id="{1789C0F2-17E0-497A-9BBE-0C73201AAFE3}" type="slidenum">
              <a:rPr lang="en-US" smtClean="0"/>
              <a:pPr/>
              <a:t>1</a:t>
            </a:fld>
            <a:endParaRPr lang="en-US" dirty="0"/>
          </a:p>
        </p:txBody>
      </p:sp>
      <p:sp>
        <p:nvSpPr>
          <p:cNvPr id="7" name="Заголовок 6"/>
          <p:cNvSpPr>
            <a:spLocks noGrp="1"/>
          </p:cNvSpPr>
          <p:nvPr>
            <p:ph type="title"/>
          </p:nvPr>
        </p:nvSpPr>
        <p:spPr>
          <a:xfrm>
            <a:off x="539552" y="1052736"/>
            <a:ext cx="7543800" cy="4464496"/>
          </a:xfrm>
        </p:spPr>
        <p:txBody>
          <a:bodyPr>
            <a:normAutofit/>
          </a:bodyPr>
          <a:lstStyle/>
          <a:p>
            <a:endParaRPr lang="ru-RU" sz="7200" b="1" dirty="0">
              <a:ln w="18000">
                <a:solidFill>
                  <a:schemeClr val="accent2">
                    <a:satMod val="140000"/>
                  </a:schemeClr>
                </a:solidFill>
                <a:prstDash val="solid"/>
                <a:miter lim="800000"/>
              </a:ln>
              <a:solidFill>
                <a:schemeClr val="tx1"/>
              </a:solidFill>
              <a:effectLst>
                <a:outerShdw blurRad="25500" dist="23000" dir="7020000" algn="tl">
                  <a:srgbClr val="000000">
                    <a:alpha val="50000"/>
                  </a:srgbClr>
                </a:outerShdw>
              </a:effectLst>
            </a:endParaRPr>
          </a:p>
        </p:txBody>
      </p:sp>
      <p:sp>
        <p:nvSpPr>
          <p:cNvPr id="8" name="Овал 7"/>
          <p:cNvSpPr/>
          <p:nvPr/>
        </p:nvSpPr>
        <p:spPr>
          <a:xfrm>
            <a:off x="-252536" y="-99392"/>
            <a:ext cx="9269560" cy="68580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7200" dirty="0">
                <a:ln w="18415" cmpd="sng">
                  <a:solidFill>
                    <a:srgbClr val="FFFFFF"/>
                  </a:solidFill>
                  <a:prstDash val="solid"/>
                </a:ln>
                <a:solidFill>
                  <a:srgbClr val="FF0000"/>
                </a:solidFill>
                <a:effectLst>
                  <a:outerShdw blurRad="63500" dir="3600000" algn="tl" rotWithShape="0">
                    <a:srgbClr val="000000">
                      <a:alpha val="70000"/>
                    </a:srgbClr>
                  </a:outerShdw>
                </a:effectLst>
              </a:rPr>
              <a:t>Кәсіби </a:t>
            </a:r>
            <a:r>
              <a:rPr lang="kk-KZ" sz="7200" dirty="0" smtClean="0">
                <a:ln w="18415" cmpd="sng">
                  <a:solidFill>
                    <a:srgbClr val="FFFFFF"/>
                  </a:solidFill>
                  <a:prstDash val="solid"/>
                </a:ln>
                <a:solidFill>
                  <a:srgbClr val="FF0000"/>
                </a:solidFill>
                <a:effectLst>
                  <a:outerShdw blurRad="63500" dir="3600000" algn="tl" rotWithShape="0">
                    <a:srgbClr val="000000">
                      <a:alpha val="70000"/>
                    </a:srgbClr>
                  </a:outerShdw>
                </a:effectLst>
              </a:rPr>
              <a:t>қазақ тілін оқытудың  </a:t>
            </a:r>
            <a:r>
              <a:rPr lang="kk-KZ" sz="7200" dirty="0">
                <a:ln w="18415" cmpd="sng">
                  <a:solidFill>
                    <a:srgbClr val="FFFFFF"/>
                  </a:solidFill>
                  <a:prstDash val="solid"/>
                </a:ln>
                <a:solidFill>
                  <a:srgbClr val="FF0000"/>
                </a:solidFill>
                <a:effectLst>
                  <a:outerShdw blurRad="63500" dir="3600000" algn="tl" rotWithShape="0">
                    <a:srgbClr val="000000">
                      <a:alpha val="70000"/>
                    </a:srgbClr>
                  </a:outerShdw>
                </a:effectLst>
              </a:rPr>
              <a:t>талаптары мен міндеттері.</a:t>
            </a:r>
            <a:endParaRPr lang="ru-RU" sz="7200" dirty="0"/>
          </a:p>
        </p:txBody>
      </p:sp>
    </p:spTree>
    <p:extLst>
      <p:ext uri="{BB962C8B-B14F-4D97-AF65-F5344CB8AC3E}">
        <p14:creationId xmlns:p14="http://schemas.microsoft.com/office/powerpoint/2010/main" val="372076365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animEffect transition="in" filter="fade">
                                      <p:cBhvr>
                                        <p:cTn id="7" dur="1000"/>
                                        <p:tgtEl>
                                          <p:spTgt spid="8">
                                            <p:txEl>
                                              <p:pRg st="0" end="0"/>
                                            </p:txEl>
                                          </p:spTgt>
                                        </p:tgtEl>
                                      </p:cBhvr>
                                    </p:animEffect>
                                    <p:anim calcmode="lin" valueType="num">
                                      <p:cBhvr>
                                        <p:cTn id="8" dur="1000" fill="hold"/>
                                        <p:tgtEl>
                                          <p:spTgt spid="8">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8">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Номер слайда 3"/>
          <p:cNvSpPr>
            <a:spLocks noGrp="1"/>
          </p:cNvSpPr>
          <p:nvPr>
            <p:ph type="sldNum" sz="quarter" idx="12"/>
          </p:nvPr>
        </p:nvSpPr>
        <p:spPr/>
        <p:txBody>
          <a:bodyPr/>
          <a:lstStyle/>
          <a:p>
            <a:fld id="{1789C0F2-17E0-497A-9BBE-0C73201AAFE3}" type="slidenum">
              <a:rPr lang="en-US" smtClean="0"/>
              <a:pPr/>
              <a:t>2</a:t>
            </a:fld>
            <a:endParaRPr lang="en-US" dirty="0"/>
          </a:p>
        </p:txBody>
      </p:sp>
      <p:sp>
        <p:nvSpPr>
          <p:cNvPr id="6" name="Объект 5"/>
          <p:cNvSpPr>
            <a:spLocks noGrp="1"/>
          </p:cNvSpPr>
          <p:nvPr>
            <p:ph sz="quarter" idx="13"/>
          </p:nvPr>
        </p:nvSpPr>
        <p:spPr>
          <a:xfrm>
            <a:off x="251520" y="116632"/>
            <a:ext cx="8496944" cy="6480720"/>
          </a:xfrm>
        </p:spPr>
        <p:style>
          <a:lnRef idx="2">
            <a:schemeClr val="accent1"/>
          </a:lnRef>
          <a:fillRef idx="1">
            <a:schemeClr val="lt1"/>
          </a:fillRef>
          <a:effectRef idx="0">
            <a:schemeClr val="accent1"/>
          </a:effectRef>
          <a:fontRef idx="minor">
            <a:schemeClr val="dk1"/>
          </a:fontRef>
        </p:style>
        <p:txBody>
          <a:bodyPr>
            <a:normAutofit/>
          </a:bodyPr>
          <a:lstStyle/>
          <a:p>
            <a:pPr marL="45720" indent="0" algn="just">
              <a:buNone/>
            </a:pPr>
            <a:r>
              <a:rPr lang="kk-KZ" sz="3200" dirty="0" smtClean="0">
                <a:latin typeface="Times New Roman" pitchFamily="18" charset="0"/>
                <a:cs typeface="Times New Roman" pitchFamily="18" charset="0"/>
              </a:rPr>
              <a:t>Қазіргі </a:t>
            </a:r>
            <a:r>
              <a:rPr lang="kk-KZ" sz="3200" dirty="0">
                <a:latin typeface="Times New Roman" pitchFamily="18" charset="0"/>
                <a:cs typeface="Times New Roman" pitchFamily="18" charset="0"/>
              </a:rPr>
              <a:t>қоғамның алдындағы негізгі мақсаттардың бірі – биік кәсіби іскерлігі адамгершілік қасиетпен ұштасып жататын шығармашыл тұлғаларды дайындау. </a:t>
            </a:r>
            <a:endParaRPr lang="kk-KZ" sz="3200" dirty="0" smtClean="0">
              <a:latin typeface="Times New Roman" pitchFamily="18" charset="0"/>
              <a:cs typeface="Times New Roman" pitchFamily="18" charset="0"/>
            </a:endParaRPr>
          </a:p>
          <a:p>
            <a:pPr marL="45720" indent="0" algn="just">
              <a:buNone/>
            </a:pPr>
            <a:r>
              <a:rPr lang="kk-KZ" sz="3200" dirty="0" smtClean="0">
                <a:latin typeface="Times New Roman" pitchFamily="18" charset="0"/>
                <a:cs typeface="Times New Roman" pitchFamily="18" charset="0"/>
              </a:rPr>
              <a:t> Соған </a:t>
            </a:r>
            <a:r>
              <a:rPr lang="kk-KZ" sz="3200" dirty="0">
                <a:latin typeface="Times New Roman" pitchFamily="18" charset="0"/>
                <a:cs typeface="Times New Roman" pitchFamily="18" charset="0"/>
              </a:rPr>
              <a:t>байланысты жаңа ағымға сай білікті мамандар даярлау, оқытудың сапасын жоғары дәрежеге көтеру, кәсіби мамандықтарға негізделген білім беру үшін, жаңа инновациялық технологияларды пайдаланып, оқытуға ерекше назар аударылуда.</a:t>
            </a:r>
            <a:endParaRPr lang="ru-RU" sz="3200" dirty="0">
              <a:latin typeface="Times New Roman" pitchFamily="18" charset="0"/>
              <a:cs typeface="Times New Roman" pitchFamily="18" charset="0"/>
            </a:endParaRPr>
          </a:p>
          <a:p>
            <a:pPr algn="just"/>
            <a:endParaRPr lang="kk-KZ" sz="3200" dirty="0" smtClean="0">
              <a:latin typeface="Times New Roman" pitchFamily="18" charset="0"/>
              <a:cs typeface="Times New Roman" pitchFamily="18" charset="0"/>
            </a:endParaRPr>
          </a:p>
          <a:p>
            <a:pPr marL="45720" indent="0" algn="just">
              <a:buNone/>
            </a:pPr>
            <a:r>
              <a:rPr lang="kk-KZ" sz="3200" dirty="0" smtClean="0">
                <a:latin typeface="Times New Roman" pitchFamily="18" charset="0"/>
                <a:cs typeface="Times New Roman" pitchFamily="18" charset="0"/>
              </a:rPr>
              <a:t> </a:t>
            </a:r>
            <a:endParaRPr lang="ru-RU" sz="3200" dirty="0">
              <a:latin typeface="Times New Roman" pitchFamily="18" charset="0"/>
              <a:cs typeface="Times New Roman" pitchFamily="18" charset="0"/>
            </a:endParaRPr>
          </a:p>
        </p:txBody>
      </p:sp>
    </p:spTree>
    <p:extLst>
      <p:ext uri="{BB962C8B-B14F-4D97-AF65-F5344CB8AC3E}">
        <p14:creationId xmlns:p14="http://schemas.microsoft.com/office/powerpoint/2010/main" val="203205087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1000"/>
                                        <p:tgtEl>
                                          <p:spTgt spid="6">
                                            <p:txEl>
                                              <p:pRg st="0" end="0"/>
                                            </p:txEl>
                                          </p:spTgt>
                                        </p:tgtEl>
                                      </p:cBhvr>
                                    </p:animEffect>
                                    <p:anim calcmode="lin" valueType="num">
                                      <p:cBhvr>
                                        <p:cTn id="8" dur="10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1" end="1"/>
                                            </p:txEl>
                                          </p:spTgt>
                                        </p:tgtEl>
                                        <p:attrNameLst>
                                          <p:attrName>style.visibility</p:attrName>
                                        </p:attrNameLst>
                                      </p:cBhvr>
                                      <p:to>
                                        <p:strVal val="visible"/>
                                      </p:to>
                                    </p:set>
                                    <p:animEffect transition="in" filter="fade">
                                      <p:cBhvr>
                                        <p:cTn id="14" dur="1000"/>
                                        <p:tgtEl>
                                          <p:spTgt spid="6">
                                            <p:txEl>
                                              <p:pRg st="1" end="1"/>
                                            </p:txEl>
                                          </p:spTgt>
                                        </p:tgtEl>
                                      </p:cBhvr>
                                    </p:animEffect>
                                    <p:anim calcmode="lin" valueType="num">
                                      <p:cBhvr>
                                        <p:cTn id="15" dur="10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Номер слайда 3"/>
          <p:cNvSpPr>
            <a:spLocks noGrp="1"/>
          </p:cNvSpPr>
          <p:nvPr>
            <p:ph type="sldNum" sz="quarter" idx="12"/>
          </p:nvPr>
        </p:nvSpPr>
        <p:spPr/>
        <p:txBody>
          <a:bodyPr/>
          <a:lstStyle/>
          <a:p>
            <a:fld id="{1789C0F2-17E0-497A-9BBE-0C73201AAFE3}" type="slidenum">
              <a:rPr lang="en-US" smtClean="0"/>
              <a:pPr/>
              <a:t>3</a:t>
            </a:fld>
            <a:endParaRPr lang="en-US" dirty="0"/>
          </a:p>
        </p:txBody>
      </p:sp>
      <p:sp>
        <p:nvSpPr>
          <p:cNvPr id="6" name="Объект 5"/>
          <p:cNvSpPr>
            <a:spLocks noGrp="1"/>
          </p:cNvSpPr>
          <p:nvPr>
            <p:ph sz="quarter" idx="13"/>
          </p:nvPr>
        </p:nvSpPr>
        <p:spPr>
          <a:xfrm>
            <a:off x="323528" y="260648"/>
            <a:ext cx="8136904" cy="5976664"/>
          </a:xfrm>
        </p:spPr>
        <p:txBody>
          <a:bodyPr>
            <a:noAutofit/>
          </a:bodyPr>
          <a:lstStyle/>
          <a:p>
            <a:pPr marL="45720" indent="0" algn="just">
              <a:buNone/>
            </a:pPr>
            <a:r>
              <a:rPr lang="kk-KZ" sz="2800">
                <a:solidFill>
                  <a:schemeClr val="accent6"/>
                </a:solidFill>
                <a:latin typeface="Times New Roman" pitchFamily="18" charset="0"/>
                <a:cs typeface="Times New Roman" pitchFamily="18" charset="0"/>
              </a:rPr>
              <a:t>Қазақ </a:t>
            </a:r>
            <a:r>
              <a:rPr lang="kk-KZ" sz="2800" smtClean="0">
                <a:solidFill>
                  <a:schemeClr val="accent6"/>
                </a:solidFill>
                <a:latin typeface="Times New Roman" pitchFamily="18" charset="0"/>
                <a:cs typeface="Times New Roman" pitchFamily="18" charset="0"/>
              </a:rPr>
              <a:t>тілі – Қазақстан республикасының </a:t>
            </a:r>
            <a:r>
              <a:rPr lang="kk-KZ" sz="2800" dirty="0">
                <a:solidFill>
                  <a:schemeClr val="accent6"/>
                </a:solidFill>
                <a:latin typeface="Times New Roman" pitchFamily="18" charset="0"/>
                <a:cs typeface="Times New Roman" pitchFamily="18" charset="0"/>
              </a:rPr>
              <a:t>мемлекеттік тілі болғандықтан, қазір қоғам өмірінің қай саласын алып қарасақ та, мамандардың мемлекеттік тілді білуі талап етіледі. </a:t>
            </a:r>
          </a:p>
          <a:p>
            <a:pPr marL="45720" indent="0" algn="just">
              <a:buNone/>
            </a:pPr>
            <a:r>
              <a:rPr lang="kk-KZ" sz="2800" dirty="0" smtClean="0">
                <a:latin typeface="Times New Roman" pitchFamily="18" charset="0"/>
                <a:cs typeface="Times New Roman" pitchFamily="18" charset="0"/>
              </a:rPr>
              <a:t>  </a:t>
            </a:r>
            <a:r>
              <a:rPr lang="kk-KZ" sz="2800" dirty="0" smtClean="0">
                <a:solidFill>
                  <a:schemeClr val="accent6"/>
                </a:solidFill>
                <a:latin typeface="Times New Roman" pitchFamily="18" charset="0"/>
                <a:cs typeface="Times New Roman" pitchFamily="18" charset="0"/>
              </a:rPr>
              <a:t>Бұл </a:t>
            </a:r>
            <a:r>
              <a:rPr lang="kk-KZ" sz="2800" dirty="0">
                <a:solidFill>
                  <a:schemeClr val="accent6"/>
                </a:solidFill>
                <a:latin typeface="Times New Roman" pitchFamily="18" charset="0"/>
                <a:cs typeface="Times New Roman" pitchFamily="18" charset="0"/>
              </a:rPr>
              <a:t>талаптың жыл санап күшейе түсіп, жұмысқа </a:t>
            </a:r>
            <a:r>
              <a:rPr lang="kk-KZ" sz="2800" dirty="0" smtClean="0">
                <a:solidFill>
                  <a:schemeClr val="accent6"/>
                </a:solidFill>
                <a:latin typeface="Times New Roman" pitchFamily="18" charset="0"/>
                <a:cs typeface="Times New Roman" pitchFamily="18" charset="0"/>
              </a:rPr>
              <a:t>қабылдаудағы, </a:t>
            </a:r>
            <a:r>
              <a:rPr lang="kk-KZ" sz="2800" dirty="0">
                <a:solidFill>
                  <a:schemeClr val="accent6"/>
                </a:solidFill>
                <a:latin typeface="Times New Roman" pitchFamily="18" charset="0"/>
                <a:cs typeface="Times New Roman" pitchFamily="18" charset="0"/>
              </a:rPr>
              <a:t>қызмет сатысымен өсу барысындағы негізгі шарттардың біріне  айнала бастағандығын әр қазақстандық сезіне бастады. Сондықтан да, болашақ мамандардың өз кәсіби саласына қатысты негізгі ұғымдардың атаулары мен жиі қолданылатын оралымдарды білуге деген ұмтылыс ерекше. </a:t>
            </a:r>
            <a:endParaRPr lang="ru-RU" sz="2800" dirty="0">
              <a:solidFill>
                <a:schemeClr val="accent6"/>
              </a:solidFill>
              <a:latin typeface="Times New Roman" pitchFamily="18" charset="0"/>
              <a:cs typeface="Times New Roman" pitchFamily="18" charset="0"/>
            </a:endParaRPr>
          </a:p>
          <a:p>
            <a:pPr marL="45720" indent="0" algn="just">
              <a:buNone/>
            </a:pPr>
            <a:r>
              <a:rPr lang="kk-KZ" sz="2800" b="1" dirty="0">
                <a:solidFill>
                  <a:schemeClr val="accent6"/>
                </a:solidFill>
                <a:latin typeface="Times New Roman" pitchFamily="18" charset="0"/>
                <a:cs typeface="Times New Roman" pitchFamily="18" charset="0"/>
              </a:rPr>
              <a:t> </a:t>
            </a:r>
            <a:endParaRPr lang="ru-RU" sz="2800" dirty="0">
              <a:solidFill>
                <a:schemeClr val="accent6"/>
              </a:solidFill>
              <a:latin typeface="Times New Roman" pitchFamily="18" charset="0"/>
              <a:cs typeface="Times New Roman" pitchFamily="18" charset="0"/>
            </a:endParaRPr>
          </a:p>
        </p:txBody>
      </p:sp>
    </p:spTree>
    <p:extLst>
      <p:ext uri="{BB962C8B-B14F-4D97-AF65-F5344CB8AC3E}">
        <p14:creationId xmlns:p14="http://schemas.microsoft.com/office/powerpoint/2010/main" val="248388804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1000"/>
                                        <p:tgtEl>
                                          <p:spTgt spid="6">
                                            <p:txEl>
                                              <p:pRg st="0" end="0"/>
                                            </p:txEl>
                                          </p:spTgt>
                                        </p:tgtEl>
                                      </p:cBhvr>
                                    </p:animEffect>
                                    <p:anim calcmode="lin" valueType="num">
                                      <p:cBhvr>
                                        <p:cTn id="8" dur="10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1" end="1"/>
                                            </p:txEl>
                                          </p:spTgt>
                                        </p:tgtEl>
                                        <p:attrNameLst>
                                          <p:attrName>style.visibility</p:attrName>
                                        </p:attrNameLst>
                                      </p:cBhvr>
                                      <p:to>
                                        <p:strVal val="visible"/>
                                      </p:to>
                                    </p:set>
                                    <p:animEffect transition="in" filter="fade">
                                      <p:cBhvr>
                                        <p:cTn id="14" dur="1000"/>
                                        <p:tgtEl>
                                          <p:spTgt spid="6">
                                            <p:txEl>
                                              <p:pRg st="1" end="1"/>
                                            </p:txEl>
                                          </p:spTgt>
                                        </p:tgtEl>
                                      </p:cBhvr>
                                    </p:animEffect>
                                    <p:anim calcmode="lin" valueType="num">
                                      <p:cBhvr>
                                        <p:cTn id="15" dur="10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6">
                                            <p:txEl>
                                              <p:pRg st="1" end="1"/>
                                            </p:txEl>
                                          </p:spTgt>
                                        </p:tgtEl>
                                        <p:attrNameLst>
                                          <p:attrName>ppt_y</p:attrName>
                                        </p:attrNameLst>
                                      </p:cBhvr>
                                      <p:tavLst>
                                        <p:tav tm="0">
                                          <p:val>
                                            <p:strVal val="#ppt_y+.1"/>
                                          </p:val>
                                        </p:tav>
                                        <p:tav tm="100000">
                                          <p:val>
                                            <p:strVal val="#ppt_y"/>
                                          </p:val>
                                        </p:tav>
                                      </p:tavLst>
                                    </p:anim>
                                  </p:childTnLst>
                                </p:cTn>
                              </p:par>
                              <p:par>
                                <p:cTn id="17" presetID="42" presetClass="entr" presetSubtype="0" fill="hold" nodeType="withEffect">
                                  <p:stCondLst>
                                    <p:cond delay="0"/>
                                  </p:stCondLst>
                                  <p:childTnLst>
                                    <p:set>
                                      <p:cBhvr>
                                        <p:cTn id="18" dur="1" fill="hold">
                                          <p:stCondLst>
                                            <p:cond delay="0"/>
                                          </p:stCondLst>
                                        </p:cTn>
                                        <p:tgtEl>
                                          <p:spTgt spid="6">
                                            <p:txEl>
                                              <p:pRg st="2" end="2"/>
                                            </p:txEl>
                                          </p:spTgt>
                                        </p:tgtEl>
                                        <p:attrNameLst>
                                          <p:attrName>style.visibility</p:attrName>
                                        </p:attrNameLst>
                                      </p:cBhvr>
                                      <p:to>
                                        <p:strVal val="visible"/>
                                      </p:to>
                                    </p:set>
                                    <p:animEffect transition="in" filter="fade">
                                      <p:cBhvr>
                                        <p:cTn id="19" dur="1000"/>
                                        <p:tgtEl>
                                          <p:spTgt spid="6">
                                            <p:txEl>
                                              <p:pRg st="2" end="2"/>
                                            </p:txEl>
                                          </p:spTgt>
                                        </p:tgtEl>
                                      </p:cBhvr>
                                    </p:animEffect>
                                    <p:anim calcmode="lin" valueType="num">
                                      <p:cBhvr>
                                        <p:cTn id="20" dur="10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21" dur="10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Номер слайда 3"/>
          <p:cNvSpPr>
            <a:spLocks noGrp="1"/>
          </p:cNvSpPr>
          <p:nvPr>
            <p:ph type="sldNum" sz="quarter" idx="12"/>
          </p:nvPr>
        </p:nvSpPr>
        <p:spPr/>
        <p:txBody>
          <a:bodyPr/>
          <a:lstStyle/>
          <a:p>
            <a:fld id="{1789C0F2-17E0-497A-9BBE-0C73201AAFE3}" type="slidenum">
              <a:rPr lang="en-US" smtClean="0"/>
              <a:pPr/>
              <a:t>4</a:t>
            </a:fld>
            <a:endParaRPr lang="en-US" dirty="0"/>
          </a:p>
        </p:txBody>
      </p:sp>
      <p:sp>
        <p:nvSpPr>
          <p:cNvPr id="6" name="Объект 5"/>
          <p:cNvSpPr>
            <a:spLocks noGrp="1"/>
          </p:cNvSpPr>
          <p:nvPr>
            <p:ph sz="quarter" idx="13"/>
          </p:nvPr>
        </p:nvSpPr>
        <p:spPr>
          <a:xfrm>
            <a:off x="107504" y="260648"/>
            <a:ext cx="8640960" cy="6120680"/>
          </a:xfrm>
        </p:spPr>
        <p:txBody>
          <a:bodyPr>
            <a:noAutofit/>
          </a:bodyPr>
          <a:lstStyle/>
          <a:p>
            <a:pPr marL="45720" indent="0" algn="just">
              <a:buNone/>
            </a:pPr>
            <a:r>
              <a:rPr lang="kk-KZ" sz="2800" dirty="0">
                <a:latin typeface="Times New Roman" pitchFamily="18" charset="0"/>
                <a:cs typeface="Times New Roman" pitchFamily="18" charset="0"/>
              </a:rPr>
              <a:t>Бүгінгі студент – ертеңгі болашақ маман. Әр студент маман ретінде өзінің кәсіби тілінде, яғни мемлекеттік тілде қарым-қатынасқа түсе біліп, мамандығына қатысты термин сөздерді меңгеріп, белсенді қолдана білуі </a:t>
            </a:r>
            <a:r>
              <a:rPr lang="kk-KZ" sz="2800" dirty="0" smtClean="0">
                <a:latin typeface="Times New Roman" pitchFamily="18" charset="0"/>
                <a:cs typeface="Times New Roman" pitchFamily="18" charset="0"/>
              </a:rPr>
              <a:t>тиіс.</a:t>
            </a:r>
            <a:endParaRPr lang="ru-RU" sz="2800" dirty="0" smtClean="0">
              <a:latin typeface="Times New Roman" pitchFamily="18" charset="0"/>
              <a:cs typeface="Times New Roman" pitchFamily="18" charset="0"/>
            </a:endParaRPr>
          </a:p>
          <a:p>
            <a:pPr marL="45720" indent="0" algn="just">
              <a:buNone/>
            </a:pPr>
            <a:r>
              <a:rPr lang="kk-KZ" sz="2800" dirty="0" smtClean="0">
                <a:latin typeface="Times New Roman" pitchFamily="18" charset="0"/>
                <a:cs typeface="Times New Roman" pitchFamily="18" charset="0"/>
              </a:rPr>
              <a:t> Қазақ тілін кәсіби бағытта оқыту – ертеңгі болашақ маманның кәсіби даярлығы мен дағдыларын қалыптастыра отырып, өзінің болашақ мамандығына тән барлық аспектілермен жете танысып, игерген теориялық білімдерін тиянақтап, мамандығына деген өз көзқарастарын жан-жақты қалыптастыра бастайды.  </a:t>
            </a:r>
            <a:endParaRPr lang="ru-RU" sz="2800" dirty="0" smtClean="0">
              <a:latin typeface="Times New Roman" pitchFamily="18" charset="0"/>
              <a:cs typeface="Times New Roman" pitchFamily="18" charset="0"/>
            </a:endParaRPr>
          </a:p>
          <a:p>
            <a:pPr marL="45720" indent="0" algn="just">
              <a:buNone/>
            </a:pPr>
            <a:endParaRPr lang="ru-RU" sz="2800" dirty="0">
              <a:latin typeface="Times New Roman" pitchFamily="18" charset="0"/>
              <a:cs typeface="Times New Roman" pitchFamily="18" charset="0"/>
            </a:endParaRPr>
          </a:p>
        </p:txBody>
      </p:sp>
    </p:spTree>
    <p:extLst>
      <p:ext uri="{BB962C8B-B14F-4D97-AF65-F5344CB8AC3E}">
        <p14:creationId xmlns:p14="http://schemas.microsoft.com/office/powerpoint/2010/main" val="237244664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1000"/>
                                        <p:tgtEl>
                                          <p:spTgt spid="6">
                                            <p:txEl>
                                              <p:pRg st="0" end="0"/>
                                            </p:txEl>
                                          </p:spTgt>
                                        </p:tgtEl>
                                      </p:cBhvr>
                                    </p:animEffect>
                                    <p:anim calcmode="lin" valueType="num">
                                      <p:cBhvr>
                                        <p:cTn id="8" dur="10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1" end="1"/>
                                            </p:txEl>
                                          </p:spTgt>
                                        </p:tgtEl>
                                        <p:attrNameLst>
                                          <p:attrName>style.visibility</p:attrName>
                                        </p:attrNameLst>
                                      </p:cBhvr>
                                      <p:to>
                                        <p:strVal val="visible"/>
                                      </p:to>
                                    </p:set>
                                    <p:animEffect transition="in" filter="fade">
                                      <p:cBhvr>
                                        <p:cTn id="14" dur="1000"/>
                                        <p:tgtEl>
                                          <p:spTgt spid="6">
                                            <p:txEl>
                                              <p:pRg st="1" end="1"/>
                                            </p:txEl>
                                          </p:spTgt>
                                        </p:tgtEl>
                                      </p:cBhvr>
                                    </p:animEffect>
                                    <p:anim calcmode="lin" valueType="num">
                                      <p:cBhvr>
                                        <p:cTn id="15" dur="1000" fill="hold"/>
                                        <p:tgtEl>
                                          <p:spTgt spid="6">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6">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Номер слайда 4"/>
          <p:cNvSpPr>
            <a:spLocks noGrp="1"/>
          </p:cNvSpPr>
          <p:nvPr>
            <p:ph type="sldNum" sz="quarter" idx="12"/>
          </p:nvPr>
        </p:nvSpPr>
        <p:spPr/>
        <p:txBody>
          <a:bodyPr/>
          <a:lstStyle/>
          <a:p>
            <a:fld id="{1789C0F2-17E0-497A-9BBE-0C73201AAFE3}" type="slidenum">
              <a:rPr lang="en-US" smtClean="0"/>
              <a:pPr/>
              <a:t>5</a:t>
            </a:fld>
            <a:endParaRPr lang="en-US" dirty="0"/>
          </a:p>
        </p:txBody>
      </p:sp>
      <p:sp>
        <p:nvSpPr>
          <p:cNvPr id="6" name="Заголовок 5"/>
          <p:cNvSpPr>
            <a:spLocks noGrp="1"/>
          </p:cNvSpPr>
          <p:nvPr>
            <p:ph type="title"/>
          </p:nvPr>
        </p:nvSpPr>
        <p:spPr>
          <a:xfrm>
            <a:off x="457200" y="338328"/>
            <a:ext cx="7499176" cy="3162680"/>
          </a:xfrm>
        </p:spPr>
        <p:txBody>
          <a:bodyPr>
            <a:normAutofit/>
          </a:bodyPr>
          <a:lstStyle/>
          <a:p>
            <a:pPr marL="0" indent="0">
              <a:buNone/>
            </a:pPr>
            <a:r>
              <a:rPr lang="kk-KZ" sz="660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 </a:t>
            </a:r>
            <a:endParaRPr lang="ru-RU" sz="660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
        <p:nvSpPr>
          <p:cNvPr id="2" name="Объект 1"/>
          <p:cNvSpPr>
            <a:spLocks noGrp="1"/>
          </p:cNvSpPr>
          <p:nvPr>
            <p:ph sz="quarter" idx="13"/>
          </p:nvPr>
        </p:nvSpPr>
        <p:spPr>
          <a:xfrm>
            <a:off x="107504" y="260648"/>
            <a:ext cx="9036496" cy="5538928"/>
          </a:xfrm>
        </p:spPr>
        <p:txBody>
          <a:bodyPr>
            <a:normAutofit/>
          </a:bodyPr>
          <a:lstStyle/>
          <a:p>
            <a:pPr marL="45720" indent="0">
              <a:buNone/>
            </a:pPr>
            <a:r>
              <a:rPr lang="kk-KZ" sz="6000" dirty="0" smtClean="0"/>
              <a:t>             </a:t>
            </a:r>
            <a:r>
              <a:rPr lang="kk-KZ" sz="6000" b="1" dirty="0" smtClean="0">
                <a:ln w="12700">
                  <a:solidFill>
                    <a:schemeClr val="tx2">
                      <a:satMod val="155000"/>
                    </a:schemeClr>
                  </a:solidFill>
                  <a:prstDash val="solid"/>
                </a:ln>
                <a:solidFill>
                  <a:schemeClr val="tx1"/>
                </a:solidFill>
                <a:effectLst>
                  <a:outerShdw blurRad="41275" dist="20320" dir="1800000" algn="tl" rotWithShape="0">
                    <a:srgbClr val="000000">
                      <a:alpha val="40000"/>
                    </a:srgbClr>
                  </a:outerShdw>
                </a:effectLst>
              </a:rPr>
              <a:t>Тіл </a:t>
            </a:r>
            <a:endParaRPr lang="ru-RU" sz="6000" b="1" dirty="0">
              <a:ln w="12700">
                <a:solidFill>
                  <a:schemeClr val="tx2">
                    <a:satMod val="155000"/>
                  </a:schemeClr>
                </a:solidFill>
                <a:prstDash val="solid"/>
              </a:ln>
              <a:solidFill>
                <a:schemeClr val="tx1"/>
              </a:solidFill>
              <a:effectLst>
                <a:outerShdw blurRad="41275" dist="20320" dir="1800000" algn="tl" rotWithShape="0">
                  <a:srgbClr val="000000">
                    <a:alpha val="40000"/>
                  </a:srgbClr>
                </a:outerShdw>
              </a:effectLst>
            </a:endParaRPr>
          </a:p>
        </p:txBody>
      </p:sp>
      <p:sp>
        <p:nvSpPr>
          <p:cNvPr id="7" name="Овал 6"/>
          <p:cNvSpPr/>
          <p:nvPr/>
        </p:nvSpPr>
        <p:spPr>
          <a:xfrm>
            <a:off x="957806" y="1817271"/>
            <a:ext cx="2376264" cy="1224136"/>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36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rPr>
              <a:t>а</a:t>
            </a:r>
            <a:r>
              <a:rPr lang="kk-KZ" sz="36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rPr>
              <a:t>уызекі тіл</a:t>
            </a:r>
            <a:endParaRPr lang="ru-RU" sz="36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endParaRPr>
          </a:p>
        </p:txBody>
      </p:sp>
      <p:sp>
        <p:nvSpPr>
          <p:cNvPr id="8" name="Овал 7"/>
          <p:cNvSpPr/>
          <p:nvPr/>
        </p:nvSpPr>
        <p:spPr>
          <a:xfrm>
            <a:off x="3923928" y="2132855"/>
            <a:ext cx="3024336" cy="136815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3600" dirty="0">
                <a:latin typeface="Times New Roman" pitchFamily="18" charset="0"/>
                <a:cs typeface="Times New Roman" pitchFamily="18" charset="0"/>
              </a:rPr>
              <a:t>р</a:t>
            </a:r>
            <a:r>
              <a:rPr lang="kk-KZ" sz="3600" dirty="0" smtClean="0">
                <a:latin typeface="Times New Roman" pitchFamily="18" charset="0"/>
                <a:cs typeface="Times New Roman" pitchFamily="18" charset="0"/>
              </a:rPr>
              <a:t>есми, іскери тіл</a:t>
            </a:r>
            <a:endParaRPr lang="ru-RU" sz="3600" dirty="0">
              <a:latin typeface="Times New Roman" pitchFamily="18" charset="0"/>
              <a:cs typeface="Times New Roman" pitchFamily="18" charset="0"/>
            </a:endParaRPr>
          </a:p>
        </p:txBody>
      </p:sp>
      <p:cxnSp>
        <p:nvCxnSpPr>
          <p:cNvPr id="10" name="Прямая со стрелкой 9"/>
          <p:cNvCxnSpPr>
            <a:endCxn id="7" idx="7"/>
          </p:cNvCxnSpPr>
          <p:nvPr/>
        </p:nvCxnSpPr>
        <p:spPr>
          <a:xfrm flipH="1">
            <a:off x="2986074" y="980728"/>
            <a:ext cx="789037" cy="101581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2" name="Прямая со стрелкой 11"/>
          <p:cNvCxnSpPr>
            <a:endCxn id="8" idx="1"/>
          </p:cNvCxnSpPr>
          <p:nvPr/>
        </p:nvCxnSpPr>
        <p:spPr>
          <a:xfrm>
            <a:off x="3779912" y="980728"/>
            <a:ext cx="586920" cy="13524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3" name="Овал 12"/>
          <p:cNvSpPr/>
          <p:nvPr/>
        </p:nvSpPr>
        <p:spPr>
          <a:xfrm>
            <a:off x="6228860" y="1070715"/>
            <a:ext cx="2735628" cy="1262501"/>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3600" dirty="0">
                <a:latin typeface="Times New Roman" pitchFamily="18" charset="0"/>
                <a:cs typeface="Times New Roman" pitchFamily="18" charset="0"/>
              </a:rPr>
              <a:t>ә</a:t>
            </a:r>
            <a:r>
              <a:rPr lang="kk-KZ" sz="3600" dirty="0" smtClean="0">
                <a:latin typeface="Times New Roman" pitchFamily="18" charset="0"/>
                <a:cs typeface="Times New Roman" pitchFamily="18" charset="0"/>
              </a:rPr>
              <a:t>деби тіл</a:t>
            </a:r>
            <a:endParaRPr lang="ru-RU" sz="3600" dirty="0">
              <a:latin typeface="Times New Roman" pitchFamily="18" charset="0"/>
              <a:cs typeface="Times New Roman" pitchFamily="18" charset="0"/>
            </a:endParaRPr>
          </a:p>
        </p:txBody>
      </p:sp>
      <p:cxnSp>
        <p:nvCxnSpPr>
          <p:cNvPr id="24" name="Прямая со стрелкой 23"/>
          <p:cNvCxnSpPr>
            <a:endCxn id="13" idx="2"/>
          </p:cNvCxnSpPr>
          <p:nvPr/>
        </p:nvCxnSpPr>
        <p:spPr>
          <a:xfrm>
            <a:off x="3779912" y="980728"/>
            <a:ext cx="2448948" cy="72123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25" name="Овал 24"/>
          <p:cNvSpPr/>
          <p:nvPr/>
        </p:nvSpPr>
        <p:spPr>
          <a:xfrm>
            <a:off x="2483768" y="4149824"/>
            <a:ext cx="3456384" cy="1152128"/>
          </a:xfrm>
          <a:prstGeom prst="ellipse">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kk-KZ" sz="3600"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Кәсіби тіл</a:t>
            </a:r>
            <a:endParaRPr lang="ru-RU" sz="3600" b="1"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cxnSp>
        <p:nvCxnSpPr>
          <p:cNvPr id="27" name="Прямая со стрелкой 26"/>
          <p:cNvCxnSpPr/>
          <p:nvPr/>
        </p:nvCxnSpPr>
        <p:spPr>
          <a:xfrm>
            <a:off x="3775111" y="980728"/>
            <a:ext cx="4801" cy="3169096"/>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7" name="Овал 16"/>
          <p:cNvSpPr/>
          <p:nvPr/>
        </p:nvSpPr>
        <p:spPr>
          <a:xfrm>
            <a:off x="950368" y="1817271"/>
            <a:ext cx="2376264" cy="1224136"/>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36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rPr>
              <a:t>а</a:t>
            </a:r>
            <a:r>
              <a:rPr lang="kk-KZ" sz="36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rPr>
              <a:t>уызекі тіл</a:t>
            </a:r>
            <a:endParaRPr lang="ru-RU" sz="36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endParaRPr>
          </a:p>
        </p:txBody>
      </p:sp>
      <p:sp>
        <p:nvSpPr>
          <p:cNvPr id="18" name="Объект 1"/>
          <p:cNvSpPr txBox="1">
            <a:spLocks/>
          </p:cNvSpPr>
          <p:nvPr/>
        </p:nvSpPr>
        <p:spPr>
          <a:xfrm>
            <a:off x="107504" y="271943"/>
            <a:ext cx="9036496" cy="5538928"/>
          </a:xfrm>
          <a:prstGeom prst="rect">
            <a:avLst/>
          </a:prstGeom>
        </p:spPr>
        <p:txBody>
          <a:bodyPr vert="horz" lIns="91440" tIns="45720" rIns="91440" bIns="45720" rtlCol="0">
            <a:normAutofit/>
          </a:bodyPr>
          <a:lst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a:lstStyle>
          <a:p>
            <a:pPr marL="45720" indent="0">
              <a:buFont typeface="Georgia" pitchFamily="18" charset="0"/>
              <a:buNone/>
            </a:pPr>
            <a:r>
              <a:rPr lang="kk-KZ" sz="6000" dirty="0" smtClean="0"/>
              <a:t>             </a:t>
            </a:r>
            <a:r>
              <a:rPr lang="kk-KZ" sz="6000" b="1" dirty="0" smtClean="0">
                <a:ln w="12700">
                  <a:solidFill>
                    <a:schemeClr val="tx2">
                      <a:satMod val="155000"/>
                    </a:schemeClr>
                  </a:solidFill>
                  <a:prstDash val="solid"/>
                </a:ln>
                <a:solidFill>
                  <a:srgbClr val="FF0000"/>
                </a:solidFill>
                <a:effectLst>
                  <a:outerShdw blurRad="41275" dist="20320" dir="1800000" algn="tl" rotWithShape="0">
                    <a:srgbClr val="000000">
                      <a:alpha val="40000"/>
                    </a:srgbClr>
                  </a:outerShdw>
                </a:effectLst>
              </a:rPr>
              <a:t>Тіл </a:t>
            </a:r>
            <a:endParaRPr lang="ru-RU" sz="6000" b="1" dirty="0">
              <a:ln w="12700">
                <a:solidFill>
                  <a:schemeClr val="tx2">
                    <a:satMod val="155000"/>
                  </a:schemeClr>
                </a:solidFill>
                <a:prstDash val="solid"/>
              </a:ln>
              <a:solidFill>
                <a:srgbClr val="FF0000"/>
              </a:solidFill>
              <a:effectLst>
                <a:outerShdw blurRad="41275" dist="20320" dir="1800000" algn="tl" rotWithShape="0">
                  <a:srgbClr val="000000">
                    <a:alpha val="40000"/>
                  </a:srgbClr>
                </a:outerShdw>
              </a:effectLst>
            </a:endParaRPr>
          </a:p>
        </p:txBody>
      </p:sp>
    </p:spTree>
    <p:extLst>
      <p:ext uri="{BB962C8B-B14F-4D97-AF65-F5344CB8AC3E}">
        <p14:creationId xmlns:p14="http://schemas.microsoft.com/office/powerpoint/2010/main" val="17021778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1000"/>
                                        <p:tgtEl>
                                          <p:spTgt spid="2">
                                            <p:txEl>
                                              <p:pRg st="0" end="0"/>
                                            </p:txEl>
                                          </p:spTgt>
                                        </p:tgtEl>
                                      </p:cBhvr>
                                    </p:animEffect>
                                    <p:anim calcmode="lin" valueType="num">
                                      <p:cBhvr>
                                        <p:cTn id="8" dur="1000" fill="hold"/>
                                        <p:tgtEl>
                                          <p:spTgt spid="2">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2">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7"/>
                                        </p:tgtEl>
                                        <p:attrNameLst>
                                          <p:attrName>style.visibility</p:attrName>
                                        </p:attrNameLst>
                                      </p:cBhvr>
                                      <p:to>
                                        <p:strVal val="visible"/>
                                      </p:to>
                                    </p:set>
                                    <p:animEffect transition="in" filter="fade">
                                      <p:cBhvr>
                                        <p:cTn id="14" dur="1000"/>
                                        <p:tgtEl>
                                          <p:spTgt spid="7"/>
                                        </p:tgtEl>
                                      </p:cBhvr>
                                    </p:animEffect>
                                    <p:anim calcmode="lin" valueType="num">
                                      <p:cBhvr>
                                        <p:cTn id="15" dur="1000" fill="hold"/>
                                        <p:tgtEl>
                                          <p:spTgt spid="7"/>
                                        </p:tgtEl>
                                        <p:attrNameLst>
                                          <p:attrName>ppt_x</p:attrName>
                                        </p:attrNameLst>
                                      </p:cBhvr>
                                      <p:tavLst>
                                        <p:tav tm="0">
                                          <p:val>
                                            <p:strVal val="#ppt_x"/>
                                          </p:val>
                                        </p:tav>
                                        <p:tav tm="100000">
                                          <p:val>
                                            <p:strVal val="#ppt_x"/>
                                          </p:val>
                                        </p:tav>
                                      </p:tavLst>
                                    </p:anim>
                                    <p:anim calcmode="lin" valueType="num">
                                      <p:cBhvr>
                                        <p:cTn id="16" dur="1000" fill="hold"/>
                                        <p:tgtEl>
                                          <p:spTgt spid="7"/>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8"/>
                                        </p:tgtEl>
                                        <p:attrNameLst>
                                          <p:attrName>style.visibility</p:attrName>
                                        </p:attrNameLst>
                                      </p:cBhvr>
                                      <p:to>
                                        <p:strVal val="visible"/>
                                      </p:to>
                                    </p:set>
                                    <p:animEffect transition="in" filter="fade">
                                      <p:cBhvr>
                                        <p:cTn id="21" dur="1000"/>
                                        <p:tgtEl>
                                          <p:spTgt spid="8"/>
                                        </p:tgtEl>
                                      </p:cBhvr>
                                    </p:animEffect>
                                    <p:anim calcmode="lin" valueType="num">
                                      <p:cBhvr>
                                        <p:cTn id="22" dur="1000" fill="hold"/>
                                        <p:tgtEl>
                                          <p:spTgt spid="8"/>
                                        </p:tgtEl>
                                        <p:attrNameLst>
                                          <p:attrName>ppt_x</p:attrName>
                                        </p:attrNameLst>
                                      </p:cBhvr>
                                      <p:tavLst>
                                        <p:tav tm="0">
                                          <p:val>
                                            <p:strVal val="#ppt_x"/>
                                          </p:val>
                                        </p:tav>
                                        <p:tav tm="100000">
                                          <p:val>
                                            <p:strVal val="#ppt_x"/>
                                          </p:val>
                                        </p:tav>
                                      </p:tavLst>
                                    </p:anim>
                                    <p:anim calcmode="lin" valueType="num">
                                      <p:cBhvr>
                                        <p:cTn id="23" dur="10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13"/>
                                        </p:tgtEl>
                                        <p:attrNameLst>
                                          <p:attrName>style.visibility</p:attrName>
                                        </p:attrNameLst>
                                      </p:cBhvr>
                                      <p:to>
                                        <p:strVal val="visible"/>
                                      </p:to>
                                    </p:set>
                                    <p:animEffect transition="in" filter="fade">
                                      <p:cBhvr>
                                        <p:cTn id="28" dur="1000"/>
                                        <p:tgtEl>
                                          <p:spTgt spid="13"/>
                                        </p:tgtEl>
                                      </p:cBhvr>
                                    </p:animEffect>
                                    <p:anim calcmode="lin" valueType="num">
                                      <p:cBhvr>
                                        <p:cTn id="29" dur="1000" fill="hold"/>
                                        <p:tgtEl>
                                          <p:spTgt spid="13"/>
                                        </p:tgtEl>
                                        <p:attrNameLst>
                                          <p:attrName>ppt_x</p:attrName>
                                        </p:attrNameLst>
                                      </p:cBhvr>
                                      <p:tavLst>
                                        <p:tav tm="0">
                                          <p:val>
                                            <p:strVal val="#ppt_x"/>
                                          </p:val>
                                        </p:tav>
                                        <p:tav tm="100000">
                                          <p:val>
                                            <p:strVal val="#ppt_x"/>
                                          </p:val>
                                        </p:tav>
                                      </p:tavLst>
                                    </p:anim>
                                    <p:anim calcmode="lin" valueType="num">
                                      <p:cBhvr>
                                        <p:cTn id="30" dur="1000" fill="hold"/>
                                        <p:tgtEl>
                                          <p:spTgt spid="13"/>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25"/>
                                        </p:tgtEl>
                                        <p:attrNameLst>
                                          <p:attrName>style.visibility</p:attrName>
                                        </p:attrNameLst>
                                      </p:cBhvr>
                                      <p:to>
                                        <p:strVal val="visible"/>
                                      </p:to>
                                    </p:set>
                                    <p:animEffect transition="in" filter="fade">
                                      <p:cBhvr>
                                        <p:cTn id="35" dur="1000"/>
                                        <p:tgtEl>
                                          <p:spTgt spid="25"/>
                                        </p:tgtEl>
                                      </p:cBhvr>
                                    </p:animEffect>
                                    <p:anim calcmode="lin" valueType="num">
                                      <p:cBhvr>
                                        <p:cTn id="36" dur="1000" fill="hold"/>
                                        <p:tgtEl>
                                          <p:spTgt spid="25"/>
                                        </p:tgtEl>
                                        <p:attrNameLst>
                                          <p:attrName>ppt_x</p:attrName>
                                        </p:attrNameLst>
                                      </p:cBhvr>
                                      <p:tavLst>
                                        <p:tav tm="0">
                                          <p:val>
                                            <p:strVal val="#ppt_x"/>
                                          </p:val>
                                        </p:tav>
                                        <p:tav tm="100000">
                                          <p:val>
                                            <p:strVal val="#ppt_x"/>
                                          </p:val>
                                        </p:tav>
                                      </p:tavLst>
                                    </p:anim>
                                    <p:anim calcmode="lin" valueType="num">
                                      <p:cBhvr>
                                        <p:cTn id="37" dur="1000" fill="hold"/>
                                        <p:tgtEl>
                                          <p:spTgt spid="25"/>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grpId="0" nodeType="clickEffect">
                                  <p:stCondLst>
                                    <p:cond delay="0"/>
                                  </p:stCondLst>
                                  <p:childTnLst>
                                    <p:set>
                                      <p:cBhvr>
                                        <p:cTn id="41" dur="1" fill="hold">
                                          <p:stCondLst>
                                            <p:cond delay="0"/>
                                          </p:stCondLst>
                                        </p:cTn>
                                        <p:tgtEl>
                                          <p:spTgt spid="17"/>
                                        </p:tgtEl>
                                        <p:attrNameLst>
                                          <p:attrName>style.visibility</p:attrName>
                                        </p:attrNameLst>
                                      </p:cBhvr>
                                      <p:to>
                                        <p:strVal val="visible"/>
                                      </p:to>
                                    </p:set>
                                    <p:animEffect transition="in" filter="fade">
                                      <p:cBhvr>
                                        <p:cTn id="42" dur="1000"/>
                                        <p:tgtEl>
                                          <p:spTgt spid="17"/>
                                        </p:tgtEl>
                                      </p:cBhvr>
                                    </p:animEffect>
                                    <p:anim calcmode="lin" valueType="num">
                                      <p:cBhvr>
                                        <p:cTn id="43" dur="1000" fill="hold"/>
                                        <p:tgtEl>
                                          <p:spTgt spid="17"/>
                                        </p:tgtEl>
                                        <p:attrNameLst>
                                          <p:attrName>ppt_x</p:attrName>
                                        </p:attrNameLst>
                                      </p:cBhvr>
                                      <p:tavLst>
                                        <p:tav tm="0">
                                          <p:val>
                                            <p:strVal val="#ppt_x"/>
                                          </p:val>
                                        </p:tav>
                                        <p:tav tm="100000">
                                          <p:val>
                                            <p:strVal val="#ppt_x"/>
                                          </p:val>
                                        </p:tav>
                                      </p:tavLst>
                                    </p:anim>
                                    <p:anim calcmode="lin" valueType="num">
                                      <p:cBhvr>
                                        <p:cTn id="44" dur="1000" fill="hold"/>
                                        <p:tgtEl>
                                          <p:spTgt spid="17"/>
                                        </p:tgtEl>
                                        <p:attrNameLst>
                                          <p:attrName>ppt_y</p:attrName>
                                        </p:attrNameLst>
                                      </p:cBhvr>
                                      <p:tavLst>
                                        <p:tav tm="0">
                                          <p:val>
                                            <p:strVal val="#ppt_y+.1"/>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42" presetClass="entr" presetSubtype="0" fill="hold" nodeType="clickEffect">
                                  <p:stCondLst>
                                    <p:cond delay="0"/>
                                  </p:stCondLst>
                                  <p:childTnLst>
                                    <p:set>
                                      <p:cBhvr>
                                        <p:cTn id="48" dur="1" fill="hold">
                                          <p:stCondLst>
                                            <p:cond delay="0"/>
                                          </p:stCondLst>
                                        </p:cTn>
                                        <p:tgtEl>
                                          <p:spTgt spid="18">
                                            <p:txEl>
                                              <p:pRg st="0" end="0"/>
                                            </p:txEl>
                                          </p:spTgt>
                                        </p:tgtEl>
                                        <p:attrNameLst>
                                          <p:attrName>style.visibility</p:attrName>
                                        </p:attrNameLst>
                                      </p:cBhvr>
                                      <p:to>
                                        <p:strVal val="visible"/>
                                      </p:to>
                                    </p:set>
                                    <p:animEffect transition="in" filter="fade">
                                      <p:cBhvr>
                                        <p:cTn id="49" dur="1000"/>
                                        <p:tgtEl>
                                          <p:spTgt spid="18">
                                            <p:txEl>
                                              <p:pRg st="0" end="0"/>
                                            </p:txEl>
                                          </p:spTgt>
                                        </p:tgtEl>
                                      </p:cBhvr>
                                    </p:animEffect>
                                    <p:anim calcmode="lin" valueType="num">
                                      <p:cBhvr>
                                        <p:cTn id="50" dur="1000" fill="hold"/>
                                        <p:tgtEl>
                                          <p:spTgt spid="18">
                                            <p:txEl>
                                              <p:pRg st="0" end="0"/>
                                            </p:txEl>
                                          </p:spTgt>
                                        </p:tgtEl>
                                        <p:attrNameLst>
                                          <p:attrName>ppt_x</p:attrName>
                                        </p:attrNameLst>
                                      </p:cBhvr>
                                      <p:tavLst>
                                        <p:tav tm="0">
                                          <p:val>
                                            <p:strVal val="#ppt_x"/>
                                          </p:val>
                                        </p:tav>
                                        <p:tav tm="100000">
                                          <p:val>
                                            <p:strVal val="#ppt_x"/>
                                          </p:val>
                                        </p:tav>
                                      </p:tavLst>
                                    </p:anim>
                                    <p:anim calcmode="lin" valueType="num">
                                      <p:cBhvr>
                                        <p:cTn id="51" dur="1000" fill="hold"/>
                                        <p:tgtEl>
                                          <p:spTgt spid="18">
                                            <p:txEl>
                                              <p:pRg st="0" end="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P spid="13" grpId="0" animBg="1"/>
      <p:bldP spid="25" grpId="0" animBg="1"/>
      <p:bldP spid="17"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Номер слайда 3"/>
          <p:cNvSpPr>
            <a:spLocks noGrp="1"/>
          </p:cNvSpPr>
          <p:nvPr>
            <p:ph type="sldNum" sz="quarter" idx="12"/>
          </p:nvPr>
        </p:nvSpPr>
        <p:spPr/>
        <p:txBody>
          <a:bodyPr/>
          <a:lstStyle/>
          <a:p>
            <a:fld id="{1789C0F2-17E0-497A-9BBE-0C73201AAFE3}" type="slidenum">
              <a:rPr lang="en-US" smtClean="0"/>
              <a:pPr/>
              <a:t>6</a:t>
            </a:fld>
            <a:endParaRPr lang="en-US" dirty="0"/>
          </a:p>
        </p:txBody>
      </p:sp>
      <p:sp>
        <p:nvSpPr>
          <p:cNvPr id="6" name="Объект 5"/>
          <p:cNvSpPr>
            <a:spLocks noGrp="1"/>
          </p:cNvSpPr>
          <p:nvPr>
            <p:ph sz="quarter" idx="13"/>
          </p:nvPr>
        </p:nvSpPr>
        <p:spPr>
          <a:xfrm>
            <a:off x="323528" y="731520"/>
            <a:ext cx="8280920" cy="5505792"/>
          </a:xfrm>
        </p:spPr>
        <p:txBody>
          <a:bodyPr>
            <a:normAutofit/>
          </a:bodyPr>
          <a:lstStyle/>
          <a:p>
            <a:pPr marL="45720" indent="0">
              <a:buNone/>
            </a:pPr>
            <a:r>
              <a:rPr lang="kk-KZ" sz="3200" b="1" dirty="0" smtClean="0">
                <a:ln w="12700">
                  <a:solidFill>
                    <a:schemeClr val="tx2">
                      <a:satMod val="155000"/>
                    </a:schemeClr>
                  </a:solidFill>
                  <a:prstDash val="solid"/>
                </a:ln>
                <a:solidFill>
                  <a:schemeClr val="tx1"/>
                </a:solidFill>
                <a:effectLst>
                  <a:outerShdw blurRad="41275" dist="20320" dir="1800000" algn="tl" rotWithShape="0">
                    <a:srgbClr val="000000">
                      <a:alpha val="40000"/>
                    </a:srgbClr>
                  </a:outerShdw>
                </a:effectLst>
                <a:latin typeface="Times New Roman" pitchFamily="18" charset="0"/>
                <a:cs typeface="Times New Roman" pitchFamily="18" charset="0"/>
              </a:rPr>
              <a:t>Кәсіби тіл – </a:t>
            </a:r>
            <a:r>
              <a:rPr lang="kk-KZ" sz="32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белгілі  бір мамандық, не кәсіп саласы шеңберінде жиі қолданылатын тілдік құрылымдар жиынтығы.</a:t>
            </a:r>
          </a:p>
          <a:p>
            <a:pPr marL="45720" indent="0">
              <a:buNone/>
            </a:pPr>
            <a:endParaRPr lang="kk-KZ" sz="3200" b="1" dirty="0" smtClean="0">
              <a:ln w="12700">
                <a:solidFill>
                  <a:schemeClr val="tx2">
                    <a:satMod val="155000"/>
                  </a:schemeClr>
                </a:solidFill>
                <a:prstDash val="solid"/>
              </a:ln>
              <a:solidFill>
                <a:schemeClr val="tx1"/>
              </a:solidFill>
              <a:effectLst>
                <a:outerShdw blurRad="41275" dist="20320" dir="1800000" algn="tl" rotWithShape="0">
                  <a:srgbClr val="000000">
                    <a:alpha val="40000"/>
                  </a:srgbClr>
                </a:outerShdw>
              </a:effectLst>
              <a:latin typeface="Times New Roman" pitchFamily="18" charset="0"/>
              <a:cs typeface="Times New Roman" pitchFamily="18" charset="0"/>
            </a:endParaRPr>
          </a:p>
          <a:p>
            <a:pPr marL="45720" indent="0">
              <a:buNone/>
            </a:pPr>
            <a:r>
              <a:rPr lang="kk-KZ" sz="3200" b="1" dirty="0" smtClean="0">
                <a:ln w="12700">
                  <a:solidFill>
                    <a:schemeClr val="tx2">
                      <a:satMod val="155000"/>
                    </a:schemeClr>
                  </a:solidFill>
                  <a:prstDash val="solid"/>
                </a:ln>
                <a:solidFill>
                  <a:schemeClr val="tx1"/>
                </a:solidFill>
                <a:effectLst>
                  <a:outerShdw blurRad="41275" dist="20320" dir="1800000" algn="tl" rotWithShape="0">
                    <a:srgbClr val="000000">
                      <a:alpha val="40000"/>
                    </a:srgbClr>
                  </a:outerShdw>
                </a:effectLst>
                <a:latin typeface="Times New Roman" pitchFamily="18" charset="0"/>
                <a:cs typeface="Times New Roman" pitchFamily="18" charset="0"/>
              </a:rPr>
              <a:t>Кәсіби тіл – </a:t>
            </a:r>
            <a:r>
              <a:rPr lang="kk-KZ" sz="32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өз саласына сай терминологиясы, кәсіби-ғылыми ұғымдық аппараты бар, сөз қолданысы мен тіркесуінде қалыптасқан нормалары бар тіл болып табылады.  </a:t>
            </a:r>
            <a:endParaRPr lang="ru-RU" sz="32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endParaRPr>
          </a:p>
        </p:txBody>
      </p:sp>
    </p:spTree>
    <p:extLst>
      <p:ext uri="{BB962C8B-B14F-4D97-AF65-F5344CB8AC3E}">
        <p14:creationId xmlns:p14="http://schemas.microsoft.com/office/powerpoint/2010/main" val="347318636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1000"/>
                                        <p:tgtEl>
                                          <p:spTgt spid="6">
                                            <p:txEl>
                                              <p:pRg st="0" end="0"/>
                                            </p:txEl>
                                          </p:spTgt>
                                        </p:tgtEl>
                                      </p:cBhvr>
                                    </p:animEffect>
                                    <p:anim calcmode="lin" valueType="num">
                                      <p:cBhvr>
                                        <p:cTn id="8" dur="10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2" end="2"/>
                                            </p:txEl>
                                          </p:spTgt>
                                        </p:tgtEl>
                                        <p:attrNameLst>
                                          <p:attrName>style.visibility</p:attrName>
                                        </p:attrNameLst>
                                      </p:cBhvr>
                                      <p:to>
                                        <p:strVal val="visible"/>
                                      </p:to>
                                    </p:set>
                                    <p:animEffect transition="in" filter="fade">
                                      <p:cBhvr>
                                        <p:cTn id="14" dur="1000"/>
                                        <p:tgtEl>
                                          <p:spTgt spid="6">
                                            <p:txEl>
                                              <p:pRg st="2" end="2"/>
                                            </p:txEl>
                                          </p:spTgt>
                                        </p:tgtEl>
                                      </p:cBhvr>
                                    </p:animEffect>
                                    <p:anim calcmode="lin" valueType="num">
                                      <p:cBhvr>
                                        <p:cTn id="15" dur="1000" fill="hold"/>
                                        <p:tgtEl>
                                          <p:spTgt spid="6">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6">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Номер слайда 3"/>
          <p:cNvSpPr>
            <a:spLocks noGrp="1"/>
          </p:cNvSpPr>
          <p:nvPr>
            <p:ph type="sldNum" sz="quarter" idx="12"/>
          </p:nvPr>
        </p:nvSpPr>
        <p:spPr/>
        <p:txBody>
          <a:bodyPr/>
          <a:lstStyle/>
          <a:p>
            <a:fld id="{1789C0F2-17E0-497A-9BBE-0C73201AAFE3}" type="slidenum">
              <a:rPr lang="en-US" smtClean="0"/>
              <a:pPr/>
              <a:t>7</a:t>
            </a:fld>
            <a:endParaRPr lang="en-US" dirty="0"/>
          </a:p>
        </p:txBody>
      </p:sp>
      <p:sp>
        <p:nvSpPr>
          <p:cNvPr id="6" name="Объект 5"/>
          <p:cNvSpPr>
            <a:spLocks noGrp="1"/>
          </p:cNvSpPr>
          <p:nvPr>
            <p:ph sz="quarter" idx="13"/>
          </p:nvPr>
        </p:nvSpPr>
        <p:spPr>
          <a:xfrm>
            <a:off x="107504" y="188640"/>
            <a:ext cx="8568952" cy="4017600"/>
          </a:xfrm>
        </p:spPr>
        <p:txBody>
          <a:bodyPr/>
          <a:lstStyle/>
          <a:p>
            <a:pPr marL="45720" indent="0">
              <a:buNone/>
            </a:pPr>
            <a:r>
              <a:rPr lang="kk-KZ" dirty="0" smtClean="0"/>
              <a:t>                          </a:t>
            </a:r>
            <a:r>
              <a:rPr lang="kk-KZ" sz="3600" b="1"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Айырмашылығы</a:t>
            </a:r>
            <a:endParaRPr lang="ru-RU" sz="3600" b="1"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
        <p:nvSpPr>
          <p:cNvPr id="7" name="Овал 6"/>
          <p:cNvSpPr/>
          <p:nvPr/>
        </p:nvSpPr>
        <p:spPr>
          <a:xfrm>
            <a:off x="323528" y="764704"/>
            <a:ext cx="3096344" cy="115212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3200" dirty="0" smtClean="0"/>
              <a:t>Қазақ тілін оқыту</a:t>
            </a:r>
            <a:endParaRPr lang="ru-RU" sz="3200" dirty="0"/>
          </a:p>
        </p:txBody>
      </p:sp>
      <p:sp>
        <p:nvSpPr>
          <p:cNvPr id="8" name="Овал 7"/>
          <p:cNvSpPr/>
          <p:nvPr/>
        </p:nvSpPr>
        <p:spPr>
          <a:xfrm>
            <a:off x="5364088" y="620688"/>
            <a:ext cx="2808312" cy="129614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2800" dirty="0" smtClean="0"/>
              <a:t>Кәсіби қазақ тілін оқыту</a:t>
            </a:r>
            <a:endParaRPr lang="ru-RU" sz="2800" dirty="0"/>
          </a:p>
        </p:txBody>
      </p:sp>
      <p:sp>
        <p:nvSpPr>
          <p:cNvPr id="9" name="Скругленный прямоугольник 8"/>
          <p:cNvSpPr/>
          <p:nvPr/>
        </p:nvSpPr>
        <p:spPr>
          <a:xfrm>
            <a:off x="323528" y="2780928"/>
            <a:ext cx="3672408" cy="2808312"/>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2000" dirty="0" smtClean="0">
                <a:latin typeface="Times New Roman" pitchFamily="18" charset="0"/>
                <a:cs typeface="Times New Roman" pitchFamily="18" charset="0"/>
              </a:rPr>
              <a:t>Тілді қарым-қатынас,сөйлеу тілі ретінде оқыту. </a:t>
            </a:r>
          </a:p>
          <a:p>
            <a:pPr algn="ctr"/>
            <a:r>
              <a:rPr lang="kk-KZ" sz="2000" dirty="0" smtClean="0">
                <a:latin typeface="Times New Roman" pitchFamily="18" charset="0"/>
                <a:cs typeface="Times New Roman" pitchFamily="18" charset="0"/>
              </a:rPr>
              <a:t>Мақсаты – күнделікті қарапайым тілде сөйлеуге бағыттау.Қазақ тіліндегі барлық грамматикалық тұлғалар толығымен қарастырылып, үйретіледі.</a:t>
            </a:r>
            <a:endParaRPr lang="ru-RU" sz="2000" dirty="0">
              <a:latin typeface="Times New Roman" pitchFamily="18" charset="0"/>
              <a:cs typeface="Times New Roman" pitchFamily="18" charset="0"/>
            </a:endParaRPr>
          </a:p>
        </p:txBody>
      </p:sp>
      <p:cxnSp>
        <p:nvCxnSpPr>
          <p:cNvPr id="11" name="Прямая со стрелкой 10"/>
          <p:cNvCxnSpPr>
            <a:stCxn id="7" idx="4"/>
          </p:cNvCxnSpPr>
          <p:nvPr/>
        </p:nvCxnSpPr>
        <p:spPr>
          <a:xfrm>
            <a:off x="1871700" y="1916832"/>
            <a:ext cx="0" cy="86409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
        <p:nvSpPr>
          <p:cNvPr id="12" name="Скругленный прямоугольник 11"/>
          <p:cNvSpPr/>
          <p:nvPr/>
        </p:nvSpPr>
        <p:spPr>
          <a:xfrm>
            <a:off x="4932040" y="2780928"/>
            <a:ext cx="3816424" cy="295232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2400" dirty="0" smtClean="0">
                <a:latin typeface="Times New Roman" pitchFamily="18" charset="0"/>
                <a:cs typeface="Times New Roman" pitchFamily="18" charset="0"/>
              </a:rPr>
              <a:t>Тілді меңгерген, тіл туралы хабары бар студентке маман тілін яғни, термин сөздерді меңгере отырып, кәсіптік тұрғыда сөйлеуге бағыттау.</a:t>
            </a:r>
            <a:endParaRPr lang="ru-RU" sz="2400" dirty="0">
              <a:latin typeface="Times New Roman" pitchFamily="18" charset="0"/>
              <a:cs typeface="Times New Roman" pitchFamily="18" charset="0"/>
            </a:endParaRPr>
          </a:p>
        </p:txBody>
      </p:sp>
      <p:cxnSp>
        <p:nvCxnSpPr>
          <p:cNvPr id="14" name="Прямая со стрелкой 13"/>
          <p:cNvCxnSpPr/>
          <p:nvPr/>
        </p:nvCxnSpPr>
        <p:spPr>
          <a:xfrm>
            <a:off x="6877441" y="1988840"/>
            <a:ext cx="72008" cy="72008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3006464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1000"/>
                                        <p:tgtEl>
                                          <p:spTgt spid="6">
                                            <p:txEl>
                                              <p:pRg st="0" end="0"/>
                                            </p:txEl>
                                          </p:spTgt>
                                        </p:tgtEl>
                                      </p:cBhvr>
                                    </p:animEffect>
                                    <p:anim calcmode="lin" valueType="num">
                                      <p:cBhvr>
                                        <p:cTn id="8" dur="1000" fill="hold"/>
                                        <p:tgtEl>
                                          <p:spTgt spid="6">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6">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7"/>
                                        </p:tgtEl>
                                        <p:attrNameLst>
                                          <p:attrName>style.visibility</p:attrName>
                                        </p:attrNameLst>
                                      </p:cBhvr>
                                      <p:to>
                                        <p:strVal val="visible"/>
                                      </p:to>
                                    </p:set>
                                    <p:animEffect transition="in" filter="fade">
                                      <p:cBhvr>
                                        <p:cTn id="14" dur="1000"/>
                                        <p:tgtEl>
                                          <p:spTgt spid="7"/>
                                        </p:tgtEl>
                                      </p:cBhvr>
                                    </p:animEffect>
                                    <p:anim calcmode="lin" valueType="num">
                                      <p:cBhvr>
                                        <p:cTn id="15" dur="1000" fill="hold"/>
                                        <p:tgtEl>
                                          <p:spTgt spid="7"/>
                                        </p:tgtEl>
                                        <p:attrNameLst>
                                          <p:attrName>ppt_x</p:attrName>
                                        </p:attrNameLst>
                                      </p:cBhvr>
                                      <p:tavLst>
                                        <p:tav tm="0">
                                          <p:val>
                                            <p:strVal val="#ppt_x"/>
                                          </p:val>
                                        </p:tav>
                                        <p:tav tm="100000">
                                          <p:val>
                                            <p:strVal val="#ppt_x"/>
                                          </p:val>
                                        </p:tav>
                                      </p:tavLst>
                                    </p:anim>
                                    <p:anim calcmode="lin" valueType="num">
                                      <p:cBhvr>
                                        <p:cTn id="16" dur="1000" fill="hold"/>
                                        <p:tgtEl>
                                          <p:spTgt spid="7"/>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8"/>
                                        </p:tgtEl>
                                        <p:attrNameLst>
                                          <p:attrName>style.visibility</p:attrName>
                                        </p:attrNameLst>
                                      </p:cBhvr>
                                      <p:to>
                                        <p:strVal val="visible"/>
                                      </p:to>
                                    </p:set>
                                    <p:animEffect transition="in" filter="fade">
                                      <p:cBhvr>
                                        <p:cTn id="21" dur="1000"/>
                                        <p:tgtEl>
                                          <p:spTgt spid="8"/>
                                        </p:tgtEl>
                                      </p:cBhvr>
                                    </p:animEffect>
                                    <p:anim calcmode="lin" valueType="num">
                                      <p:cBhvr>
                                        <p:cTn id="22" dur="1000" fill="hold"/>
                                        <p:tgtEl>
                                          <p:spTgt spid="8"/>
                                        </p:tgtEl>
                                        <p:attrNameLst>
                                          <p:attrName>ppt_x</p:attrName>
                                        </p:attrNameLst>
                                      </p:cBhvr>
                                      <p:tavLst>
                                        <p:tav tm="0">
                                          <p:val>
                                            <p:strVal val="#ppt_x"/>
                                          </p:val>
                                        </p:tav>
                                        <p:tav tm="100000">
                                          <p:val>
                                            <p:strVal val="#ppt_x"/>
                                          </p:val>
                                        </p:tav>
                                      </p:tavLst>
                                    </p:anim>
                                    <p:anim calcmode="lin" valueType="num">
                                      <p:cBhvr>
                                        <p:cTn id="23" dur="10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9"/>
                                        </p:tgtEl>
                                        <p:attrNameLst>
                                          <p:attrName>style.visibility</p:attrName>
                                        </p:attrNameLst>
                                      </p:cBhvr>
                                      <p:to>
                                        <p:strVal val="visible"/>
                                      </p:to>
                                    </p:set>
                                    <p:animEffect transition="in" filter="fade">
                                      <p:cBhvr>
                                        <p:cTn id="28" dur="1000"/>
                                        <p:tgtEl>
                                          <p:spTgt spid="9"/>
                                        </p:tgtEl>
                                      </p:cBhvr>
                                    </p:animEffect>
                                    <p:anim calcmode="lin" valueType="num">
                                      <p:cBhvr>
                                        <p:cTn id="29" dur="1000" fill="hold"/>
                                        <p:tgtEl>
                                          <p:spTgt spid="9"/>
                                        </p:tgtEl>
                                        <p:attrNameLst>
                                          <p:attrName>ppt_x</p:attrName>
                                        </p:attrNameLst>
                                      </p:cBhvr>
                                      <p:tavLst>
                                        <p:tav tm="0">
                                          <p:val>
                                            <p:strVal val="#ppt_x"/>
                                          </p:val>
                                        </p:tav>
                                        <p:tav tm="100000">
                                          <p:val>
                                            <p:strVal val="#ppt_x"/>
                                          </p:val>
                                        </p:tav>
                                      </p:tavLst>
                                    </p:anim>
                                    <p:anim calcmode="lin" valueType="num">
                                      <p:cBhvr>
                                        <p:cTn id="30" dur="1000" fill="hold"/>
                                        <p:tgtEl>
                                          <p:spTgt spid="9"/>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12"/>
                                        </p:tgtEl>
                                        <p:attrNameLst>
                                          <p:attrName>style.visibility</p:attrName>
                                        </p:attrNameLst>
                                      </p:cBhvr>
                                      <p:to>
                                        <p:strVal val="visible"/>
                                      </p:to>
                                    </p:set>
                                    <p:animEffect transition="in" filter="fade">
                                      <p:cBhvr>
                                        <p:cTn id="35" dur="1000"/>
                                        <p:tgtEl>
                                          <p:spTgt spid="12"/>
                                        </p:tgtEl>
                                      </p:cBhvr>
                                    </p:animEffect>
                                    <p:anim calcmode="lin" valueType="num">
                                      <p:cBhvr>
                                        <p:cTn id="36" dur="1000" fill="hold"/>
                                        <p:tgtEl>
                                          <p:spTgt spid="12"/>
                                        </p:tgtEl>
                                        <p:attrNameLst>
                                          <p:attrName>ppt_x</p:attrName>
                                        </p:attrNameLst>
                                      </p:cBhvr>
                                      <p:tavLst>
                                        <p:tav tm="0">
                                          <p:val>
                                            <p:strVal val="#ppt_x"/>
                                          </p:val>
                                        </p:tav>
                                        <p:tav tm="100000">
                                          <p:val>
                                            <p:strVal val="#ppt_x"/>
                                          </p:val>
                                        </p:tav>
                                      </p:tavLst>
                                    </p:anim>
                                    <p:anim calcmode="lin" valueType="num">
                                      <p:cBhvr>
                                        <p:cTn id="37" dur="1000" fill="hold"/>
                                        <p:tgtEl>
                                          <p:spTgt spid="12"/>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P spid="9" grpId="0" animBg="1"/>
      <p:bldP spid="12"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Номер слайда 3"/>
          <p:cNvSpPr>
            <a:spLocks noGrp="1"/>
          </p:cNvSpPr>
          <p:nvPr>
            <p:ph type="sldNum" sz="quarter" idx="12"/>
          </p:nvPr>
        </p:nvSpPr>
        <p:spPr/>
        <p:txBody>
          <a:bodyPr/>
          <a:lstStyle/>
          <a:p>
            <a:fld id="{1789C0F2-17E0-497A-9BBE-0C73201AAFE3}" type="slidenum">
              <a:rPr lang="en-US" smtClean="0"/>
              <a:pPr/>
              <a:t>8</a:t>
            </a:fld>
            <a:endParaRPr lang="en-US" dirty="0"/>
          </a:p>
        </p:txBody>
      </p:sp>
      <p:sp>
        <p:nvSpPr>
          <p:cNvPr id="6" name="Объект 5"/>
          <p:cNvSpPr>
            <a:spLocks noGrp="1"/>
          </p:cNvSpPr>
          <p:nvPr>
            <p:ph sz="quarter" idx="13"/>
          </p:nvPr>
        </p:nvSpPr>
        <p:spPr>
          <a:xfrm>
            <a:off x="125082" y="692696"/>
            <a:ext cx="8911413" cy="6009848"/>
          </a:xfrm>
        </p:spPr>
        <p:style>
          <a:lnRef idx="2">
            <a:schemeClr val="dk1"/>
          </a:lnRef>
          <a:fillRef idx="1">
            <a:schemeClr val="lt1"/>
          </a:fillRef>
          <a:effectRef idx="0">
            <a:schemeClr val="dk1"/>
          </a:effectRef>
          <a:fontRef idx="minor">
            <a:schemeClr val="dk1"/>
          </a:fontRef>
        </p:style>
        <p:txBody>
          <a:bodyPr>
            <a:normAutofit fontScale="92500"/>
          </a:bodyPr>
          <a:lstStyle/>
          <a:p>
            <a:pPr marL="45720" indent="0">
              <a:buNone/>
            </a:pPr>
            <a:endParaRPr lang="kk-KZ" dirty="0"/>
          </a:p>
          <a:p>
            <a:pPr marL="45720" indent="0">
              <a:buNone/>
            </a:pPr>
            <a:endParaRPr lang="kk-KZ" dirty="0" smtClean="0"/>
          </a:p>
          <a:p>
            <a:pPr marL="45720" indent="0">
              <a:buNone/>
            </a:pPr>
            <a:endParaRPr lang="kk-KZ" dirty="0"/>
          </a:p>
          <a:p>
            <a:pPr marL="45720" indent="0">
              <a:buNone/>
            </a:pPr>
            <a:r>
              <a:rPr lang="kk-KZ" sz="26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-Кәсіби </a:t>
            </a:r>
            <a:r>
              <a:rPr lang="kk-KZ" sz="26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бағытты ескере отырып оқыту – білім алушының таңдаған мамандықтарына қажетті білімді толық игерген, кәсіби мүмкіндігі мол маман иесін даярлауға </a:t>
            </a:r>
            <a:r>
              <a:rPr lang="kk-KZ" sz="26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бағыттау;</a:t>
            </a:r>
          </a:p>
          <a:p>
            <a:pPr>
              <a:buFontTx/>
              <a:buChar char="-"/>
            </a:pPr>
            <a:r>
              <a:rPr lang="kk-KZ" sz="26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Ұсынылып </a:t>
            </a:r>
            <a:r>
              <a:rPr lang="kk-KZ" sz="26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отырған пән білім алушының болашақ маман ретінде кәсіптік шеберліктерін мемлекеттік тілде меңгеруіне негіз бола отырып, сөйлеу әрекетінің төрт қағидатына (тыңдалым, оқылым, айтылым, жазылым) </a:t>
            </a:r>
            <a:r>
              <a:rPr lang="kk-KZ" sz="26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негізделуі тиіс;</a:t>
            </a:r>
          </a:p>
          <a:p>
            <a:pPr marL="45720" indent="0">
              <a:buNone/>
            </a:pPr>
            <a:r>
              <a:rPr lang="kk-KZ" sz="26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a:t>
            </a:r>
            <a:r>
              <a:rPr lang="kk-KZ" sz="26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Кәсіби тілде </a:t>
            </a:r>
            <a:r>
              <a:rPr lang="kk-KZ" sz="26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оқыту – болашақ  </a:t>
            </a:r>
            <a:r>
              <a:rPr lang="kk-KZ" sz="26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маманды қалыптастыру үшін, қолайлы жағдай туғыза отырып, білім алушыларды мамандығына сәйкес оқыту, яғни мамандықтарына қатысты лексикалық минимумды </a:t>
            </a:r>
            <a:r>
              <a:rPr lang="kk-KZ" sz="26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меңгерту;</a:t>
            </a:r>
            <a:endParaRPr lang="ru-RU" sz="26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endParaRPr>
          </a:p>
          <a:p>
            <a:pPr marL="45720" indent="0">
              <a:buNone/>
            </a:pPr>
            <a:endParaRPr lang="ru-RU" sz="26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endParaRPr>
          </a:p>
          <a:p>
            <a:pPr marL="45720" indent="0">
              <a:buNone/>
            </a:pPr>
            <a:endParaRPr lang="ru-RU"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endParaRPr>
          </a:p>
        </p:txBody>
      </p:sp>
      <p:sp>
        <p:nvSpPr>
          <p:cNvPr id="7" name="Овал 6"/>
          <p:cNvSpPr/>
          <p:nvPr/>
        </p:nvSpPr>
        <p:spPr>
          <a:xfrm>
            <a:off x="269099" y="260648"/>
            <a:ext cx="8496944" cy="1368152"/>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45720" indent="0">
              <a:buNone/>
            </a:pPr>
            <a:r>
              <a:rPr lang="kk-KZ" sz="28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rPr>
              <a:t>    Кәсіби </a:t>
            </a:r>
            <a:r>
              <a:rPr lang="kk-KZ" sz="28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rPr>
              <a:t>қазақ </a:t>
            </a:r>
            <a:r>
              <a:rPr lang="kk-KZ" sz="28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rPr>
              <a:t>тілін оқытудың   </a:t>
            </a:r>
          </a:p>
          <a:p>
            <a:pPr marL="45720" indent="0">
              <a:buNone/>
            </a:pPr>
            <a:r>
              <a:rPr lang="kk-KZ" sz="28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rPr>
              <a:t> </a:t>
            </a:r>
            <a:r>
              <a:rPr lang="kk-KZ" sz="28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rPr>
              <a:t>                   талаптары:    </a:t>
            </a:r>
            <a:endParaRPr lang="kk-KZ" sz="28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Times New Roman" pitchFamily="18" charset="0"/>
              <a:cs typeface="Times New Roman" pitchFamily="18" charset="0"/>
            </a:endParaRPr>
          </a:p>
        </p:txBody>
      </p:sp>
    </p:spTree>
    <p:extLst>
      <p:ext uri="{BB962C8B-B14F-4D97-AF65-F5344CB8AC3E}">
        <p14:creationId xmlns:p14="http://schemas.microsoft.com/office/powerpoint/2010/main" val="22959079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1000"/>
                                        <p:tgtEl>
                                          <p:spTgt spid="7"/>
                                        </p:tgtEl>
                                      </p:cBhvr>
                                    </p:animEffect>
                                    <p:anim calcmode="lin" valueType="num">
                                      <p:cBhvr>
                                        <p:cTn id="8" dur="1000" fill="hold"/>
                                        <p:tgtEl>
                                          <p:spTgt spid="7"/>
                                        </p:tgtEl>
                                        <p:attrNameLst>
                                          <p:attrName>ppt_x</p:attrName>
                                        </p:attrNameLst>
                                      </p:cBhvr>
                                      <p:tavLst>
                                        <p:tav tm="0">
                                          <p:val>
                                            <p:strVal val="#ppt_x"/>
                                          </p:val>
                                        </p:tav>
                                        <p:tav tm="100000">
                                          <p:val>
                                            <p:strVal val="#ppt_x"/>
                                          </p:val>
                                        </p:tav>
                                      </p:tavLst>
                                    </p:anim>
                                    <p:anim calcmode="lin" valueType="num">
                                      <p:cBhvr>
                                        <p:cTn id="9" dur="1000" fill="hold"/>
                                        <p:tgtEl>
                                          <p:spTgt spid="7"/>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3" end="3"/>
                                            </p:txEl>
                                          </p:spTgt>
                                        </p:tgtEl>
                                        <p:attrNameLst>
                                          <p:attrName>style.visibility</p:attrName>
                                        </p:attrNameLst>
                                      </p:cBhvr>
                                      <p:to>
                                        <p:strVal val="visible"/>
                                      </p:to>
                                    </p:set>
                                    <p:animEffect transition="in" filter="fade">
                                      <p:cBhvr>
                                        <p:cTn id="14" dur="1000"/>
                                        <p:tgtEl>
                                          <p:spTgt spid="6">
                                            <p:txEl>
                                              <p:pRg st="3" end="3"/>
                                            </p:txEl>
                                          </p:spTgt>
                                        </p:tgtEl>
                                      </p:cBhvr>
                                    </p:animEffect>
                                    <p:anim calcmode="lin" valueType="num">
                                      <p:cBhvr>
                                        <p:cTn id="15" dur="10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16" dur="10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4" end="4"/>
                                            </p:txEl>
                                          </p:spTgt>
                                        </p:tgtEl>
                                        <p:attrNameLst>
                                          <p:attrName>style.visibility</p:attrName>
                                        </p:attrNameLst>
                                      </p:cBhvr>
                                      <p:to>
                                        <p:strVal val="visible"/>
                                      </p:to>
                                    </p:set>
                                    <p:animEffect transition="in" filter="fade">
                                      <p:cBhvr>
                                        <p:cTn id="21" dur="1000"/>
                                        <p:tgtEl>
                                          <p:spTgt spid="6">
                                            <p:txEl>
                                              <p:pRg st="4" end="4"/>
                                            </p:txEl>
                                          </p:spTgt>
                                        </p:tgtEl>
                                      </p:cBhvr>
                                    </p:animEffect>
                                    <p:anim calcmode="lin" valueType="num">
                                      <p:cBhvr>
                                        <p:cTn id="22" dur="10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23" dur="10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5" end="5"/>
                                            </p:txEl>
                                          </p:spTgt>
                                        </p:tgtEl>
                                        <p:attrNameLst>
                                          <p:attrName>style.visibility</p:attrName>
                                        </p:attrNameLst>
                                      </p:cBhvr>
                                      <p:to>
                                        <p:strVal val="visible"/>
                                      </p:to>
                                    </p:set>
                                    <p:animEffect transition="in" filter="fade">
                                      <p:cBhvr>
                                        <p:cTn id="28" dur="1000"/>
                                        <p:tgtEl>
                                          <p:spTgt spid="6">
                                            <p:txEl>
                                              <p:pRg st="5" end="5"/>
                                            </p:txEl>
                                          </p:spTgt>
                                        </p:tgtEl>
                                      </p:cBhvr>
                                    </p:animEffect>
                                    <p:anim calcmode="lin" valueType="num">
                                      <p:cBhvr>
                                        <p:cTn id="29" dur="10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30" dur="10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Номер слайда 3"/>
          <p:cNvSpPr>
            <a:spLocks noGrp="1"/>
          </p:cNvSpPr>
          <p:nvPr>
            <p:ph type="sldNum" sz="quarter" idx="12"/>
          </p:nvPr>
        </p:nvSpPr>
        <p:spPr/>
        <p:txBody>
          <a:bodyPr/>
          <a:lstStyle/>
          <a:p>
            <a:fld id="{1789C0F2-17E0-497A-9BBE-0C73201AAFE3}" type="slidenum">
              <a:rPr lang="en-US" smtClean="0"/>
              <a:pPr/>
              <a:t>9</a:t>
            </a:fld>
            <a:endParaRPr lang="en-US" dirty="0"/>
          </a:p>
        </p:txBody>
      </p:sp>
      <p:sp>
        <p:nvSpPr>
          <p:cNvPr id="6" name="Объект 5"/>
          <p:cNvSpPr>
            <a:spLocks noGrp="1"/>
          </p:cNvSpPr>
          <p:nvPr>
            <p:ph sz="quarter" idx="13"/>
          </p:nvPr>
        </p:nvSpPr>
        <p:spPr>
          <a:xfrm>
            <a:off x="251520" y="188640"/>
            <a:ext cx="8568952" cy="5976664"/>
          </a:xfrm>
        </p:spPr>
        <p:style>
          <a:lnRef idx="2">
            <a:schemeClr val="accent1"/>
          </a:lnRef>
          <a:fillRef idx="1">
            <a:schemeClr val="lt1"/>
          </a:fillRef>
          <a:effectRef idx="0">
            <a:schemeClr val="accent1"/>
          </a:effectRef>
          <a:fontRef idx="minor">
            <a:schemeClr val="dk1"/>
          </a:fontRef>
        </p:style>
        <p:txBody>
          <a:bodyPr>
            <a:normAutofit fontScale="92500"/>
          </a:bodyPr>
          <a:lstStyle/>
          <a:p>
            <a:pPr marL="45720" indent="0">
              <a:buNone/>
            </a:pPr>
            <a:endParaRPr lang="kk-KZ" dirty="0" smtClean="0"/>
          </a:p>
          <a:p>
            <a:pPr marL="45720" indent="0">
              <a:buNone/>
            </a:pPr>
            <a:endParaRPr lang="kk-KZ" dirty="0"/>
          </a:p>
          <a:p>
            <a:pPr marL="45720" indent="0">
              <a:buNone/>
            </a:pPr>
            <a:endParaRPr lang="kk-KZ" dirty="0" smtClean="0"/>
          </a:p>
          <a:p>
            <a:pPr marL="45720" indent="0">
              <a:buNone/>
            </a:pP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rPr>
              <a:t>-</a:t>
            </a:r>
            <a:r>
              <a:rPr lang="kk-KZ" sz="24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к</a:t>
            </a: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әсіби қазақ тіліне арналған оқу бағдарламасын құру;</a:t>
            </a:r>
          </a:p>
          <a:p>
            <a:pPr marL="45720" indent="0">
              <a:buNone/>
            </a:pP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-оқу-әдістемелік кешенін жасау;</a:t>
            </a:r>
          </a:p>
          <a:p>
            <a:pPr marL="45720" indent="0">
              <a:buNone/>
            </a:pP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-сабақ құрылысын және түрлерін білу;</a:t>
            </a:r>
          </a:p>
          <a:p>
            <a:pPr marL="45720" indent="0">
              <a:buNone/>
            </a:pP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-оқытудың педагогикалық әдіс-тәсілдерін меңгеру;</a:t>
            </a:r>
          </a:p>
          <a:p>
            <a:pPr marL="45720" indent="0">
              <a:buNone/>
            </a:pP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-пәнді меңгеру барысында жағымды психологиялық орта құра білу;</a:t>
            </a:r>
          </a:p>
          <a:p>
            <a:pPr marL="45720" indent="0">
              <a:buNone/>
            </a:pP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-ақпараттық технологияларды сабақ барысында қолдана білу;</a:t>
            </a:r>
          </a:p>
          <a:p>
            <a:pPr marL="45720" indent="0">
              <a:buNone/>
            </a:pP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-пән оқытушысы кәсіби маман тілін жетік, жан-жақты білу;</a:t>
            </a:r>
          </a:p>
          <a:p>
            <a:pPr marL="45720" indent="0">
              <a:buNone/>
            </a:pP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rPr>
              <a:t>-</a:t>
            </a:r>
            <a:r>
              <a:rPr lang="kk-KZ" sz="24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білім </a:t>
            </a:r>
            <a:r>
              <a:rPr lang="kk-KZ" sz="2400" b="1" dirty="0" smtClean="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алушыларды өз </a:t>
            </a:r>
            <a:r>
              <a:rPr lang="kk-KZ" sz="2400" b="1" dirty="0">
                <a:ln w="12700">
                  <a:solidFill>
                    <a:schemeClr val="tx2">
                      <a:satMod val="155000"/>
                    </a:schemeClr>
                  </a:solidFill>
                  <a:prstDash val="solid"/>
                </a:ln>
                <a:solidFill>
                  <a:schemeClr val="accent6"/>
                </a:solidFill>
                <a:effectLst>
                  <a:outerShdw blurRad="41275" dist="20320" dir="1800000" algn="tl" rotWithShape="0">
                    <a:srgbClr val="000000">
                      <a:alpha val="40000"/>
                    </a:srgbClr>
                  </a:outerShdw>
                </a:effectLst>
                <a:latin typeface="Times New Roman" pitchFamily="18" charset="0"/>
                <a:cs typeface="Times New Roman" pitchFamily="18" charset="0"/>
              </a:rPr>
              <a:t>маман тілінде сөйлеулеріне  дағдыландыру;</a:t>
            </a:r>
          </a:p>
          <a:p>
            <a:pPr marL="45720" indent="0">
              <a:buNone/>
            </a:pPr>
            <a:endParaRPr lang="kk-KZ" sz="2400" dirty="0" smtClean="0">
              <a:solidFill>
                <a:schemeClr val="tx2"/>
              </a:solidFill>
              <a:latin typeface="Times New Roman" pitchFamily="18" charset="0"/>
              <a:cs typeface="Times New Roman" pitchFamily="18" charset="0"/>
            </a:endParaRPr>
          </a:p>
          <a:p>
            <a:pPr marL="45720" indent="0">
              <a:buNone/>
            </a:pPr>
            <a:endParaRPr lang="kk-KZ" sz="2400" dirty="0" smtClean="0">
              <a:solidFill>
                <a:schemeClr val="tx2"/>
              </a:solidFill>
              <a:latin typeface="Times New Roman" pitchFamily="18" charset="0"/>
              <a:cs typeface="Times New Roman" pitchFamily="18" charset="0"/>
            </a:endParaRPr>
          </a:p>
          <a:p>
            <a:pPr marL="45720" indent="0">
              <a:buNone/>
            </a:pPr>
            <a:endParaRPr lang="ru-RU" dirty="0">
              <a:latin typeface="Times New Roman" pitchFamily="18" charset="0"/>
              <a:cs typeface="Times New Roman" pitchFamily="18" charset="0"/>
            </a:endParaRPr>
          </a:p>
        </p:txBody>
      </p:sp>
      <p:sp>
        <p:nvSpPr>
          <p:cNvPr id="7" name="Овал 6"/>
          <p:cNvSpPr/>
          <p:nvPr/>
        </p:nvSpPr>
        <p:spPr>
          <a:xfrm>
            <a:off x="1187624" y="387287"/>
            <a:ext cx="7128792" cy="79208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kk-KZ" sz="2400" dirty="0" smtClean="0">
                <a:latin typeface="Times New Roman" pitchFamily="18" charset="0"/>
                <a:cs typeface="Times New Roman" pitchFamily="18" charset="0"/>
              </a:rPr>
              <a:t>Кәсіби қазақ тілін оқытудың міндеттері:</a:t>
            </a:r>
            <a:endParaRPr lang="ru-RU" sz="2400" dirty="0">
              <a:latin typeface="Times New Roman" pitchFamily="18" charset="0"/>
              <a:cs typeface="Times New Roman" pitchFamily="18" charset="0"/>
            </a:endParaRPr>
          </a:p>
        </p:txBody>
      </p:sp>
    </p:spTree>
    <p:extLst>
      <p:ext uri="{BB962C8B-B14F-4D97-AF65-F5344CB8AC3E}">
        <p14:creationId xmlns:p14="http://schemas.microsoft.com/office/powerpoint/2010/main" val="181249329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6">
                                            <p:txEl>
                                              <p:pRg st="3" end="3"/>
                                            </p:txEl>
                                          </p:spTgt>
                                        </p:tgtEl>
                                        <p:attrNameLst>
                                          <p:attrName>style.visibility</p:attrName>
                                        </p:attrNameLst>
                                      </p:cBhvr>
                                      <p:to>
                                        <p:strVal val="visible"/>
                                      </p:to>
                                    </p:set>
                                    <p:animEffect transition="in" filter="fade">
                                      <p:cBhvr>
                                        <p:cTn id="7" dur="1000"/>
                                        <p:tgtEl>
                                          <p:spTgt spid="6">
                                            <p:txEl>
                                              <p:pRg st="3" end="3"/>
                                            </p:txEl>
                                          </p:spTgt>
                                        </p:tgtEl>
                                      </p:cBhvr>
                                    </p:animEffect>
                                    <p:anim calcmode="lin" valueType="num">
                                      <p:cBhvr>
                                        <p:cTn id="8" dur="1000" fill="hold"/>
                                        <p:tgtEl>
                                          <p:spTgt spid="6">
                                            <p:txEl>
                                              <p:pRg st="3" end="3"/>
                                            </p:txEl>
                                          </p:spTgt>
                                        </p:tgtEl>
                                        <p:attrNameLst>
                                          <p:attrName>ppt_x</p:attrName>
                                        </p:attrNameLst>
                                      </p:cBhvr>
                                      <p:tavLst>
                                        <p:tav tm="0">
                                          <p:val>
                                            <p:strVal val="#ppt_x"/>
                                          </p:val>
                                        </p:tav>
                                        <p:tav tm="100000">
                                          <p:val>
                                            <p:strVal val="#ppt_x"/>
                                          </p:val>
                                        </p:tav>
                                      </p:tavLst>
                                    </p:anim>
                                    <p:anim calcmode="lin" valueType="num">
                                      <p:cBhvr>
                                        <p:cTn id="9" dur="1000" fill="hold"/>
                                        <p:tgtEl>
                                          <p:spTgt spid="6">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xEl>
                                              <p:pRg st="4" end="4"/>
                                            </p:txEl>
                                          </p:spTgt>
                                        </p:tgtEl>
                                        <p:attrNameLst>
                                          <p:attrName>style.visibility</p:attrName>
                                        </p:attrNameLst>
                                      </p:cBhvr>
                                      <p:to>
                                        <p:strVal val="visible"/>
                                      </p:to>
                                    </p:set>
                                    <p:animEffect transition="in" filter="fade">
                                      <p:cBhvr>
                                        <p:cTn id="14" dur="1000"/>
                                        <p:tgtEl>
                                          <p:spTgt spid="6">
                                            <p:txEl>
                                              <p:pRg st="4" end="4"/>
                                            </p:txEl>
                                          </p:spTgt>
                                        </p:tgtEl>
                                      </p:cBhvr>
                                    </p:animEffect>
                                    <p:anim calcmode="lin" valueType="num">
                                      <p:cBhvr>
                                        <p:cTn id="15" dur="1000" fill="hold"/>
                                        <p:tgtEl>
                                          <p:spTgt spid="6">
                                            <p:txEl>
                                              <p:pRg st="4" end="4"/>
                                            </p:txEl>
                                          </p:spTgt>
                                        </p:tgtEl>
                                        <p:attrNameLst>
                                          <p:attrName>ppt_x</p:attrName>
                                        </p:attrNameLst>
                                      </p:cBhvr>
                                      <p:tavLst>
                                        <p:tav tm="0">
                                          <p:val>
                                            <p:strVal val="#ppt_x"/>
                                          </p:val>
                                        </p:tav>
                                        <p:tav tm="100000">
                                          <p:val>
                                            <p:strVal val="#ppt_x"/>
                                          </p:val>
                                        </p:tav>
                                      </p:tavLst>
                                    </p:anim>
                                    <p:anim calcmode="lin" valueType="num">
                                      <p:cBhvr>
                                        <p:cTn id="16" dur="1000" fill="hold"/>
                                        <p:tgtEl>
                                          <p:spTgt spid="6">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6">
                                            <p:txEl>
                                              <p:pRg st="5" end="5"/>
                                            </p:txEl>
                                          </p:spTgt>
                                        </p:tgtEl>
                                        <p:attrNameLst>
                                          <p:attrName>style.visibility</p:attrName>
                                        </p:attrNameLst>
                                      </p:cBhvr>
                                      <p:to>
                                        <p:strVal val="visible"/>
                                      </p:to>
                                    </p:set>
                                    <p:animEffect transition="in" filter="fade">
                                      <p:cBhvr>
                                        <p:cTn id="21" dur="1000"/>
                                        <p:tgtEl>
                                          <p:spTgt spid="6">
                                            <p:txEl>
                                              <p:pRg st="5" end="5"/>
                                            </p:txEl>
                                          </p:spTgt>
                                        </p:tgtEl>
                                      </p:cBhvr>
                                    </p:animEffect>
                                    <p:anim calcmode="lin" valueType="num">
                                      <p:cBhvr>
                                        <p:cTn id="22" dur="1000" fill="hold"/>
                                        <p:tgtEl>
                                          <p:spTgt spid="6">
                                            <p:txEl>
                                              <p:pRg st="5" end="5"/>
                                            </p:txEl>
                                          </p:spTgt>
                                        </p:tgtEl>
                                        <p:attrNameLst>
                                          <p:attrName>ppt_x</p:attrName>
                                        </p:attrNameLst>
                                      </p:cBhvr>
                                      <p:tavLst>
                                        <p:tav tm="0">
                                          <p:val>
                                            <p:strVal val="#ppt_x"/>
                                          </p:val>
                                        </p:tav>
                                        <p:tav tm="100000">
                                          <p:val>
                                            <p:strVal val="#ppt_x"/>
                                          </p:val>
                                        </p:tav>
                                      </p:tavLst>
                                    </p:anim>
                                    <p:anim calcmode="lin" valueType="num">
                                      <p:cBhvr>
                                        <p:cTn id="23" dur="1000" fill="hold"/>
                                        <p:tgtEl>
                                          <p:spTgt spid="6">
                                            <p:txEl>
                                              <p:pRg st="5" end="5"/>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6">
                                            <p:txEl>
                                              <p:pRg st="6" end="6"/>
                                            </p:txEl>
                                          </p:spTgt>
                                        </p:tgtEl>
                                        <p:attrNameLst>
                                          <p:attrName>style.visibility</p:attrName>
                                        </p:attrNameLst>
                                      </p:cBhvr>
                                      <p:to>
                                        <p:strVal val="visible"/>
                                      </p:to>
                                    </p:set>
                                    <p:animEffect transition="in" filter="fade">
                                      <p:cBhvr>
                                        <p:cTn id="28" dur="1000"/>
                                        <p:tgtEl>
                                          <p:spTgt spid="6">
                                            <p:txEl>
                                              <p:pRg st="6" end="6"/>
                                            </p:txEl>
                                          </p:spTgt>
                                        </p:tgtEl>
                                      </p:cBhvr>
                                    </p:animEffect>
                                    <p:anim calcmode="lin" valueType="num">
                                      <p:cBhvr>
                                        <p:cTn id="29" dur="1000" fill="hold"/>
                                        <p:tgtEl>
                                          <p:spTgt spid="6">
                                            <p:txEl>
                                              <p:pRg st="6" end="6"/>
                                            </p:txEl>
                                          </p:spTgt>
                                        </p:tgtEl>
                                        <p:attrNameLst>
                                          <p:attrName>ppt_x</p:attrName>
                                        </p:attrNameLst>
                                      </p:cBhvr>
                                      <p:tavLst>
                                        <p:tav tm="0">
                                          <p:val>
                                            <p:strVal val="#ppt_x"/>
                                          </p:val>
                                        </p:tav>
                                        <p:tav tm="100000">
                                          <p:val>
                                            <p:strVal val="#ppt_x"/>
                                          </p:val>
                                        </p:tav>
                                      </p:tavLst>
                                    </p:anim>
                                    <p:anim calcmode="lin" valueType="num">
                                      <p:cBhvr>
                                        <p:cTn id="30" dur="1000" fill="hold"/>
                                        <p:tgtEl>
                                          <p:spTgt spid="6">
                                            <p:txEl>
                                              <p:pRg st="6" end="6"/>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6">
                                            <p:txEl>
                                              <p:pRg st="7" end="7"/>
                                            </p:txEl>
                                          </p:spTgt>
                                        </p:tgtEl>
                                        <p:attrNameLst>
                                          <p:attrName>style.visibility</p:attrName>
                                        </p:attrNameLst>
                                      </p:cBhvr>
                                      <p:to>
                                        <p:strVal val="visible"/>
                                      </p:to>
                                    </p:set>
                                    <p:animEffect transition="in" filter="fade">
                                      <p:cBhvr>
                                        <p:cTn id="35" dur="1000"/>
                                        <p:tgtEl>
                                          <p:spTgt spid="6">
                                            <p:txEl>
                                              <p:pRg st="7" end="7"/>
                                            </p:txEl>
                                          </p:spTgt>
                                        </p:tgtEl>
                                      </p:cBhvr>
                                    </p:animEffect>
                                    <p:anim calcmode="lin" valueType="num">
                                      <p:cBhvr>
                                        <p:cTn id="36" dur="1000" fill="hold"/>
                                        <p:tgtEl>
                                          <p:spTgt spid="6">
                                            <p:txEl>
                                              <p:pRg st="7" end="7"/>
                                            </p:txEl>
                                          </p:spTgt>
                                        </p:tgtEl>
                                        <p:attrNameLst>
                                          <p:attrName>ppt_x</p:attrName>
                                        </p:attrNameLst>
                                      </p:cBhvr>
                                      <p:tavLst>
                                        <p:tav tm="0">
                                          <p:val>
                                            <p:strVal val="#ppt_x"/>
                                          </p:val>
                                        </p:tav>
                                        <p:tav tm="100000">
                                          <p:val>
                                            <p:strVal val="#ppt_x"/>
                                          </p:val>
                                        </p:tav>
                                      </p:tavLst>
                                    </p:anim>
                                    <p:anim calcmode="lin" valueType="num">
                                      <p:cBhvr>
                                        <p:cTn id="37" dur="1000" fill="hold"/>
                                        <p:tgtEl>
                                          <p:spTgt spid="6">
                                            <p:txEl>
                                              <p:pRg st="7" end="7"/>
                                            </p:txEl>
                                          </p:spTgt>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nodeType="clickEffect">
                                  <p:stCondLst>
                                    <p:cond delay="0"/>
                                  </p:stCondLst>
                                  <p:childTnLst>
                                    <p:set>
                                      <p:cBhvr>
                                        <p:cTn id="41" dur="1" fill="hold">
                                          <p:stCondLst>
                                            <p:cond delay="0"/>
                                          </p:stCondLst>
                                        </p:cTn>
                                        <p:tgtEl>
                                          <p:spTgt spid="6">
                                            <p:txEl>
                                              <p:pRg st="8" end="8"/>
                                            </p:txEl>
                                          </p:spTgt>
                                        </p:tgtEl>
                                        <p:attrNameLst>
                                          <p:attrName>style.visibility</p:attrName>
                                        </p:attrNameLst>
                                      </p:cBhvr>
                                      <p:to>
                                        <p:strVal val="visible"/>
                                      </p:to>
                                    </p:set>
                                    <p:animEffect transition="in" filter="fade">
                                      <p:cBhvr>
                                        <p:cTn id="42" dur="1000"/>
                                        <p:tgtEl>
                                          <p:spTgt spid="6">
                                            <p:txEl>
                                              <p:pRg st="8" end="8"/>
                                            </p:txEl>
                                          </p:spTgt>
                                        </p:tgtEl>
                                      </p:cBhvr>
                                    </p:animEffect>
                                    <p:anim calcmode="lin" valueType="num">
                                      <p:cBhvr>
                                        <p:cTn id="43" dur="1000" fill="hold"/>
                                        <p:tgtEl>
                                          <p:spTgt spid="6">
                                            <p:txEl>
                                              <p:pRg st="8" end="8"/>
                                            </p:txEl>
                                          </p:spTgt>
                                        </p:tgtEl>
                                        <p:attrNameLst>
                                          <p:attrName>ppt_x</p:attrName>
                                        </p:attrNameLst>
                                      </p:cBhvr>
                                      <p:tavLst>
                                        <p:tav tm="0">
                                          <p:val>
                                            <p:strVal val="#ppt_x"/>
                                          </p:val>
                                        </p:tav>
                                        <p:tav tm="100000">
                                          <p:val>
                                            <p:strVal val="#ppt_x"/>
                                          </p:val>
                                        </p:tav>
                                      </p:tavLst>
                                    </p:anim>
                                    <p:anim calcmode="lin" valueType="num">
                                      <p:cBhvr>
                                        <p:cTn id="44" dur="1000" fill="hold"/>
                                        <p:tgtEl>
                                          <p:spTgt spid="6">
                                            <p:txEl>
                                              <p:pRg st="8" end="8"/>
                                            </p:txEl>
                                          </p:spTgt>
                                        </p:tgtEl>
                                        <p:attrNameLst>
                                          <p:attrName>ppt_y</p:attrName>
                                        </p:attrNameLst>
                                      </p:cBhvr>
                                      <p:tavLst>
                                        <p:tav tm="0">
                                          <p:val>
                                            <p:strVal val="#ppt_y+.1"/>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16" presetClass="entr" presetSubtype="21" fill="hold" nodeType="clickEffect">
                                  <p:stCondLst>
                                    <p:cond delay="0"/>
                                  </p:stCondLst>
                                  <p:childTnLst>
                                    <p:set>
                                      <p:cBhvr>
                                        <p:cTn id="48" dur="1" fill="hold">
                                          <p:stCondLst>
                                            <p:cond delay="0"/>
                                          </p:stCondLst>
                                        </p:cTn>
                                        <p:tgtEl>
                                          <p:spTgt spid="6">
                                            <p:txEl>
                                              <p:pRg st="9" end="9"/>
                                            </p:txEl>
                                          </p:spTgt>
                                        </p:tgtEl>
                                        <p:attrNameLst>
                                          <p:attrName>style.visibility</p:attrName>
                                        </p:attrNameLst>
                                      </p:cBhvr>
                                      <p:to>
                                        <p:strVal val="visible"/>
                                      </p:to>
                                    </p:set>
                                    <p:animEffect transition="in" filter="barn(inVertical)">
                                      <p:cBhvr>
                                        <p:cTn id="49" dur="500"/>
                                        <p:tgtEl>
                                          <p:spTgt spid="6">
                                            <p:txEl>
                                              <p:pRg st="9" end="9"/>
                                            </p:txEl>
                                          </p:spTgt>
                                        </p:tgtEl>
                                      </p:cBhvr>
                                    </p:animEffect>
                                  </p:childTnLst>
                                </p:cTn>
                              </p:par>
                            </p:childTnLst>
                          </p:cTn>
                        </p:par>
                      </p:childTnLst>
                    </p:cTn>
                  </p:par>
                  <p:par>
                    <p:cTn id="50" fill="hold">
                      <p:stCondLst>
                        <p:cond delay="indefinite"/>
                      </p:stCondLst>
                      <p:childTnLst>
                        <p:par>
                          <p:cTn id="51" fill="hold">
                            <p:stCondLst>
                              <p:cond delay="0"/>
                            </p:stCondLst>
                            <p:childTnLst>
                              <p:par>
                                <p:cTn id="52" presetID="42" presetClass="entr" presetSubtype="0" fill="hold" nodeType="clickEffect">
                                  <p:stCondLst>
                                    <p:cond delay="0"/>
                                  </p:stCondLst>
                                  <p:childTnLst>
                                    <p:set>
                                      <p:cBhvr>
                                        <p:cTn id="53" dur="1" fill="hold">
                                          <p:stCondLst>
                                            <p:cond delay="0"/>
                                          </p:stCondLst>
                                        </p:cTn>
                                        <p:tgtEl>
                                          <p:spTgt spid="6">
                                            <p:txEl>
                                              <p:pRg st="10" end="10"/>
                                            </p:txEl>
                                          </p:spTgt>
                                        </p:tgtEl>
                                        <p:attrNameLst>
                                          <p:attrName>style.visibility</p:attrName>
                                        </p:attrNameLst>
                                      </p:cBhvr>
                                      <p:to>
                                        <p:strVal val="visible"/>
                                      </p:to>
                                    </p:set>
                                    <p:animEffect transition="in" filter="fade">
                                      <p:cBhvr>
                                        <p:cTn id="54" dur="1000"/>
                                        <p:tgtEl>
                                          <p:spTgt spid="6">
                                            <p:txEl>
                                              <p:pRg st="10" end="10"/>
                                            </p:txEl>
                                          </p:spTgt>
                                        </p:tgtEl>
                                      </p:cBhvr>
                                    </p:animEffect>
                                    <p:anim calcmode="lin" valueType="num">
                                      <p:cBhvr>
                                        <p:cTn id="55" dur="1000" fill="hold"/>
                                        <p:tgtEl>
                                          <p:spTgt spid="6">
                                            <p:txEl>
                                              <p:pRg st="10" end="10"/>
                                            </p:txEl>
                                          </p:spTgt>
                                        </p:tgtEl>
                                        <p:attrNameLst>
                                          <p:attrName>ppt_x</p:attrName>
                                        </p:attrNameLst>
                                      </p:cBhvr>
                                      <p:tavLst>
                                        <p:tav tm="0">
                                          <p:val>
                                            <p:strVal val="#ppt_x"/>
                                          </p:val>
                                        </p:tav>
                                        <p:tav tm="100000">
                                          <p:val>
                                            <p:strVal val="#ppt_x"/>
                                          </p:val>
                                        </p:tav>
                                      </p:tavLst>
                                    </p:anim>
                                    <p:anim calcmode="lin" valueType="num">
                                      <p:cBhvr>
                                        <p:cTn id="56" dur="1000" fill="hold"/>
                                        <p:tgtEl>
                                          <p:spTgt spid="6">
                                            <p:txEl>
                                              <p:pRg st="10" end="1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Воздушный поток">
  <a:themeElements>
    <a:clrScheme name="Воздушный поток">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Воздушный поток">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Воздушный поток">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Slipstream</Template>
  <TotalTime>264</TotalTime>
  <Words>489</Words>
  <Application>Microsoft Office PowerPoint</Application>
  <PresentationFormat>Экран (4:3)</PresentationFormat>
  <Paragraphs>59</Paragraphs>
  <Slides>9</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9</vt:i4>
      </vt:variant>
    </vt:vector>
  </HeadingPairs>
  <TitlesOfParts>
    <vt:vector size="10" baseType="lpstr">
      <vt:lpstr>Воздушный поток</vt:lpstr>
      <vt:lpstr>Презентация PowerPoint</vt:lpstr>
      <vt:lpstr>Презентация PowerPoint</vt:lpstr>
      <vt:lpstr>Презентация PowerPoint</vt:lpstr>
      <vt:lpstr>Презентация PowerPoint</vt:lpstr>
      <vt:lpstr> </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Кәсіби қазақ тілінің талаптары мен міндеттері.</dc:title>
  <dc:creator>Маржан</dc:creator>
  <cp:lastModifiedBy>Маржан</cp:lastModifiedBy>
  <cp:revision>32</cp:revision>
  <dcterms:created xsi:type="dcterms:W3CDTF">2012-11-05T18:16:13Z</dcterms:created>
  <dcterms:modified xsi:type="dcterms:W3CDTF">2012-11-19T10:17:16Z</dcterms:modified>
</cp:coreProperties>
</file>

<file path=docProps/thumbnail.jpeg>
</file>