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B90C7FF-5E76-47AA-8858-099A37BBE887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2D03EEA-BD0D-4B9D-A84C-CA30AC0350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C7FF-5E76-47AA-8858-099A37BBE887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03EEA-BD0D-4B9D-A84C-CA30AC0350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C7FF-5E76-47AA-8858-099A37BBE887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03EEA-BD0D-4B9D-A84C-CA30AC0350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C7FF-5E76-47AA-8858-099A37BBE887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03EEA-BD0D-4B9D-A84C-CA30AC0350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C7FF-5E76-47AA-8858-099A37BBE887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03EEA-BD0D-4B9D-A84C-CA30AC0350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C7FF-5E76-47AA-8858-099A37BBE887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03EEA-BD0D-4B9D-A84C-CA30AC0350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B90C7FF-5E76-47AA-8858-099A37BBE887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D03EEA-BD0D-4B9D-A84C-CA30AC0350F1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B90C7FF-5E76-47AA-8858-099A37BBE887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2D03EEA-BD0D-4B9D-A84C-CA30AC0350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C7FF-5E76-47AA-8858-099A37BBE887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03EEA-BD0D-4B9D-A84C-CA30AC0350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C7FF-5E76-47AA-8858-099A37BBE887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03EEA-BD0D-4B9D-A84C-CA30AC0350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C7FF-5E76-47AA-8858-099A37BBE887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03EEA-BD0D-4B9D-A84C-CA30AC0350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B90C7FF-5E76-47AA-8858-099A37BBE887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2D03EEA-BD0D-4B9D-A84C-CA30AC0350F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458200" cy="2531144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/>
              <a:t>Организация энергетического хозяйства </a:t>
            </a:r>
            <a:endParaRPr lang="ru-RU" sz="54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266907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>
    <p:zoom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6644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Кроме того, разрабатываются балансы генерирующих установок предприятия, а также баланс топлива по отдельным видам и маркам. Главная цель энергобаланса - определение степени полезного использования энергии и поиск путей снижения потеря-рационализация энергопотребления. Разработка нормализованного энергетического баланса как раз и учитывает возможности рационализации и оптимизации энергопотребления и снижения потерь в механизмах и электрических сетях.</a:t>
            </a:r>
          </a:p>
          <a:p>
            <a:pPr>
              <a:buNone/>
            </a:pPr>
            <a:r>
              <a:rPr lang="ru-RU" dirty="0" smtClean="0"/>
              <a:t>Нормализованный энергобаланс как завершающий этап анализа фактического баланса служит основой для оценки резервов экономии энергоресурсов на предприятии.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5950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Общие резервы экономии энергоресурсов подразделяются на текущие, осуществляемые с малыми затратами в текущем периоде, и перспективные, реализация которых возможна в отдаленной перспективе (3-5 и более лет) за счет проведения мероприятий, требующих дополнительных затрат.</a:t>
            </a:r>
          </a:p>
          <a:p>
            <a:pPr>
              <a:buNone/>
            </a:pPr>
            <a:r>
              <a:rPr lang="ru-RU" dirty="0" smtClean="0"/>
              <a:t>Текущие резервы определяются путем сравнения фактического энергобаланса объекта с его энергобалансом, составленным на базе технически обоснованных отдельных потерь.</a:t>
            </a:r>
          </a:p>
        </p:txBody>
      </p:sp>
    </p:spTree>
  </p:cSld>
  <p:clrMapOvr>
    <a:masterClrMapping/>
  </p:clrMapOvr>
  <p:transition>
    <p:cut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Планирование потребности в энергии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Общая потребность предприятия в конкретном виде топлива или энергии Э определяется по формуле</a:t>
            </a:r>
          </a:p>
          <a:p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28596" y="3000372"/>
          <a:ext cx="8286808" cy="9286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Формула" r:id="rId3" imgW="2476440" imgH="241200" progId="Equation.3">
                  <p:embed/>
                </p:oleObj>
              </mc:Choice>
              <mc:Fallback>
                <p:oleObj name="Формула" r:id="rId3" imgW="247644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596" y="3000372"/>
                        <a:ext cx="8286808" cy="9286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pli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59500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В результате расчета общей потребности устанавливается лимит по видам топлива и энергии в натуральном и стоимостном выражении для предприятия в целом.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Общий расход энергии по предприятию принято делить на две части - переменную и постоянную. Переменную часть, т.е. зависящую от объема выпускаемой продукции, составляет расход всех видов энергии на двигательные и технологические цели. Постоянная часть, т. е. не зависящая от объема выпускаемой продукции, - это расход энергии на освещение, отопление, привод вентиляционных устройств и др.</a:t>
            </a:r>
          </a:p>
          <a:p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pull dir="l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solidFill>
                  <a:srgbClr val="0066FF"/>
                </a:solidFill>
              </a:rPr>
              <a:t>Расход энергии по переменной части Э определяется по формуле: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где </a:t>
            </a:r>
            <a:r>
              <a:rPr lang="ru-RU" dirty="0" err="1" smtClean="0"/>
              <a:t>Н</a:t>
            </a:r>
            <a:r>
              <a:rPr lang="ru-RU" baseline="-25000" dirty="0" err="1" smtClean="0"/>
              <a:t>р</a:t>
            </a:r>
            <a:r>
              <a:rPr lang="ru-RU" baseline="-25000" dirty="0" smtClean="0"/>
              <a:t> </a:t>
            </a:r>
            <a:r>
              <a:rPr lang="ru-RU" dirty="0" smtClean="0"/>
              <a:t> - сводная норма расхода энергии на 1000 </a:t>
            </a:r>
            <a:r>
              <a:rPr lang="ru-RU" dirty="0" err="1" smtClean="0"/>
              <a:t>тг</a:t>
            </a:r>
            <a:r>
              <a:rPr lang="ru-RU" dirty="0" smtClean="0"/>
              <a:t>. товарной продукции; </a:t>
            </a:r>
          </a:p>
          <a:p>
            <a:pPr>
              <a:buNone/>
            </a:pPr>
            <a:r>
              <a:rPr lang="ru-RU" dirty="0" err="1" smtClean="0"/>
              <a:t>В</a:t>
            </a:r>
            <a:r>
              <a:rPr lang="ru-RU" baseline="-25000" dirty="0" err="1" smtClean="0"/>
              <a:t>т.н</a:t>
            </a:r>
            <a:r>
              <a:rPr lang="ru-RU" dirty="0" smtClean="0"/>
              <a:t> - плановый объем товарной продукции, тыс. </a:t>
            </a:r>
            <a:r>
              <a:rPr lang="ru-RU" dirty="0" err="1" smtClean="0"/>
              <a:t>тг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5890206"/>
              </p:ext>
            </p:extLst>
          </p:nvPr>
        </p:nvGraphicFramePr>
        <p:xfrm>
          <a:off x="2267744" y="2636912"/>
          <a:ext cx="3786214" cy="620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3" name="Формула" r:id="rId3" imgW="850680" imgH="241200" progId="Equation.3">
                  <p:embed/>
                </p:oleObj>
              </mc:Choice>
              <mc:Fallback>
                <p:oleObj name="Формула" r:id="rId3" imgW="85068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2636912"/>
                        <a:ext cx="3786214" cy="6207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heel spokes="8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0931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Годовой расход силовой электроэнергии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Э</a:t>
            </a:r>
            <a:r>
              <a:rPr lang="ru-RU" baseline="-25000" dirty="0" err="1" smtClean="0">
                <a:solidFill>
                  <a:schemeClr val="accent5">
                    <a:lumMod val="50000"/>
                  </a:schemeClr>
                </a:solidFill>
              </a:rPr>
              <a:t>д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определяют по установленной мощности силовых токоприемников и коэффициентов спроса, использования по времени и мощности: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где М    -   суммарная установленная мощность по группе оборудования, кВт; </a:t>
            </a:r>
          </a:p>
          <a:p>
            <a:pPr>
              <a:buNone/>
            </a:pP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Ф</a:t>
            </a:r>
            <a:r>
              <a:rPr lang="ru-RU" baseline="-25000" dirty="0" err="1" smtClean="0">
                <a:solidFill>
                  <a:schemeClr val="accent6">
                    <a:lumMod val="50000"/>
                  </a:schemeClr>
                </a:solidFill>
              </a:rPr>
              <a:t>д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 -    действительный годовой фонд времени работы оборудования, ч; 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</a:t>
            </a:r>
            <a:r>
              <a:rPr lang="ru-RU" baseline="-25000" dirty="0" smtClean="0">
                <a:solidFill>
                  <a:schemeClr val="accent6">
                    <a:lumMod val="50000"/>
                  </a:schemeClr>
                </a:solidFill>
              </a:rPr>
              <a:t>м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  -   коэффициент, учитывающий загрузку оборудования по мощности; </a:t>
            </a:r>
          </a:p>
          <a:p>
            <a:pPr>
              <a:buNone/>
            </a:pP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К</a:t>
            </a:r>
            <a:r>
              <a:rPr lang="ru-RU" baseline="-25000" dirty="0" err="1" smtClean="0">
                <a:solidFill>
                  <a:schemeClr val="accent6">
                    <a:lumMod val="50000"/>
                  </a:schemeClr>
                </a:solidFill>
              </a:rPr>
              <a:t>з.о</a:t>
            </a:r>
            <a:r>
              <a:rPr lang="ru-RU" baseline="-25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- коэффициент, учитывающий неравномерность использования оборудования по времени; 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</a:t>
            </a:r>
            <a:r>
              <a:rPr lang="ru-RU" baseline="-25000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и К</a:t>
            </a:r>
            <a:r>
              <a:rPr lang="ru-RU" baseline="-25000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- коэффициенты, учитывающие соответственно КПД двигателей и потери в сети.</a:t>
            </a:r>
          </a:p>
          <a:p>
            <a:endParaRPr lang="ru-RU" dirty="0"/>
          </a:p>
        </p:txBody>
      </p: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1428728" y="1857364"/>
          <a:ext cx="5643602" cy="857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7" name="Формула" r:id="rId3" imgW="2006280" imgH="228600" progId="Equation.3">
                  <p:embed/>
                </p:oleObj>
              </mc:Choice>
              <mc:Fallback>
                <p:oleObj name="Формула" r:id="rId3" imgW="200628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1857364"/>
                        <a:ext cx="5643602" cy="8572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r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59500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Общую </a:t>
            </a:r>
            <a:r>
              <a:rPr lang="ru-RU" dirty="0" smtClean="0"/>
              <a:t>потребность предприятия в электроэнергии определяют по объектам и видам работ, подразделениям (участкам, цехам) и целевому назначению - потребность силовой энергии на двигательную силу технологических и подъемно-транспортных устройств, на технологические процессы (электросварку, </a:t>
            </a:r>
            <a:r>
              <a:rPr lang="ru-RU" dirty="0" err="1" smtClean="0"/>
              <a:t>электроплавку</a:t>
            </a:r>
            <a:r>
              <a:rPr lang="ru-RU" dirty="0" smtClean="0"/>
              <a:t>, электролиз и т.п.) освещение, собственные нужды электростанции (освещение, вентиля­ция, водопровод, подача топлива и т.д.) и отпуск электроэнергии на сторону, в том числе непромышленному хозяйству.</a:t>
            </a:r>
          </a:p>
          <a:p>
            <a:r>
              <a:rPr lang="ru-RU" dirty="0" smtClean="0">
                <a:solidFill>
                  <a:srgbClr val="FF6699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diamond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Анализ и пути развития энергетического хозяйства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Технико-экономические показатели энергохозяйства объединяют в следующие группы:</a:t>
            </a:r>
          </a:p>
          <a:p>
            <a:pPr lvl="0"/>
            <a:r>
              <a:rPr lang="ru-RU" dirty="0" smtClean="0"/>
              <a:t>показатели экономичности производства и распределения энергии. К ним относят удельные расходы топлива на производство электроэнергии и теплоты, коэффициенты полезного действия генерирова­ния электрической и тепловой энергии, удельный расход электрической энергии на 1000 м</a:t>
            </a:r>
            <a:r>
              <a:rPr lang="ru-RU" baseline="30000" dirty="0" smtClean="0"/>
              <a:t>3</a:t>
            </a:r>
            <a:r>
              <a:rPr lang="ru-RU" dirty="0" smtClean="0"/>
              <a:t> сжатого воздуха, удельный расход электроэнергии или топлива на тонну жидкого металла или годного литья, на тонну поковок, на одну деталь или на одну операцию и т. д.;</a:t>
            </a:r>
          </a:p>
          <a:p>
            <a:pPr lvl="0"/>
            <a:r>
              <a:rPr lang="ru-RU" dirty="0" smtClean="0"/>
              <a:t>показатели себестоимости-энергии и удельной величины энергетических затрат. Например, себестоимость 1 кВт∙ч электрической энергии, 1 МДж тепловой энергии, 1000 м</a:t>
            </a:r>
            <a:r>
              <a:rPr lang="ru-RU" baseline="30000" dirty="0" smtClean="0"/>
              <a:t>3</a:t>
            </a:r>
            <a:r>
              <a:rPr lang="ru-RU" dirty="0" smtClean="0"/>
              <a:t> сжатого воздуха;</a:t>
            </a:r>
          </a:p>
          <a:p>
            <a:pPr lvl="0"/>
            <a:r>
              <a:rPr lang="ru-RU" dirty="0" smtClean="0"/>
              <a:t>показатели энерговооруженности, в частности </a:t>
            </a:r>
            <a:r>
              <a:rPr lang="ru-RU" dirty="0" err="1" smtClean="0"/>
              <a:t>электровооруженности</a:t>
            </a:r>
            <a:r>
              <a:rPr lang="ru-RU" dirty="0" smtClean="0"/>
              <a:t>, вооруженности тепловой энергией, показатели вооруженности первичными энергоресурсами - топливом.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3788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Путями совершенствования энергетического хозяйства являются: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1. </a:t>
            </a:r>
            <a:r>
              <a:rPr lang="ru-RU" dirty="0" smtClean="0"/>
              <a:t>Организация работы по экономии топлива и энергии. Мероприятия по экономии топлива и энергии на предприятии можно объединить в следующие группы: энергетические, направленные на повышение экономичности производства, транспортировки и использования энергоресурсов; технологические, направленные на совершенствование технологии и улучшение режима работы оборудования и обеспечивающие тем самым сокращение расхода энергоресурсов на единицу продукции; организационно-экономические, направленные на совершенствование хозяйственного расчета внутри предприятия, внедрение технически обоснованных норм расхода топлива и энергии, стимулирование работающих за их эффективное использование.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3788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CC66FF"/>
                </a:solidFill>
              </a:rPr>
              <a:t>2. </a:t>
            </a:r>
            <a:r>
              <a:rPr lang="ru-RU" dirty="0" smtClean="0"/>
              <a:t>Выбор и использование наиболее экономичных энергоносителей. Эта задача должна осуществляться на основе комплексного решения вопросов энергетики, технологии и экономики. Если энергетические балансы района, предприятия позволяют применять несколько энергоносителей, а технология производства - соответственно различные способы изготовления продукции, то выбор наиболее экономичного энергоносителя производится на основе сравнительного анализа удельных норм расхода технологического топлива и энергии, а также их использования по всей энергетической цепочке. Рассчитываются себестоимость и потребные инвестиции по вариантам. Учитываются изменения условий труда.</a:t>
            </a:r>
            <a:endParaRPr lang="ru-RU" dirty="0"/>
          </a:p>
        </p:txBody>
      </p:sp>
    </p:spTree>
  </p:cSld>
  <p:clrMapOvr>
    <a:masterClrMapping/>
  </p:clrMapOvr>
  <p:transition>
    <p:pull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Организация энергетического хозяйства предприятия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Современное производство является крупнейшим потребителем топлива, электроэнергии, пара, газа, сжатого воздуха и прочих видов энергии. В промышленности расходуется примерно половина всего топлива и две трети электроэнергии; удельный вес затрат на энергию устойчиво растет, что выдвигает в качестве важнейшей задачи рационализацию их использования. </a:t>
            </a:r>
          </a:p>
          <a:p>
            <a:r>
              <a:rPr lang="ru-RU" dirty="0" smtClean="0"/>
              <a:t>Расходуемая на предприятиях энергия подразделяется на технологическую, двигательную, отопительную и осветительную. Применение в промышленности двигательной энергии растет с увеличением количества и мощности, приводимых в движение машин, станков и агрегатов и ростом их экстенсивной и интенсивной нагрузки. Непрерывно увеличивается и потребление технологической энергии, особенно в энергоемких производствах - электрометаллургии, химии, термической обработке металлов и т. д. 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6644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Особенно актуально оно для стран СНГ Восточной Европы, где энергии на выпуск продукции тратится в 3-5 раз больше, чем в индустриально развитых странах. Возможность работы отечественных предприятий с повышенной энергоемкостью продушин за счет роста цен практически исчерпала себя, так как впечет за собой дальнейшее падение их конкурентоспособности. В этой связи в мае 1990 г. представителя стран, входящих в Европейскую экономическую концепцию ООН, разработали программу кампании «Энергосбережение-2000», предусматривающую расширение контактов, установление информационного обмена, определение общемировых стандартов, знакомство с эффективными технологиями, демонстрацию передового опыта, отбора новинок, и др.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3788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Основными задачами энергообеспечения являются: регулярное бесперебойное производство или получение со стороны всех видов необходимой энергии; преобразование энергии и подготовка ее к использованию - изменение напряжения, давления, насыщенности и т. п.; своевременное распределение и подача энергии к рабочим местам, в том числе уход и поддержание в рабочем состоянии коммуникаций; обеспечение рационального энергопотребления во всех процессах; надзор и контроль за энергетическими установками; повторное использование энергоресурсов.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6644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Большое значение для экономии топлива и энергии и совершенствования энергетических процессов имеет правильный выбор энергоносителей. Для одних и тех же процессов можно применять разные энергоносители, отличающиеся по энергетическим, технологическим и экономическим показателям. Поэтому в процессе проектирования производства следует отдавать предпочтение наиболее приемлемым и экономичным энергоносителям с учетом особенностей технологического процесса, стоимости топлива или энергии, создания нормальных условий труда, получения высококачественной продукции и т.д. При выборе таких энергоносителей, как пар и горячая вода, существенное значение имеет источник снабжения - районная ТЭЦ или собственная котельная, поскольку себестоимость пара и горячей воды значительно колеблется в зависимости от источника снабжения. Значительная экономия энергии достигается путем совершенствования технологических процессов основного производства.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59500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Наряду с электроэнергией в промышленном производстве широко применяется пар: для технологических целей (в отделочных процессах текстильных фабрик, для сушки дерева, в химических и других производствах), в качестве двигательной энергии (для молотов и прессов кузнечных и прессовых цехов), для отопления, бытовых нужд и т.д. В зависимости от назначения и характера использования применяются разные методы нормирования и планирования расхода пара.</a:t>
            </a:r>
          </a:p>
          <a:p>
            <a:r>
              <a:rPr lang="ru-RU" dirty="0" smtClean="0"/>
              <a:t>На основе расчета потребности в энергии составляется энергобаланс предприятия, под которым понимается система показателей потребления предприятием различных видов энергии и топлива и источников их покрытия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whee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Энергетические балансы предприятия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Основой рациональной организации энергетического хозяйства на предприятии является планирование производства и потребления энергоносителей на основе энергетических балансов, отражающих равенство подведенной и полезной энергии и потерь. Энергобаланс является отражением закона сохранения энергии в условиях конкретного производства. Он состоит из двух частей: приходной, характеризующей ресурсы энергии всех видов, и расходной, где показывается распределение энергоресурсов по направлениям потребления, включая потери (например, в сетях) и отпуск на сторону. Приходная и расходная части баланса должны быть равны.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6644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Различают сводный (например, топливно-энергетический) и частные балансы отдельных энергоресурсов, плановые и отчетные. Частными могут быть электрический баланс выработки и потребления электрической энергии, топливный баланс добычи, переработки (получения со стороны) и распределения (использования) топлива; тепловой - выработки теплоты и ее Потребления и др. На предприятиях по каждому подразделению определяют ресурсы и направления использования всех видов энергии. Электроэнергию распределяют по потребителям силовой и осветительной нагрузки.</a:t>
            </a:r>
          </a:p>
          <a:p>
            <a:r>
              <a:rPr lang="ru-RU" dirty="0" smtClean="0"/>
              <a:t>Энергетические балансы входят в группу материальных балансов предприятия. 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8229600" cy="559500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Перспективные балансы составляются на длительный срок и используются при проектировании, реконструкции производства и развитии энергохозяйства предприятия. Составляются они в соответствии со  стратегическим планом развития предприятия, предусматривающим коренные изменения в технологических процессах, в объеме производства, номенклатуре продукции, в объеме и структуре кооперирования. Учитываются также перспективы изменения в топливно-энергетической системе данного района. Стратегические энергобалансы являются основой для проектирования рациональных схем энергоснабжения предприятия, обоснования сооружения новых и реконструкции существующих энергоустановок.</a:t>
            </a: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pli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6644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Составлению расходной части баланса предшествуют:</a:t>
            </a:r>
          </a:p>
          <a:p>
            <a:pPr lvl="0"/>
            <a:r>
              <a:rPr lang="ru-RU" dirty="0" smtClean="0"/>
              <a:t>расчет потребности подразделений предприятия во всех видах топлива и энергии;</a:t>
            </a:r>
          </a:p>
          <a:p>
            <a:pPr lvl="0"/>
            <a:r>
              <a:rPr lang="ru-RU" dirty="0" smtClean="0"/>
              <a:t>определение допустимых потерь энергии в заводских цехах и преобразовательных установках;</a:t>
            </a:r>
          </a:p>
          <a:p>
            <a:pPr lvl="0"/>
            <a:r>
              <a:rPr lang="ru-RU" dirty="0" smtClean="0"/>
              <a:t>определение суммарного потребления энергии.</a:t>
            </a:r>
          </a:p>
          <a:p>
            <a:r>
              <a:rPr lang="ru-RU" dirty="0" smtClean="0"/>
              <a:t>Составлению приходной части баланса предшествуют:</a:t>
            </a:r>
          </a:p>
          <a:p>
            <a:pPr lvl="0"/>
            <a:r>
              <a:rPr lang="ru-RU" dirty="0" smtClean="0"/>
              <a:t>определение производственных ресурсов своих генерирующих установок и возможности получения топлива и энергии извне;</a:t>
            </a:r>
          </a:p>
          <a:p>
            <a:pPr lvl="0"/>
            <a:r>
              <a:rPr lang="ru-RU" dirty="0" smtClean="0"/>
              <a:t>проектирование режимов работы своих генерирующих установок в порядке разбивки суммарных графиков нагрузки между агрегатами;</a:t>
            </a:r>
          </a:p>
          <a:p>
            <a:pPr lvl="0"/>
            <a:r>
              <a:rPr lang="ru-RU" dirty="0" smtClean="0"/>
              <a:t>определение потребности за счет собственного производства, а также использования вторичных энергоресурсов.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55</TotalTime>
  <Words>1425</Words>
  <Application>Microsoft Office PowerPoint</Application>
  <PresentationFormat>Экран (4:3)</PresentationFormat>
  <Paragraphs>56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Городская</vt:lpstr>
      <vt:lpstr>Формула</vt:lpstr>
      <vt:lpstr>Организация энергетического хозяйства </vt:lpstr>
      <vt:lpstr>  Организация энергетического хозяйства предприятия   </vt:lpstr>
      <vt:lpstr>Презентация PowerPoint</vt:lpstr>
      <vt:lpstr>Презентация PowerPoint</vt:lpstr>
      <vt:lpstr>Презентация PowerPoint</vt:lpstr>
      <vt:lpstr> Энергетические балансы предприятия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Планирование потребности в энергии </vt:lpstr>
      <vt:lpstr>Презентация PowerPoint</vt:lpstr>
      <vt:lpstr>   Расход энергии по переменной части Э определяется по формуле:   </vt:lpstr>
      <vt:lpstr>Презентация PowerPoint</vt:lpstr>
      <vt:lpstr>   </vt:lpstr>
      <vt:lpstr>Анализ и пути развития энергетического хозяйства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энергетического хозяйства </dc:title>
  <dc:creator>UserLib</dc:creator>
  <cp:lastModifiedBy>Юлия</cp:lastModifiedBy>
  <cp:revision>7</cp:revision>
  <dcterms:created xsi:type="dcterms:W3CDTF">2012-01-26T10:52:37Z</dcterms:created>
  <dcterms:modified xsi:type="dcterms:W3CDTF">2012-01-29T16:14:52Z</dcterms:modified>
</cp:coreProperties>
</file>