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B41ABA4E-CD72-497B-97AA-7213B3980F60}" type="datetimeFigureOut">
              <a:rPr lang="en-US" smtClean="0"/>
              <a:pPr/>
              <a:t>1/29/2012</a:t>
            </a:fld>
            <a:endParaRPr lang="en-US"/>
          </a:p>
        </p:txBody>
      </p:sp>
      <p:sp>
        <p:nvSpPr>
          <p:cNvPr id="17" name="Нижний колонтитул 16"/>
          <p:cNvSpPr>
            <a:spLocks noGrp="1"/>
          </p:cNvSpPr>
          <p:nvPr>
            <p:ph type="ftr" sz="quarter" idx="11"/>
          </p:nvPr>
        </p:nvSpPr>
        <p:spPr>
          <a:xfrm>
            <a:off x="5410200" y="4205288"/>
            <a:ext cx="1295400" cy="457200"/>
          </a:xfrm>
        </p:spPr>
        <p:txBody>
          <a:bodyPr/>
          <a:lstStyle/>
          <a:p>
            <a:endParaRPr kumimoji="0" lang="en-US"/>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D2E57653-3E58-4892-A7ED-712530ACC680}"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1ABA4E-CD72-497B-97AA-7213B3980F60}" type="datetimeFigureOut">
              <a:rPr lang="en-US" smtClean="0"/>
              <a:pPr/>
              <a:t>1/29/2012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1ABA4E-CD72-497B-97AA-7213B3980F60}" type="datetimeFigureOut">
              <a:rPr lang="en-US" smtClean="0"/>
              <a:pPr/>
              <a:t>1/29/2012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1ABA4E-CD72-497B-97AA-7213B3980F60}" type="datetimeFigureOut">
              <a:rPr lang="en-US" smtClean="0"/>
              <a:pPr/>
              <a:t>1/29/2012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1ABA4E-CD72-497B-97AA-7213B3980F60}" type="datetimeFigureOut">
              <a:rPr lang="en-US" smtClean="0"/>
              <a:pPr/>
              <a:t>1/29/2012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1ABA4E-CD72-497B-97AA-7213B3980F60}" type="datetimeFigureOut">
              <a:rPr lang="en-US" smtClean="0"/>
              <a:pPr/>
              <a:t>1/29/2012</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B41ABA4E-CD72-497B-97AA-7213B3980F60}" type="datetimeFigureOut">
              <a:rPr lang="en-US" smtClean="0"/>
              <a:pPr/>
              <a:t>1/29/2012</a:t>
            </a:fld>
            <a:endParaRPr lang="en-US"/>
          </a:p>
        </p:txBody>
      </p:sp>
      <p:sp>
        <p:nvSpPr>
          <p:cNvPr id="27" name="Номер слайда 26"/>
          <p:cNvSpPr>
            <a:spLocks noGrp="1"/>
          </p:cNvSpPr>
          <p:nvPr>
            <p:ph type="sldNum" sz="quarter" idx="11"/>
          </p:nvPr>
        </p:nvSpPr>
        <p:spPr/>
        <p:txBody>
          <a:bodyPr rtlCol="0"/>
          <a:lstStyle/>
          <a:p>
            <a:fld id="{D2E57653-3E58-4892-A7ED-712530ACC680}" type="slidenum">
              <a:rPr kumimoji="0" lang="en-US" smtClean="0"/>
              <a:pPr/>
              <a:t>‹#›</a:t>
            </a:fld>
            <a:endParaRPr kumimoji="0" lang="en-US"/>
          </a:p>
        </p:txBody>
      </p:sp>
      <p:sp>
        <p:nvSpPr>
          <p:cNvPr id="28" name="Нижний колонтитул 27"/>
          <p:cNvSpPr>
            <a:spLocks noGrp="1"/>
          </p:cNvSpPr>
          <p:nvPr>
            <p:ph type="ftr" sz="quarter" idx="12"/>
          </p:nvPr>
        </p:nvSpPr>
        <p:spPr/>
        <p:txBody>
          <a:bodyPr rtlCol="0"/>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B41ABA4E-CD72-497B-97AA-7213B3980F60}" type="datetimeFigureOut">
              <a:rPr lang="en-US" smtClean="0"/>
              <a:pPr/>
              <a:t>1/29/2012</a:t>
            </a:fld>
            <a:endParaRPr lang="en-US"/>
          </a:p>
        </p:txBody>
      </p:sp>
      <p:sp>
        <p:nvSpPr>
          <p:cNvPr id="4" name="Нижний колонтитул 3"/>
          <p:cNvSpPr>
            <a:spLocks noGrp="1"/>
          </p:cNvSpPr>
          <p:nvPr>
            <p:ph type="ftr" sz="quarter" idx="11"/>
          </p:nvPr>
        </p:nvSpPr>
        <p:spPr>
          <a:xfrm>
            <a:off x="5257800" y="612648"/>
            <a:ext cx="1325880" cy="457200"/>
          </a:xfrm>
        </p:spPr>
        <p:txBody>
          <a:bodyPr/>
          <a:lstStyle/>
          <a:p>
            <a:endParaRPr kumimoji="0" lang="en-US"/>
          </a:p>
        </p:txBody>
      </p:sp>
      <p:sp>
        <p:nvSpPr>
          <p:cNvPr id="5" name="Номер слайда 4"/>
          <p:cNvSpPr>
            <a:spLocks noGrp="1"/>
          </p:cNvSpPr>
          <p:nvPr>
            <p:ph type="sldNum" sz="quarter" idx="12"/>
          </p:nvPr>
        </p:nvSpPr>
        <p:spPr>
          <a:xfrm>
            <a:off x="8174736" y="2272"/>
            <a:ext cx="762000" cy="365760"/>
          </a:xfrm>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1ABA4E-CD72-497B-97AA-7213B3980F60}" type="datetimeFigureOut">
              <a:rPr lang="en-US" smtClean="0"/>
              <a:pPr/>
              <a:t>1/29/2012</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1ABA4E-CD72-497B-97AA-7213B3980F60}" type="datetimeFigureOut">
              <a:rPr lang="en-US" smtClean="0"/>
              <a:pPr/>
              <a:t>1/29/2012</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1ABA4E-CD72-497B-97AA-7213B3980F60}" type="datetimeFigureOut">
              <a:rPr lang="en-US" smtClean="0"/>
              <a:pPr/>
              <a:t>1/29/2012</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D2E57653-3E58-4892-A7ED-712530ACC680}"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41ABA4E-CD72-497B-97AA-7213B3980F60}" type="datetimeFigureOut">
              <a:rPr lang="en-US" smtClean="0"/>
              <a:pPr/>
              <a:t>1/29/2012</a:t>
            </a:fld>
            <a:endParaRPr lang="en-US"/>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kumimoji="0" lang="en-US"/>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D2E57653-3E58-4892-A7ED-712530ACC680}"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u.wikipedia.org/wiki/%D0%9C%D0%BE%D1%80%D1%81%D0%BA%D0%B8%D0%B5_%D0%BF%D0%B5%D1%80%D0%B5%D0%B2%D0%BE%D0%B7%D0%BA%D0%B8"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467544" y="692696"/>
            <a:ext cx="8305800" cy="2520280"/>
          </a:xfrm>
        </p:spPr>
        <p:txBody>
          <a:bodyPr/>
          <a:lstStyle/>
          <a:p>
            <a:pPr algn="ctr"/>
            <a:r>
              <a:rPr lang="ru-RU" dirty="0" smtClean="0"/>
              <a:t>Организация </a:t>
            </a:r>
            <a:r>
              <a:rPr lang="ru-RU" dirty="0" smtClean="0"/>
              <a:t>транспортного </a:t>
            </a:r>
            <a:r>
              <a:rPr lang="ru-RU" dirty="0" smtClean="0"/>
              <a:t>хозяйства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00042"/>
            <a:ext cx="8229600" cy="1143008"/>
          </a:xfrm>
        </p:spPr>
        <p:txBody>
          <a:bodyPr>
            <a:normAutofit fontScale="90000"/>
          </a:bodyPr>
          <a:lstStyle/>
          <a:p>
            <a:r>
              <a:rPr lang="ru-RU" sz="3200" b="1" dirty="0" smtClean="0">
                <a:latin typeface="Times New Roman" pitchFamily="18" charset="0"/>
                <a:cs typeface="Times New Roman" pitchFamily="18" charset="0"/>
              </a:rPr>
              <a:t>Грузоперевозки, совершаемые при помощи морских контейнеров</a:t>
            </a:r>
            <a:br>
              <a:rPr lang="ru-RU" sz="3200" b="1"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p:txBody>
          <a:bodyPr>
            <a:normAutofit fontScale="77500" lnSpcReduction="20000"/>
          </a:bodyPr>
          <a:lstStyle/>
          <a:p>
            <a:r>
              <a:rPr lang="ru-RU" dirty="0" smtClean="0">
                <a:hlinkClick r:id="rId2" tooltip="Морские перевозки"/>
              </a:rPr>
              <a:t>Морские перевозки</a:t>
            </a:r>
            <a:r>
              <a:rPr lang="ru-RU" dirty="0" smtClean="0"/>
              <a:t> — это один самых сложных и трудновыполнимых видов перевозки . Необходимо строгое выполнение всех требований при данном виде перевозки грузов как от самого заказчика, так и от компании, которая оказывает данные услуги. При морской грузоперевозке нужно немалое количество затрат энергетических и трудовых ресурсов. Но можно заметить, что всевозможные сложности с организацией морских грузоперевозок компенсируются всеми предоставляемыми его возможностями. Прежде всего, они связаны с географическим месторасположением разных пунктов доставки и погрузки какого-нибудь объекта. Данный вид транспортировки является самым медленным и самым дешевым среди всех возможных видов перевозки грузов.</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642918"/>
            <a:ext cx="8229600" cy="1214446"/>
          </a:xfrm>
        </p:spPr>
        <p:txBody>
          <a:bodyPr>
            <a:normAutofit fontScale="90000"/>
          </a:bodyPr>
          <a:lstStyle/>
          <a:p>
            <a:r>
              <a:rPr lang="ru-RU" sz="3600" b="1" dirty="0" smtClean="0">
                <a:latin typeface="Times New Roman" pitchFamily="18" charset="0"/>
                <a:cs typeface="Times New Roman" pitchFamily="18" charset="0"/>
              </a:rPr>
              <a:t>Грузоперевозки, совершаемые при помощи железнодорожного транспорта</a:t>
            </a:r>
            <a:r>
              <a:rPr lang="ru-RU" b="1" dirty="0" smtClean="0"/>
              <a:t/>
            </a:r>
            <a:br>
              <a:rPr lang="ru-RU" b="1" dirty="0" smtClean="0"/>
            </a:br>
            <a:endParaRPr lang="ru-RU" dirty="0"/>
          </a:p>
        </p:txBody>
      </p:sp>
      <p:sp>
        <p:nvSpPr>
          <p:cNvPr id="2" name="Содержимое 1"/>
          <p:cNvSpPr>
            <a:spLocks noGrp="1"/>
          </p:cNvSpPr>
          <p:nvPr>
            <p:ph idx="1"/>
          </p:nvPr>
        </p:nvSpPr>
        <p:spPr/>
        <p:txBody>
          <a:bodyPr>
            <a:normAutofit lnSpcReduction="10000"/>
          </a:bodyPr>
          <a:lstStyle/>
          <a:p>
            <a:r>
              <a:rPr lang="ru-RU" dirty="0" smtClean="0"/>
              <a:t>Они являются очень и очень экономичными и дают огромные возможности для перевозки достаточно больших объектов. Почти весь транспорт проигрывает по своим характеристикам грузоподъемности железнодорожному транспорту. Это позволяет быть данному виду грузоперевозки одним из самых популярных в горнодобывающем производстве и в тяжелой промышленности.</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633526"/>
          </a:xfrm>
        </p:spPr>
        <p:txBody>
          <a:bodyPr>
            <a:noAutofit/>
          </a:bodyPr>
          <a:lstStyle/>
          <a:p>
            <a:r>
              <a:rPr lang="ru-RU" sz="3200" b="1" dirty="0" smtClean="0">
                <a:latin typeface="Times New Roman" pitchFamily="18" charset="0"/>
                <a:cs typeface="Times New Roman" pitchFamily="18" charset="0"/>
              </a:rPr>
              <a:t>Грузоперевозки, совершаемые при помощи автотранспорта</a:t>
            </a:r>
            <a:br>
              <a:rPr lang="ru-RU" sz="3200" b="1"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p:txBody>
          <a:bodyPr/>
          <a:lstStyle/>
          <a:p>
            <a:r>
              <a:rPr lang="ru-RU" dirty="0" smtClean="0"/>
              <a:t>Этот вид перевозки грузов является одним из самых популярных. Основные преимущества:</a:t>
            </a:r>
          </a:p>
          <a:p>
            <a:r>
              <a:rPr lang="ru-RU" dirty="0" smtClean="0"/>
              <a:t>Очень быстрая и своевременная доставка.</a:t>
            </a:r>
          </a:p>
          <a:p>
            <a:r>
              <a:rPr lang="ru-RU" dirty="0" smtClean="0"/>
              <a:t>Во время перевозки обеспечивается полный контроль над грузом.</a:t>
            </a:r>
          </a:p>
          <a:p>
            <a:r>
              <a:rPr lang="ru-RU" dirty="0" smtClean="0"/>
              <a:t>Гибкое планирование маршрутов.</a:t>
            </a:r>
          </a:p>
          <a:p>
            <a:r>
              <a:rPr lang="ru-RU" dirty="0" smtClean="0"/>
              <a:t>Высокая экономичность.</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776402"/>
          </a:xfrm>
        </p:spPr>
        <p:txBody>
          <a:bodyPr>
            <a:noAutofit/>
          </a:bodyPr>
          <a:lstStyle/>
          <a:p>
            <a:r>
              <a:rPr lang="ru-RU" sz="3200" b="1" dirty="0" smtClean="0">
                <a:latin typeface="Times New Roman" pitchFamily="18" charset="0"/>
                <a:cs typeface="Times New Roman" pitchFamily="18" charset="0"/>
              </a:rPr>
              <a:t>Грузоперевозки, совершаемые при помощи авиатранспорта</a:t>
            </a:r>
            <a:br>
              <a:rPr lang="ru-RU" sz="3200" b="1"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a:xfrm>
            <a:off x="457200" y="1844824"/>
            <a:ext cx="8229600" cy="4729712"/>
          </a:xfrm>
        </p:spPr>
        <p:txBody>
          <a:bodyPr/>
          <a:lstStyle/>
          <a:p>
            <a:r>
              <a:rPr lang="ru-RU" dirty="0" smtClean="0"/>
              <a:t>Авиаперевозки грузов — это более дорогостоящий способ перевозки, чем автотранспортные, железнодорожные или морские перевозки. Но и самый быстрый способ доставки, особенно крупногабаритных или опасных грузов.</a:t>
            </a:r>
          </a:p>
          <a:p>
            <a:r>
              <a:rPr lang="ru-RU" dirty="0" smtClean="0"/>
              <a:t>Также выделяются три типа грузоперевозок:</a:t>
            </a:r>
          </a:p>
          <a:p>
            <a:r>
              <a:rPr lang="ru-RU" dirty="0" smtClean="0"/>
              <a:t>Внутригородские</a:t>
            </a:r>
          </a:p>
          <a:p>
            <a:r>
              <a:rPr lang="ru-RU" dirty="0" smtClean="0"/>
              <a:t>Междугородние</a:t>
            </a:r>
          </a:p>
          <a:p>
            <a:r>
              <a:rPr lang="ru-RU" dirty="0" smtClean="0"/>
              <a:t>Международные</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401080" cy="5595958"/>
          </a:xfrm>
        </p:spPr>
        <p:txBody>
          <a:bodyPr>
            <a:noAutofit/>
          </a:bodyPr>
          <a:lstStyle/>
          <a:p>
            <a:r>
              <a:rPr lang="ru-RU" sz="1600" dirty="0" smtClean="0"/>
              <a:t>За последние годы в большинстве стран значительное внимание уделяют промышленному транспорту. Это вызвано прежде всего тем, что удельный вес транспортных расходов в общей себестоимости промышленной продукции непрерывно возрастает. </a:t>
            </a:r>
          </a:p>
          <a:p>
            <a:r>
              <a:rPr lang="ru-RU" sz="1600" dirty="0" smtClean="0"/>
              <a:t>В условиях широкой механизации и автоматизации основного производства транспортная составляющая в общей себестоимости приобретает все больший удельный вес и колеблется в зависимости от отрасли промышленности. </a:t>
            </a:r>
          </a:p>
          <a:p>
            <a:r>
              <a:rPr lang="ru-RU" sz="1600" dirty="0" smtClean="0"/>
              <a:t>Число работников в транспортных цехах предприятий непрерывно увеличивается и во многих случаях превышает число рабочих, занятых в основных производственных цехах. </a:t>
            </a:r>
          </a:p>
          <a:p>
            <a:r>
              <a:rPr lang="ru-RU" sz="1600" dirty="0" smtClean="0"/>
              <a:t>С другой стороны, все более тесное совмещение транспортирования сырья и готовой продукции с техническими процессами ее обработки ставит ускорение темпов производства в прямую зависимость от организации работы промышленного транспорта, особенно отдельных его видов. </a:t>
            </a:r>
          </a:p>
          <a:p>
            <a:r>
              <a:rPr lang="ru-RU" sz="1600" dirty="0" smtClean="0"/>
              <a:t>В связи с этим, во многих странах работы в области снижения себестоимости и увеличения выпуска продукции в первую очередь направляется на изыскание возможности уменьшения затрат и ускорения темпов перемещения сырья, топлива, полуфабрикатов и готовой продукции на основе совершенствования технических средств внутризаводского транспорта, выбора наиболее совершенных и экономичных видов транспорта для различных отраслей промышленности и улучшения организации работы и структуры управления промышленным транспортом</a:t>
            </a:r>
            <a:endParaRPr lang="ru-RU"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6000792"/>
          </a:xfrm>
        </p:spPr>
        <p:txBody>
          <a:bodyPr/>
          <a:lstStyle/>
          <a:p>
            <a:r>
              <a:rPr lang="ru-RU" dirty="0" smtClean="0"/>
              <a:t>Значение процесса транспортировки обусловлено не только перемещением грузов, которые представляют собой материально-вещественные элементы производства. Транспортные операции являются составной частью производственного процесса и влияют на длительность производственного цикла. Кроме того, они выступают как средство обеспечения технологических и кооперационных связей в процессе производства.</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764704"/>
            <a:ext cx="8229600" cy="1066800"/>
          </a:xfrm>
        </p:spPr>
        <p:txBody>
          <a:bodyPr>
            <a:normAutofit/>
          </a:bodyPr>
          <a:lstStyle/>
          <a:p>
            <a:r>
              <a:rPr lang="ru-RU" sz="3200" dirty="0" smtClean="0">
                <a:latin typeface="Times New Roman" pitchFamily="18" charset="0"/>
                <a:cs typeface="Times New Roman" pitchFamily="18" charset="0"/>
              </a:rPr>
              <a:t>Факторы и критерии выбора транспортных средств</a:t>
            </a: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p:txBody>
          <a:bodyPr>
            <a:normAutofit fontScale="77500" lnSpcReduction="20000"/>
          </a:bodyPr>
          <a:lstStyle/>
          <a:p>
            <a:r>
              <a:rPr lang="ru-RU" dirty="0" smtClean="0"/>
              <a:t>В процессе формирования и совершенствования транспортного хозяйства предприятия выбор транспортных средств осуществляется с учетом особенностей предприятия и его структурных подразделений, а также условий их работы, определяемых технологическими и организационными особенностями обслуживаемого ими производственного процесса.</a:t>
            </a:r>
          </a:p>
          <a:p>
            <a:r>
              <a:rPr lang="ru-RU" dirty="0" smtClean="0"/>
              <a:t>Масштаб производства, специализация предприятия и применяемая технология определяют характер перевозимых грузов (габариты, вес, форму, физико-химические свойства) и величину грузооборота; количество технологических операций и соответственно количество транспортных связей и систему передачи предмета труда с операциями на операцию.</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332656"/>
            <a:ext cx="8229600" cy="1204898"/>
          </a:xfrm>
        </p:spPr>
        <p:txBody>
          <a:bodyPr>
            <a:noAutofit/>
          </a:bodyPr>
          <a:lstStyle/>
          <a:p>
            <a:r>
              <a:rPr lang="ru-RU" sz="2800" b="1" dirty="0" smtClean="0">
                <a:latin typeface="Times New Roman" pitchFamily="18" charset="0"/>
                <a:cs typeface="Times New Roman" pitchFamily="18" charset="0"/>
              </a:rPr>
              <a:t>Состояние и развитие транспорта имеют для Республики Казахстан исключительное значение. </a:t>
            </a:r>
            <a:endParaRPr lang="ru-RU" sz="2800" dirty="0">
              <a:latin typeface="Times New Roman" pitchFamily="18" charset="0"/>
              <a:cs typeface="Times New Roman" pitchFamily="18" charset="0"/>
            </a:endParaRPr>
          </a:p>
        </p:txBody>
      </p:sp>
      <p:sp>
        <p:nvSpPr>
          <p:cNvPr id="2" name="Содержимое 1"/>
          <p:cNvSpPr>
            <a:spLocks noGrp="1"/>
          </p:cNvSpPr>
          <p:nvPr>
            <p:ph idx="1"/>
          </p:nvPr>
        </p:nvSpPr>
        <p:spPr>
          <a:xfrm>
            <a:off x="457200" y="1500174"/>
            <a:ext cx="8229600" cy="5000660"/>
          </a:xfrm>
        </p:spPr>
        <p:txBody>
          <a:bodyPr>
            <a:normAutofit fontScale="47500" lnSpcReduction="20000"/>
          </a:bodyPr>
          <a:lstStyle/>
          <a:p>
            <a:r>
              <a:rPr lang="ru-RU" sz="2900" dirty="0" smtClean="0">
                <a:latin typeface="Times New Roman" pitchFamily="18" charset="0"/>
                <a:cs typeface="Times New Roman" pitchFamily="18" charset="0"/>
              </a:rPr>
              <a:t>Географические особенности Казахстана (обширная территория, отсутствие выхода к морю, неравномерное размещение населенных пунктов и природных ресурсов ) делают его экономику одной из наиболее грузоемких в мире, обусловливая высокую зависимость от транспортной системы. </a:t>
            </a:r>
          </a:p>
          <a:p>
            <a:r>
              <a:rPr lang="ru-RU" sz="2900" dirty="0" smtClean="0">
                <a:latin typeface="Times New Roman" pitchFamily="18" charset="0"/>
                <a:cs typeface="Times New Roman" pitchFamily="18" charset="0"/>
              </a:rPr>
              <a:t>Находясь на стыке Европы и Азии, Казахстан обладает значительным транзитным потенциалом, предоставляя азиатским странам географически безальтернативную наземную транспортную связь с Россией и Европой. Растет привлекательность и транзитного потенциала воздушного пространства республики. Соседство с государствами, имеющими огромные рынки сбыта, делает развитие отечественной транспортной системы перспективным. </a:t>
            </a:r>
          </a:p>
          <a:p>
            <a:r>
              <a:rPr lang="ru-RU" sz="2900" dirty="0" smtClean="0">
                <a:latin typeface="Times New Roman" pitchFamily="18" charset="0"/>
                <a:cs typeface="Times New Roman" pitchFamily="18" charset="0"/>
              </a:rPr>
              <a:t>Относительно равнинный ландшафт</a:t>
            </a:r>
            <a:r>
              <a:rPr lang="ru-RU" sz="2900" baseline="30000" dirty="0" smtClean="0">
                <a:latin typeface="Times New Roman" pitchFamily="18" charset="0"/>
                <a:cs typeface="Times New Roman" pitchFamily="18" charset="0"/>
              </a:rPr>
              <a:t>7</a:t>
            </a:r>
            <a:r>
              <a:rPr lang="ru-RU" sz="2900" dirty="0" smtClean="0">
                <a:latin typeface="Times New Roman" pitchFamily="18" charset="0"/>
                <a:cs typeface="Times New Roman" pitchFamily="18" charset="0"/>
              </a:rPr>
              <a:t> и наличие больших запасов природного камня позволяют беспрепятственно развивать коммуникации железнодорожного и автомобильного транспорта. </a:t>
            </a:r>
          </a:p>
          <a:p>
            <a:r>
              <a:rPr lang="ru-RU" sz="2900" dirty="0" smtClean="0">
                <a:latin typeface="Times New Roman" pitchFamily="18" charset="0"/>
                <a:cs typeface="Times New Roman" pitchFamily="18" charset="0"/>
              </a:rPr>
              <a:t>Основная доля сети наземных путей сообщения приходится на автомобильные и железные дороги (соответственно 88,4 и 14,0 тыс. км). Протяженность эксплуатируемых водных путей составляет 3,9 тыс. км, воздушных трасс - 61 тыс. км. Плотность транспортной сети на 1000 кв. км территории составляет: 5,1 км железных дорог, 32,4 км автомобильных дорог с твердым покрытием, 1,5 км внутренних водных путей. </a:t>
            </a:r>
          </a:p>
          <a:p>
            <a:r>
              <a:rPr lang="ru-RU" sz="2900" dirty="0" smtClean="0">
                <a:latin typeface="Times New Roman" pitchFamily="18" charset="0"/>
                <a:cs typeface="Times New Roman" pitchFamily="18" charset="0"/>
              </a:rPr>
              <a:t>Выбор Казахстана в пользу рыночной экономики, сделанный в начале 90-х годов, и начавшиеся реформы существенно изменили условия работы транспорта и характер спроса на транспортные услуги. </a:t>
            </a:r>
          </a:p>
          <a:p>
            <a:r>
              <a:rPr lang="ru-RU" sz="2900" dirty="0" smtClean="0">
                <a:latin typeface="Times New Roman" pitchFamily="18" charset="0"/>
                <a:cs typeface="Times New Roman" pitchFamily="18" charset="0"/>
              </a:rPr>
              <a:t>В первое десятилетие осуществления реформ на транспорте были проведены базовые структурные и институциональные преобразования. Создана правовая основа транспортной отрасли, отвечающая новым социально-экономическим условиям. Разделены функции государственного управления и хозяйственной деятельности, создана адекватная рыночным условиям система государственного регулирования транспортной деятельности. В основном завершена приватизация на некоторых видах транспорта. </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419212"/>
          </a:xfrm>
        </p:spPr>
        <p:txBody>
          <a:bodyPr>
            <a:normAutofit/>
          </a:bodyPr>
          <a:lstStyle/>
          <a:p>
            <a:r>
              <a:rPr lang="ru-RU" sz="3200" dirty="0" smtClean="0">
                <a:latin typeface="Times New Roman" pitchFamily="18" charset="0"/>
                <a:cs typeface="Times New Roman" pitchFamily="18" charset="0"/>
              </a:rPr>
              <a:t>Определение маршрутов перевозок</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a:xfrm>
            <a:off x="457200" y="1285860"/>
            <a:ext cx="8229600" cy="5357850"/>
          </a:xfrm>
        </p:spPr>
        <p:txBody>
          <a:bodyPr>
            <a:normAutofit fontScale="70000" lnSpcReduction="20000"/>
          </a:bodyPr>
          <a:lstStyle/>
          <a:p>
            <a:r>
              <a:rPr lang="ru-RU" dirty="0" smtClean="0"/>
              <a:t>маршрутов перевозок</a:t>
            </a:r>
          </a:p>
          <a:p>
            <a:r>
              <a:rPr lang="ru-RU" dirty="0" smtClean="0"/>
              <a:t>Особенность процесса транспортировки заключается в том, что движение грузов между пунктами отправления и назначения осуществляется по заранее установленным направлениям - маршрутам. На полиграфических предприятиях применяются три схемы движения транспортных средств: односторонняя, маятниковая и кольцевая.</a:t>
            </a:r>
          </a:p>
          <a:p>
            <a:r>
              <a:rPr lang="ru-RU" dirty="0" smtClean="0"/>
              <a:t>Односторонние маршруты применяются при транспортировке грузов в одном направлении. Такие маршруты устанавливаются при помощи стационарного непрерывно действующего транспортера. На полиграфических предприятиях наиболее широко применяются в процессе </a:t>
            </a:r>
            <a:r>
              <a:rPr lang="ru-RU" dirty="0" err="1" smtClean="0"/>
              <a:t>послепечатной</a:t>
            </a:r>
            <a:r>
              <a:rPr lang="ru-RU" dirty="0" smtClean="0"/>
              <a:t> обработки книжно-журнальной продукции.</a:t>
            </a:r>
          </a:p>
          <a:p>
            <a:r>
              <a:rPr lang="ru-RU" dirty="0" smtClean="0"/>
              <a:t>Маятниковые маршруты устанавливаются между двумя пунктами. Если транспортные средства движутся в груженом состоянии только в одном направлении, а в обратном - порожняком, то такой вариант называется маятниковым односторонним</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71480"/>
            <a:ext cx="8229600" cy="5524520"/>
          </a:xfrm>
        </p:spPr>
        <p:txBody>
          <a:bodyPr>
            <a:normAutofit fontScale="77500" lnSpcReduction="20000"/>
          </a:bodyPr>
          <a:lstStyle/>
          <a:p>
            <a:r>
              <a:rPr lang="ru-RU" dirty="0" smtClean="0"/>
              <a:t> Т.о транспорт выступает одним из главных факторов, влияющих на размещение производительных сил. Являясь частью процесса производства, он обеспечивает эффективность использования производственных ресурсов. Но это возможно только, если цены на транспортные услуги делают выгодным перемещение и позволяет снизить стоимость товаров, услуг и рабочей силы. </a:t>
            </a:r>
          </a:p>
          <a:p>
            <a:r>
              <a:rPr lang="ru-RU" dirty="0" smtClean="0"/>
              <a:t>Несомненна роль транспорта в обеспечении экономического роста. Увеличение производства продукции зависит от роста выпуска и специализации, что требует больше сырья, больших размеров рынка и большего объема транспортной работы. Поэтому транспорт выступает чутким барометром национальных и мирового хозяйства. В то же время, являясь крупным потребителем транспортных средств и строительных материалов, он во многом определяет загрузку производственных мощностей, заметно влияет на формирование ВВП.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Структура транспортного хозяйства </a:t>
            </a:r>
            <a:endParaRPr lang="ru-RU" dirty="0"/>
          </a:p>
        </p:txBody>
      </p:sp>
      <p:sp>
        <p:nvSpPr>
          <p:cNvPr id="2" name="Содержимое 1"/>
          <p:cNvSpPr>
            <a:spLocks noGrp="1"/>
          </p:cNvSpPr>
          <p:nvPr>
            <p:ph idx="1"/>
          </p:nvPr>
        </p:nvSpPr>
        <p:spPr/>
        <p:txBody>
          <a:bodyPr>
            <a:normAutofit lnSpcReduction="10000"/>
          </a:bodyPr>
          <a:lstStyle/>
          <a:p>
            <a:r>
              <a:rPr lang="ru-RU" dirty="0" smtClean="0"/>
              <a:t>Структура транспортного хозяйства определяется главным образом объемом грузооборота, особенностями грузов и объемом производства. В состав транспортного хозяйства завода могут входить железнодорожный транспорт с подъездными путями и депо, колесный транспорт с гаражами и ремонтными мастерскими, водный транспорт с причалами, подвесные дороги и т.д.</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20688"/>
            <a:ext cx="8229600" cy="5880146"/>
          </a:xfrm>
        </p:spPr>
        <p:txBody>
          <a:bodyPr>
            <a:normAutofit fontScale="32500" lnSpcReduction="20000"/>
          </a:bodyPr>
          <a:lstStyle/>
          <a:p>
            <a:pPr algn="just"/>
            <a:r>
              <a:rPr lang="ru-RU" sz="4500" dirty="0" smtClean="0"/>
              <a:t>Транспортный комплекс Республики Казахстан объединяет железнодорожный, автомобильный, водный, авиационный, а также различные другие виды технологического транспорта, основные характеристики и показатели которого приведены в приложении. </a:t>
            </a:r>
          </a:p>
          <a:p>
            <a:pPr algn="just"/>
            <a:r>
              <a:rPr lang="ru-RU" sz="4500" dirty="0" smtClean="0"/>
              <a:t>Переход к свободным рыночным отношениям отразился на основных показателях деятельности транспортного комплекса. Так, в период с 1990 по 1999 годы перевозки грузов всеми видами транспорта сократились в 2,5 раза, грузооборот - более чем в 3,5 раза, перевозки пассажиров - в 5 раз. В последние два года отмечается тенденция роста этих показателей. </a:t>
            </a:r>
          </a:p>
          <a:p>
            <a:pPr algn="just"/>
            <a:r>
              <a:rPr lang="ru-RU" sz="4500" dirty="0" smtClean="0"/>
              <a:t>Наблюдается устойчивое возрастание роли транспортного комплекса в национальной экономике. Если в начале 1990-х годов доля транспорта и связи во внутреннем валовом продукте Республики Казахстан оценивалась на уровне 8,9 %, то к концу десятилетия она возросла до 13,3 %. При этом такой прирост удельного веса транспортного комплекса произошел в основном за счет резкого снижения доли некоторых отраслей в структуре экономики страны. </a:t>
            </a:r>
          </a:p>
          <a:p>
            <a:pPr algn="just"/>
            <a:r>
              <a:rPr lang="ru-RU" sz="4500" dirty="0" smtClean="0"/>
              <a:t>Либерализация экономики и структурные преобразования в транспортном комплексе привели к развитию свободного рынка транспортных услуг и интеграции в развивающуюся рыночную экономику Казахстана, изменилась нормативная правовая база, а также система управления транспортом. Внутренняя (преимущественно в автомобильном и авиационном транспорте) и межотраслевая (преимущественно между автомобильным и железнодорожным, железнодорожным и водным видами транспорта) конкуренции, а также конкуренция с иностранными перевозчиками за освоение рынков транспортных услуг обеспечивают определенное самосохранение транспортных систем.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857232"/>
            <a:ext cx="8229600" cy="857256"/>
          </a:xfrm>
        </p:spPr>
        <p:txBody>
          <a:bodyPr>
            <a:normAutofit fontScale="90000"/>
          </a:bodyPr>
          <a:lstStyle/>
          <a:p>
            <a:r>
              <a:rPr lang="ru-RU" sz="3600" dirty="0" smtClean="0">
                <a:latin typeface="Times New Roman" pitchFamily="18" charset="0"/>
                <a:cs typeface="Times New Roman" pitchFamily="18" charset="0"/>
              </a:rPr>
              <a:t>На предприятиях используют различные виды транспортных средств:</a:t>
            </a:r>
            <a:r>
              <a:rPr lang="ru-RU" dirty="0" smtClean="0"/>
              <a:t/>
            </a:r>
            <a:br>
              <a:rPr lang="ru-RU" dirty="0" smtClean="0"/>
            </a:br>
            <a:endParaRPr lang="ru-RU" dirty="0"/>
          </a:p>
        </p:txBody>
      </p:sp>
      <p:sp>
        <p:nvSpPr>
          <p:cNvPr id="2" name="Содержимое 1"/>
          <p:cNvSpPr>
            <a:spLocks noGrp="1"/>
          </p:cNvSpPr>
          <p:nvPr>
            <p:ph idx="1"/>
          </p:nvPr>
        </p:nvSpPr>
        <p:spPr>
          <a:xfrm>
            <a:off x="457200" y="1700808"/>
            <a:ext cx="8363272" cy="4395192"/>
          </a:xfrm>
        </p:spPr>
        <p:txBody>
          <a:bodyPr>
            <a:normAutofit fontScale="62500" lnSpcReduction="20000"/>
          </a:bodyPr>
          <a:lstStyle/>
          <a:p>
            <a:r>
              <a:rPr lang="ru-RU" dirty="0" smtClean="0"/>
              <a:t>·        по сфере обслуживания – средства межцехового и внутрицехового транспорта;</a:t>
            </a:r>
          </a:p>
          <a:p>
            <a:r>
              <a:rPr lang="ru-RU" dirty="0" smtClean="0"/>
              <a:t>·        в зависимости от назначения и места действия – внешний (железнодорожный, автомобильный) и внутренний;</a:t>
            </a:r>
          </a:p>
          <a:p>
            <a:r>
              <a:rPr lang="ru-RU" dirty="0" smtClean="0"/>
              <a:t>·        в зависимости от места перемещения грузов – напольный (тележки, электрокары, аккумуляторные тягачи и т.п.) и подвесной (</a:t>
            </a:r>
            <a:r>
              <a:rPr lang="ru-RU" dirty="0" err="1" smtClean="0"/>
              <a:t>электротали</a:t>
            </a:r>
            <a:r>
              <a:rPr lang="ru-RU" dirty="0" smtClean="0"/>
              <a:t>, конвейеры, кран-балки);</a:t>
            </a:r>
          </a:p>
          <a:p>
            <a:r>
              <a:rPr lang="ru-RU" dirty="0" smtClean="0"/>
              <a:t>·        в зависимости от режима работы – транспортные средства непрерывного (конвейерные системы и т.п.) и периодического действия (автомашины, самоходные тележки и т.п.);</a:t>
            </a:r>
          </a:p>
          <a:p>
            <a:r>
              <a:rPr lang="ru-RU" dirty="0" smtClean="0"/>
              <a:t>·        по направлениям движения – транспортные средства для горизонтального (транспортеры, рольганги), вертикального (лифты, элеваторы и т.п.) и смешанного перемещения (краны, канатные и монорельсовые дороги);</a:t>
            </a:r>
          </a:p>
          <a:p>
            <a:r>
              <a:rPr lang="ru-RU" dirty="0" smtClean="0"/>
              <a:t>·        по уровню автоматизации – автоматические, механизированные, ручные;</a:t>
            </a:r>
          </a:p>
          <a:p>
            <a:r>
              <a:rPr lang="ru-RU" dirty="0" smtClean="0"/>
              <a:t>·        по виду перемещаемых грузов – транспортные средства для перемещения сыпучих, наливных и штучных грузов.</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836712"/>
            <a:ext cx="8229600" cy="1066800"/>
          </a:xfrm>
        </p:spPr>
        <p:txBody>
          <a:bodyPr>
            <a:normAutofit fontScale="90000"/>
          </a:bodyPr>
          <a:lstStyle/>
          <a:p>
            <a:r>
              <a:rPr lang="ru-RU" i="1" dirty="0" smtClean="0"/>
              <a:t>Задачи транспортного хозяйства </a:t>
            </a:r>
            <a:endParaRPr lang="ru-RU" dirty="0"/>
          </a:p>
        </p:txBody>
      </p:sp>
      <p:sp>
        <p:nvSpPr>
          <p:cNvPr id="2" name="Содержимое 1"/>
          <p:cNvSpPr>
            <a:spLocks noGrp="1"/>
          </p:cNvSpPr>
          <p:nvPr>
            <p:ph idx="1"/>
          </p:nvPr>
        </p:nvSpPr>
        <p:spPr>
          <a:xfrm>
            <a:off x="457200" y="1785926"/>
            <a:ext cx="8229600" cy="4310074"/>
          </a:xfrm>
        </p:spPr>
        <p:txBody>
          <a:bodyPr/>
          <a:lstStyle/>
          <a:p>
            <a:r>
              <a:rPr lang="ru-RU" dirty="0" smtClean="0"/>
              <a:t>осуществление бесперебойной транспортировки всех грузов в соответствии с производственным процессом, содержание транспортных средств в исправном и работоспособном состоянии, снижение издержек на транспортные и погрузо-разгрузочные работы.</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836712"/>
            <a:ext cx="8229600" cy="1143008"/>
          </a:xfrm>
        </p:spPr>
        <p:txBody>
          <a:bodyPr>
            <a:noAutofit/>
          </a:bodyPr>
          <a:lstStyle/>
          <a:p>
            <a:pPr algn="ctr"/>
            <a:r>
              <a:rPr lang="ru-RU" sz="3200" dirty="0" smtClean="0">
                <a:latin typeface="Times New Roman" pitchFamily="18" charset="0"/>
                <a:cs typeface="Times New Roman" pitchFamily="18" charset="0"/>
              </a:rPr>
              <a:t>По своему назначению транспортные средства могут быть подразделены на внутренний, межцеховой и внешний транспорт.</a:t>
            </a:r>
            <a:endParaRPr lang="ru-RU" sz="3200" dirty="0">
              <a:latin typeface="Times New Roman" pitchFamily="18" charset="0"/>
              <a:cs typeface="Times New Roman" pitchFamily="18" charset="0"/>
            </a:endParaRPr>
          </a:p>
        </p:txBody>
      </p:sp>
      <p:sp>
        <p:nvSpPr>
          <p:cNvPr id="2" name="Содержимое 1"/>
          <p:cNvSpPr>
            <a:spLocks noGrp="1"/>
          </p:cNvSpPr>
          <p:nvPr>
            <p:ph idx="1"/>
          </p:nvPr>
        </p:nvSpPr>
        <p:spPr>
          <a:xfrm>
            <a:off x="467544" y="2420888"/>
            <a:ext cx="8229600" cy="4095760"/>
          </a:xfrm>
        </p:spPr>
        <p:txBody>
          <a:bodyPr>
            <a:normAutofit fontScale="77500" lnSpcReduction="20000"/>
          </a:bodyPr>
          <a:lstStyle/>
          <a:p>
            <a:r>
              <a:rPr lang="ru-RU" i="1" dirty="0" smtClean="0"/>
              <a:t>Внешний транспорт</a:t>
            </a:r>
            <a:r>
              <a:rPr lang="ru-RU" dirty="0" smtClean="0"/>
              <a:t> обеспечивает связь предприятия, его материально-технических складов, складов готовой продукции с предприятиями-поставщиками, контрагентами, станциями железнодорожного, водного и воздушного транспорта.</a:t>
            </a:r>
          </a:p>
          <a:p>
            <a:r>
              <a:rPr lang="ru-RU" i="1" dirty="0" smtClean="0"/>
              <a:t>Межцеховой транспорт</a:t>
            </a:r>
            <a:r>
              <a:rPr lang="ru-RU" dirty="0" smtClean="0"/>
              <a:t> выполняет функции связующего звена между цехами предприятия, его складами, службами и другими производственными объектами.</a:t>
            </a:r>
          </a:p>
          <a:p>
            <a:r>
              <a:rPr lang="ru-RU" i="1" dirty="0" smtClean="0"/>
              <a:t>Внутрицеховой транспорт</a:t>
            </a:r>
            <a:r>
              <a:rPr lang="ru-RU" dirty="0" smtClean="0"/>
              <a:t> перемещает грузы в цехе в ходе производственного процесса, осуществляя движение сырья, материалов и комплектующих деталей и узлов не только от склада к рабочим местам, но и между рабочими местами, а также контрольными постами.</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836712"/>
            <a:ext cx="8229600" cy="1066800"/>
          </a:xfrm>
        </p:spPr>
        <p:txBody>
          <a:bodyPr/>
          <a:lstStyle/>
          <a:p>
            <a:pPr algn="ctr"/>
            <a:r>
              <a:rPr lang="ru-RU" i="1" dirty="0" smtClean="0"/>
              <a:t>Грузооборот</a:t>
            </a:r>
            <a:r>
              <a:rPr lang="ru-RU" dirty="0" smtClean="0"/>
              <a:t> </a:t>
            </a:r>
            <a:endParaRPr lang="ru-RU" dirty="0"/>
          </a:p>
        </p:txBody>
      </p:sp>
      <p:sp>
        <p:nvSpPr>
          <p:cNvPr id="2" name="Содержимое 1"/>
          <p:cNvSpPr>
            <a:spLocks noGrp="1"/>
          </p:cNvSpPr>
          <p:nvPr>
            <p:ph idx="1"/>
          </p:nvPr>
        </p:nvSpPr>
        <p:spPr>
          <a:xfrm>
            <a:off x="457200" y="1714488"/>
            <a:ext cx="8229600" cy="4381512"/>
          </a:xfrm>
        </p:spPr>
        <p:txBody>
          <a:bodyPr/>
          <a:lstStyle/>
          <a:p>
            <a:r>
              <a:rPr lang="ru-RU" i="1" dirty="0" smtClean="0"/>
              <a:t>Грузооборот</a:t>
            </a:r>
            <a:r>
              <a:rPr lang="ru-RU" dirty="0" smtClean="0"/>
              <a:t> представляет собой общее количество грузов, перемещаемых на территории завода, цеха, склада в единицу времени в течение учетного периода. Грузооборот складывается</a:t>
            </a:r>
            <a:r>
              <a:rPr lang="ru-RU" b="1" dirty="0" smtClean="0"/>
              <a:t> </a:t>
            </a:r>
            <a:r>
              <a:rPr lang="ru-RU" dirty="0" smtClean="0"/>
              <a:t>из</a:t>
            </a:r>
            <a:r>
              <a:rPr lang="ru-RU" b="1" dirty="0" smtClean="0"/>
              <a:t> </a:t>
            </a:r>
            <a:r>
              <a:rPr lang="ru-RU" dirty="0" smtClean="0"/>
              <a:t>отдельных грузовых потоков. </a:t>
            </a:r>
            <a:r>
              <a:rPr lang="ru-RU" i="1" dirty="0" smtClean="0"/>
              <a:t>Грузовым потоком</a:t>
            </a:r>
            <a:r>
              <a:rPr lang="ru-RU" dirty="0" smtClean="0"/>
              <a:t> называется количество грузов, транспортируемых в единицу времени между двумя смежными пунктами.</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928670"/>
            <a:ext cx="7715304" cy="4524315"/>
          </a:xfrm>
          <a:prstGeom prst="rect">
            <a:avLst/>
          </a:prstGeom>
        </p:spPr>
        <p:txBody>
          <a:bodyPr wrap="square">
            <a:spAutoFit/>
          </a:bodyPr>
          <a:lstStyle/>
          <a:p>
            <a:r>
              <a:rPr lang="ru-RU" dirty="0" smtClean="0"/>
              <a:t>Величина грузовых потоков зависит от организационно-производственного типа производства и может быть рассчитана в условиях постоянной номенклатуры и объемов производства аналитическим методом на основе норм расхода материалов и величины производственной программы. В условиях быстро и часто изменяющейся номенклатуры и объема производства можно применить метод специального обследования и накопления статистической информации о грузопотоках с последующей их обработкой или путем выбора типового представителя перемещаемых грузов и расчета на его основе показателя грузопотока. В конечном итоге, какой бы из названных методов ни был применен, данные о грузопотоке и грузообороте должны служить для определения необходимого количества транспортных средств и достижения их постоянной загрузки. О рациональности функционирования транспортного хозяйства можно судить на основе равномерного грузооборота.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7158" y="642918"/>
            <a:ext cx="8229600" cy="1428760"/>
          </a:xfrm>
        </p:spPr>
        <p:txBody>
          <a:bodyPr/>
          <a:lstStyle/>
          <a:p>
            <a:r>
              <a:rPr lang="ru-RU" dirty="0" smtClean="0"/>
              <a:t>Грузоперевозки</a:t>
            </a:r>
            <a:endParaRPr lang="ru-RU" dirty="0"/>
          </a:p>
        </p:txBody>
      </p:sp>
      <p:sp>
        <p:nvSpPr>
          <p:cNvPr id="2" name="Содержимое 1"/>
          <p:cNvSpPr>
            <a:spLocks noGrp="1"/>
          </p:cNvSpPr>
          <p:nvPr>
            <p:ph idx="1"/>
          </p:nvPr>
        </p:nvSpPr>
        <p:spPr>
          <a:xfrm>
            <a:off x="457200" y="2500306"/>
            <a:ext cx="8229600" cy="3595694"/>
          </a:xfrm>
        </p:spPr>
        <p:txBody>
          <a:bodyPr/>
          <a:lstStyle/>
          <a:p>
            <a:r>
              <a:rPr lang="ru-RU" dirty="0" smtClean="0"/>
              <a:t>это процесс перемещения из одного места в другое каких-либо грузов. Грузы, подлежащие к перевозке, могут быть разнообразными по своим свойствам и назначению, по способу и видам транспортировки.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57166"/>
            <a:ext cx="8229600" cy="1357322"/>
          </a:xfrm>
        </p:spPr>
        <p:txBody>
          <a:bodyPr>
            <a:normAutofit/>
          </a:bodyPr>
          <a:lstStyle/>
          <a:p>
            <a:r>
              <a:rPr lang="ru-RU" sz="3600" b="1" dirty="0" smtClean="0">
                <a:latin typeface="Times New Roman" pitchFamily="18" charset="0"/>
                <a:cs typeface="Times New Roman" pitchFamily="18" charset="0"/>
              </a:rPr>
              <a:t>Основные виды перевозки грузов</a:t>
            </a:r>
            <a:br>
              <a:rPr lang="ru-RU" sz="3600" b="1"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2" name="Содержимое 1"/>
          <p:cNvSpPr>
            <a:spLocks noGrp="1"/>
          </p:cNvSpPr>
          <p:nvPr>
            <p:ph idx="1"/>
          </p:nvPr>
        </p:nvSpPr>
        <p:spPr>
          <a:xfrm>
            <a:off x="457200" y="1785926"/>
            <a:ext cx="8229600" cy="4310074"/>
          </a:xfrm>
        </p:spPr>
        <p:txBody>
          <a:bodyPr/>
          <a:lstStyle/>
          <a:p>
            <a:r>
              <a:rPr lang="ru-RU" dirty="0" smtClean="0"/>
              <a:t>Морским контейнером (корабли, судна).</a:t>
            </a:r>
          </a:p>
          <a:p>
            <a:r>
              <a:rPr lang="ru-RU" dirty="0" smtClean="0"/>
              <a:t>Железнодорожным транспортом.</a:t>
            </a:r>
          </a:p>
          <a:p>
            <a:r>
              <a:rPr lang="ru-RU" dirty="0" smtClean="0"/>
              <a:t>Автотранспортом.</a:t>
            </a:r>
          </a:p>
          <a:p>
            <a:r>
              <a:rPr lang="ru-RU" dirty="0" smtClean="0"/>
              <a:t>Авиатранспортом (самолетом, вертолетом).</a:t>
            </a:r>
          </a:p>
          <a:p>
            <a:r>
              <a:rPr lang="ru-RU" dirty="0" smtClean="0"/>
              <a:t>Трубопровод</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70</TotalTime>
  <Words>1558</Words>
  <Application>Microsoft Office PowerPoint</Application>
  <PresentationFormat>Экран (4:3)</PresentationFormat>
  <Paragraphs>71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Городская</vt:lpstr>
      <vt:lpstr>Организация транспортного хозяйства</vt:lpstr>
      <vt:lpstr>Структура транспортного хозяйства </vt:lpstr>
      <vt:lpstr>На предприятиях используют различные виды транспортных средств: </vt:lpstr>
      <vt:lpstr>Задачи транспортного хозяйства </vt:lpstr>
      <vt:lpstr>По своему назначению транспортные средства могут быть подразделены на внутренний, межцеховой и внешний транспорт.</vt:lpstr>
      <vt:lpstr>Грузооборот </vt:lpstr>
      <vt:lpstr>Презентация PowerPoint</vt:lpstr>
      <vt:lpstr>Грузоперевозки</vt:lpstr>
      <vt:lpstr>Основные виды перевозки грузов </vt:lpstr>
      <vt:lpstr>Грузоперевозки, совершаемые при помощи морских контейнеров </vt:lpstr>
      <vt:lpstr>Грузоперевозки, совершаемые при помощи железнодорожного транспорта </vt:lpstr>
      <vt:lpstr>Грузоперевозки, совершаемые при помощи автотранспорта </vt:lpstr>
      <vt:lpstr>Грузоперевозки, совершаемые при помощи авиатранспорта </vt:lpstr>
      <vt:lpstr>Презентация PowerPoint</vt:lpstr>
      <vt:lpstr>Презентация PowerPoint</vt:lpstr>
      <vt:lpstr>Факторы и критерии выбора транспортных средств</vt:lpstr>
      <vt:lpstr>Состояние и развитие транспорта имеют для Республики Казахстан исключительное значение. </vt:lpstr>
      <vt:lpstr>Определение маршрутов перевозок </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теме: «Организация транспортного хозяйства»</dc:title>
  <dc:creator>UserLib</dc:creator>
  <cp:lastModifiedBy>Юлия</cp:lastModifiedBy>
  <cp:revision>8</cp:revision>
  <dcterms:created xsi:type="dcterms:W3CDTF">2012-01-19T05:51:40Z</dcterms:created>
  <dcterms:modified xsi:type="dcterms:W3CDTF">2012-01-29T16:49:22Z</dcterms:modified>
</cp:coreProperties>
</file>