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1" r:id="rId4"/>
    <p:sldId id="260" r:id="rId5"/>
    <p:sldId id="272" r:id="rId6"/>
    <p:sldId id="261" r:id="rId7"/>
    <p:sldId id="262" r:id="rId8"/>
    <p:sldId id="263" r:id="rId9"/>
    <p:sldId id="280" r:id="rId10"/>
    <p:sldId id="264" r:id="rId11"/>
    <p:sldId id="281" r:id="rId12"/>
    <p:sldId id="266" r:id="rId13"/>
    <p:sldId id="265" r:id="rId14"/>
    <p:sldId id="267" r:id="rId15"/>
    <p:sldId id="268" r:id="rId16"/>
    <p:sldId id="269" r:id="rId17"/>
    <p:sldId id="273" r:id="rId18"/>
    <p:sldId id="274" r:id="rId19"/>
    <p:sldId id="279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6BD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2" autoAdjust="0"/>
    <p:restoredTop sz="94660"/>
  </p:normalViewPr>
  <p:slideViewPr>
    <p:cSldViewPr>
      <p:cViewPr>
        <p:scale>
          <a:sx n="60" d="100"/>
          <a:sy n="60" d="100"/>
        </p:scale>
        <p:origin x="-1608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548680"/>
            <a:ext cx="8424936" cy="5760640"/>
          </a:xfrm>
        </p:spPr>
        <p:txBody>
          <a:bodyPr>
            <a:normAutofit/>
          </a:bodyPr>
          <a:lstStyle/>
          <a:p>
            <a:endParaRPr lang="ru-RU" sz="2800" b="1" i="1" dirty="0" smtClean="0"/>
          </a:p>
          <a:p>
            <a:r>
              <a:rPr lang="ru-RU" sz="3600" b="1" i="1" dirty="0" smtClean="0"/>
              <a:t>Вирус инфекционного  бронхита кур</a:t>
            </a:r>
          </a:p>
          <a:p>
            <a:endParaRPr lang="ru-RU" sz="3600" b="1" i="1" dirty="0" smtClean="0">
              <a:solidFill>
                <a:schemeClr val="bg1"/>
              </a:solidFill>
            </a:endParaRPr>
          </a:p>
          <a:p>
            <a:r>
              <a:rPr lang="ru-RU" sz="3600" b="1" i="1" dirty="0" smtClean="0">
                <a:solidFill>
                  <a:schemeClr val="bg1"/>
                </a:solidFill>
              </a:rPr>
              <a:t> 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IBV-001A x4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2132856"/>
            <a:ext cx="6768752" cy="424847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92696"/>
            <a:ext cx="8640960" cy="590465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При </a:t>
            </a:r>
            <a:r>
              <a:rPr lang="ru-RU" i="1" dirty="0" smtClean="0"/>
              <a:t>синдроме поражения репродуктивных органов </a:t>
            </a:r>
            <a:r>
              <a:rPr lang="ru-RU" dirty="0" smtClean="0"/>
              <a:t>у взрослой птицы клинические признаки нехарактерны (ринит, конъюнктивит, у отдельных птиц затрудненное дыхание). На 7…14-й день болезни на любой стадии яйцекладки отмечают снижение яйценоскости (которая восстанавливается к 21…28-му дню), снесение дефектных яиц, выводимость цыплят падает.</a:t>
            </a:r>
          </a:p>
          <a:p>
            <a:endParaRPr lang="ru-RU" dirty="0" smtClean="0"/>
          </a:p>
          <a:p>
            <a:r>
              <a:rPr lang="ru-RU" dirty="0" smtClean="0"/>
              <a:t>Некоторые штаммы вируса могут в течение первых 2 </a:t>
            </a:r>
            <a:r>
              <a:rPr lang="ru-RU" dirty="0" err="1" smtClean="0"/>
              <a:t>нед</a:t>
            </a:r>
            <a:r>
              <a:rPr lang="ru-RU" dirty="0" smtClean="0"/>
              <a:t> болезни вызывать </a:t>
            </a:r>
            <a:r>
              <a:rPr lang="ru-RU" i="1" dirty="0" err="1" smtClean="0"/>
              <a:t>нефрозонефритный</a:t>
            </a:r>
            <a:r>
              <a:rPr lang="ru-RU" i="1" dirty="0" smtClean="0"/>
              <a:t> синдром </a:t>
            </a:r>
            <a:r>
              <a:rPr lang="ru-RU" dirty="0" smtClean="0"/>
              <a:t>-</a:t>
            </a:r>
            <a:r>
              <a:rPr lang="ru-RU" i="1" dirty="0" smtClean="0"/>
              <a:t> </a:t>
            </a:r>
            <a:r>
              <a:rPr lang="ru-RU" dirty="0" smtClean="0"/>
              <a:t>поражение почек и мочеточников с отложением </a:t>
            </a:r>
            <a:r>
              <a:rPr lang="ru-RU" dirty="0" err="1" smtClean="0"/>
              <a:t>уратов</a:t>
            </a:r>
            <a:r>
              <a:rPr lang="ru-RU" dirty="0" smtClean="0"/>
              <a:t>. В таких случаях у больных птиц обычно отмечают депрессию и диарею с примесью </a:t>
            </a:r>
            <a:r>
              <a:rPr lang="ru-RU" dirty="0" err="1" smtClean="0"/>
              <a:t>уратов</a:t>
            </a:r>
            <a:r>
              <a:rPr lang="ru-RU" dirty="0" smtClean="0"/>
              <a:t>. Течение болезни острое. В начале эпизоотии нередко наблюдают нечеткие признаки респираторного синдрома. При первичной циркуляции вируса в хозяйстве летальность птицы при этой форме болезни достигает 57…70%.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8000" b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4807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         </a:t>
            </a:r>
            <a:r>
              <a:rPr lang="ru-RU" sz="3200" b="1" i="1" dirty="0" smtClean="0">
                <a:solidFill>
                  <a:schemeClr val="tx1"/>
                </a:solidFill>
              </a:rPr>
              <a:t>Патологоанатомические признаки</a:t>
            </a:r>
            <a:endParaRPr lang="ru-RU" sz="3200" b="1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764704"/>
            <a:ext cx="8568952" cy="5904656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Внешние признаки у погибших цыплят и кур </a:t>
            </a:r>
            <a:r>
              <a:rPr lang="ru-RU" b="1" dirty="0" err="1" smtClean="0"/>
              <a:t>малохарактерны</a:t>
            </a:r>
            <a:r>
              <a:rPr lang="ru-RU" b="1" dirty="0" smtClean="0"/>
              <a:t>, иногда отмечают цианоз гребня, лицевой части черепа. У молодняка наблюдают гиперемию слизистых оболочек носа, трахеи и скопление серозного или серозно-слизистого экссудата. Легкие слегка увеличены в объеме, красного цвета, наполнены пенистой жидкостью. Воздухоносные мешки </a:t>
            </a:r>
            <a:r>
              <a:rPr lang="ru-RU" b="1" dirty="0" err="1" smtClean="0"/>
              <a:t>очагово</a:t>
            </a:r>
            <a:r>
              <a:rPr lang="ru-RU" b="1" dirty="0" smtClean="0"/>
              <a:t> или диффузно поражены; отмечают зернистую дистрофию почек и печени. У взрослой птицы яичник и яйцевод недоразвиты, яйцевые фолликулы атрофированы. В яйцеводе обнаруживают кисты, в оболочке яичника нередки кровоизлияния, печень застойно </a:t>
            </a:r>
            <a:r>
              <a:rPr lang="ru-RU" b="1" dirty="0" err="1" smtClean="0"/>
              <a:t>гиперемирована</a:t>
            </a:r>
            <a:r>
              <a:rPr lang="ru-RU" b="1" dirty="0" smtClean="0"/>
              <a:t>, края притуплены.</a:t>
            </a:r>
          </a:p>
          <a:p>
            <a:endParaRPr lang="ru-RU" b="1" dirty="0" smtClean="0"/>
          </a:p>
          <a:p>
            <a:r>
              <a:rPr lang="ru-RU" b="1" dirty="0" smtClean="0"/>
              <a:t>При </a:t>
            </a:r>
            <a:r>
              <a:rPr lang="ru-RU" b="1" dirty="0" err="1" smtClean="0"/>
              <a:t>нефрозонефритном</a:t>
            </a:r>
            <a:r>
              <a:rPr lang="ru-RU" b="1" dirty="0" smtClean="0"/>
              <a:t> синдроме обнаруживают набухание и пестроту рисунка почек. Мочевые канальцы переполнены </a:t>
            </a:r>
            <a:r>
              <a:rPr lang="ru-RU" b="1" dirty="0" err="1" smtClean="0"/>
              <a:t>уратами</a:t>
            </a:r>
            <a:r>
              <a:rPr lang="ru-RU" b="1" dirty="0" smtClean="0"/>
              <a:t>, их находят и на серозных покровах внутренних органов. У павших куриных эмбрионов отмечаются серозная пневмония, нефроз, скопление </a:t>
            </a:r>
            <a:r>
              <a:rPr lang="ru-RU" b="1" dirty="0" err="1" smtClean="0"/>
              <a:t>уратов</a:t>
            </a:r>
            <a:r>
              <a:rPr lang="ru-RU" b="1" dirty="0" smtClean="0"/>
              <a:t> в аллантоисе, отечность и гиперемия плодовых оболочек. Характерным признаком считается на 6…9-й день «карликовость» эмбрионов. При осложнении </a:t>
            </a:r>
            <a:r>
              <a:rPr lang="ru-RU" b="1" dirty="0" err="1" smtClean="0"/>
              <a:t>колисептицемией</a:t>
            </a:r>
            <a:r>
              <a:rPr lang="ru-RU" b="1" dirty="0" smtClean="0"/>
              <a:t>, респираторным </a:t>
            </a:r>
            <a:r>
              <a:rPr lang="ru-RU" b="1" dirty="0" err="1" smtClean="0"/>
              <a:t>микоплазмозом</a:t>
            </a:r>
            <a:r>
              <a:rPr lang="ru-RU" b="1" dirty="0" smtClean="0"/>
              <a:t> на вскрытии обнаруживают </a:t>
            </a:r>
            <a:r>
              <a:rPr lang="ru-RU" b="1" dirty="0" err="1" smtClean="0"/>
              <a:t>аэросаккулит</a:t>
            </a:r>
            <a:r>
              <a:rPr lang="ru-RU" b="1" dirty="0" smtClean="0"/>
              <a:t>, перикардит, перигепатит.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40960" cy="100811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         </a:t>
            </a:r>
            <a:r>
              <a:rPr lang="ru-RU" sz="2800" b="1" i="1" dirty="0" smtClean="0">
                <a:solidFill>
                  <a:schemeClr val="tx1"/>
                </a:solidFill>
              </a:rPr>
              <a:t>Диагностика и дифференциальная диагностика</a:t>
            </a:r>
            <a:br>
              <a:rPr lang="ru-RU" sz="2800" b="1" i="1" dirty="0" smtClean="0">
                <a:solidFill>
                  <a:schemeClr val="tx1"/>
                </a:solidFill>
              </a:rPr>
            </a:br>
            <a:endParaRPr lang="ru-RU" sz="2800" b="1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80728"/>
            <a:ext cx="8496944" cy="561662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На основании </a:t>
            </a:r>
            <a:r>
              <a:rPr lang="ru-RU" dirty="0" err="1" smtClean="0"/>
              <a:t>эпизоото-логических</a:t>
            </a:r>
            <a:r>
              <a:rPr lang="ru-RU" dirty="0" smtClean="0"/>
              <a:t> данных, клинических признаков и патоморфологических изменений можно поставить лишь предварительный диагноз на ИБК. Решающее значение имеет проведение лабораторных исследований, которые основываются на выделении и идентификации вируса, </a:t>
            </a:r>
            <a:r>
              <a:rPr lang="ru-RU" dirty="0" err="1" smtClean="0"/>
              <a:t>биопробе</a:t>
            </a:r>
            <a:r>
              <a:rPr lang="ru-RU" dirty="0" smtClean="0"/>
              <a:t> и обнаружении специфических антител в парных пробах сыворотки крови птиц.</a:t>
            </a:r>
          </a:p>
          <a:p>
            <a:r>
              <a:rPr lang="ru-RU" dirty="0" smtClean="0"/>
              <a:t>Для выделения и идентификации вируса патологическим материалом заражают 8… 10-дневные куриные эмбрионы, которые обычно погибают на 5…7-м пассаже через 36…48 ч. Выделенный вирус идентифицируют при помощи специфических иммунных сывороток в РН, РНГА, РДП и РИФ.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Одновременно с выделением вируса проводят экспериментальное воспроизведение болезни на цыплятах Ю…20-дневного возраста, полученных из благополучных по ИБК хозяйств. При положительной </a:t>
            </a:r>
            <a:r>
              <a:rPr lang="ru-RU" dirty="0" err="1" smtClean="0"/>
              <a:t>биопробе</a:t>
            </a:r>
            <a:r>
              <a:rPr lang="ru-RU" dirty="0" smtClean="0"/>
              <a:t> через 18…36 ч у цыплят развиваются клинические признаки болезни.</a:t>
            </a:r>
          </a:p>
          <a:p>
            <a:endParaRPr lang="ru-RU" dirty="0" smtClean="0"/>
          </a:p>
          <a:p>
            <a:r>
              <a:rPr lang="ru-RU" dirty="0" smtClean="0"/>
              <a:t>Вируснейтрализующие антитела в основном накапливаются с 11-го по 36-й день и сохраняются в сыворотке крови цыплят в течение 483 дней. Антитела выявляют при помощи РНГА или РДП.</a:t>
            </a:r>
          </a:p>
          <a:p>
            <a:r>
              <a:rPr lang="ru-RU" dirty="0" smtClean="0"/>
              <a:t>При дифференциальной диагностике необходимо исключить инфекционный ларинготрахеит, болезнь Ньюкасла, оспу, грипп, инфекционную </a:t>
            </a:r>
            <a:r>
              <a:rPr lang="ru-RU" dirty="0" err="1" smtClean="0"/>
              <a:t>бурсальную</a:t>
            </a:r>
            <a:r>
              <a:rPr lang="ru-RU" dirty="0" smtClean="0"/>
              <a:t> болезнь, респираторный </a:t>
            </a:r>
            <a:r>
              <a:rPr lang="ru-RU" dirty="0" err="1" smtClean="0"/>
              <a:t>микоплазмоз</a:t>
            </a:r>
            <a:r>
              <a:rPr lang="ru-RU" dirty="0" smtClean="0"/>
              <a:t>, </a:t>
            </a:r>
            <a:r>
              <a:rPr lang="ru-RU" dirty="0" err="1" smtClean="0"/>
              <a:t>гемофилез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</a:t>
            </a:r>
            <a:r>
              <a:rPr lang="ru-RU" sz="3100" b="1" i="1" dirty="0" smtClean="0">
                <a:solidFill>
                  <a:schemeClr val="tx1"/>
                </a:solidFill>
              </a:rPr>
              <a:t>Иммунитет ,специфическая профилактика</a:t>
            </a:r>
            <a:endParaRPr lang="ru-RU" sz="3100" b="1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764704"/>
            <a:ext cx="8640960" cy="576064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Переболевшая птица становится устойчивой к штамму, который вызвал заболевание. Продолжительность иммунитета 5…6 мес.</a:t>
            </a:r>
          </a:p>
          <a:p>
            <a:r>
              <a:rPr lang="ru-RU" dirty="0" smtClean="0"/>
              <a:t>Установлено, что материнские антитела не имеют большого значения в защите от ИБК, поэтому во многих хозяйствах проводят вакцинацию цыплят в суточном возрасте </a:t>
            </a:r>
            <a:r>
              <a:rPr lang="ru-RU" dirty="0" err="1" smtClean="0"/>
              <a:t>интраназально</a:t>
            </a:r>
            <a:r>
              <a:rPr lang="ru-RU" dirty="0" smtClean="0"/>
              <a:t> или </a:t>
            </a:r>
            <a:r>
              <a:rPr lang="ru-RU" dirty="0" err="1" smtClean="0"/>
              <a:t>спрей-методом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Живые </a:t>
            </a:r>
            <a:r>
              <a:rPr lang="ru-RU" dirty="0" err="1" smtClean="0"/>
              <a:t>вирус-вакцины</a:t>
            </a:r>
            <a:r>
              <a:rPr lang="ru-RU" dirty="0" smtClean="0"/>
              <a:t> применяют с большой осторожностью, так как они могут провоцировать в хозяйствах респираторный </a:t>
            </a:r>
            <a:r>
              <a:rPr lang="ru-RU" dirty="0" err="1" smtClean="0"/>
              <a:t>микоплазмоз</a:t>
            </a:r>
            <a:r>
              <a:rPr lang="ru-RU" dirty="0" smtClean="0"/>
              <a:t>, </a:t>
            </a:r>
            <a:r>
              <a:rPr lang="ru-RU" dirty="0" err="1" smtClean="0"/>
              <a:t>ко-лисептицемию</a:t>
            </a:r>
            <a:r>
              <a:rPr lang="ru-RU" dirty="0" smtClean="0"/>
              <a:t>. Широкое распространение в птицеводческих хозяйствах получили две живые </a:t>
            </a:r>
            <a:r>
              <a:rPr lang="ru-RU" dirty="0" err="1" smtClean="0"/>
              <a:t>вирус-вакцины</a:t>
            </a:r>
            <a:r>
              <a:rPr lang="ru-RU" dirty="0" smtClean="0"/>
              <a:t> из штамма AM и вакцина Н-120.</a:t>
            </a:r>
          </a:p>
          <a:p>
            <a:r>
              <a:rPr lang="ru-RU" dirty="0" smtClean="0"/>
              <a:t>Родительское стадо кур перед яйцекладкой внутримышечно прививают ассоциированной инактивированной вакциной против ИБК, БН, ИББ и ССЯ-76.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    </a:t>
            </a:r>
            <a:r>
              <a:rPr lang="ru-RU" b="1" i="1" dirty="0" smtClean="0">
                <a:solidFill>
                  <a:schemeClr val="tx1"/>
                </a:solidFill>
              </a:rPr>
              <a:t>Профилактика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76064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целях охраны хозяйства от заноса вируса ИБК руководители и специалисты птицефабрик и птицеводческих ферм обязаны строго выполнять комплекс мероприятий, предусмотренных Ветеринарно-санитарными правилами для птицеводческих хозяйств (ферм) и требованиями при их проектировании.</a:t>
            </a:r>
          </a:p>
          <a:p>
            <a:endParaRPr lang="ru-RU" dirty="0" smtClean="0"/>
          </a:p>
          <a:p>
            <a:r>
              <a:rPr lang="ru-RU" dirty="0" smtClean="0"/>
              <a:t>Не допускается хозяйственная связь птицефабрик и птицеферм с неблагополучным по ИБК хозяйством. При комплектовании </a:t>
            </a:r>
            <a:r>
              <a:rPr lang="ru-RU" dirty="0" err="1" smtClean="0"/>
              <a:t>птицехозяйства</a:t>
            </a:r>
            <a:r>
              <a:rPr lang="ru-RU" dirty="0" smtClean="0"/>
              <a:t> разрешается использовать инкубационное яйцо только от клинически здоровой птицы. Дезинфекцию инкубационного яйца, инкубаторов и птичников проводят с соблюдением существующих правил и рекомендаций.</a:t>
            </a:r>
          </a:p>
          <a:p>
            <a:r>
              <a:rPr lang="ru-RU" dirty="0" smtClean="0"/>
              <a:t>Комплектование птичников и зон следует проводить только одновозрастной птицей. Во всех помещениях, где содержат птицу, необходимо осуществлять постоянный контроль за воздухообменом.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5688632" cy="504056"/>
          </a:xfrm>
          <a:solidFill>
            <a:srgbClr val="A66BD3"/>
          </a:solidFill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tx1"/>
                </a:solidFill>
              </a:rPr>
              <a:t>     </a:t>
            </a:r>
            <a:r>
              <a:rPr lang="ru-RU" sz="2400" b="1" i="1" dirty="0" smtClean="0">
                <a:solidFill>
                  <a:schemeClr val="bg1"/>
                </a:solidFill>
              </a:rPr>
              <a:t>Вирус инфекционного  бронхита кур 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179512" y="1124744"/>
            <a:ext cx="4248472" cy="54726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499992" y="764704"/>
            <a:ext cx="4464496" cy="583264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endParaRPr lang="ru-RU" sz="3000" dirty="0" smtClean="0"/>
          </a:p>
          <a:p>
            <a:pPr>
              <a:buNone/>
            </a:pPr>
            <a:r>
              <a:rPr lang="ru-RU" sz="3000" dirty="0" smtClean="0"/>
              <a:t>    Болезнь, вызываемая типичным видом вируса рода </a:t>
            </a:r>
            <a:r>
              <a:rPr lang="en-US" sz="3000" dirty="0" err="1" smtClean="0"/>
              <a:t>Coronavirus</a:t>
            </a:r>
            <a:r>
              <a:rPr lang="ru-RU" sz="3000" dirty="0" smtClean="0"/>
              <a:t>, называется инфекционным бронхитом кур. Возбудителем является вирус </a:t>
            </a:r>
            <a:r>
              <a:rPr lang="en-US" sz="3000" dirty="0" smtClean="0"/>
              <a:t>Avian Infectious Bronchitis </a:t>
            </a:r>
            <a:r>
              <a:rPr lang="en-US" sz="3000" dirty="0" err="1" smtClean="0"/>
              <a:t>Coronavirus</a:t>
            </a:r>
            <a:r>
              <a:rPr lang="ru-RU" sz="3000" dirty="0" smtClean="0"/>
              <a:t>, который относится к семейству </a:t>
            </a:r>
            <a:r>
              <a:rPr lang="ru-RU" sz="3000" dirty="0" err="1" smtClean="0"/>
              <a:t>Коронавирусов</a:t>
            </a:r>
            <a:r>
              <a:rPr lang="ru-RU" sz="3000" dirty="0" smtClean="0"/>
              <a:t> (</a:t>
            </a:r>
            <a:r>
              <a:rPr lang="en-US" sz="3000" dirty="0" err="1" smtClean="0"/>
              <a:t>Coronaviridae</a:t>
            </a:r>
            <a:r>
              <a:rPr lang="ru-RU" sz="3000" dirty="0" smtClean="0"/>
              <a:t>), роду </a:t>
            </a:r>
            <a:r>
              <a:rPr lang="ru-RU" sz="3000" dirty="0" err="1" smtClean="0"/>
              <a:t>Коронавирус</a:t>
            </a:r>
            <a:r>
              <a:rPr lang="ru-RU" sz="3000" dirty="0" smtClean="0"/>
              <a:t> (</a:t>
            </a:r>
            <a:r>
              <a:rPr lang="en-US" sz="3000" dirty="0" err="1" smtClean="0"/>
              <a:t>Coronavirus</a:t>
            </a:r>
            <a:r>
              <a:rPr lang="ru-RU" sz="3000" dirty="0" smtClean="0"/>
              <a:t>) и типу </a:t>
            </a:r>
            <a:r>
              <a:rPr lang="en-US" sz="3000" dirty="0" smtClean="0"/>
              <a:t>Avian</a:t>
            </a:r>
            <a:r>
              <a:rPr lang="ru-RU" sz="3000" dirty="0" smtClean="0"/>
              <a:t>. </a:t>
            </a:r>
          </a:p>
          <a:p>
            <a:pPr>
              <a:buNone/>
            </a:pPr>
            <a:endParaRPr lang="ru-RU" sz="3000" dirty="0" smtClean="0"/>
          </a:p>
          <a:p>
            <a:r>
              <a:rPr lang="ru-RU" sz="3000" dirty="0" smtClean="0"/>
              <a:t>Сем. </a:t>
            </a:r>
            <a:r>
              <a:rPr lang="ru-RU" sz="3000" dirty="0" err="1" smtClean="0"/>
              <a:t>Коронавирусов</a:t>
            </a:r>
            <a:r>
              <a:rPr lang="ru-RU" sz="3000" dirty="0" smtClean="0"/>
              <a:t> включает в себя РНК-содержащие вирусы. </a:t>
            </a:r>
            <a:r>
              <a:rPr lang="ru-RU" sz="3000" dirty="0" err="1" smtClean="0"/>
              <a:t>Коронавирусы</a:t>
            </a:r>
            <a:r>
              <a:rPr lang="ru-RU" sz="3000" dirty="0" smtClean="0"/>
              <a:t> относятся к числу малоизученных вирусов. В самостоятельную группу они были выделены только в 1968 г.  Типичный представитель  этого рода – вирус инфекционного бронхита птиц. </a:t>
            </a:r>
          </a:p>
          <a:p>
            <a:endParaRPr lang="ru-RU" dirty="0"/>
          </a:p>
        </p:txBody>
      </p:sp>
      <p:pic>
        <p:nvPicPr>
          <p:cNvPr id="5" name="Рисунок 4" descr="penguin-stan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24744"/>
            <a:ext cx="4248472" cy="5472608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3"/>
            <a:ext cx="2736304" cy="1008113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         </a:t>
            </a:r>
            <a:r>
              <a:rPr lang="ru-RU" sz="3600" b="1" i="1" dirty="0" smtClean="0">
                <a:solidFill>
                  <a:schemeClr val="tx1"/>
                </a:solidFill>
              </a:rPr>
              <a:t>Лечение</a:t>
            </a:r>
            <a:endParaRPr lang="ru-RU" sz="3600" b="1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467544" y="1844824"/>
            <a:ext cx="2351856" cy="424847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800" dirty="0" smtClean="0"/>
              <a:t>В неблагополучном птичнике следует применять дезинфицирующие препараты (</a:t>
            </a:r>
            <a:r>
              <a:rPr lang="ru-RU" sz="2800" dirty="0" err="1" smtClean="0"/>
              <a:t>хлорскипидар</a:t>
            </a:r>
            <a:r>
              <a:rPr lang="ru-RU" sz="2800" dirty="0" smtClean="0"/>
              <a:t>, йодид алюминия, раствор </a:t>
            </a:r>
            <a:r>
              <a:rPr lang="ru-RU" sz="2800" dirty="0" err="1" smtClean="0"/>
              <a:t>Люголя</a:t>
            </a:r>
            <a:r>
              <a:rPr lang="ru-RU" sz="2800" dirty="0" smtClean="0"/>
              <a:t>, </a:t>
            </a:r>
            <a:r>
              <a:rPr lang="ru-RU" sz="2800" dirty="0" err="1" smtClean="0"/>
              <a:t>глютекс</a:t>
            </a:r>
            <a:r>
              <a:rPr lang="ru-RU" sz="2800" dirty="0" smtClean="0"/>
              <a:t>, </a:t>
            </a:r>
            <a:r>
              <a:rPr lang="ru-RU" sz="2800" dirty="0" err="1" smtClean="0"/>
              <a:t>виркон</a:t>
            </a:r>
            <a:r>
              <a:rPr lang="ru-RU" sz="2800" dirty="0" smtClean="0"/>
              <a:t> С и др.) в виде аэрозолей.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1206676002_ptichka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3445" b="3445"/>
          <a:stretch>
            <a:fillRect/>
          </a:stretch>
        </p:blipFill>
        <p:spPr/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   </a:t>
            </a:r>
            <a:r>
              <a:rPr lang="ru-RU" b="1" i="1" dirty="0" smtClean="0">
                <a:solidFill>
                  <a:schemeClr val="tx1"/>
                </a:solidFill>
              </a:rPr>
              <a:t>Меры борьбы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/>
          <a:lstStyle/>
          <a:p>
            <a:r>
              <a:rPr lang="ru-RU" dirty="0" smtClean="0"/>
              <a:t>При установлении заболевания птиц ИБК хозяйство (отделение, ферму) считают неблагополучным и в нем вводят ограничения. При этом запрещают:</a:t>
            </a:r>
          </a:p>
          <a:p>
            <a:r>
              <a:rPr lang="ru-RU" dirty="0" smtClean="0"/>
              <a:t>1) вывоз яиц в благополучные хозяйства, а также в научно-исследовательские учреждения и для нужд биологической промышленности;</a:t>
            </a:r>
          </a:p>
          <a:p>
            <a:r>
              <a:rPr lang="ru-RU" dirty="0" smtClean="0"/>
              <a:t>2) вывоз живой птицы в другие хозяйства и продажу ее населению;</a:t>
            </a:r>
          </a:p>
          <a:p>
            <a:r>
              <a:rPr lang="ru-RU" dirty="0" smtClean="0"/>
              <a:t>3) перемещение птицы, кормов и инвентаря из неблагополучных птичников, отделений, ферм в благополучные.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48680"/>
            <a:ext cx="8640960" cy="612068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 хозяйстве бройлерного направления весь санитарный брак подвергают технической утилизации, остальную больную птицу направляют для </a:t>
            </a:r>
            <a:r>
              <a:rPr lang="ru-RU" dirty="0" err="1" smtClean="0"/>
              <a:t>промпереработки</a:t>
            </a:r>
            <a:r>
              <a:rPr lang="ru-RU" dirty="0" smtClean="0"/>
              <a:t> на птицекомбинат. Условно здоровую птицу по окончании технического цикла направляют на убой без ограничений.</a:t>
            </a:r>
          </a:p>
          <a:p>
            <a:r>
              <a:rPr lang="ru-RU" dirty="0" smtClean="0"/>
              <a:t>При выявлении ИБК в племенных хозяйствах больную взрослую птицу отправляют на убой, а условно здоровую используют для получения пищевого яйца с последующим убоем. Так же поступают с родительским стадом в товарных хозяйствах.</a:t>
            </a:r>
          </a:p>
          <a:p>
            <a:r>
              <a:rPr lang="ru-RU" dirty="0" smtClean="0"/>
              <a:t>Реализацию яиц для пищевых целей из неблагополучного птичника допускают после их дезинфекции парами формальдегида перед вывозом из хозяйства.</a:t>
            </a:r>
          </a:p>
          <a:p>
            <a:r>
              <a:rPr lang="ru-RU" dirty="0" smtClean="0"/>
              <a:t>Хозяйство объявляют благополучным по ИБК через 3 мес. после последнего случая </a:t>
            </a:r>
            <a:r>
              <a:rPr lang="ru-RU" dirty="0" err="1" smtClean="0"/>
              <a:t>вьщеления</a:t>
            </a:r>
            <a:r>
              <a:rPr lang="ru-RU" dirty="0" smtClean="0"/>
              <a:t> больной птицы. Перед снятием ограничений проводят тщательную заключительную дезинфекцию.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Выполнила: Пшеничная Александра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ветеринарная медицина  3 курс  13 группа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868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          </a:t>
            </a:r>
            <a:r>
              <a:rPr lang="ru-RU" b="1" i="1" dirty="0" smtClean="0">
                <a:solidFill>
                  <a:schemeClr val="tx1"/>
                </a:solidFill>
              </a:rPr>
              <a:t>Историческая справка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51520" y="1052736"/>
            <a:ext cx="8568952" cy="554461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Болезнь впервые описали </a:t>
            </a:r>
            <a:r>
              <a:rPr lang="ru-RU" dirty="0" err="1" smtClean="0"/>
              <a:t>Шалк</a:t>
            </a:r>
            <a:r>
              <a:rPr lang="ru-RU" dirty="0" smtClean="0"/>
              <a:t> и </a:t>
            </a:r>
            <a:r>
              <a:rPr lang="ru-RU" dirty="0" err="1" smtClean="0"/>
              <a:t>Хафн</a:t>
            </a:r>
            <a:r>
              <a:rPr lang="ru-RU" dirty="0" smtClean="0"/>
              <a:t> в 1931 г. в США, и в настоящее время она широко распространена в странах с развитым птицеводством. Возбудитель болезни - вирус, впервые выделенный </a:t>
            </a:r>
            <a:r>
              <a:rPr lang="ru-RU" dirty="0" err="1" smtClean="0"/>
              <a:t>Бичем</a:t>
            </a:r>
            <a:r>
              <a:rPr lang="ru-RU" dirty="0" smtClean="0"/>
              <a:t> и </a:t>
            </a:r>
            <a:r>
              <a:rPr lang="ru-RU" dirty="0" err="1" smtClean="0"/>
              <a:t>Шалком</a:t>
            </a:r>
            <a:r>
              <a:rPr lang="ru-RU" dirty="0" smtClean="0"/>
              <a:t> в США в 1936 г. Первое сообщение об ИБК в нашей стране относится к 1946 г. В настоящее время это широко распространенное заболевание в птицеводческих хозяйствах РФ.</a:t>
            </a:r>
          </a:p>
          <a:p>
            <a:r>
              <a:rPr lang="ru-RU" dirty="0" smtClean="0"/>
              <a:t>В связи с завозом племенного яйца из </a:t>
            </a:r>
            <a:r>
              <a:rPr lang="ru-RU" dirty="0" err="1" smtClean="0"/>
              <a:t>племптицезаводов</a:t>
            </a:r>
            <a:r>
              <a:rPr lang="ru-RU" dirty="0" smtClean="0"/>
              <a:t>, неблагополучных по ИБК, возникает постоянная угроза заноса заболевания в благополучные хозяйства. Экономический ущерб, причиняемый ИБК, складывается из убытков от падежа и вынужденной выбраковки птицы, которые могут достигать 50…60%, снижения качества инкубационных и пищевых яиц и затрат на ограничительные мероприятия в неблагополучных хозяйствах.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           </a:t>
            </a:r>
            <a:r>
              <a:rPr lang="ru-RU" b="1" i="1" dirty="0" smtClean="0">
                <a:solidFill>
                  <a:schemeClr val="tx1"/>
                </a:solidFill>
              </a:rPr>
              <a:t>Возбудитель болезни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08720"/>
            <a:ext cx="8712968" cy="561662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Возбудитель ИБК - РНК-содержащий вирус семейства </a:t>
            </a:r>
            <a:r>
              <a:rPr lang="ru-RU" dirty="0" err="1" smtClean="0"/>
              <a:t>Coronaviridae</a:t>
            </a:r>
            <a:r>
              <a:rPr lang="ru-RU" dirty="0" smtClean="0"/>
              <a:t>. Вирионы полиморфны, размером 80…100 нм. Вирус репродуцируется в цитоплазме клетки. Имеется 10 </a:t>
            </a:r>
            <a:r>
              <a:rPr lang="ru-RU" dirty="0" err="1" smtClean="0"/>
              <a:t>антигенных</a:t>
            </a:r>
            <a:r>
              <a:rPr lang="ru-RU" dirty="0" smtClean="0"/>
              <a:t> и иммунологических серотипов. Выделенные в нашей стране штаммы вируса однотипны. Специфические антитела к вирусу ИБК по сравнению с антигенами других болезней образуются гораздо медленнее. Вирус культивируют в куриных эмбрионах 8… 10-дневного возраста, при этом для вируса ИБК специфичен эффект «карликовости» эмбриона. Большинство штаммов размножаются в культурах клеток куриных эмбрионов.</a:t>
            </a:r>
          </a:p>
          <a:p>
            <a:r>
              <a:rPr lang="ru-RU" dirty="0" smtClean="0"/>
              <a:t>Возбудитель сохраняется в аллантоисной жидкости куриного эмбриона при 37 °С 3 дня, при 20…30 °С - 24 дня, в пораженных тканях, консервированных 50%-ным глицерином при 4 °С, - 80 дней. На поверхностях объектов внутри птичника при 17…23 °С вирус жизнеспособен в течение 7 дней. При температуре -30 «С сохраняет активность 17 лет. Вирус обладает слабой устойчивостью к различным физико-химическим воздействиям, сравнительно легко разрушается под действием ультрафиолетовых лучей и дезинфицирующих средств.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4"/>
          <p:cNvSpPr>
            <a:spLocks noGrp="1"/>
          </p:cNvSpPr>
          <p:nvPr>
            <p:ph idx="1"/>
          </p:nvPr>
        </p:nvSpPr>
        <p:spPr>
          <a:xfrm>
            <a:off x="251520" y="5733256"/>
            <a:ext cx="3600400" cy="1124744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Один из представителей </a:t>
            </a:r>
            <a:r>
              <a:rPr lang="ru-RU" b="1" i="1" dirty="0" err="1" smtClean="0">
                <a:solidFill>
                  <a:schemeClr val="bg1"/>
                </a:solidFill>
              </a:rPr>
              <a:t>коронавирусы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63668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    </a:t>
            </a:r>
            <a:r>
              <a:rPr lang="ru-RU" b="1" i="1" dirty="0" smtClean="0">
                <a:solidFill>
                  <a:schemeClr val="tx1"/>
                </a:solidFill>
              </a:rPr>
              <a:t>Эпизоотология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764704"/>
            <a:ext cx="8712968" cy="5832648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В </a:t>
            </a:r>
            <a:r>
              <a:rPr lang="ru-RU" dirty="0" smtClean="0"/>
              <a:t>естественных условиях к вирусу ИБК восприимчивы куры всех возрастных групп. Экспериментально удается заразить голубей, крольчат, летучих мышей. При контакте с больными курами заражаются японские перепела.</a:t>
            </a:r>
          </a:p>
          <a:p>
            <a:r>
              <a:rPr lang="ru-RU" dirty="0" smtClean="0"/>
              <a:t>Источником возбудителя инфекции служат больные и переболевшие куры, выделяющие вирус в течение 3 </a:t>
            </a:r>
            <a:r>
              <a:rPr lang="ru-RU" dirty="0" err="1" smtClean="0"/>
              <a:t>мес</a:t>
            </a:r>
            <a:r>
              <a:rPr lang="ru-RU" dirty="0" smtClean="0"/>
              <a:t> с истечениями из глаз, носа, с пометом, яйцом. Вируснейтрализующие антитела обнаруживают в течение 12 </a:t>
            </a:r>
            <a:r>
              <a:rPr lang="ru-RU" dirty="0" err="1" smtClean="0"/>
              <a:t>мес</a:t>
            </a:r>
            <a:r>
              <a:rPr lang="ru-RU" dirty="0" smtClean="0"/>
              <a:t> после </a:t>
            </a:r>
            <a:r>
              <a:rPr lang="ru-RU" dirty="0" err="1" smtClean="0"/>
              <a:t>переболевания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Вирус </a:t>
            </a:r>
            <a:r>
              <a:rPr lang="ru-RU" dirty="0" err="1" smtClean="0"/>
              <a:t>высококонтагиозен</a:t>
            </a:r>
            <a:r>
              <a:rPr lang="ru-RU" dirty="0" smtClean="0"/>
              <a:t>. При заносе его с воздухом в благополучные хозяйства возникает свежий эпизоотический очаг, в котором происходит быстрое аэрогенное </a:t>
            </a:r>
            <a:r>
              <a:rPr lang="ru-RU" dirty="0" err="1" smtClean="0"/>
              <a:t>перезаражение</a:t>
            </a:r>
            <a:r>
              <a:rPr lang="ru-RU" dirty="0" smtClean="0"/>
              <a:t> всего поголовья. В течение 1 года после вспышки болезни эпизоотический очаг становится стационарным. В нем выявляется скрыто болеющая птица.</a:t>
            </a:r>
          </a:p>
          <a:p>
            <a:endParaRPr lang="ru-RU" dirty="0" smtClean="0"/>
          </a:p>
          <a:p>
            <a:r>
              <a:rPr lang="ru-RU" dirty="0" smtClean="0"/>
              <a:t>На степень распространения болезни влияют концентрация птицы, ее возраст, состояние микроклимата и кормления, прививки живыми вакцинами. В неблагополучных по </a:t>
            </a:r>
            <a:r>
              <a:rPr lang="ru-RU" b="1" dirty="0" smtClean="0"/>
              <a:t>ИБК </a:t>
            </a:r>
            <a:r>
              <a:rPr lang="ru-RU" dirty="0" smtClean="0"/>
              <a:t>хозяйствах цыплята и куры становятся чрезвычайно чувствительными к возбудителям других инфекционных болезней (</a:t>
            </a:r>
            <a:r>
              <a:rPr lang="ru-RU" dirty="0" err="1" smtClean="0"/>
              <a:t>эшерихиоз</a:t>
            </a:r>
            <a:r>
              <a:rPr lang="ru-RU" dirty="0" smtClean="0"/>
              <a:t>, инфекционный ларинготрахеит, респираторный </a:t>
            </a:r>
            <a:r>
              <a:rPr lang="ru-RU" dirty="0" err="1" smtClean="0"/>
              <a:t>микоплазмоз</a:t>
            </a:r>
            <a:r>
              <a:rPr lang="ru-RU" dirty="0" smtClean="0"/>
              <a:t> и др.). Заболевание, как правило, приводит к снижению яичной продуктивности у кур независимо от стадии яйцекладки.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147248" cy="54868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        </a:t>
            </a:r>
            <a:r>
              <a:rPr lang="ru-RU" b="1" i="1" dirty="0" smtClean="0">
                <a:solidFill>
                  <a:schemeClr val="tx1"/>
                </a:solidFill>
              </a:rPr>
              <a:t> Патогенез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60640"/>
          </a:xfrm>
        </p:spPr>
        <p:txBody>
          <a:bodyPr>
            <a:normAutofit/>
          </a:bodyPr>
          <a:lstStyle/>
          <a:p>
            <a:r>
              <a:rPr lang="ru-RU" dirty="0" smtClean="0"/>
              <a:t>Репликация вируса ИБК, попавшего в организм респираторным путем, происходит в эпителиальных клетках трахеи, вызывая в них дистрофические процессы и десквамацию. Затем вирус проникает в кровеносные сосуды и с током крови разносится по всему организму. Воспалительные процессы, возникающие в органах дыхания и других органах, повышенная проницаемость сосудов способствуют размножению условно-патогенной микрофлоры. Затем вирус в течение нескольких недель после клинического выздоровления обнаруживается в эпителиальной ткани респираторных органов и почках.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80920" cy="792088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76064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При естественном заражении длительность инкубационного периода колеблется от 36 ч до 10 </a:t>
            </a:r>
            <a:r>
              <a:rPr lang="ru-RU" dirty="0" err="1" smtClean="0"/>
              <a:t>сут</a:t>
            </a:r>
            <a:r>
              <a:rPr lang="ru-RU" dirty="0" smtClean="0"/>
              <a:t>. На степень проявления клинических признаков болезни оказывают влияние возраст птицы, условия ее содержания и вирулентность циркулирующего в хозяйстве штамма вируса. При инфекционном бронхите отмечают три клинических синдрома.</a:t>
            </a:r>
          </a:p>
          <a:p>
            <a:r>
              <a:rPr lang="ru-RU" dirty="0" smtClean="0"/>
              <a:t>При </a:t>
            </a:r>
            <a:r>
              <a:rPr lang="ru-RU" i="1" dirty="0" smtClean="0"/>
              <a:t>респираторном синдроме </a:t>
            </a:r>
            <a:r>
              <a:rPr lang="ru-RU" dirty="0" smtClean="0"/>
              <a:t>наиболее характерные респираторные признаки наблюдают у молодых цыплят: кашель, напряженное дыхание, трахеальные хрипы, носовые истечения, иногда конъюнктивиты, риниты и синуситы. Цыплята теряют аппетит, становятся малоподвижными, сбиваются вокруг источника тепла. Болезнь протекает в основном остро (1…3 </a:t>
            </a:r>
            <a:r>
              <a:rPr lang="ru-RU" dirty="0" err="1" smtClean="0"/>
              <a:t>нед</a:t>
            </a:r>
            <a:r>
              <a:rPr lang="ru-RU" dirty="0" smtClean="0"/>
              <a:t>), летальность среди цыплят 1…3-недельного возраста колеблется в пределах 5…33%. У цыплят старше месячного возраста отмечают чиханье, кашель, сухие хрипы, незначительное истечение из носа. Болезнь длится 5… 10 дней. Цыплята отстают в росте и развитии.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88640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      </a:t>
            </a:r>
            <a:r>
              <a:rPr lang="ru-RU" sz="3200" b="1" i="1" dirty="0" smtClean="0"/>
              <a:t>Течение и клиническое проявление</a:t>
            </a:r>
            <a:endParaRPr lang="ru-RU" sz="3200" b="1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122</TotalTime>
  <Words>1040</Words>
  <Application>Microsoft Office PowerPoint</Application>
  <PresentationFormat>Экран (4:3)</PresentationFormat>
  <Paragraphs>73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Слайд 1</vt:lpstr>
      <vt:lpstr>     Вирус инфекционного  бронхита кур </vt:lpstr>
      <vt:lpstr>          Историческая справка</vt:lpstr>
      <vt:lpstr>           Возбудитель болезни</vt:lpstr>
      <vt:lpstr>Слайд 5</vt:lpstr>
      <vt:lpstr>                Эпизоотология</vt:lpstr>
      <vt:lpstr>                     Патогенез</vt:lpstr>
      <vt:lpstr>           </vt:lpstr>
      <vt:lpstr>Слайд 9</vt:lpstr>
      <vt:lpstr>Слайд 10</vt:lpstr>
      <vt:lpstr>Слайд 11</vt:lpstr>
      <vt:lpstr>         Патологоанатомические признаки</vt:lpstr>
      <vt:lpstr>Слайд 13</vt:lpstr>
      <vt:lpstr>Слайд 14</vt:lpstr>
      <vt:lpstr>         Диагностика и дифференциальная диагностика </vt:lpstr>
      <vt:lpstr>Слайд 16</vt:lpstr>
      <vt:lpstr>     Иммунитет ,специфическая профилактика</vt:lpstr>
      <vt:lpstr>                Профилактика</vt:lpstr>
      <vt:lpstr>Слайд 19</vt:lpstr>
      <vt:lpstr>         Лечение</vt:lpstr>
      <vt:lpstr>               Меры борьбы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15</cp:revision>
  <dcterms:created xsi:type="dcterms:W3CDTF">2012-10-05T12:41:34Z</dcterms:created>
  <dcterms:modified xsi:type="dcterms:W3CDTF">2012-10-08T07:04:51Z</dcterms:modified>
</cp:coreProperties>
</file>