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91" r:id="rId6"/>
    <p:sldId id="260" r:id="rId7"/>
    <p:sldId id="292" r:id="rId8"/>
    <p:sldId id="261" r:id="rId9"/>
    <p:sldId id="262" r:id="rId10"/>
    <p:sldId id="263" r:id="rId11"/>
    <p:sldId id="264" r:id="rId12"/>
    <p:sldId id="267" r:id="rId13"/>
    <p:sldId id="287" r:id="rId14"/>
    <p:sldId id="288" r:id="rId15"/>
    <p:sldId id="289" r:id="rId16"/>
    <p:sldId id="290" r:id="rId17"/>
    <p:sldId id="293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65" r:id="rId27"/>
    <p:sldId id="266" r:id="rId28"/>
    <p:sldId id="27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9A8B51D-77CC-49C1-9652-A2AECE9CAC6C}" type="datetimeFigureOut">
              <a:rPr lang="ru-RU" smtClean="0"/>
              <a:t>03.10.2012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BCC543E-CE81-41C4-9857-0C1803E840F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6912768" cy="165618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Чума плотоядных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293096"/>
            <a:ext cx="6480048" cy="804516"/>
          </a:xfrm>
        </p:spPr>
        <p:txBody>
          <a:bodyPr/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Байгазина</a:t>
            </a:r>
            <a:r>
              <a:rPr lang="ru-RU" dirty="0" smtClean="0"/>
              <a:t> А. 10-701-12 </a:t>
            </a:r>
          </a:p>
          <a:p>
            <a:r>
              <a:rPr lang="ru-RU" dirty="0" smtClean="0"/>
              <a:t>Проверила: преподаватель </a:t>
            </a:r>
            <a:r>
              <a:rPr lang="ru-RU" dirty="0" err="1" smtClean="0"/>
              <a:t>Орынтаева</a:t>
            </a:r>
            <a:r>
              <a:rPr lang="ru-RU" dirty="0" smtClean="0"/>
              <a:t> М.Ж.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56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1"/>
            <a:ext cx="7467600" cy="3456384"/>
          </a:xfrm>
        </p:spPr>
        <p:txBody>
          <a:bodyPr>
            <a:normAutofit/>
          </a:bodyPr>
          <a:lstStyle/>
          <a:p>
            <a:r>
              <a:rPr lang="ru-RU" dirty="0" smtClean="0"/>
              <a:t>Факторы передачи — различные предметы, инфицированные выделениями больных. Заражение происходит аэрогенным и алиментарным путями, через половые органы.</a:t>
            </a:r>
          </a:p>
          <a:p>
            <a:endParaRPr lang="ru-RU" dirty="0"/>
          </a:p>
        </p:txBody>
      </p:sp>
      <p:pic>
        <p:nvPicPr>
          <p:cNvPr id="16386" name="Picture 2" descr="C:\Documents and Settings\Admin\Рабочий стол\чума плотоядных\11dd1a71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842" y="2668888"/>
            <a:ext cx="5167264" cy="407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63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Патогенез.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6" y="1340768"/>
            <a:ext cx="4978896" cy="551723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После </a:t>
            </a:r>
            <a:r>
              <a:rPr lang="ru-RU" dirty="0"/>
              <a:t>проникновения в организм через слизистые оболочки дыхательных путей вирус в первые 6 суток репродуцируется в лимфоидной ткани, откуда кровью и лимфой разносится по всему организму, вызывая </a:t>
            </a:r>
            <a:r>
              <a:rPr lang="ru-RU" dirty="0" err="1"/>
              <a:t>вирусемии</a:t>
            </a:r>
            <a:r>
              <a:rPr lang="ru-RU" dirty="0"/>
              <a:t>, воспаление слизистых оболочек дыхательных путей и пищеварительного тракта, поражение глаз, нервной ткани, </a:t>
            </a:r>
            <a:r>
              <a:rPr lang="ru-RU" dirty="0" err="1"/>
              <a:t>эпидермальных</a:t>
            </a:r>
            <a:r>
              <a:rPr lang="ru-RU" dirty="0"/>
              <a:t> клеток кожи на </a:t>
            </a:r>
            <a:r>
              <a:rPr lang="ru-RU" dirty="0" smtClean="0"/>
              <a:t>конечностях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20467"/>
            <a:ext cx="424847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0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Клинические признаки и течение болезни.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</a:t>
            </a:r>
            <a:r>
              <a:rPr lang="ru-RU" dirty="0"/>
              <a:t>собак инкубационный период длится от нескольких дней до 3 недель и дольше. Течение болезни </a:t>
            </a:r>
            <a:r>
              <a:rPr lang="ru-RU" dirty="0" smtClean="0"/>
              <a:t>сверхострый , </a:t>
            </a:r>
            <a:r>
              <a:rPr lang="ru-RU" dirty="0"/>
              <a:t>острый, подострый и хронический. </a:t>
            </a:r>
          </a:p>
        </p:txBody>
      </p:sp>
      <p:pic>
        <p:nvPicPr>
          <p:cNvPr id="5122" name="Picture 2" descr="C:\Documents and Settings\Admin\Рабочий стол\чума плотоядных\chu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573016"/>
            <a:ext cx="4680520" cy="311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93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Сверхострый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0" y="1268760"/>
            <a:ext cx="5194920" cy="5589240"/>
          </a:xfrm>
        </p:spPr>
        <p:txBody>
          <a:bodyPr>
            <a:normAutofit/>
          </a:bodyPr>
          <a:lstStyle/>
          <a:p>
            <a:r>
              <a:rPr lang="ru-RU" dirty="0" smtClean="0"/>
              <a:t>Сверхострый  ход бывает очень редко, характеризуется внезапным повышением температуры тела до 40 - 41 ° С, резким угнетением, отказом от кормов, быстрой гибелью животного в первые 2 - 3 суток болезни.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Documents and Settings\Admin\Рабочий стол\чума плотоядных\chumka-sobak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84486"/>
            <a:ext cx="3918478" cy="291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75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988"/>
            <a:ext cx="7467600" cy="850106"/>
          </a:xfrm>
        </p:spPr>
        <p:txBody>
          <a:bodyPr/>
          <a:lstStyle/>
          <a:p>
            <a:pPr algn="ctr"/>
            <a:r>
              <a:rPr lang="ru-RU" dirty="0" smtClean="0"/>
              <a:t>Острое течение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59" y="836712"/>
            <a:ext cx="4402832" cy="593988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Острое течение наблюдается в начале энзоотии. Проявляется высокой температурой (39,5 - 41,2 ° С), которая удерживается 1 - 2 суток, затем снижается, становится постоянной или </a:t>
            </a:r>
            <a:r>
              <a:rPr lang="ru-RU" dirty="0" err="1"/>
              <a:t>ремитивною</a:t>
            </a:r>
            <a:r>
              <a:rPr lang="ru-RU" dirty="0"/>
              <a:t>. Животные малоподвижные, дрожат, отказываются от кормов. Из ноздрей вытекает серозный, слизистый, а впоследствии гнойный экссудат, развивается конъюнктивит, появляется кашель. Может также наблюдаться поражения пищеварительного канала. Продолжительность болезни - 15 - 21 сутки.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C:\Documents and Settings\Admin\Рабочий стол\чума плотоядных\358743c905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427144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6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одострое течение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81641"/>
            <a:ext cx="4834880" cy="577635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Зачастую случается подострое течение. Проявляется угнетением, снижением аппетита, тяжелым дыханием. Наблюдаются светобоязнь, покраснение и отек конъюнктивы, склеивание век гноем. Вокруг ноздрей, рта, на внутренней поверхности бедер и брюшной стенки появляются мелкие красные пятна, на месте которых впоследствии образуются гнойные пузырьки и корочки. Продолжительность болезни - 3 - 4 </a:t>
            </a:r>
            <a:r>
              <a:rPr lang="ru-RU" dirty="0" smtClean="0"/>
              <a:t>недели</a:t>
            </a:r>
            <a:endParaRPr lang="ru-RU" dirty="0"/>
          </a:p>
        </p:txBody>
      </p:sp>
      <p:pic>
        <p:nvPicPr>
          <p:cNvPr id="8194" name="Picture 2" descr="C:\Documents and Settings\Admin\Рабочий стол\чума плотоядных\388dd6abc4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00808"/>
            <a:ext cx="417646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11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3313868"/>
            <a:ext cx="4464496" cy="295232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Хроническое течение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Хроническое течение проявляется поражением нервной системы. Болезнь длится 1 </a:t>
            </a:r>
            <a:r>
              <a:rPr lang="ru-RU" dirty="0" err="1" smtClean="0"/>
              <a:t>мес</a:t>
            </a:r>
            <a:r>
              <a:rPr lang="ru-RU" dirty="0" smtClean="0"/>
              <a:t> и более.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C:\Documents and Settings\Admin\Рабочий стол\чума плотоядных\69791-i_09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18975"/>
            <a:ext cx="3888432" cy="268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Admin\Рабочий стол\чума плотоядных\canine-distemper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13868"/>
            <a:ext cx="396222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77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539552" y="1615188"/>
            <a:ext cx="7992888" cy="8640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Формы чумы плотоядных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39552" y="3573016"/>
            <a:ext cx="1368152" cy="14401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легочная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051720" y="3573016"/>
            <a:ext cx="1440160" cy="14401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кишечная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623320" y="3573016"/>
            <a:ext cx="1368152" cy="14401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нервная</a:t>
            </a: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148064" y="3573016"/>
            <a:ext cx="1368152" cy="14401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кожная</a:t>
            </a:r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6660232" y="3573016"/>
            <a:ext cx="1872208" cy="14401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иногда отмечается смешанная форма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80" y="2636912"/>
            <a:ext cx="457240" cy="824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440" y="2636913"/>
            <a:ext cx="457200" cy="7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540" y="2636913"/>
            <a:ext cx="457200" cy="80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36913"/>
            <a:ext cx="457200" cy="802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28" y="2627248"/>
            <a:ext cx="457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5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Патологоанатомические изменения.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/>
              <a:t>сверхострому течении болезни выявляют накопление серозного экссудата в сердечной сорочке, мелкие кровоизлияния в сердечной мышце, катаральное воспаление слизистых оболочек.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остром течении чумы наблюдают катаральное или гнойное воспаление слизистой оболочки верхних дыхательных путей, бронхов, плевры. В легких отмечают серовато-красные зоны воспаления или ячейки ателектаза. На слизистой оболочке пищеварительного тракта - кровоизлияния, эрозии, язвы. </a:t>
            </a:r>
            <a:endParaRPr lang="ru-RU" dirty="0" smtClean="0"/>
          </a:p>
          <a:p>
            <a:r>
              <a:rPr lang="ru-RU" dirty="0" smtClean="0"/>
              <a:t>Характерными </a:t>
            </a:r>
            <a:r>
              <a:rPr lang="ru-RU" dirty="0"/>
              <a:t>для чумы собак считаются крапчатые и полосатые кровоизлияния на слизистых оболочках двенадцатиперстной и прямой кишок, а также мочевого пузыря. Селезенка часто увеличена и </a:t>
            </a:r>
            <a:r>
              <a:rPr lang="ru-RU" dirty="0" err="1"/>
              <a:t>застойно</a:t>
            </a:r>
            <a:r>
              <a:rPr lang="ru-RU" dirty="0"/>
              <a:t> гиперемирована. В головном и спинном мозге обнаруживают негнойный </a:t>
            </a:r>
            <a:r>
              <a:rPr lang="ru-RU" dirty="0" err="1"/>
              <a:t>энцефаломиелит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85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Диагноз</a:t>
            </a:r>
            <a:r>
              <a:rPr lang="ru-RU" dirty="0"/>
              <a:t> устанавливают на основании клинико-эпизоотологических данных, патологоанатомических изменений и результатов лабораторных исследований.</a:t>
            </a:r>
            <a:br>
              <a:rPr lang="ru-RU" dirty="0"/>
            </a:br>
            <a:endParaRPr lang="ru-RU" dirty="0"/>
          </a:p>
        </p:txBody>
      </p:sp>
      <p:pic>
        <p:nvPicPr>
          <p:cNvPr id="15362" name="Picture 2" descr="C:\Documents and Settings\Admin\Рабочий стол\чума плотоядных\v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3495699" cy="279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74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5122912" cy="579350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Чума плотоядных</a:t>
            </a:r>
            <a:r>
              <a:rPr lang="ru-RU" dirty="0"/>
              <a:t> (</a:t>
            </a:r>
            <a:r>
              <a:rPr lang="ru-RU" dirty="0" err="1"/>
              <a:t>Pestis</a:t>
            </a:r>
            <a:r>
              <a:rPr lang="ru-RU" dirty="0"/>
              <a:t> </a:t>
            </a:r>
            <a:r>
              <a:rPr lang="ru-RU" dirty="0" err="1"/>
              <a:t>carnivorum</a:t>
            </a:r>
            <a:r>
              <a:rPr lang="ru-RU" dirty="0"/>
              <a:t>, болезнь </a:t>
            </a:r>
            <a:r>
              <a:rPr lang="ru-RU" dirty="0" err="1"/>
              <a:t>Карре</a:t>
            </a:r>
            <a:r>
              <a:rPr lang="ru-RU" dirty="0"/>
              <a:t>, чума собак, инфекционная катаральная лихорадка собак) - острая контагиозная болезнь, характеризующаяся лихорадкой, катаральным воспалением слизистых оболочек органов дыхания, пищеварения и мочеиспускания, а также поражением центральной нервной системы, глаз и кожи.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927" y="332656"/>
            <a:ext cx="347454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927" y="3429000"/>
            <a:ext cx="3462964" cy="294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568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Лабораторная диагностика.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Основывается </a:t>
            </a:r>
            <a:r>
              <a:rPr lang="ru-RU" dirty="0"/>
              <a:t>на обнаружении в гистологических срезах специфических телец-включений в цитоплазме эпителиальных клеток слизистой оболочки мочевого пузыря, в ядре клеток эпителия слизистых оболочек желчного пузыря, желчных ходов, желудка, двенадцатиперстной кишки, извитых канальцев почек, бронхов и альвеол больных или погибших </a:t>
            </a:r>
            <a:r>
              <a:rPr lang="ru-RU" dirty="0" smtClean="0"/>
              <a:t>животных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92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dirty="0" err="1" smtClean="0"/>
              <a:t>Биопроба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5292080" cy="56612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сомнительных случаях прибегают к </a:t>
            </a:r>
            <a:r>
              <a:rPr lang="ru-RU" dirty="0" err="1" smtClean="0"/>
              <a:t>биопробе</a:t>
            </a:r>
            <a:r>
              <a:rPr lang="ru-RU" dirty="0" smtClean="0"/>
              <a:t> на щенках того вида животных, от которого взят патологический материал для исследования. Щенки лисиц, норок, песцов на 10 - 14-е сутки после подкожного или внутримышечного введения 3 - 5 мл 10%-й суспензии патологического материала заболевают чумой с характерными клиническими признаками: повышение температуры тела, отказ от кормов, понос, </a:t>
            </a:r>
            <a:r>
              <a:rPr lang="ru-RU" dirty="0" err="1" smtClean="0"/>
              <a:t>коньюнктивит</a:t>
            </a:r>
            <a:r>
              <a:rPr lang="ru-RU" dirty="0" smtClean="0"/>
              <a:t>, ринит.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14338" name="Picture 2" descr="C:\Documents and Settings\Admin\Рабочий стол\чума плотоядных\360074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1628800"/>
            <a:ext cx="349567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3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Вирусологические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Вирусологические исследования для выделения и идентификации вируса связаны со значительными трудностями, поэтому их проводят редко. С целью ретроспективной диагностики исследуют парные сыворотки крови больных и переболевших животных с помощью </a:t>
            </a:r>
            <a:r>
              <a:rPr lang="ru-RU" u="sng" dirty="0"/>
              <a:t>РН, РСК и РЗГА</a:t>
            </a:r>
            <a:r>
              <a:rPr lang="ru-RU" dirty="0"/>
              <a:t>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2870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лабораторию для исследования направляют целые трупы зверей и собак или паренхиматозные органы, лимфатические узлы, головной мозг, мочевой пузырь.</a:t>
            </a:r>
          </a:p>
          <a:p>
            <a:r>
              <a:rPr lang="ru-RU" dirty="0" smtClean="0"/>
              <a:t> Для серологического исследования направляют пробы сывороток крови.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16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Дифференциальная диагностика.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5220072" cy="5257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Предусматривает </a:t>
            </a:r>
            <a:r>
              <a:rPr lang="ru-RU" dirty="0"/>
              <a:t>исключение инфекционного гепатита (инфекционного </a:t>
            </a:r>
            <a:r>
              <a:rPr lang="ru-RU" dirty="0" err="1"/>
              <a:t>энцефаломиелита</a:t>
            </a:r>
            <a:r>
              <a:rPr lang="ru-RU" dirty="0"/>
              <a:t>), бешенства, болезни </a:t>
            </a:r>
            <a:r>
              <a:rPr lang="ru-RU" dirty="0" err="1" smtClean="0"/>
              <a:t>Ауески</a:t>
            </a:r>
            <a:r>
              <a:rPr lang="ru-RU" dirty="0"/>
              <a:t>, алеутской болезни норок, </a:t>
            </a:r>
            <a:r>
              <a:rPr lang="ru-RU" dirty="0" err="1"/>
              <a:t>парвовирусного</a:t>
            </a:r>
            <a:r>
              <a:rPr lang="ru-RU" dirty="0"/>
              <a:t> энтерита норок, </a:t>
            </a:r>
            <a:r>
              <a:rPr lang="ru-RU" dirty="0" err="1" smtClean="0"/>
              <a:t>пастереллёза</a:t>
            </a:r>
            <a:r>
              <a:rPr lang="ru-RU" dirty="0" smtClean="0"/>
              <a:t>, </a:t>
            </a:r>
            <a:r>
              <a:rPr lang="ru-RU" dirty="0"/>
              <a:t>сальмонеллеза, авитаминоза В, кормовых отравлений.</a:t>
            </a:r>
          </a:p>
        </p:txBody>
      </p:sp>
      <p:pic>
        <p:nvPicPr>
          <p:cNvPr id="12291" name="Picture 3" descr="C:\Documents and Settings\Admin\Рабочий стол\чума плотоядных\bolso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312368" cy="433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18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Лечение.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86003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Эффективны </a:t>
            </a:r>
            <a:r>
              <a:rPr lang="ru-RU" dirty="0"/>
              <a:t>в начальной стадии болезни коревой глобулин и гипериммунные сыворотки. Применяют антибиотики для подавления вторичной бактериальной инфекции, а также </a:t>
            </a:r>
            <a:r>
              <a:rPr lang="ru-RU" dirty="0" smtClean="0"/>
              <a:t>симптоматические средства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1266" name="Picture 2" descr="C:\Documents and Settings\Admin\Рабочий стол\чума плотоядных\10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409160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15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Иммунитет.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</a:t>
            </a:r>
            <a:r>
              <a:rPr lang="ru-RU" dirty="0"/>
              <a:t>переболевших животных развивается стойкий и напряжённый иммунитет, </a:t>
            </a:r>
            <a:r>
              <a:rPr lang="ru-RU" dirty="0" smtClean="0"/>
              <a:t>который </a:t>
            </a:r>
            <a:r>
              <a:rPr lang="ru-RU" dirty="0"/>
              <a:t>начинает формироваться с первой недели и через 2—3 </a:t>
            </a:r>
            <a:r>
              <a:rPr lang="ru-RU" dirty="0" err="1"/>
              <a:t>нед</a:t>
            </a:r>
            <a:r>
              <a:rPr lang="ru-RU" dirty="0"/>
              <a:t> достигает наибольшей напряжённости. В крови вырабатываются нейтрализующие, комплементсвязывающие и </a:t>
            </a:r>
            <a:r>
              <a:rPr lang="ru-RU" dirty="0" err="1"/>
              <a:t>преципитирующие</a:t>
            </a:r>
            <a:r>
              <a:rPr lang="ru-RU" dirty="0"/>
              <a:t> </a:t>
            </a:r>
            <a:r>
              <a:rPr lang="ru-RU" dirty="0" smtClean="0"/>
              <a:t>антитела.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92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1189" y="32012"/>
            <a:ext cx="4315157" cy="42610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Для активной вакцинации  используют сухие живые вакцины: </a:t>
            </a:r>
            <a:r>
              <a:rPr lang="ru-RU" dirty="0" err="1" smtClean="0"/>
              <a:t>культуральную</a:t>
            </a:r>
            <a:r>
              <a:rPr lang="ru-RU" dirty="0" smtClean="0"/>
              <a:t> вакцину из штамма “ЭПМ”, вакцину, приготовленную из ослабленного штамма </a:t>
            </a:r>
            <a:r>
              <a:rPr lang="ru-RU" dirty="0"/>
              <a:t>“668-КФ”.</a:t>
            </a:r>
          </a:p>
        </p:txBody>
      </p:sp>
      <p:pic>
        <p:nvPicPr>
          <p:cNvPr id="10242" name="Picture 2" descr="C:\Documents and Settings\Admin\Рабочий стол\чума плотоядных\3520508ac97586038cd0cc6d75f8757f817566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085" y="404664"/>
            <a:ext cx="4883395" cy="37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437112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Вакцина безвредна и </a:t>
            </a:r>
            <a:r>
              <a:rPr lang="ru-RU" sz="2800" dirty="0" err="1" smtClean="0"/>
              <a:t>иммуногенна</a:t>
            </a:r>
            <a:r>
              <a:rPr lang="ru-RU" sz="2800" dirty="0" smtClean="0"/>
              <a:t> для собак, песцов, лисиц, норок и соболей. При однократной вакцинации развивается иммунитет через 7—10 </a:t>
            </a:r>
            <a:r>
              <a:rPr lang="ru-RU" sz="2800" dirty="0" err="1" smtClean="0"/>
              <a:t>сут</a:t>
            </a:r>
            <a:r>
              <a:rPr lang="ru-RU" sz="2800" dirty="0" smtClean="0"/>
              <a:t> после прививки и продолжительностью до 1 года.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5322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Профилактика и меры борьбы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Профилактика </a:t>
            </a:r>
            <a:r>
              <a:rPr lang="ru-RU" dirty="0"/>
              <a:t>и меры борьбы слагаются из комплекса </a:t>
            </a:r>
            <a:r>
              <a:rPr lang="ru-RU" dirty="0" err="1"/>
              <a:t>вет</a:t>
            </a:r>
            <a:r>
              <a:rPr lang="ru-RU" dirty="0"/>
              <a:t>.-сан. мероприятий — </a:t>
            </a:r>
            <a:r>
              <a:rPr lang="ru-RU" dirty="0" smtClean="0"/>
              <a:t>систематической  </a:t>
            </a:r>
            <a:r>
              <a:rPr lang="ru-RU" dirty="0"/>
              <a:t>дезинфекции помещений</a:t>
            </a:r>
            <a:r>
              <a:rPr lang="ru-RU" dirty="0" smtClean="0"/>
              <a:t>, клеток</a:t>
            </a:r>
            <a:r>
              <a:rPr lang="ru-RU" dirty="0"/>
              <a:t>, инвентаря, предотвращения контакта с бродячими животными и плановой вакцинации. </a:t>
            </a:r>
          </a:p>
        </p:txBody>
      </p:sp>
    </p:spTree>
    <p:extLst>
      <p:ext uri="{BB962C8B-B14F-4D97-AF65-F5344CB8AC3E}">
        <p14:creationId xmlns:p14="http://schemas.microsoft.com/office/powerpoint/2010/main" val="234470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Историческая справка.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Чума </a:t>
            </a:r>
            <a:r>
              <a:rPr lang="ru-RU" dirty="0"/>
              <a:t>плотоядных установлено в Европе и России во второй половине XVIII в. В 1762 г. зарегистрировано в Крыму под названием «крымская болезнь». Вирус чумы собак впервые был обнаружен французским ученым </a:t>
            </a:r>
            <a:r>
              <a:rPr lang="ru-RU" dirty="0" err="1"/>
              <a:t>Карре</a:t>
            </a:r>
            <a:r>
              <a:rPr lang="ru-RU" dirty="0"/>
              <a:t> в 1905 p., вирусная природа болезни доказана </a:t>
            </a:r>
            <a:r>
              <a:rPr lang="ru-RU" dirty="0" err="1"/>
              <a:t>Данкин</a:t>
            </a:r>
            <a:r>
              <a:rPr lang="ru-RU" dirty="0"/>
              <a:t> и </a:t>
            </a:r>
            <a:r>
              <a:rPr lang="ru-RU" dirty="0" err="1"/>
              <a:t>Лейдлоу</a:t>
            </a:r>
            <a:r>
              <a:rPr lang="ru-RU" dirty="0"/>
              <a:t> в 1926 г. Чума плотоядных распространена во многих странах мира, наносит значительный экономический ущерб пушного звероводства и служебного собаководства.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59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Возбудитель болезни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5724128" cy="5517232"/>
          </a:xfrm>
        </p:spPr>
        <p:txBody>
          <a:bodyPr>
            <a:normAutofit/>
          </a:bodyPr>
          <a:lstStyle/>
          <a:p>
            <a:r>
              <a:rPr lang="ru-RU" dirty="0" smtClean="0"/>
              <a:t>РНК</a:t>
            </a:r>
            <a:r>
              <a:rPr lang="en-US" dirty="0" smtClean="0"/>
              <a:t>- </a:t>
            </a:r>
            <a:r>
              <a:rPr lang="ru-RU" dirty="0" smtClean="0"/>
              <a:t>содержащий </a:t>
            </a:r>
            <a:r>
              <a:rPr lang="ru-RU" dirty="0"/>
              <a:t>вирус из семейства </a:t>
            </a:r>
            <a:r>
              <a:rPr lang="ru-RU" dirty="0" err="1"/>
              <a:t>Paramyxoviridae</a:t>
            </a:r>
            <a:r>
              <a:rPr lang="ru-RU" dirty="0"/>
              <a:t>. Вирионы полиморфные, чаще сферической формы, диаметром 115 - 160 </a:t>
            </a:r>
            <a:r>
              <a:rPr lang="ru-RU" dirty="0" err="1"/>
              <a:t>нм</a:t>
            </a:r>
            <a:r>
              <a:rPr lang="ru-RU" dirty="0"/>
              <a:t>, покрытые поверхностной </a:t>
            </a:r>
            <a:r>
              <a:rPr lang="ru-RU" dirty="0" err="1" smtClean="0"/>
              <a:t>гликопротеидной</a:t>
            </a:r>
            <a:r>
              <a:rPr lang="ru-RU" dirty="0" smtClean="0"/>
              <a:t>  </a:t>
            </a:r>
            <a:r>
              <a:rPr lang="ru-RU" dirty="0"/>
              <a:t>оболочкой с </a:t>
            </a:r>
            <a:r>
              <a:rPr lang="ru-RU" dirty="0" smtClean="0"/>
              <a:t>отростками длиной </a:t>
            </a:r>
            <a:r>
              <a:rPr lang="ru-RU" dirty="0"/>
              <a:t>8-10 </a:t>
            </a:r>
            <a:r>
              <a:rPr lang="ru-RU" dirty="0" err="1"/>
              <a:t>нм</a:t>
            </a:r>
            <a:r>
              <a:rPr lang="ru-RU" dirty="0"/>
              <a:t>. </a:t>
            </a:r>
          </a:p>
        </p:txBody>
      </p:sp>
      <p:pic>
        <p:nvPicPr>
          <p:cNvPr id="4" name="Рисунок 3" descr="http://veterinary.academic.ru/pictures/veterinary/Image511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16832"/>
            <a:ext cx="2952328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589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организме больных животных вирус в высоких титрах обнаруживается в крови, селезенке, костном мозге, лимфатических узлах, плевральном и </a:t>
            </a:r>
            <a:r>
              <a:rPr lang="ru-RU" dirty="0" err="1" smtClean="0"/>
              <a:t>перитонеальном</a:t>
            </a:r>
            <a:r>
              <a:rPr lang="ru-RU" dirty="0" smtClean="0"/>
              <a:t> экссудатах, носовых выделениях.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89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Устойчивость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экскретах и секретах больных животных вирус во внешней среде может сохранять свою активность до 2 мес. Солнечный свет быстро инактивирует его. В органах от больных животных возбудитель сохраняет активность при </a:t>
            </a:r>
            <a:r>
              <a:rPr lang="ru-RU" i="1" dirty="0"/>
              <a:t>t</a:t>
            </a:r>
            <a:r>
              <a:rPr lang="ru-RU" dirty="0"/>
              <a:t> 4°С </a:t>
            </a:r>
            <a:r>
              <a:rPr lang="ru-RU" dirty="0" err="1"/>
              <a:t>ок</a:t>
            </a:r>
            <a:r>
              <a:rPr lang="ru-RU" dirty="0"/>
              <a:t>. 2—3 мес. При нагревании он быстро инактивируется: при </a:t>
            </a:r>
            <a:r>
              <a:rPr lang="ru-RU" i="1" dirty="0"/>
              <a:t>t</a:t>
            </a:r>
            <a:r>
              <a:rPr lang="ru-RU" dirty="0"/>
              <a:t> 100°С— через 1 мин. </a:t>
            </a:r>
            <a:r>
              <a:rPr lang="ru-RU" dirty="0" smtClean="0"/>
              <a:t>Оптимальная </a:t>
            </a:r>
            <a:r>
              <a:rPr lang="ru-RU" dirty="0"/>
              <a:t>зона рН — 7,0.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57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Дезинфекция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1%-</a:t>
            </a:r>
            <a:r>
              <a:rPr lang="ru-RU" dirty="0" err="1" smtClean="0"/>
              <a:t>ные</a:t>
            </a:r>
            <a:r>
              <a:rPr lang="ru-RU" dirty="0" smtClean="0"/>
              <a:t> растворы щёлочи, лизола и фенола убивают вирус в течение 1—3 ч.</a:t>
            </a:r>
          </a:p>
          <a:p>
            <a:r>
              <a:rPr lang="ru-RU" dirty="0"/>
              <a:t>Разрушается 2%-м раствором формалина </a:t>
            </a:r>
            <a:r>
              <a:rPr lang="ru-RU" dirty="0" smtClean="0"/>
              <a:t>в </a:t>
            </a:r>
            <a:r>
              <a:rPr lang="ru-RU" dirty="0"/>
              <a:t>течение нескольких часов.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34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Эпизоотология болезни.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4932040" cy="514116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 </a:t>
            </a:r>
            <a:r>
              <a:rPr lang="ru-RU" dirty="0" err="1"/>
              <a:t>Ч.п</a:t>
            </a:r>
            <a:r>
              <a:rPr lang="ru-RU" dirty="0"/>
              <a:t>. восприимчивы собаки, песцы, лисицы, хорьки, норки, соболи, куницы и др. </a:t>
            </a:r>
            <a:endParaRPr lang="ru-RU" dirty="0" smtClean="0"/>
          </a:p>
          <a:p>
            <a:r>
              <a:rPr lang="ru-RU" dirty="0" smtClean="0"/>
              <a:t>Чаще </a:t>
            </a:r>
            <a:r>
              <a:rPr lang="ru-RU" dirty="0"/>
              <a:t>болеют молодые животные в возрасте от 2 </a:t>
            </a:r>
            <a:r>
              <a:rPr lang="ru-RU" dirty="0" err="1"/>
              <a:t>мес</a:t>
            </a:r>
            <a:r>
              <a:rPr lang="ru-RU" dirty="0"/>
              <a:t> до 1 года. </a:t>
            </a:r>
            <a:endParaRPr lang="ru-RU" dirty="0" smtClean="0"/>
          </a:p>
          <a:p>
            <a:r>
              <a:rPr lang="ru-RU" dirty="0" smtClean="0"/>
              <a:t>Наиболее </a:t>
            </a:r>
            <a:r>
              <a:rPr lang="ru-RU" dirty="0"/>
              <a:t>устойчивы собаки, менее хорьки. Среди собак наиболее устойчивы боксёры, чау-чау, </a:t>
            </a:r>
            <a:r>
              <a:rPr lang="ru-RU" dirty="0" err="1"/>
              <a:t>фоксы</a:t>
            </a:r>
            <a:r>
              <a:rPr lang="ru-RU" dirty="0"/>
              <a:t>, наименее — пудели, овчарки, сеттеры. </a:t>
            </a:r>
          </a:p>
        </p:txBody>
      </p:sp>
      <p:pic>
        <p:nvPicPr>
          <p:cNvPr id="3075" name="Picture 3" descr="C:\Documents and Settings\Admin\Рабочий стол\чума плотоядных\6_13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94677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89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7467600" cy="4525963"/>
          </a:xfrm>
        </p:spPr>
        <p:txBody>
          <a:bodyPr>
            <a:normAutofit/>
          </a:bodyPr>
          <a:lstStyle/>
          <a:p>
            <a:r>
              <a:rPr lang="ru-RU" u="sng" dirty="0" smtClean="0"/>
              <a:t>Источник возбудителя инфекции </a:t>
            </a:r>
            <a:r>
              <a:rPr lang="ru-RU" dirty="0" smtClean="0"/>
              <a:t>— больные животные. Болезнь высоко </a:t>
            </a:r>
            <a:r>
              <a:rPr lang="ru-RU" dirty="0" err="1" smtClean="0"/>
              <a:t>контагиозна</a:t>
            </a:r>
            <a:r>
              <a:rPr lang="ru-RU" dirty="0" smtClean="0"/>
              <a:t>, протекает чаще в виде эпизоотии, наблюдается в любое время года. </a:t>
            </a:r>
            <a:endParaRPr lang="ru-RU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04864"/>
            <a:ext cx="4320480" cy="4492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70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80</TotalTime>
  <Words>1162</Words>
  <Application>Microsoft Office PowerPoint</Application>
  <PresentationFormat>Экран (4:3)</PresentationFormat>
  <Paragraphs>61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Техническая</vt:lpstr>
      <vt:lpstr>Чума плотоядных</vt:lpstr>
      <vt:lpstr>Презентация PowerPoint</vt:lpstr>
      <vt:lpstr>Историческая справка. </vt:lpstr>
      <vt:lpstr>Возбудитель болезни </vt:lpstr>
      <vt:lpstr>Презентация PowerPoint</vt:lpstr>
      <vt:lpstr>Устойчивость </vt:lpstr>
      <vt:lpstr>Дезинфекция </vt:lpstr>
      <vt:lpstr>Эпизоотология болезни. </vt:lpstr>
      <vt:lpstr>Презентация PowerPoint</vt:lpstr>
      <vt:lpstr>Презентация PowerPoint</vt:lpstr>
      <vt:lpstr>Патогенез. </vt:lpstr>
      <vt:lpstr>Клинические признаки и течение болезни. </vt:lpstr>
      <vt:lpstr>Сверхострый</vt:lpstr>
      <vt:lpstr>Острое течение</vt:lpstr>
      <vt:lpstr>Подострое течение</vt:lpstr>
      <vt:lpstr>Хроническое течение</vt:lpstr>
      <vt:lpstr>Презентация PowerPoint</vt:lpstr>
      <vt:lpstr>Патологоанатомические изменения. </vt:lpstr>
      <vt:lpstr>Презентация PowerPoint</vt:lpstr>
      <vt:lpstr>Лабораторная диагностика. </vt:lpstr>
      <vt:lpstr>Биопроба </vt:lpstr>
      <vt:lpstr>Вирусологические исследования</vt:lpstr>
      <vt:lpstr>Презентация PowerPoint</vt:lpstr>
      <vt:lpstr>Дифференциальная диагностика. </vt:lpstr>
      <vt:lpstr>Лечение. </vt:lpstr>
      <vt:lpstr>Иммунитет. </vt:lpstr>
      <vt:lpstr>Презентация PowerPoint</vt:lpstr>
      <vt:lpstr>Профилактика и меры борьбы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Чума плотоядных</dc:title>
  <dc:creator>Admin</dc:creator>
  <cp:lastModifiedBy>Admin</cp:lastModifiedBy>
  <cp:revision>8</cp:revision>
  <dcterms:created xsi:type="dcterms:W3CDTF">2012-10-03T13:30:56Z</dcterms:created>
  <dcterms:modified xsi:type="dcterms:W3CDTF">2012-10-03T14:51:53Z</dcterms:modified>
</cp:coreProperties>
</file>