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8" r:id="rId13"/>
    <p:sldId id="279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7EACCE-FEBF-461F-BC20-F198579B7885}" type="datetimeFigureOut">
              <a:rPr lang="ru-RU" smtClean="0"/>
              <a:pPr/>
              <a:t>05.10.2012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2AE4CF-CBE6-4163-B870-4CF33D0B039A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3116"/>
            <a:ext cx="7851648" cy="1828800"/>
          </a:xfrm>
          <a:effectLst>
            <a:reflection blurRad="6350" stA="50000" endA="300" endPos="90000" dist="50800" dir="5400000" sy="-100000" algn="bl" rotWithShape="0"/>
          </a:effectLst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  <a:latin typeface="Gabriola" pitchFamily="82" charset="0"/>
              </a:rPr>
              <a:t>Вирус классической чумы свиней</a:t>
            </a:r>
            <a:endParaRPr lang="ru-RU" sz="8800" dirty="0">
              <a:solidFill>
                <a:srgbClr val="FFFF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omp\Desktop\015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6643734" cy="4207226"/>
          </a:xfrm>
          <a:prstGeom prst="rect">
            <a:avLst/>
          </a:prstGeom>
          <a:noFill/>
        </p:spPr>
      </p:pic>
      <p:pic>
        <p:nvPicPr>
          <p:cNvPr id="2051" name="Picture 3" descr="C:\Users\Komp\Desktop\0047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9001156" cy="1714512"/>
          </a:xfrm>
          <a:prstGeom prst="rect">
            <a:avLst/>
          </a:prstGeom>
          <a:noFill/>
        </p:spPr>
      </p:pic>
      <p:pic>
        <p:nvPicPr>
          <p:cNvPr id="2052" name="Picture 4" descr="C:\Users\Komp\Desktop\777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072206"/>
            <a:ext cx="6134928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omp\Desktop\0324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290"/>
            <a:ext cx="4643470" cy="6134099"/>
          </a:xfrm>
          <a:prstGeom prst="rect">
            <a:avLst/>
          </a:prstGeom>
          <a:noFill/>
        </p:spPr>
      </p:pic>
      <p:pic>
        <p:nvPicPr>
          <p:cNvPr id="3076" name="Picture 4" descr="C:\Users\Komp\Desktop\88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86454"/>
            <a:ext cx="5528508" cy="500066"/>
          </a:xfrm>
          <a:prstGeom prst="rect">
            <a:avLst/>
          </a:prstGeom>
          <a:noFill/>
        </p:spPr>
      </p:pic>
      <p:pic>
        <p:nvPicPr>
          <p:cNvPr id="3077" name="Picture 5" descr="C:\Users\Komp\Desktop\66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6072206"/>
            <a:ext cx="2393545" cy="16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Komp\Desktop\3240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48725" cy="3929063"/>
          </a:xfrm>
          <a:prstGeom prst="rect">
            <a:avLst/>
          </a:prstGeom>
          <a:noFill/>
        </p:spPr>
      </p:pic>
      <p:pic>
        <p:nvPicPr>
          <p:cNvPr id="4100" name="Picture 4" descr="C:\Users\Komp\Desktop\06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130" y="4143380"/>
            <a:ext cx="7862332" cy="357190"/>
          </a:xfrm>
          <a:prstGeom prst="rect">
            <a:avLst/>
          </a:prstGeom>
          <a:noFill/>
        </p:spPr>
      </p:pic>
      <p:pic>
        <p:nvPicPr>
          <p:cNvPr id="4101" name="Picture 5" descr="C:\Users\Komp\Desktop\33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857760"/>
            <a:ext cx="8929718" cy="550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omp\Desktop\321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263887" cy="3429024"/>
          </a:xfrm>
          <a:prstGeom prst="rect">
            <a:avLst/>
          </a:prstGeom>
          <a:noFill/>
        </p:spPr>
      </p:pic>
      <p:pic>
        <p:nvPicPr>
          <p:cNvPr id="5123" name="Picture 3" descr="C:\Users\Komp\Desktop\555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527" y="4286255"/>
            <a:ext cx="2303511" cy="228037"/>
          </a:xfrm>
          <a:prstGeom prst="rect">
            <a:avLst/>
          </a:prstGeom>
          <a:noFill/>
        </p:spPr>
      </p:pic>
      <p:pic>
        <p:nvPicPr>
          <p:cNvPr id="5124" name="Picture 4" descr="C:\Users\Komp\Desktop\55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8262145" cy="285752"/>
          </a:xfrm>
          <a:prstGeom prst="rect">
            <a:avLst/>
          </a:prstGeom>
          <a:noFill/>
        </p:spPr>
      </p:pic>
      <p:pic>
        <p:nvPicPr>
          <p:cNvPr id="5125" name="Picture 5" descr="C:\Users\Komp\Desktop\99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429264"/>
            <a:ext cx="7583828" cy="42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500042"/>
            <a:ext cx="10001320" cy="4357718"/>
          </a:xfrm>
          <a:scene3d>
            <a:camera prst="isometricBottomDown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Эпизоотологические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Болеют только домашние и дикие свиньи независимо от породы и возраста.</a:t>
            </a:r>
          </a:p>
          <a:p>
            <a:r>
              <a:rPr lang="ru-RU" sz="3000" b="1" i="1" dirty="0" smtClean="0"/>
              <a:t>Источник </a:t>
            </a:r>
            <a:r>
              <a:rPr lang="ru-RU" sz="3000" b="1" dirty="0" smtClean="0"/>
              <a:t> возбудителя </a:t>
            </a:r>
            <a:r>
              <a:rPr lang="ru-RU" sz="3000" b="1" dirty="0" err="1" smtClean="0"/>
              <a:t>инф</a:t>
            </a:r>
            <a:r>
              <a:rPr lang="ru-RU" sz="3000" b="1" dirty="0" smtClean="0"/>
              <a:t>.- больные свиньи.</a:t>
            </a:r>
          </a:p>
          <a:p>
            <a:r>
              <a:rPr lang="ru-RU" sz="3000" b="1" i="1" dirty="0" smtClean="0"/>
              <a:t>Факторы передачи </a:t>
            </a:r>
            <a:r>
              <a:rPr lang="ru-RU" sz="3000" b="1" dirty="0" smtClean="0"/>
              <a:t>– загрязненные выделениями   больных животных корма, вода, подстилка, навоз и др. </a:t>
            </a:r>
          </a:p>
          <a:p>
            <a:r>
              <a:rPr lang="ru-RU" sz="3000" b="1" i="1" dirty="0" smtClean="0"/>
              <a:t>Заражение</a:t>
            </a:r>
            <a:r>
              <a:rPr lang="ru-RU" sz="3000" b="1" dirty="0" smtClean="0"/>
              <a:t> происходит ч/</a:t>
            </a:r>
            <a:r>
              <a:rPr lang="ru-RU" sz="3000" b="1" dirty="0" err="1" smtClean="0"/>
              <a:t>з</a:t>
            </a:r>
            <a:r>
              <a:rPr lang="ru-RU" sz="3000" b="1" dirty="0" smtClean="0"/>
              <a:t> пищеварительный тракт, органы дыхания, поврежденную кожу.</a:t>
            </a:r>
          </a:p>
          <a:p>
            <a:r>
              <a:rPr lang="ru-RU" sz="3000" b="1" dirty="0" smtClean="0"/>
              <a:t>Болезнь возникает в любое время года, протекает в виде эпизоотии; </a:t>
            </a:r>
          </a:p>
          <a:p>
            <a:r>
              <a:rPr lang="ru-RU" sz="3000" b="1" dirty="0" smtClean="0"/>
              <a:t>Летальность – 80…100%.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7472386" cy="2796350"/>
          </a:xfrm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>
            <a:noAutofit/>
          </a:bodyPr>
          <a:lstStyle/>
          <a:p>
            <a:r>
              <a:rPr lang="ru-RU" sz="1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диагноз</a:t>
            </a:r>
            <a:endParaRPr lang="ru-RU" sz="1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b="1" dirty="0" smtClean="0"/>
              <a:t>Ставят на основании эпизоотологических, </a:t>
            </a:r>
            <a:r>
              <a:rPr lang="ru-RU" b="1" dirty="0" err="1" smtClean="0"/>
              <a:t>патолого-анатомических</a:t>
            </a:r>
            <a:r>
              <a:rPr lang="ru-RU" b="1" dirty="0" smtClean="0"/>
              <a:t> данных и результатов л/б исследований.</a:t>
            </a:r>
          </a:p>
          <a:p>
            <a:r>
              <a:rPr lang="ru-RU" b="1" u="sng" dirty="0" err="1" smtClean="0"/>
              <a:t>Пат.материал</a:t>
            </a:r>
            <a:r>
              <a:rPr lang="ru-RU" b="1" dirty="0" smtClean="0"/>
              <a:t>: кровь, кусочки </a:t>
            </a:r>
            <a:r>
              <a:rPr lang="ru-RU" b="1" dirty="0" err="1" smtClean="0"/>
              <a:t>селезенки,миндалин</a:t>
            </a:r>
            <a:r>
              <a:rPr lang="ru-RU" b="1" dirty="0" smtClean="0"/>
              <a:t>, </a:t>
            </a:r>
            <a:r>
              <a:rPr lang="ru-RU" b="1" dirty="0" err="1" smtClean="0"/>
              <a:t>лимфоузлов</a:t>
            </a:r>
            <a:r>
              <a:rPr lang="ru-RU" b="1" dirty="0" smtClean="0"/>
              <a:t>, грудной  кости, почек и легких.</a:t>
            </a:r>
          </a:p>
          <a:p>
            <a:r>
              <a:rPr lang="ru-RU" b="1" i="1" dirty="0" smtClean="0"/>
              <a:t>Схема л/б диагностики. </a:t>
            </a:r>
          </a:p>
          <a:p>
            <a:pPr marL="342900" indent="-342900">
              <a:buAutoNum type="arabicPeriod"/>
            </a:pPr>
            <a:r>
              <a:rPr lang="ru-RU" b="1" dirty="0" err="1" smtClean="0"/>
              <a:t>Экспресс-методы</a:t>
            </a:r>
            <a:r>
              <a:rPr lang="ru-RU" b="1" dirty="0" smtClean="0"/>
              <a:t>: электронная и </a:t>
            </a:r>
            <a:r>
              <a:rPr lang="ru-RU" b="1" dirty="0" err="1" smtClean="0"/>
              <a:t>иммуноэлектронная</a:t>
            </a:r>
            <a:r>
              <a:rPr lang="ru-RU" b="1" dirty="0" smtClean="0"/>
              <a:t> микроскопия, РИФ. 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Вирусологические исследования: </a:t>
            </a:r>
            <a:r>
              <a:rPr lang="ru-RU" b="1" dirty="0" smtClean="0">
                <a:solidFill>
                  <a:srgbClr val="FF0000"/>
                </a:solidFill>
              </a:rPr>
              <a:t>а)</a:t>
            </a:r>
            <a:r>
              <a:rPr lang="ru-RU" b="1" dirty="0" smtClean="0"/>
              <a:t> выделение вируса в культуре </a:t>
            </a:r>
            <a:r>
              <a:rPr lang="ru-RU" b="1" dirty="0" err="1" smtClean="0"/>
              <a:t>к-к</a:t>
            </a:r>
            <a:r>
              <a:rPr lang="ru-RU" b="1" dirty="0" smtClean="0"/>
              <a:t> почки свиней и семенников поросят, на поросятах; </a:t>
            </a:r>
            <a:r>
              <a:rPr lang="ru-RU" b="1" dirty="0" smtClean="0">
                <a:solidFill>
                  <a:srgbClr val="FF0000"/>
                </a:solidFill>
              </a:rPr>
              <a:t>б)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идентификация выделенного вируса в РИФ, РНГА, с помощью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моноклональных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атител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метод встречного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иммуноэлектрофореза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Ретроспективная диагностика: РНГА, РНИФ, РН, РПД, ИФА.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857364"/>
            <a:ext cx="8258204" cy="1714512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Below"/>
            <a:lightRig rig="threePt" dir="t"/>
          </a:scene3d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ИММУНИТЕТ</a:t>
            </a: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358246" cy="4643470"/>
          </a:xfrm>
          <a:scene3d>
            <a:camera prst="perspectiveRight"/>
            <a:lightRig rig="threePt" dir="t"/>
          </a:scene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Mistral" pitchFamily="66" charset="0"/>
              </a:rPr>
              <a:t>ПОСЛЕ   ЕСТЕСТВЕННОГО ПЕРЕБОЛЕВАНИЯ  ОБРАЗУЕТСЯ  СТОЙКИЙ  И   ПОЖИЗНЕННЫЙ  ИММУНИТЕТ</a:t>
            </a:r>
            <a:endParaRPr lang="ru-RU" sz="6000" dirty="0">
              <a:solidFill>
                <a:srgbClr val="002060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4643470" cy="51033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  <a:latin typeface="Mistral" pitchFamily="66" charset="0"/>
              </a:rPr>
              <a:t>Возбудитель</a:t>
            </a:r>
            <a:endParaRPr lang="ru-RU" sz="7200" b="1" dirty="0">
              <a:solidFill>
                <a:srgbClr val="0070C0"/>
              </a:solidFill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4967302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Вирус относится к семейству</a:t>
            </a:r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Flaviviridae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, содержит РНК.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Вирионы сферической формы, размером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Andalus" pitchFamily="18" charset="-78"/>
              </a:rPr>
              <a:t>40нм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, содержат нуклеотид и белковую оболочку.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1428736"/>
            <a:ext cx="8401080" cy="3010664"/>
          </a:xfrm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isometricTopUp"/>
            <a:lightRig rig="threePt" dir="t"/>
          </a:scene3d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ЛЕЧЕНИЕ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643966" cy="4857760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  <a:scene3d>
            <a:camera prst="isometricOffAxis2Left"/>
            <a:lightRig rig="threePt" dir="t"/>
          </a:scene3d>
        </p:spPr>
        <p:txBody>
          <a:bodyPr>
            <a:noAutofit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7030A0"/>
                </a:solidFill>
                <a:latin typeface="Mistral" pitchFamily="66" charset="0"/>
              </a:rPr>
              <a:t>БОЛЬНЫХ   СВИНЕЙ   НЕ   ЛЕЧАТ, А НЕМЕДЛЕННО   УБИВАЮТ   НА   МЯСО</a:t>
            </a:r>
            <a:endParaRPr lang="ru-RU" sz="8000" dirty="0">
              <a:solidFill>
                <a:srgbClr val="7030A0"/>
              </a:solidFill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8786874" cy="2214578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dirty="0" smtClean="0">
                <a:latin typeface="Segoe Script" pitchFamily="34" charset="0"/>
              </a:rPr>
              <a:t>Специфическая профилактика</a:t>
            </a:r>
            <a:endParaRPr lang="ru-RU" sz="6000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501122" cy="621510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Применяют сухие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вирус-вакцины</a:t>
            </a:r>
            <a:r>
              <a:rPr lang="ru-RU" sz="4000" b="1" i="1" dirty="0" smtClean="0">
                <a:solidFill>
                  <a:srgbClr val="002060"/>
                </a:solidFill>
              </a:rPr>
              <a:t> из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лапинизированных</a:t>
            </a:r>
            <a:r>
              <a:rPr lang="ru-RU" sz="4000" b="1" i="1" dirty="0" smtClean="0">
                <a:solidFill>
                  <a:srgbClr val="002060"/>
                </a:solidFill>
              </a:rPr>
              <a:t> и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культуральных</a:t>
            </a:r>
            <a:r>
              <a:rPr lang="ru-RU" sz="4000" b="1" i="1" dirty="0" smtClean="0">
                <a:solidFill>
                  <a:srgbClr val="002060"/>
                </a:solidFill>
              </a:rPr>
              <a:t>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аттенуированных</a:t>
            </a:r>
            <a:r>
              <a:rPr lang="ru-RU" sz="4000" b="1" i="1" dirty="0" smtClean="0">
                <a:solidFill>
                  <a:srgbClr val="002060"/>
                </a:solidFill>
              </a:rPr>
              <a:t> штаммов вируса чумы свиней.</a:t>
            </a:r>
          </a:p>
          <a:p>
            <a:pPr algn="ctr">
              <a:buNone/>
            </a:pPr>
            <a:endParaRPr lang="ru-RU" sz="4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Для пассивной иммунизации используют противочумную гипериммунную сыворотку крови.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Назарчук</a:t>
            </a:r>
            <a:r>
              <a:rPr lang="ru-RU" dirty="0" smtClean="0"/>
              <a:t> А. 13 </a:t>
            </a:r>
            <a:r>
              <a:rPr lang="ru-RU" dirty="0" err="1" smtClean="0"/>
              <a:t>вет.мед</a:t>
            </a:r>
            <a:r>
              <a:rPr lang="ru-RU" dirty="0" smtClean="0"/>
              <a:t>. 3 курс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omp\Desktop\014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43570" cy="4612479"/>
          </a:xfrm>
          <a:prstGeom prst="rect">
            <a:avLst/>
          </a:prstGeom>
          <a:noFill/>
        </p:spPr>
      </p:pic>
      <p:pic>
        <p:nvPicPr>
          <p:cNvPr id="1027" name="Picture 3" descr="C:\Users\Komp\Desktop\014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780" y="4643446"/>
            <a:ext cx="878322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4543428" cy="724648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0070C0"/>
                </a:solidFill>
                <a:latin typeface="Mistral" pitchFamily="66" charset="0"/>
              </a:rPr>
              <a:t>Устойчивость</a:t>
            </a:r>
            <a:endParaRPr lang="ru-RU" sz="7200" b="1" dirty="0">
              <a:solidFill>
                <a:srgbClr val="0070C0"/>
              </a:solidFill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6435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Способность сохраняться во внешней среде различна и зависит от вируссодержащего материала, температуры, влажности и др.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крови при 60°С возбудитель погибает через 16ч, под действием прямых солнечных лучей – в течении 9часов.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моче при 65°С он погибает через 1ч, в гниющем навозе сохраняется не более 3…5сут.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В.чувствителен к эфиру; из химических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дезсредств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наиболее эффективный 1…2%-й раствор едкого натрия.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/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/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Культивирование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</a:b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64360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 лабораторных условиях для культивирования используют восприимчивых подсвинок. Вирус  удается репродуцировать в первичной культуре клеток легких, селезенки, почек и лейкоцитов свиней без </a:t>
            </a:r>
            <a:r>
              <a:rPr lang="ru-RU" sz="3200" b="1" dirty="0" err="1" smtClean="0"/>
              <a:t>выраженнго</a:t>
            </a:r>
            <a:r>
              <a:rPr lang="ru-RU" sz="3200" b="1" dirty="0" smtClean="0"/>
              <a:t> ЦПД, а также в культуре </a:t>
            </a:r>
            <a:r>
              <a:rPr lang="ru-RU" sz="3200" b="1" dirty="0" err="1" smtClean="0"/>
              <a:t>тестикул</a:t>
            </a:r>
            <a:r>
              <a:rPr lang="ru-RU" sz="3200" b="1" dirty="0" smtClean="0"/>
              <a:t> поросят с признаками ЦПД и в перевиваемой линии клеток почек поросят.</a:t>
            </a:r>
          </a:p>
          <a:p>
            <a:r>
              <a:rPr lang="ru-RU" sz="3200" b="1" dirty="0" smtClean="0"/>
              <a:t>Вирус вызывает </a:t>
            </a:r>
            <a:r>
              <a:rPr lang="ru-RU" sz="3200" b="1" dirty="0" err="1" smtClean="0"/>
              <a:t>высококонтагиозную</a:t>
            </a:r>
            <a:r>
              <a:rPr lang="ru-RU" sz="3200" b="1" dirty="0" smtClean="0"/>
              <a:t> болезнь.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10358478" cy="200026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slope"/>
            <a:bevelB w="82550" h="44450" prst="angle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>Клинические</a:t>
            </a: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признаки</a:t>
            </a:r>
            <a:endParaRPr lang="ru-RU" sz="8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Инкубационный период составляет 5…8 </a:t>
            </a:r>
            <a:r>
              <a:rPr lang="ru-RU" sz="2400" b="1" dirty="0" err="1" smtClean="0"/>
              <a:t>сут</a:t>
            </a:r>
            <a:r>
              <a:rPr lang="ru-RU" sz="2400" b="1" dirty="0" smtClean="0"/>
              <a:t>; возможны и более  </a:t>
            </a:r>
            <a:r>
              <a:rPr lang="ru-RU" sz="2400" b="1" u="sng" dirty="0" smtClean="0"/>
              <a:t>короткие</a:t>
            </a:r>
            <a:r>
              <a:rPr lang="ru-RU" sz="2400" b="1" dirty="0" smtClean="0"/>
              <a:t> (3 </a:t>
            </a:r>
            <a:r>
              <a:rPr lang="ru-RU" sz="2400" b="1" dirty="0" err="1" smtClean="0"/>
              <a:t>сут</a:t>
            </a:r>
            <a:r>
              <a:rPr lang="ru-RU" sz="2400" b="1" dirty="0" smtClean="0"/>
              <a:t>), и </a:t>
            </a:r>
            <a:r>
              <a:rPr lang="ru-RU" sz="2400" b="1" u="sng" dirty="0" smtClean="0"/>
              <a:t>затяжные</a:t>
            </a:r>
            <a:r>
              <a:rPr lang="ru-RU" sz="2400" b="1" dirty="0" smtClean="0"/>
              <a:t> (2…3 </a:t>
            </a:r>
            <a:r>
              <a:rPr lang="ru-RU" sz="2400" b="1" dirty="0" err="1" smtClean="0"/>
              <a:t>нед</a:t>
            </a:r>
            <a:r>
              <a:rPr lang="ru-RU" sz="2400" b="1" dirty="0" smtClean="0"/>
              <a:t>) сроки.</a:t>
            </a:r>
          </a:p>
          <a:p>
            <a:pPr>
              <a:buNone/>
            </a:pPr>
            <a:r>
              <a:rPr lang="ru-RU" sz="2400" b="1" dirty="0" smtClean="0"/>
              <a:t>Течение болезни </a:t>
            </a:r>
          </a:p>
          <a:p>
            <a:pPr>
              <a:buNone/>
            </a:pPr>
            <a:r>
              <a:rPr lang="ru-RU" sz="2400" b="1" dirty="0" smtClean="0"/>
              <a:t> - острое</a:t>
            </a:r>
          </a:p>
          <a:p>
            <a:pPr>
              <a:buNone/>
            </a:pPr>
            <a:r>
              <a:rPr lang="ru-RU" sz="2400" b="1" dirty="0" smtClean="0"/>
              <a:t> - </a:t>
            </a:r>
            <a:r>
              <a:rPr lang="ru-RU" sz="2400" b="1" dirty="0" err="1" smtClean="0"/>
              <a:t>подострое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- хроническое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При </a:t>
            </a:r>
            <a:r>
              <a:rPr lang="ru-RU" sz="2400" b="1" i="1" dirty="0" smtClean="0"/>
              <a:t>остром</a:t>
            </a:r>
            <a:r>
              <a:rPr lang="ru-RU" sz="2400" b="1" dirty="0" smtClean="0"/>
              <a:t> течении температура тела повышается до 42°С. Через 3…5 </a:t>
            </a:r>
            <a:r>
              <a:rPr lang="ru-RU" sz="2400" b="1" dirty="0" err="1" smtClean="0"/>
              <a:t>сут</a:t>
            </a:r>
            <a:r>
              <a:rPr lang="ru-RU" sz="2400" b="1" dirty="0" smtClean="0"/>
              <a:t> у свиней пропадает  аппетит, появляется жажда. Супоросные матки абортируют.</a:t>
            </a:r>
          </a:p>
          <a:p>
            <a:pPr>
              <a:buNone/>
            </a:pPr>
            <a:r>
              <a:rPr lang="ru-RU" sz="2400" b="1" dirty="0" smtClean="0"/>
              <a:t>При </a:t>
            </a:r>
            <a:r>
              <a:rPr lang="ru-RU" sz="2400" b="1" i="1" dirty="0" err="1" smtClean="0"/>
              <a:t>подостром</a:t>
            </a:r>
            <a:r>
              <a:rPr lang="ru-RU" sz="2400" b="1" dirty="0" smtClean="0"/>
              <a:t> течении болезнь длится 2…3 </a:t>
            </a:r>
            <a:r>
              <a:rPr lang="ru-RU" sz="2400" b="1" dirty="0" err="1" smtClean="0"/>
              <a:t>нед</a:t>
            </a:r>
            <a:r>
              <a:rPr lang="ru-RU" sz="2400" b="1" dirty="0" smtClean="0"/>
              <a:t>,; у животных периодически повышается температура, запоры сменяются поносами.</a:t>
            </a:r>
          </a:p>
          <a:p>
            <a:pPr>
              <a:buNone/>
            </a:pPr>
            <a:r>
              <a:rPr lang="ru-RU" sz="2400" b="1" dirty="0" smtClean="0"/>
              <a:t>При хроническом течении температура тела </a:t>
            </a:r>
            <a:r>
              <a:rPr lang="ru-RU" sz="2400" b="1" dirty="0" err="1" smtClean="0"/>
              <a:t>постипенно</a:t>
            </a:r>
            <a:r>
              <a:rPr lang="ru-RU" sz="2400" b="1" dirty="0" smtClean="0"/>
              <a:t> снижается, периодически возникает понос, свиньи сильно худеют.</a:t>
            </a:r>
            <a:endParaRPr lang="ru-RU" sz="2800" b="1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48" y="1928802"/>
            <a:ext cx="7429552" cy="2214578"/>
          </a:xfrm>
          <a:scene3d>
            <a:camera prst="perspectiveHeroicExtremeRightFacing"/>
            <a:lightRig rig="threePt" dir="t"/>
          </a:scene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Патолого-анатомические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Segoe Script" pitchFamily="34" charset="0"/>
              </a:rPr>
              <a:t> изменения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Autofit/>
          </a:bodyPr>
          <a:lstStyle/>
          <a:p>
            <a:r>
              <a:rPr lang="ru-RU" sz="2500" b="1" dirty="0" smtClean="0"/>
              <a:t>Признаки поражения кровеносной системы, многочисленные кровоизлияния различной величины во всех органах и тканях.</a:t>
            </a:r>
          </a:p>
          <a:p>
            <a:r>
              <a:rPr lang="ru-RU" sz="2500" b="1" dirty="0" err="1" smtClean="0"/>
              <a:t>Лимфоузлы</a:t>
            </a:r>
            <a:r>
              <a:rPr lang="ru-RU" sz="2500" b="1" dirty="0" smtClean="0"/>
              <a:t> увеличены, плотны, пронизаны кровоизлияниями, на разрезе выражена мраморность.</a:t>
            </a:r>
          </a:p>
          <a:p>
            <a:r>
              <a:rPr lang="ru-RU" sz="2500" b="1" dirty="0" smtClean="0"/>
              <a:t>Селезенка не </a:t>
            </a:r>
            <a:r>
              <a:rPr lang="ru-RU" sz="2500" b="1" dirty="0" err="1" smtClean="0"/>
              <a:t>увеличина</a:t>
            </a:r>
            <a:r>
              <a:rPr lang="ru-RU" sz="2500" b="1" dirty="0" smtClean="0"/>
              <a:t>, с острыми краями; очаги геморрагических </a:t>
            </a:r>
            <a:r>
              <a:rPr lang="ru-RU" sz="2500" b="1" dirty="0" err="1" smtClean="0"/>
              <a:t>инфакторов</a:t>
            </a:r>
            <a:r>
              <a:rPr lang="ru-RU" sz="2500" b="1" dirty="0" smtClean="0"/>
              <a:t> в виде плотных черно-красных бугорков.</a:t>
            </a:r>
          </a:p>
          <a:p>
            <a:r>
              <a:rPr lang="ru-RU" sz="2500" b="1" dirty="0" smtClean="0"/>
              <a:t>В печени находят паренхиматозную дегенерацию, почки резко анемичны, со множественным мелких кровоизлияний.</a:t>
            </a:r>
          </a:p>
          <a:p>
            <a:r>
              <a:rPr lang="ru-RU" sz="2500" b="1" dirty="0" smtClean="0"/>
              <a:t>Слизистая оболочка пищеварительного тракта </a:t>
            </a:r>
            <a:r>
              <a:rPr lang="ru-RU" sz="2500" b="1" dirty="0" err="1" smtClean="0"/>
              <a:t>катарально</a:t>
            </a:r>
            <a:r>
              <a:rPr lang="ru-RU" sz="2500" b="1" dirty="0" smtClean="0"/>
              <a:t> или </a:t>
            </a:r>
            <a:r>
              <a:rPr lang="ru-RU" sz="2500" b="1" dirty="0" err="1" smtClean="0"/>
              <a:t>геморрагически</a:t>
            </a:r>
            <a:r>
              <a:rPr lang="ru-RU" sz="2500" b="1" dirty="0" smtClean="0"/>
              <a:t> воспалена со множеством кровоизлияний</a:t>
            </a:r>
          </a:p>
          <a:p>
            <a:r>
              <a:rPr lang="ru-RU" sz="2500" b="1" dirty="0" smtClean="0"/>
              <a:t>В хронических случаях находят «бутоны».</a:t>
            </a:r>
            <a:endParaRPr lang="ru-RU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Words>533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Вирус классической чумы свиней</vt:lpstr>
      <vt:lpstr>Возбудитель</vt:lpstr>
      <vt:lpstr>Слайд 3</vt:lpstr>
      <vt:lpstr>Устойчивость</vt:lpstr>
      <vt:lpstr>  Культивирование </vt:lpstr>
      <vt:lpstr>Клинические признаки</vt:lpstr>
      <vt:lpstr>Слайд 7</vt:lpstr>
      <vt:lpstr>Патолого-анатомические изменения</vt:lpstr>
      <vt:lpstr>Слайд 9</vt:lpstr>
      <vt:lpstr>Слайд 10</vt:lpstr>
      <vt:lpstr>Слайд 11</vt:lpstr>
      <vt:lpstr>Слайд 12</vt:lpstr>
      <vt:lpstr>Слайд 13</vt:lpstr>
      <vt:lpstr>Эпизоотологические особенности</vt:lpstr>
      <vt:lpstr>Слайд 15</vt:lpstr>
      <vt:lpstr>диагноз</vt:lpstr>
      <vt:lpstr>Слайд 17</vt:lpstr>
      <vt:lpstr>ИММУНИТЕТ </vt:lpstr>
      <vt:lpstr>Слайд 19</vt:lpstr>
      <vt:lpstr>ЛЕЧЕНИЕ</vt:lpstr>
      <vt:lpstr>Слайд 21</vt:lpstr>
      <vt:lpstr>Специфическая профилактика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 классической чумы свиней</dc:title>
  <dc:creator>Пользователь Windows</dc:creator>
  <cp:lastModifiedBy>Пользователь Windows</cp:lastModifiedBy>
  <cp:revision>36</cp:revision>
  <dcterms:created xsi:type="dcterms:W3CDTF">2012-09-30T13:24:10Z</dcterms:created>
  <dcterms:modified xsi:type="dcterms:W3CDTF">2012-10-05T13:10:26Z</dcterms:modified>
</cp:coreProperties>
</file>