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5" r:id="rId5"/>
    <p:sldId id="271" r:id="rId6"/>
    <p:sldId id="259" r:id="rId7"/>
    <p:sldId id="270" r:id="rId8"/>
    <p:sldId id="266" r:id="rId9"/>
    <p:sldId id="260" r:id="rId10"/>
    <p:sldId id="267" r:id="rId11"/>
    <p:sldId id="261" r:id="rId12"/>
    <p:sldId id="268" r:id="rId13"/>
    <p:sldId id="262" r:id="rId14"/>
    <p:sldId id="269" r:id="rId15"/>
    <p:sldId id="263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 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4038600"/>
            <a:ext cx="7885176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/>
              <a:t>Вирусный гастроэнтерит   свиней   </a:t>
            </a: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s2.mm.bing.net/th?id=i.4575966296802789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6019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Патологоанатомические    изменения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Трупы поросят истощены, кожа темно-серого цвета, видимые слизистые оболочки </a:t>
            </a:r>
            <a:r>
              <a:rPr lang="ru-RU" dirty="0" err="1" smtClean="0"/>
              <a:t>цианотичны</a:t>
            </a:r>
            <a:r>
              <a:rPr lang="ru-RU" dirty="0" smtClean="0"/>
              <a:t>. Желудок растянут и заполнен свернувшимся молоком. Слизистая дна желудка </a:t>
            </a:r>
            <a:r>
              <a:rPr lang="ru-RU" dirty="0" err="1" smtClean="0"/>
              <a:t>гиперемирована</a:t>
            </a:r>
            <a:r>
              <a:rPr lang="ru-RU" dirty="0" smtClean="0"/>
              <a:t>. Тонкий отдел кишечника вздут, содержимое его водянистое, зеленовато-желтого цвета. Стенка кишечника истощена. Слизистая оболочка </a:t>
            </a:r>
            <a:r>
              <a:rPr lang="ru-RU" dirty="0" err="1" smtClean="0"/>
              <a:t>гиперемирована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Встречается катаральное и </a:t>
            </a:r>
            <a:r>
              <a:rPr lang="ru-RU" dirty="0" err="1" smtClean="0"/>
              <a:t>десквамативно-некротическое</a:t>
            </a:r>
            <a:r>
              <a:rPr lang="ru-RU" dirty="0" smtClean="0"/>
              <a:t> воспаление. Толстый отдел кишечника </a:t>
            </a:r>
            <a:r>
              <a:rPr lang="ru-RU" dirty="0" err="1" smtClean="0"/>
              <a:t>катарально</a:t>
            </a:r>
            <a:r>
              <a:rPr lang="ru-RU" dirty="0" smtClean="0"/>
              <a:t> воспален. Сосуды брыжейки </a:t>
            </a:r>
            <a:r>
              <a:rPr lang="ru-RU" dirty="0" err="1" smtClean="0"/>
              <a:t>кровенаполнены</a:t>
            </a:r>
            <a:r>
              <a:rPr lang="ru-RU" dirty="0" smtClean="0"/>
              <a:t>, пакеты </a:t>
            </a:r>
            <a:r>
              <a:rPr lang="ru-RU" dirty="0" err="1" smtClean="0"/>
              <a:t>мезентериальных</a:t>
            </a:r>
            <a:r>
              <a:rPr lang="ru-RU" dirty="0" smtClean="0"/>
              <a:t> лимфатических узлов набухание, </a:t>
            </a:r>
            <a:r>
              <a:rPr lang="ru-RU" dirty="0" err="1" smtClean="0"/>
              <a:t>гиперемированные</a:t>
            </a:r>
            <a:r>
              <a:rPr lang="ru-RU" dirty="0" smtClean="0"/>
              <a:t>, на разрезе сочные. Под капсулой почек выявляют мелкоточечные кровоизлияния, граница между корковым и мозговым слоями сглажена. Иногда выявляют скопления экссудата желтоватого цвета или </a:t>
            </a:r>
            <a:r>
              <a:rPr lang="ru-RU" dirty="0" err="1" smtClean="0"/>
              <a:t>ураты</a:t>
            </a:r>
            <a:r>
              <a:rPr lang="ru-RU" dirty="0" smtClean="0"/>
              <a:t> в почечной лоханке. Сердце дряблое, сероватого цвета. В веночной бороздке сердце часто находят петехии. В селезенке могут обнаруживаться застойные явления, напоминающие инфаркты.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s3.mm.bing.net/th?id=i.4931881630369070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57912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ru-RU" dirty="0" smtClean="0"/>
              <a:t>             Диагноз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 Ставят на основании эпизоотологических данных, симптомов болезни и результатов лабораторных исследований, включающих изоляцию вируса на первичных и перевиваемых линиях клеток поросят с последующей идентификацией вируса в РНФ, РН, ВИЭОФ, ELISA и определении титра антител в сыворотке крови </a:t>
            </a:r>
            <a:r>
              <a:rPr lang="ru-RU" dirty="0" err="1" smtClean="0"/>
              <a:t>реконвалесцентов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лабораторию направляют тонкую и подвздошную кишку с содержимым и </a:t>
            </a:r>
            <a:r>
              <a:rPr lang="ru-RU" dirty="0" err="1" smtClean="0"/>
              <a:t>мезентериальные</a:t>
            </a:r>
            <a:r>
              <a:rPr lang="ru-RU" dirty="0" smtClean="0"/>
              <a:t> </a:t>
            </a:r>
            <a:r>
              <a:rPr lang="ru-RU" dirty="0" err="1" smtClean="0"/>
              <a:t>лимфоузлы</a:t>
            </a:r>
            <a:r>
              <a:rPr lang="ru-RU" dirty="0" smtClean="0"/>
              <a:t> от поросят, взятые в первые часы после появления диареи. Материал необходимо брать от 8 – 9 поросят пораженных пометов (по 2 – 3 поросенка из помета). Доставляют </a:t>
            </a:r>
            <a:r>
              <a:rPr lang="ru-RU" dirty="0" err="1" smtClean="0"/>
              <a:t>патматериал</a:t>
            </a:r>
            <a:r>
              <a:rPr lang="ru-RU" dirty="0" smtClean="0"/>
              <a:t> в стеклянных сосудах помещенных в сосуд </a:t>
            </a:r>
            <a:r>
              <a:rPr lang="ru-RU" dirty="0" err="1" smtClean="0"/>
              <a:t>Дюара</a:t>
            </a:r>
            <a:r>
              <a:rPr lang="ru-RU" dirty="0" smtClean="0"/>
              <a:t> с жидким азотом или в термос с сухим льдом.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t3.gstatic.com/images?q=tbn:ANd9GcRNEps0hy3Mi_jhNsR3EPIPGZ3xBDJp9LynTTtvFaPmzQQc0Z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143000"/>
            <a:ext cx="5867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r>
              <a:rPr lang="ru-RU" dirty="0" smtClean="0"/>
              <a:t>                Лечение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4114800" cy="53889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Эффективных лечебных средств нет. Используют сыворотку крови </a:t>
            </a:r>
            <a:r>
              <a:rPr lang="ru-RU" dirty="0" err="1" smtClean="0"/>
              <a:t>реконвалесцентов</a:t>
            </a:r>
            <a:r>
              <a:rPr lang="ru-RU" dirty="0" smtClean="0"/>
              <a:t>, </a:t>
            </a:r>
            <a:r>
              <a:rPr lang="ru-RU" dirty="0" err="1" smtClean="0"/>
              <a:t>аллогенную</a:t>
            </a:r>
            <a:r>
              <a:rPr lang="ru-RU" dirty="0" smtClean="0"/>
              <a:t> сыворотку, </a:t>
            </a:r>
            <a:r>
              <a:rPr lang="ru-RU" dirty="0" err="1" smtClean="0"/>
              <a:t>миксоферрон</a:t>
            </a:r>
            <a:r>
              <a:rPr lang="ru-RU" dirty="0" smtClean="0"/>
              <a:t> и симптоматические средства, направленные на борьбу с обезвоживанием, </a:t>
            </a:r>
            <a:r>
              <a:rPr lang="ru-RU" dirty="0" err="1" smtClean="0"/>
              <a:t>дезинтоксикацию</a:t>
            </a:r>
            <a:r>
              <a:rPr lang="ru-RU" dirty="0" smtClean="0"/>
              <a:t> организма и восстановление функционального состояния кишечника. Для подавления бактериальной микрофлоры применяют </a:t>
            </a:r>
            <a:r>
              <a:rPr lang="ru-RU" dirty="0" err="1" smtClean="0"/>
              <a:t>антибиотикотерапию</a:t>
            </a:r>
            <a:r>
              <a:rPr lang="ru-RU" dirty="0" smtClean="0"/>
              <a:t>. Подсосным свиноматкам вводят препараты, предупреждающие развитие </a:t>
            </a:r>
            <a:r>
              <a:rPr lang="ru-RU" dirty="0" err="1" smtClean="0"/>
              <a:t>агалактии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://ts3.mm.bing.net/th?id=i.4599872072189826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43000"/>
            <a:ext cx="32766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 и меры борьбы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Общие профилактические мероприятия должны быть направлены на недопущение заноса возбудителя болезни, обеспечение </a:t>
            </a:r>
            <a:r>
              <a:rPr lang="ru-RU" dirty="0" err="1" smtClean="0"/>
              <a:t>свинопоголовья</a:t>
            </a:r>
            <a:r>
              <a:rPr lang="ru-RU" dirty="0" smtClean="0"/>
              <a:t> полноценными кормами, обращая внимание на их доброкачественности. Супоросным свиноматкам и новорожденным поросятам должны быть созданы условия, предусмотренные технологией.</a:t>
            </a:r>
          </a:p>
          <a:p>
            <a:r>
              <a:rPr lang="ru-RU" dirty="0" smtClean="0"/>
              <a:t>При возникновении ВГЭС хозяйство объявляется неблагополучным, и в нем вводятся ограничения регламентированной инструкцией профилактике и мерам борьбы с этой болезнью.</a:t>
            </a:r>
          </a:p>
          <a:p>
            <a:r>
              <a:rPr lang="ru-RU" dirty="0" smtClean="0"/>
              <a:t>Для специфической профилактики применяют свиноматкам </a:t>
            </a:r>
            <a:r>
              <a:rPr lang="ru-RU" dirty="0" err="1" smtClean="0"/>
              <a:t>аттенуированные</a:t>
            </a:r>
            <a:r>
              <a:rPr lang="ru-RU" dirty="0" smtClean="0"/>
              <a:t>, </a:t>
            </a:r>
            <a:r>
              <a:rPr lang="ru-RU" dirty="0" err="1" smtClean="0"/>
              <a:t>авирулентные</a:t>
            </a:r>
            <a:r>
              <a:rPr lang="ru-RU" dirty="0" smtClean="0"/>
              <a:t> и </a:t>
            </a:r>
            <a:r>
              <a:rPr lang="ru-RU" dirty="0" err="1" smtClean="0"/>
              <a:t>субъединичные</a:t>
            </a:r>
            <a:r>
              <a:rPr lang="ru-RU" dirty="0" smtClean="0"/>
              <a:t> вакцины орально, </a:t>
            </a:r>
            <a:r>
              <a:rPr lang="ru-RU" dirty="0" err="1" smtClean="0"/>
              <a:t>интраназально</a:t>
            </a:r>
            <a:r>
              <a:rPr lang="ru-RU" dirty="0" smtClean="0"/>
              <a:t> и внутримышечно. Поросят-сосунов целесообразно вакцинировать орально, чтобы индуцировать быструю защиту посредством интерференции или стимулирование локального иммунитета, обеспечивающего синтез секреторных </a:t>
            </a:r>
            <a:r>
              <a:rPr lang="ru-RU" dirty="0" err="1" smtClean="0"/>
              <a:t>Ig</a:t>
            </a:r>
            <a:r>
              <a:rPr lang="ru-RU" dirty="0" smtClean="0"/>
              <a:t> A.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2971800"/>
          </a:xfrm>
        </p:spPr>
        <p:txBody>
          <a:bodyPr/>
          <a:lstStyle/>
          <a:p>
            <a:r>
              <a:rPr lang="ru-RU" b="1" u="sng" dirty="0" smtClean="0"/>
              <a:t>Вирусный гастроэнтерит свиней </a:t>
            </a:r>
            <a:r>
              <a:rPr lang="ru-RU" dirty="0" smtClean="0"/>
              <a:t>(трансмиссивный гастроэнтерит свиней, болезнь Дойла и </a:t>
            </a:r>
            <a:r>
              <a:rPr lang="ru-RU" dirty="0" err="1" smtClean="0"/>
              <a:t>Хитчингса</a:t>
            </a:r>
            <a:r>
              <a:rPr lang="ru-RU" dirty="0" smtClean="0"/>
              <a:t>) – </a:t>
            </a:r>
            <a:r>
              <a:rPr lang="ru-RU" dirty="0" err="1" smtClean="0"/>
              <a:t>Transmisille</a:t>
            </a:r>
            <a:r>
              <a:rPr lang="ru-RU" dirty="0" smtClean="0"/>
              <a:t> </a:t>
            </a:r>
            <a:r>
              <a:rPr lang="ru-RU" dirty="0" err="1" smtClean="0"/>
              <a:t>gastroenteritis</a:t>
            </a:r>
            <a:r>
              <a:rPr lang="ru-RU" dirty="0" smtClean="0"/>
              <a:t> – </a:t>
            </a:r>
            <a:r>
              <a:rPr lang="ru-RU" dirty="0" err="1" smtClean="0"/>
              <a:t>высококонтагиозная</a:t>
            </a:r>
            <a:r>
              <a:rPr lang="ru-RU" dirty="0" smtClean="0"/>
              <a:t> вирусная болезнь, проявляющаяся рвотой, тяжелой диареей и высокой смертностью среди поросят до 2-недельного возраста.</a:t>
            </a:r>
            <a:endParaRPr lang="ru-RU" dirty="0"/>
          </a:p>
        </p:txBody>
      </p:sp>
      <p:pic>
        <p:nvPicPr>
          <p:cNvPr id="20482" name="Picture 2" descr="http://yaveterinar.ru/images/foto/1177958622_200928023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00400"/>
            <a:ext cx="71628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Этиология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 Возбудитель болезни РНК-содержащий вирус (</a:t>
            </a:r>
            <a:r>
              <a:rPr lang="ru-RU" dirty="0" err="1" smtClean="0"/>
              <a:t>Porcine</a:t>
            </a:r>
            <a:r>
              <a:rPr lang="ru-RU" dirty="0" smtClean="0"/>
              <a:t> </a:t>
            </a:r>
            <a:r>
              <a:rPr lang="ru-RU" dirty="0" err="1" smtClean="0"/>
              <a:t>transmissille</a:t>
            </a:r>
            <a:r>
              <a:rPr lang="ru-RU" dirty="0" smtClean="0"/>
              <a:t> </a:t>
            </a:r>
            <a:r>
              <a:rPr lang="ru-RU" dirty="0" err="1" smtClean="0"/>
              <a:t>gastroenteritis</a:t>
            </a:r>
            <a:r>
              <a:rPr lang="ru-RU" dirty="0" smtClean="0"/>
              <a:t> </a:t>
            </a:r>
            <a:r>
              <a:rPr lang="ru-RU" dirty="0" err="1" smtClean="0"/>
              <a:t>virus</a:t>
            </a:r>
            <a:r>
              <a:rPr lang="ru-RU" dirty="0" smtClean="0"/>
              <a:t>), относящийся к семейству </a:t>
            </a:r>
            <a:r>
              <a:rPr lang="ru-RU" dirty="0" err="1" smtClean="0"/>
              <a:t>Coronaviridae</a:t>
            </a:r>
            <a:r>
              <a:rPr lang="ru-RU" dirty="0" smtClean="0"/>
              <a:t>, роду </a:t>
            </a:r>
            <a:r>
              <a:rPr lang="ru-RU" dirty="0" err="1" smtClean="0"/>
              <a:t>Coronavirus</a:t>
            </a:r>
            <a:r>
              <a:rPr lang="ru-RU" dirty="0" smtClean="0"/>
              <a:t>. Вирус трансмиссивного гастроэнтерита имеет 1 серотип и не имеет связи с вирусом энзоотической диареи свиней, хотя с ним тесно родственны. Главным отличием вируса энзоотической диареи является исключительный </a:t>
            </a:r>
            <a:r>
              <a:rPr lang="ru-RU" dirty="0" err="1" smtClean="0"/>
              <a:t>пневмотропизм</a:t>
            </a:r>
            <a:r>
              <a:rPr lang="ru-RU" dirty="0" smtClean="0"/>
              <a:t> при отсутствии </a:t>
            </a:r>
            <a:r>
              <a:rPr lang="ru-RU" dirty="0" err="1" smtClean="0"/>
              <a:t>энтеропатогенности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Возбудитель устойчив к замораживанию. При – 18 °С сохраняется до 18 месяцев, при -20 </a:t>
            </a:r>
            <a:r>
              <a:rPr lang="ru-RU" dirty="0" err="1" smtClean="0"/>
              <a:t>°Си</a:t>
            </a:r>
            <a:r>
              <a:rPr lang="ru-RU" dirty="0" smtClean="0"/>
              <a:t> ниже – до 365 дней. При нагревании до 56 °С инактивируется за 30 мин.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yaveterinar.ru/pic.php?src=images/foto/355018713_411705934.jpeg&amp;width=100&amp;height=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4648200" cy="51816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29200" y="838201"/>
            <a:ext cx="2971800" cy="5105399"/>
          </a:xfrm>
        </p:spPr>
        <p:txBody>
          <a:bodyPr/>
          <a:lstStyle/>
          <a:p>
            <a:r>
              <a:rPr lang="ru-RU" dirty="0" smtClean="0"/>
              <a:t>РНК-содержащий вирус (</a:t>
            </a:r>
            <a:r>
              <a:rPr lang="ru-RU" dirty="0" err="1" smtClean="0"/>
              <a:t>Porcine</a:t>
            </a:r>
            <a:r>
              <a:rPr lang="ru-RU" dirty="0" smtClean="0"/>
              <a:t> </a:t>
            </a:r>
            <a:r>
              <a:rPr lang="ru-RU" dirty="0" err="1" smtClean="0"/>
              <a:t>transmissille</a:t>
            </a:r>
            <a:r>
              <a:rPr lang="ru-RU" dirty="0" smtClean="0"/>
              <a:t> </a:t>
            </a:r>
            <a:r>
              <a:rPr lang="ru-RU" dirty="0" err="1" smtClean="0"/>
              <a:t>gastroenteritis</a:t>
            </a:r>
            <a:r>
              <a:rPr lang="ru-RU" dirty="0" smtClean="0"/>
              <a:t> </a:t>
            </a:r>
            <a:r>
              <a:rPr lang="ru-RU" dirty="0" err="1" smtClean="0"/>
              <a:t>virus</a:t>
            </a:r>
            <a:r>
              <a:rPr lang="ru-RU" dirty="0" smtClean="0"/>
              <a:t>),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eg;base64,/9j/4AAQSkZJRgABAQAAAQABAAD/2wCEAAkGBhQSEBUUExQWFRQWGBUVFxgXFxQYFhYUFBQVFRcYFhcYHCYfGBkjGRQUHy8gIycpLCwsFR4xNTAqNSYsLCkBCQoKDgwOGg8PGiwiHx8pLC8sKSosLCwsKSksKSwpLCksLCwpKSwpLCwpLCwsLCkpKSkpKSwpKSwpLCksKSksKf/AABEIAKMAvAMBIgACEQEDEQH/xAAcAAACAgMBAQAAAAAAAAAAAAAFBgMEAAIHAQj/xABFEAABAwIEAwMJBAgGAQUBAAABAAIDBBEFEiExBkFRE2FxBxUiMlOBkZPSI1KhsRQ0QpKzwdHwJDNicoO04UNjc4LCFv/EABoBAAIDAQEAAAAAAAAAAAAAAAMEAQIFAAb/xAAsEQACAgEDAwMDBAMBAAAAAAABAgADEQQSIQUxQRNRcSJhgTIzkcEUQtEj/9oADAMBAAIRAxEAPwDiFlJTk3sOell3GtoKEXjdGwdbMGnvSzhPAkUVfnzZqZre0af9XJp8Cs1Ooo6kkEf3Hm0TAjnMNcPYPHRxsytY6cgOe5xFwSPVF9kafiZlBBd2JZbMTrvqLIO2KAvknkdmYHWa0aXJFzm6oZxVPE2Ht4L2u1kjCdDvYtvsb8lkGoXWAtnPv/U0t4qXjxLWJulheHNcxwfe0jb379DsVNTYw61i4lKMONvla0ZcjG6gXuSTv+SYOGqIVE2Q5stiSRy6XPIJu2pa682eO8XS7c/0xgpsTBI3v3HX3dUSxDAxVw5ZWgfdcfWaeqtYXQshGVgJtclzhqferLqq5sNSvN26gl81DGPM0MFhgxEb5I7+tUNA/wBLD/Mo5gfBApGnsntdITfM5o2tsNTZFauvcwi40PNaRYwCbIr6nWWryciCXTIpyBEfylYK+0UxZ9oCc72j0SBbLmPXxQrGZ72cDuAfwXV/03XK5uhHPUEd6U+KOCmuiLqYatuTHyta5yf0WhouoY212jHsYtdpzywnKquo70PdOpq5pBVFy9OoyJlESyyoV6mnuUJYETpgGjM7QD+9O9cwle0sY/U2hYzm45iO4Cw/ElLysVtSZHlx8AOgGwUCIq7RKk5m8LLuA6kD46Lq+O4kWFlPHYRtAjaLcxpfx3K5Ow6rpWDU/wCmzQlriGu9Nx5gsHpe+/5pTVgAB27CNaZjyo7mXZcVLQI2k5W6dSTzJRCrjdLh87ZAQwxlwLhoHN1BBUuKRxNPZxj7U+q1ouff4onQYY79HfHVkBjwQQHagHqeuixLLkAVwPOfv+JqhDypPicBezVfQlD5QZ6aGGFscZbHBTNBcH3N6aJ2tnAbk8ki1/kz/wAWOwP2QILi/wDZsdv9VwEe4k/W5P8Aj/gxr0FOoru/SfExLaWqHMRsexgiVxvuVbocZdLA5hcRsdNrjZKLsUzCzxcjY3/NWKHGLBzSAAdrKpoGAMdpYXEEmWjxA6HMwekCbm5O/d0VWux18oDfVYNbA3uepVGqlDnXAsP71WjXBGWsDxANYSMQ9Q1BNgNzYf0XYcBohR0wBt2r9X+J2b7lyzgCj7arZfZn2h8Ga/mnvFcWLnO6bLE6grXMKh28/wDJraJQF3mEa3iE9fgg8vE/ovbmyF1sridNCbgnle6B11fdBaqoBFlNOgrUdpe3VnP0xy//AKMCAxl4e9zgQAb5QNyT37KoK89Ur0zQ3kjuE1UYLu1bm9E5Re1ndUc6dKwcCDW9mPJjDDjxDQ1xdrsQbI3h1WQQTfUc+5JUFQ0tAfe/7J0063RbD8RdmDb6clnajSgrwI/Vdng+YD8qGACORs7Gjs5d7bCQDX47pAbESbALtmMwtqKWSF5y5QHh29izXbwv8Uu8CYLFGDUyWcQ4tjB7t32PuTOl1Zr0/wBfJHHz7RK7T5twOxgLDPJtWSNDuzDAdRnIb+G6qY7wLVwjNIy7BzabtHw2XUZuIbn8tUUw2YvaXP8AVOmo3B/MJVupaio73UY9oRtDWRgHmfOb6QhRmIrs/Evk/bMWmnY1jrnNrZhBFwRfbW+neEAq/JXO1t2ujeejXa/iNVrU9UosAJOCfEy7NJahwBmc27NO/k3MofL2YJ9DKOjXOI1+AKBVuDOjcWvaWuG4IsR4o5wZiRieYti7NY9+XYpnUH1Kjt5zKaY7bRu4jzPjYiN2xsEnq5gNbDS9+t0tcQY7JIWgkkXUFbUEuN1UrK5rGhztSNh1I2SFOmVcHGTNK68nOOIy1PFrmOyX9UNBudjlCmxqXNO533mwu/ep4j/NcuZXOJJdqSST4ldKrHXc0/8AtU3/AFYU9p6FpJx5iFuoa3g+Jx+yuYVhpmkDAQOZJ2ARam4QkknLR6Md/WPTuHMptpcNo4ozG0vDubzbMSOoV7bwvA5MtVQW5PaA4/JtK4X7RgbyLtC7wCDV3CNTETeJzgNSW+kPwTvW8RNbAAHXPpZj39B8EvM41c3M0E5XDqdwgVWXnkwtqULwIb8mNFkp6iY7u+zb10BLlNU1HoqvwbiTXU03XtC4gf6m6KpVTXJCCEY3MTD7wtKgSGokVFzVtVzdFBFLdNCJGTRSWKvRtF781XhiRfDMGll9SNzvAG3x2Q7HVRkmWRSfEnoKOSW4Y0usMxA5BEMHYS8AC5uOWqa+FeG3RwntW9m51wTf0yOW3q2R+joo4W5YmBo523PidyvOarqyISo5mjWm3BEVZuGp5bkWZcuvmNtCLDQKzQ8BBsbWPnJAvoxoG/eUzF61L1kN1O48LxDFCTmB28E0/wB6X95v9EWmwxjmBuZwAta1tLC1tl7nWZ0u+quf9XOJIQjtI58OOSzH8uY5oSaCaN1yLjqDdG863bKoTVMuQRLAssX8UwaKpYBK2/IPFg5vv/klXGPJ0xha+nkILSM+e2gt6wsPwXS3sa4ai3eN0u8WUUjYi+O7hpmtvYDey0dFrn3hFbAPgwTrW/LDmc2xa7XHKL20udyreHcAGQCaqe4NcLsjbbMRvqT6oVrCKTtKqPtGnJq/UGzg0X57jZNNfirXXadOhW/fqXBCVfkwdNCuSzdoLpeD8Pc2xic3vzm6hx+FrKl7G+q0RNb/ALWwRtH4ALyTGQy4BBdYjlax/mvMbdedx6thPxgiKb0C2BmLkkfeLa5awBsERKvGHscWglptcWO4KXpcSkv6xWgpJHa2JsoJAb67rTVFEzyzN3kjatwBF9Dr71FdeLETErGDhDE+zmLCbNls3U2API/31RTFDlcdeZHwSlSwF7gB8egTU60zLfttGv8AVL2KA2YdWJXbBz3Eotwzh4mmDHmzAC53UhouQO9CJIXB34Jh4WwuWWZrY/W3vyDeZPdZAuYKhYnEtX+ocR5w2oEzxEyNhiH7GQWsOZPLbdOkEbWNDWgADQADQeAVTDsNjp2ZYxa+rjzceZ8FvJOvC6q/13wnYTaVN0ndKozKqj6lVX1aCmmjC1wk6ZRmdDH1qhNaml0v2hNghf8ASO9efpPehBq14KxX/wAWTtEOCZbiVBP0wKdlYhNpftI9MQw2VTxyoTFUK1HOk3oI7QLVzzGaJ0kf2dg4bD3Ws3oVzHEZXBxBuCCQQd787rq8ciAcX8N9uwyxj7VouQP/AFB0/wBw/FaXTdb6Tenb2PmKWqwXAnNHSOINhryTHin+b/x0/wD1ol5gHDDXs7eclseuVoNnOI0uTyF77KfiEAVUgb6tosv+3sY7fhZex016u7KviZd6MoBPmc9GJkNuQPyQfEHZru00/mnWDyVVL8pL2WIu7f0b8u9Wa3yOzZPQmjJ6Wc3bvuqDXaZWxvEltPbjtOYrETxbh6amk7OVhDuXQ946rSXApWgEtvfkNT8Foh1IyDFdp7YkuDHR/u/moqmch2hI8Ctv0CaAgvjewH7zXAEe8LwtzHRUJBORzLDjgwnhta+Rwa4ZibDTcnl712/hnBBSQZTbtHavOm/3b9AkLyVcOZpDO8ejHo243k/8BdJqZ15PrGpNj+gnbzNfSU/7Ge1NTZD56payS+g4nkbe4oTLKSb5gANT1PcEjp9OJqj6RLb60G4vqOSqTVSqTVTQLNba5uTzJVGSoWrXp/tKNbiEXVShNYOYuPGyGyTqJ8ybFAi7Xwm6uWwrEHEo6rbtlf0BKC8ww2uN1PHW3QnLaMPztJJy5L+kAOZHRRtmPVDNIbtLi/EZoa0ojTVg6pRiqu9EIK2yRu0uRGFtDRtinCvRSJWo6scr28Uao6m6w9TpiuSJzoCOIJ44hc1jXNHoXIdb9lx1v4GyX8ZH2x/2Qf8AXiT7Xljonsf6pab/ANUi4+0CpeAbgCIAncgQRgE+5ej6BaXRkIxjzMXXAgDMNVPGUY0Zv1OgQl3FxBuXC/cuc12IEc1DTYidyUzX0ulB2l/85s8TrDhHWtGdoLgRrbWx3t0WVLaajP2bLyfeJuR4X2Q/hmcQUwkd/mSC47mcvjulPFMdzSHfVLVaZnsK5OwRq21VUMRyY2DisyEslAfG7QtPMJbreHYoJszLuDvSjB5A8u88lc4VwY1Ulr5Wts57udjsB3lPzeFoM0Z9ImM3bc3GhvqF12qq0bbR7ciCCm5ckSzhNB+jUzI+YF3f7nan8fyVDEMQAbc9bfFEsSk03S7UVliLWuNri4vyWNpkNhLnuZpVqFWTTVFg9p6A/A2P5oJLUqSqqxnve++vW6F1D9VuUU7YG2ySS1CiqwWOLTYkdCCNRfcKrJIoTIn1TEQa2TmVaGRVzItHSIoWALyyZFgmVIzL1r1O2V3y6JtVI2ZDhJqVIyRRslg5hFsytxzIWyRTtkQmTMYrsh+kqO9HKGp2SjTTX21RnDC/NrlA8SVl6qkEGaVVm4YhvG4HvDCw7XDh1YbfiClviBlql46CIfCGMJpgec1yQb6abWS1xR+uTeLP4TEXopILJ7ATN6mMBfzEGbspLknJYnR3XuPNBKx7dmXd1NjZOE9EwbAdUdwLhBj4+0m9Bh2FrFw6rSfUpUNzRb0Gc4EoSV4lgje3bK0eBA1CUa+o9PXl+aZeI8Pjpbuo3Otu6NxzNNtyOhSRU4qHm+QX8TZX043LuXsZGobkAx+8nXETInyNkOVsgbZx2BaTv43XScOqw9zi1wdYDYg7/lsuUeTuZw7aQxE2b6EmU5GEXzC+2Yj8l0XhLEHTNle6xcHNbfS5AF9Tz3Xn+rULlnx7R/SsfTAMlxafdLFXMjGNTWJSzUTImhqwoMcufaMSKR6rSyr2SRVZZFsKsy3fM1dNqonyKvPJrfktZpdN0cCKlpJJPZQuqFWfItGuUwZMtfpQW8Lidjp/eyoTR3BVh03ottyA06rsSAZfLWnmQeo5+IWoBHeOo3+CpsnVqOVdCBpZimBVuN/L4qk0g7hSMNnWGx/AqhEIphOKayKUFSAgLJgrtNKlbE3CO02kGOdJUAoLxMf8XL/9P4UasYZUKtxJ+ty/8f8ABjQumpstf4Er1Q5RT8ylwxh7ZS6Z7czWEBjdfSk399ldx6irZLu7Mkb2BF/gmDDKWKmYKeK7i25J0vc7knklviLiGaGT0gGg+rZwINu8JBLnuuJUfGfaMbAtYDHERZcTdnykWN7G/LXVAKiJvbkG4BI/E7pg4hhtVMk1ySWdr15paxGXNK895+A0XpahxMW04bmdP4ixnsw2nYPsmAMaBsABv7/5pg8n8l6ebl9p/wDgLlMfFriwNkYHloDQ65BIGgzaG66J5KMTMsdQCANY3ADpZwKxuo6cppj8/wBx+i4PYIWxdnaA29fmOveOqU6phGlkzYzFqUr1QP3nfFU0Q+kRzVSq4lVZ/FSuaOZJ96sYxhrI4YpGvDu0BzDT0XdBz071p5AIB8zNIJGYFdLbQqqH+kW/DwW877bfiqrn3sRuP7KNFjJnhROKshwKqSNs4tO/L+S7vIm8DwTlcdDsVjnEGwGm3gqkZOvcpe1PP3qcSs39IHUFXYc3IFU2zd6njmO11EkGX443cyAO7dW4ZLbf+UPikVpjlUiGUwlcOtfdT0+hQ+NyuwuQGEZrPMN0brWW3ER/xUnhH/BjUNA5S8Q/rMnhF/BjUaMYsaT1A/8AmvyYGl4i7N8pzWEgFn9ADdJuNY8ZCG5i4A3vra/cmDD8Hke2UODTGy1r6WJ5A8/BKGJ0ZifYttfbVGorrBOO8WvssIGe0I11ZeJhJvbUd2nL3pfJU01QSAFrDTl5s0XKcVdoihO4yMLonkexHLVPjJ9eMgeLTmCRJcMkbu0+I1CPcK4u2CaN7QBlc0k8yLi/4XS2sr9Whl9xC0HbYDOtY5Fuk6qC6BjEYc242IuD3WuEj18WqwenP9OD4m/qBuUGAqhVZRpqVfqQh1SFuKOJjPKkxHuTbw3w3Sup2vqC4OlJyZXWytGl9uZuk6YJp4PqHSxljstobZXHf0iTlsNxvqg6ndsyDiE0oVnwwgzHcHbTzmPNmaQHMdzsdr9+49yDVcN26+s02v3ck1eUOoYKiPKzKeyaXEHR3Sw5W1SjLKr0MWrBPeCvUK5AkLo9iDYnfx71jpj+0Ae8f0WudZ2iZ+YvJWkHYqaMWVXKDyUkLHA9fFRidCMTldjVCneCddCikEfTVDY4hl5k0atxFVS0g6/0KsxIJ5HEZTvC9DurPEH6y/wi/gxqHD26/BT8Qj/FSeEf8GNdpf3Gk6/9tfkyjT13pSAermaSLaXOhQfyi4MGQtkGoJu09L7qpTYpK/drte48kc4lDpsMvlPo35HkQhBWrtUjz3ly621EHxOVhqbsL8ntYWiQhkQIuBI8NcR4KnwTSn9MY50ZdkD3gFpsXNaSNx1smjE8Xk0BzE2udHbkp2+yzO1P5iVVdZXc5m2G8KStcTU3jY0A+iR9oeQYdl5Ng9LnLhCQP/kfv18VMzGHCjkzh1g5hbo69ySCAgE+MudcZHgdS1wv+CURbWJLH+O0bLVIPpj7gHEccjDTgm8Y9G5uSzkL2F7KpisOt7aJR4TwSZ73zNa9oGgJGVpO5Fzum6KoL7scCHjl1HUJVtOtNm5PzG6bvUrw0X6uIg2KGzsTDV0rvuu+BQqopXfdd8Cn62yIjcuDAk8alwvEJYMxYGua4WcCLjQ3B7iOvepp6V4/Zd8CqzIDm9Vze8NNr96KRkcxUEqciQYlXPnfne650FrWAA2ACpPRKWlfzYf3SqzqV33XfulSBiVYknJlIhYArBpX/cd+6V4KZ33XfulXlZGxWIgsZSu+474FTtpX/dd8CoM6Z2tgm/gyvEFK6Zv+Y97m5uYay2g6Xvc9Unvo3keo74FFsBe+JrmFjnRu1LbEEH7zTbQoFte9cRnTuFbJjhWYoKuB5ePtIwHNcN8twHA9xvdBINSpxKcpYyNzWm2YnUm2w0Gg7lPRURJ9U/ApVU9MHHaOj62EJ4XTaju1XvEn63L/AMf8GNEoYxFC57xysLg6k7C3PmhGNOJncXG7i2Ek7XJgiubd5VuntutcmD6ljaqiNnlPrZGVUYZJIwdkDZr3tF+0frYHdJ3nWf283zZPqWLFrzJ8zDi8/t5vmy/Us87T+3m+bJ9S9WKJwnnnaf283zZPqXvnef283zZfqWLFMmeedZ/bzfNk+pZ52n9vN82T6lixVHmcZnnWf283zZPqWedp/bzfNk+pYsUCcJnnaf283zZPqXvnef283zZfqWLFeRM87z+3m+bL9SzzvP7eb5sv1LFi6cJnnef283zZfqWed5/bzfNl+pYsXSZnnef283zZfqWed5/bzfNl+pYsXTjM87z+3m+bL9S887T+3m+bJ9S9WLpWeedp/bzfNk+pZ51m9vN82T6lixV8yZnnWb203zZPqVaWQuJLiSTqSSSSe8nUrFissp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QSEBUUExQWFRQWGBUVFxgXFxQYFhYUFBQVFRcYFhcYHCYfGBkjGRQUHy8gIycpLCwsFR4xNTAqNSYsLCkBCQoKDgwOGg8PGiwiHx8pLC8sKSosLCwsKSksKSwpLCksLCwpKSwpLCwpLCwsLCkpKSkpKSwpKSwpLCksKSksKf/AABEIAKMAvAMBIgACEQEDEQH/xAAcAAACAgMBAQAAAAAAAAAAAAAFBgMEAAIHAQj/xABFEAABAwIEAwMJBAgGAQUBAAABAAIDBBEFEiExBkFRE2FxBxUiMlOBkZPSI1KhsRQ0QpKzwdHwJDNicoO04UNjc4LCFv/EABoBAAIDAQEAAAAAAAAAAAAAAAMEAQIFAAb/xAAsEQACAgEDAwMDBAMBAAAAAAABAgADEQQSIQUxQRNRcSJhgTIzkcEUQtEj/9oADAMBAAIRAxEAPwDiFlJTk3sOell3GtoKEXjdGwdbMGnvSzhPAkUVfnzZqZre0af9XJp8Cs1Ooo6kkEf3Hm0TAjnMNcPYPHRxsytY6cgOe5xFwSPVF9kafiZlBBd2JZbMTrvqLIO2KAvknkdmYHWa0aXJFzm6oZxVPE2Ht4L2u1kjCdDvYtvsb8lkGoXWAtnPv/U0t4qXjxLWJulheHNcxwfe0jb379DsVNTYw61i4lKMONvla0ZcjG6gXuSTv+SYOGqIVE2Q5stiSRy6XPIJu2pa682eO8XS7c/0xgpsTBI3v3HX3dUSxDAxVw5ZWgfdcfWaeqtYXQshGVgJtclzhqferLqq5sNSvN26gl81DGPM0MFhgxEb5I7+tUNA/wBLD/Mo5gfBApGnsntdITfM5o2tsNTZFauvcwi40PNaRYwCbIr6nWWryciCXTIpyBEfylYK+0UxZ9oCc72j0SBbLmPXxQrGZ72cDuAfwXV/03XK5uhHPUEd6U+KOCmuiLqYatuTHyta5yf0WhouoY212jHsYtdpzywnKquo70PdOpq5pBVFy9OoyJlESyyoV6mnuUJYETpgGjM7QD+9O9cwle0sY/U2hYzm45iO4Cw/ElLysVtSZHlx8AOgGwUCIq7RKk5m8LLuA6kD46Lq+O4kWFlPHYRtAjaLcxpfx3K5Ow6rpWDU/wCmzQlriGu9Nx5gsHpe+/5pTVgAB27CNaZjyo7mXZcVLQI2k5W6dSTzJRCrjdLh87ZAQwxlwLhoHN1BBUuKRxNPZxj7U+q1ouff4onQYY79HfHVkBjwQQHagHqeuixLLkAVwPOfv+JqhDypPicBezVfQlD5QZ6aGGFscZbHBTNBcH3N6aJ2tnAbk8ki1/kz/wAWOwP2QILi/wDZsdv9VwEe4k/W5P8Aj/gxr0FOoru/SfExLaWqHMRsexgiVxvuVbocZdLA5hcRsdNrjZKLsUzCzxcjY3/NWKHGLBzSAAdrKpoGAMdpYXEEmWjxA6HMwekCbm5O/d0VWux18oDfVYNbA3uepVGqlDnXAsP71WjXBGWsDxANYSMQ9Q1BNgNzYf0XYcBohR0wBt2r9X+J2b7lyzgCj7arZfZn2h8Ga/mnvFcWLnO6bLE6grXMKh28/wDJraJQF3mEa3iE9fgg8vE/ovbmyF1sridNCbgnle6B11fdBaqoBFlNOgrUdpe3VnP0xy//AKMCAxl4e9zgQAb5QNyT37KoK89Ur0zQ3kjuE1UYLu1bm9E5Re1ndUc6dKwcCDW9mPJjDDjxDQ1xdrsQbI3h1WQQTfUc+5JUFQ0tAfe/7J0063RbD8RdmDb6clnajSgrwI/Vdng+YD8qGACORs7Gjs5d7bCQDX47pAbESbALtmMwtqKWSF5y5QHh29izXbwv8Uu8CYLFGDUyWcQ4tjB7t32PuTOl1Zr0/wBfJHHz7RK7T5twOxgLDPJtWSNDuzDAdRnIb+G6qY7wLVwjNIy7BzabtHw2XUZuIbn8tUUw2YvaXP8AVOmo3B/MJVupaio73UY9oRtDWRgHmfOb6QhRmIrs/Evk/bMWmnY1jrnNrZhBFwRfbW+neEAq/JXO1t2ujeejXa/iNVrU9UosAJOCfEy7NJahwBmc27NO/k3MofL2YJ9DKOjXOI1+AKBVuDOjcWvaWuG4IsR4o5wZiRieYti7NY9+XYpnUH1Kjt5zKaY7bRu4jzPjYiN2xsEnq5gNbDS9+t0tcQY7JIWgkkXUFbUEuN1UrK5rGhztSNh1I2SFOmVcHGTNK68nOOIy1PFrmOyX9UNBudjlCmxqXNO533mwu/ep4j/NcuZXOJJdqSST4ldKrHXc0/8AtU3/AFYU9p6FpJx5iFuoa3g+Jx+yuYVhpmkDAQOZJ2ARam4QkknLR6Md/WPTuHMptpcNo4ozG0vDubzbMSOoV7bwvA5MtVQW5PaA4/JtK4X7RgbyLtC7wCDV3CNTETeJzgNSW+kPwTvW8RNbAAHXPpZj39B8EvM41c3M0E5XDqdwgVWXnkwtqULwIb8mNFkp6iY7u+zb10BLlNU1HoqvwbiTXU03XtC4gf6m6KpVTXJCCEY3MTD7wtKgSGokVFzVtVzdFBFLdNCJGTRSWKvRtF781XhiRfDMGll9SNzvAG3x2Q7HVRkmWRSfEnoKOSW4Y0usMxA5BEMHYS8AC5uOWqa+FeG3RwntW9m51wTf0yOW3q2R+joo4W5YmBo523PidyvOarqyISo5mjWm3BEVZuGp5bkWZcuvmNtCLDQKzQ8BBsbWPnJAvoxoG/eUzF61L1kN1O48LxDFCTmB28E0/wB6X95v9EWmwxjmBuZwAta1tLC1tl7nWZ0u+quf9XOJIQjtI58OOSzH8uY5oSaCaN1yLjqDdG863bKoTVMuQRLAssX8UwaKpYBK2/IPFg5vv/klXGPJ0xha+nkILSM+e2gt6wsPwXS3sa4ai3eN0u8WUUjYi+O7hpmtvYDey0dFrn3hFbAPgwTrW/LDmc2xa7XHKL20udyreHcAGQCaqe4NcLsjbbMRvqT6oVrCKTtKqPtGnJq/UGzg0X57jZNNfirXXadOhW/fqXBCVfkwdNCuSzdoLpeD8Pc2xic3vzm6hx+FrKl7G+q0RNb/ALWwRtH4ALyTGQy4BBdYjlax/mvMbdedx6thPxgiKb0C2BmLkkfeLa5awBsERKvGHscWglptcWO4KXpcSkv6xWgpJHa2JsoJAb67rTVFEzyzN3kjatwBF9Dr71FdeLETErGDhDE+zmLCbNls3U2API/31RTFDlcdeZHwSlSwF7gB8egTU60zLfttGv8AVL2KA2YdWJXbBz3Eotwzh4mmDHmzAC53UhouQO9CJIXB34Jh4WwuWWZrY/W3vyDeZPdZAuYKhYnEtX+ocR5w2oEzxEyNhiH7GQWsOZPLbdOkEbWNDWgADQADQeAVTDsNjp2ZYxa+rjzceZ8FvJOvC6q/13wnYTaVN0ndKozKqj6lVX1aCmmjC1wk6ZRmdDH1qhNaml0v2hNghf8ASO9efpPehBq14KxX/wAWTtEOCZbiVBP0wKdlYhNpftI9MQw2VTxyoTFUK1HOk3oI7QLVzzGaJ0kf2dg4bD3Ws3oVzHEZXBxBuCCQQd787rq8ciAcX8N9uwyxj7VouQP/AFB0/wBw/FaXTdb6Tenb2PmKWqwXAnNHSOINhryTHin+b/x0/wD1ol5gHDDXs7eclseuVoNnOI0uTyF77KfiEAVUgb6tosv+3sY7fhZex016u7KviZd6MoBPmc9GJkNuQPyQfEHZru00/mnWDyVVL8pL2WIu7f0b8u9Wa3yOzZPQmjJ6Wc3bvuqDXaZWxvEltPbjtOYrETxbh6amk7OVhDuXQ946rSXApWgEtvfkNT8Foh1IyDFdp7YkuDHR/u/moqmch2hI8Ctv0CaAgvjewH7zXAEe8LwtzHRUJBORzLDjgwnhta+Rwa4ZibDTcnl712/hnBBSQZTbtHavOm/3b9AkLyVcOZpDO8ejHo243k/8BdJqZ15PrGpNj+gnbzNfSU/7Ge1NTZD56payS+g4nkbe4oTLKSb5gANT1PcEjp9OJqj6RLb60G4vqOSqTVSqTVTQLNba5uTzJVGSoWrXp/tKNbiEXVShNYOYuPGyGyTqJ8ybFAi7Xwm6uWwrEHEo6rbtlf0BKC8ww2uN1PHW3QnLaMPztJJy5L+kAOZHRRtmPVDNIbtLi/EZoa0ojTVg6pRiqu9EIK2yRu0uRGFtDRtinCvRSJWo6scr28Uao6m6w9TpiuSJzoCOIJ44hc1jXNHoXIdb9lx1v4GyX8ZH2x/2Qf8AXiT7Xljonsf6pab/ANUi4+0CpeAbgCIAncgQRgE+5ej6BaXRkIxjzMXXAgDMNVPGUY0Zv1OgQl3FxBuXC/cuc12IEc1DTYidyUzX0ulB2l/85s8TrDhHWtGdoLgRrbWx3t0WVLaajP2bLyfeJuR4X2Q/hmcQUwkd/mSC47mcvjulPFMdzSHfVLVaZnsK5OwRq21VUMRyY2DisyEslAfG7QtPMJbreHYoJszLuDvSjB5A8u88lc4VwY1Ulr5Wts57udjsB3lPzeFoM0Z9ImM3bc3GhvqF12qq0bbR7ciCCm5ckSzhNB+jUzI+YF3f7nan8fyVDEMQAbc9bfFEsSk03S7UVliLWuNri4vyWNpkNhLnuZpVqFWTTVFg9p6A/A2P5oJLUqSqqxnve++vW6F1D9VuUU7YG2ySS1CiqwWOLTYkdCCNRfcKrJIoTIn1TEQa2TmVaGRVzItHSIoWALyyZFgmVIzL1r1O2V3y6JtVI2ZDhJqVIyRRslg5hFsytxzIWyRTtkQmTMYrsh+kqO9HKGp2SjTTX21RnDC/NrlA8SVl6qkEGaVVm4YhvG4HvDCw7XDh1YbfiClviBlql46CIfCGMJpgec1yQb6abWS1xR+uTeLP4TEXopILJ7ATN6mMBfzEGbspLknJYnR3XuPNBKx7dmXd1NjZOE9EwbAdUdwLhBj4+0m9Bh2FrFw6rSfUpUNzRb0Gc4EoSV4lgje3bK0eBA1CUa+o9PXl+aZeI8Pjpbuo3Otu6NxzNNtyOhSRU4qHm+QX8TZX043LuXsZGobkAx+8nXETInyNkOVsgbZx2BaTv43XScOqw9zi1wdYDYg7/lsuUeTuZw7aQxE2b6EmU5GEXzC+2Yj8l0XhLEHTNle6xcHNbfS5AF9Tz3Xn+rULlnx7R/SsfTAMlxafdLFXMjGNTWJSzUTImhqwoMcufaMSKR6rSyr2SRVZZFsKsy3fM1dNqonyKvPJrfktZpdN0cCKlpJJPZQuqFWfItGuUwZMtfpQW8Lidjp/eyoTR3BVh03ottyA06rsSAZfLWnmQeo5+IWoBHeOo3+CpsnVqOVdCBpZimBVuN/L4qk0g7hSMNnWGx/AqhEIphOKayKUFSAgLJgrtNKlbE3CO02kGOdJUAoLxMf8XL/9P4UasYZUKtxJ+ty/8f8ABjQumpstf4Er1Q5RT8ylwxh7ZS6Z7czWEBjdfSk399ldx6irZLu7Mkb2BF/gmDDKWKmYKeK7i25J0vc7knklviLiGaGT0gGg+rZwINu8JBLnuuJUfGfaMbAtYDHERZcTdnykWN7G/LXVAKiJvbkG4BI/E7pg4hhtVMk1ySWdr15paxGXNK895+A0XpahxMW04bmdP4ixnsw2nYPsmAMaBsABv7/5pg8n8l6ebl9p/wDgLlMfFriwNkYHloDQ65BIGgzaG66J5KMTMsdQCANY3ADpZwKxuo6cppj8/wBx+i4PYIWxdnaA29fmOveOqU6phGlkzYzFqUr1QP3nfFU0Q+kRzVSq4lVZ/FSuaOZJ96sYxhrI4YpGvDu0BzDT0XdBz071p5AIB8zNIJGYFdLbQqqH+kW/DwW877bfiqrn3sRuP7KNFjJnhROKshwKqSNs4tO/L+S7vIm8DwTlcdDsVjnEGwGm3gqkZOvcpe1PP3qcSs39IHUFXYc3IFU2zd6njmO11EkGX443cyAO7dW4ZLbf+UPikVpjlUiGUwlcOtfdT0+hQ+NyuwuQGEZrPMN0brWW3ER/xUnhH/BjUNA5S8Q/rMnhF/BjUaMYsaT1A/8AmvyYGl4i7N8pzWEgFn9ADdJuNY8ZCG5i4A3vra/cmDD8Hke2UODTGy1r6WJ5A8/BKGJ0ZifYttfbVGorrBOO8WvssIGe0I11ZeJhJvbUd2nL3pfJU01QSAFrDTl5s0XKcVdoihO4yMLonkexHLVPjJ9eMgeLTmCRJcMkbu0+I1CPcK4u2CaN7QBlc0k8yLi/4XS2sr9Whl9xC0HbYDOtY5Fuk6qC6BjEYc242IuD3WuEj18WqwenP9OD4m/qBuUGAqhVZRpqVfqQh1SFuKOJjPKkxHuTbw3w3Sup2vqC4OlJyZXWytGl9uZuk6YJp4PqHSxljstobZXHf0iTlsNxvqg6ndsyDiE0oVnwwgzHcHbTzmPNmaQHMdzsdr9+49yDVcN26+s02v3ck1eUOoYKiPKzKeyaXEHR3Sw5W1SjLKr0MWrBPeCvUK5AkLo9iDYnfx71jpj+0Ae8f0WudZ2iZ+YvJWkHYqaMWVXKDyUkLHA9fFRidCMTldjVCneCddCikEfTVDY4hl5k0atxFVS0g6/0KsxIJ5HEZTvC9DurPEH6y/wi/gxqHD26/BT8Qj/FSeEf8GNdpf3Gk6/9tfkyjT13pSAermaSLaXOhQfyi4MGQtkGoJu09L7qpTYpK/drte48kc4lDpsMvlPo35HkQhBWrtUjz3ly621EHxOVhqbsL8ntYWiQhkQIuBI8NcR4KnwTSn9MY50ZdkD3gFpsXNaSNx1smjE8Xk0BzE2udHbkp2+yzO1P5iVVdZXc5m2G8KStcTU3jY0A+iR9oeQYdl5Ng9LnLhCQP/kfv18VMzGHCjkzh1g5hbo69ySCAgE+MudcZHgdS1wv+CURbWJLH+O0bLVIPpj7gHEccjDTgm8Y9G5uSzkL2F7KpisOt7aJR4TwSZ73zNa9oGgJGVpO5Fzum6KoL7scCHjl1HUJVtOtNm5PzG6bvUrw0X6uIg2KGzsTDV0rvuu+BQqopXfdd8Cn62yIjcuDAk8alwvEJYMxYGua4WcCLjQ3B7iOvepp6V4/Zd8CqzIDm9Vze8NNr96KRkcxUEqciQYlXPnfne650FrWAA2ACpPRKWlfzYf3SqzqV33XfulSBiVYknJlIhYArBpX/cd+6V4KZ33XfulXlZGxWIgsZSu+474FTtpX/dd8CoM6Z2tgm/gyvEFK6Zv+Y97m5uYay2g6Xvc9Unvo3keo74FFsBe+JrmFjnRu1LbEEH7zTbQoFte9cRnTuFbJjhWYoKuB5ePtIwHNcN8twHA9xvdBINSpxKcpYyNzWm2YnUm2w0Gg7lPRURJ9U/ApVU9MHHaOj62EJ4XTaju1XvEn63L/AMf8GNEoYxFC57xysLg6k7C3PmhGNOJncXG7i2Ek7XJgiubd5VuntutcmD6ljaqiNnlPrZGVUYZJIwdkDZr3tF+0frYHdJ3nWf283zZPqWLFrzJ8zDi8/t5vmy/Us87T+3m+bJ9S9WKJwnnnaf283zZPqXvnef283zZfqWLFMmeedZ/bzfNk+pZ52n9vN82T6lixVHmcZnnWf283zZPqWedp/bzfNk+pYsUCcJnnaf283zZPqXvnef283zZfqWLFeRM87z+3m+bL9SzzvP7eb5sv1LFi6cJnnef283zZfqWed5/bzfNl+pYsXSZnnef283zZfqWed5/bzfNl+pYsXTjM87z+3m+bL9S887T+3m+bJ9S9WLpWeedp/bzfNk+pZ51m9vN82T6lixV8yZnnWb203zZPqVaWQuJLiSTqSSSSe8nUrFissp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data:image/jpeg;base64,/9j/4AAQSkZJRgABAQAAAQABAAD/2wCEAAkGBhQSEBUUExQWFRQWGBUVFxgXFxQYFhYUFBQVFRcYFhcYHCYfGBkjGRQUHy8gIycpLCwsFR4xNTAqNSYsLCkBCQoKDgwOGg8PGiwiHx8pLC8sKSosLCwsKSksKSwpLCksLCwpKSwpLCwpLCwsLCkpKSkpKSwpKSwpLCksKSksKf/AABEIAKMAvAMBIgACEQEDEQH/xAAcAAACAgMBAQAAAAAAAAAAAAAFBgMEAAIHAQj/xABFEAABAwIEAwMJBAgGAQUBAAABAAIDBBEFEiExBkFRE2FxBxUiMlOBkZPSI1KhsRQ0QpKzwdHwJDNicoO04UNjc4LCFv/EABoBAAIDAQEAAAAAAAAAAAAAAAMEAQIFAAb/xAAsEQACAgEDAwMDBAMBAAAAAAABAgADEQQSIQUxQRNRcSJhgTIzkcEUQtEj/9oADAMBAAIRAxEAPwDiFlJTk3sOell3GtoKEXjdGwdbMGnvSzhPAkUVfnzZqZre0af9XJp8Cs1Ooo6kkEf3Hm0TAjnMNcPYPHRxsytY6cgOe5xFwSPVF9kafiZlBBd2JZbMTrvqLIO2KAvknkdmYHWa0aXJFzm6oZxVPE2Ht4L2u1kjCdDvYtvsb8lkGoXWAtnPv/U0t4qXjxLWJulheHNcxwfe0jb379DsVNTYw61i4lKMONvla0ZcjG6gXuSTv+SYOGqIVE2Q5stiSRy6XPIJu2pa682eO8XS7c/0xgpsTBI3v3HX3dUSxDAxVw5ZWgfdcfWaeqtYXQshGVgJtclzhqferLqq5sNSvN26gl81DGPM0MFhgxEb5I7+tUNA/wBLD/Mo5gfBApGnsntdITfM5o2tsNTZFauvcwi40PNaRYwCbIr6nWWryciCXTIpyBEfylYK+0UxZ9oCc72j0SBbLmPXxQrGZ72cDuAfwXV/03XK5uhHPUEd6U+KOCmuiLqYatuTHyta5yf0WhouoY212jHsYtdpzywnKquo70PdOpq5pBVFy9OoyJlESyyoV6mnuUJYETpgGjM7QD+9O9cwle0sY/U2hYzm45iO4Cw/ElLysVtSZHlx8AOgGwUCIq7RKk5m8LLuA6kD46Lq+O4kWFlPHYRtAjaLcxpfx3K5Ow6rpWDU/wCmzQlriGu9Nx5gsHpe+/5pTVgAB27CNaZjyo7mXZcVLQI2k5W6dSTzJRCrjdLh87ZAQwxlwLhoHN1BBUuKRxNPZxj7U+q1ouff4onQYY79HfHVkBjwQQHagHqeuixLLkAVwPOfv+JqhDypPicBezVfQlD5QZ6aGGFscZbHBTNBcH3N6aJ2tnAbk8ki1/kz/wAWOwP2QILi/wDZsdv9VwEe4k/W5P8Aj/gxr0FOoru/SfExLaWqHMRsexgiVxvuVbocZdLA5hcRsdNrjZKLsUzCzxcjY3/NWKHGLBzSAAdrKpoGAMdpYXEEmWjxA6HMwekCbm5O/d0VWux18oDfVYNbA3uepVGqlDnXAsP71WjXBGWsDxANYSMQ9Q1BNgNzYf0XYcBohR0wBt2r9X+J2b7lyzgCj7arZfZn2h8Ga/mnvFcWLnO6bLE6grXMKh28/wDJraJQF3mEa3iE9fgg8vE/ovbmyF1sridNCbgnle6B11fdBaqoBFlNOgrUdpe3VnP0xy//AKMCAxl4e9zgQAb5QNyT37KoK89Ur0zQ3kjuE1UYLu1bm9E5Re1ndUc6dKwcCDW9mPJjDDjxDQ1xdrsQbI3h1WQQTfUc+5JUFQ0tAfe/7J0063RbD8RdmDb6clnajSgrwI/Vdng+YD8qGACORs7Gjs5d7bCQDX47pAbESbALtmMwtqKWSF5y5QHh29izXbwv8Uu8CYLFGDUyWcQ4tjB7t32PuTOl1Zr0/wBfJHHz7RK7T5twOxgLDPJtWSNDuzDAdRnIb+G6qY7wLVwjNIy7BzabtHw2XUZuIbn8tUUw2YvaXP8AVOmo3B/MJVupaio73UY9oRtDWRgHmfOb6QhRmIrs/Evk/bMWmnY1jrnNrZhBFwRfbW+neEAq/JXO1t2ujeejXa/iNVrU9UosAJOCfEy7NJahwBmc27NO/k3MofL2YJ9DKOjXOI1+AKBVuDOjcWvaWuG4IsR4o5wZiRieYti7NY9+XYpnUH1Kjt5zKaY7bRu4jzPjYiN2xsEnq5gNbDS9+t0tcQY7JIWgkkXUFbUEuN1UrK5rGhztSNh1I2SFOmVcHGTNK68nOOIy1PFrmOyX9UNBudjlCmxqXNO533mwu/ep4j/NcuZXOJJdqSST4ldKrHXc0/8AtU3/AFYU9p6FpJx5iFuoa3g+Jx+yuYVhpmkDAQOZJ2ARam4QkknLR6Md/WPTuHMptpcNo4ozG0vDubzbMSOoV7bwvA5MtVQW5PaA4/JtK4X7RgbyLtC7wCDV3CNTETeJzgNSW+kPwTvW8RNbAAHXPpZj39B8EvM41c3M0E5XDqdwgVWXnkwtqULwIb8mNFkp6iY7u+zb10BLlNU1HoqvwbiTXU03XtC4gf6m6KpVTXJCCEY3MTD7wtKgSGokVFzVtVzdFBFLdNCJGTRSWKvRtF781XhiRfDMGll9SNzvAG3x2Q7HVRkmWRSfEnoKOSW4Y0usMxA5BEMHYS8AC5uOWqa+FeG3RwntW9m51wTf0yOW3q2R+joo4W5YmBo523PidyvOarqyISo5mjWm3BEVZuGp5bkWZcuvmNtCLDQKzQ8BBsbWPnJAvoxoG/eUzF61L1kN1O48LxDFCTmB28E0/wB6X95v9EWmwxjmBuZwAta1tLC1tl7nWZ0u+quf9XOJIQjtI58OOSzH8uY5oSaCaN1yLjqDdG863bKoTVMuQRLAssX8UwaKpYBK2/IPFg5vv/klXGPJ0xha+nkILSM+e2gt6wsPwXS3sa4ai3eN0u8WUUjYi+O7hpmtvYDey0dFrn3hFbAPgwTrW/LDmc2xa7XHKL20udyreHcAGQCaqe4NcLsjbbMRvqT6oVrCKTtKqPtGnJq/UGzg0X57jZNNfirXXadOhW/fqXBCVfkwdNCuSzdoLpeD8Pc2xic3vzm6hx+FrKl7G+q0RNb/ALWwRtH4ALyTGQy4BBdYjlax/mvMbdedx6thPxgiKb0C2BmLkkfeLa5awBsERKvGHscWglptcWO4KXpcSkv6xWgpJHa2JsoJAb67rTVFEzyzN3kjatwBF9Dr71FdeLETErGDhDE+zmLCbNls3U2API/31RTFDlcdeZHwSlSwF7gB8egTU60zLfttGv8AVL2KA2YdWJXbBz3Eotwzh4mmDHmzAC53UhouQO9CJIXB34Jh4WwuWWZrY/W3vyDeZPdZAuYKhYnEtX+ocR5w2oEzxEyNhiH7GQWsOZPLbdOkEbWNDWgADQADQeAVTDsNjp2ZYxa+rjzceZ8FvJOvC6q/13wnYTaVN0ndKozKqj6lVX1aCmmjC1wk6ZRmdDH1qhNaml0v2hNghf8ASO9efpPehBq14KxX/wAWTtEOCZbiVBP0wKdlYhNpftI9MQw2VTxyoTFUK1HOk3oI7QLVzzGaJ0kf2dg4bD3Ws3oVzHEZXBxBuCCQQd787rq8ciAcX8N9uwyxj7VouQP/AFB0/wBw/FaXTdb6Tenb2PmKWqwXAnNHSOINhryTHin+b/x0/wD1ol5gHDDXs7eclseuVoNnOI0uTyF77KfiEAVUgb6tosv+3sY7fhZex016u7KviZd6MoBPmc9GJkNuQPyQfEHZru00/mnWDyVVL8pL2WIu7f0b8u9Wa3yOzZPQmjJ6Wc3bvuqDXaZWxvEltPbjtOYrETxbh6amk7OVhDuXQ946rSXApWgEtvfkNT8Foh1IyDFdp7YkuDHR/u/moqmch2hI8Ctv0CaAgvjewH7zXAEe8LwtzHRUJBORzLDjgwnhta+Rwa4ZibDTcnl712/hnBBSQZTbtHavOm/3b9AkLyVcOZpDO8ejHo243k/8BdJqZ15PrGpNj+gnbzNfSU/7Ge1NTZD56payS+g4nkbe4oTLKSb5gANT1PcEjp9OJqj6RLb60G4vqOSqTVSqTVTQLNba5uTzJVGSoWrXp/tKNbiEXVShNYOYuPGyGyTqJ8ybFAi7Xwm6uWwrEHEo6rbtlf0BKC8ww2uN1PHW3QnLaMPztJJy5L+kAOZHRRtmPVDNIbtLi/EZoa0ojTVg6pRiqu9EIK2yRu0uRGFtDRtinCvRSJWo6scr28Uao6m6w9TpiuSJzoCOIJ44hc1jXNHoXIdb9lx1v4GyX8ZH2x/2Qf8AXiT7Xljonsf6pab/ANUi4+0CpeAbgCIAncgQRgE+5ej6BaXRkIxjzMXXAgDMNVPGUY0Zv1OgQl3FxBuXC/cuc12IEc1DTYidyUzX0ulB2l/85s8TrDhHWtGdoLgRrbWx3t0WVLaajP2bLyfeJuR4X2Q/hmcQUwkd/mSC47mcvjulPFMdzSHfVLVaZnsK5OwRq21VUMRyY2DisyEslAfG7QtPMJbreHYoJszLuDvSjB5A8u88lc4VwY1Ulr5Wts57udjsB3lPzeFoM0Z9ImM3bc3GhvqF12qq0bbR7ciCCm5ckSzhNB+jUzI+YF3f7nan8fyVDEMQAbc9bfFEsSk03S7UVliLWuNri4vyWNpkNhLnuZpVqFWTTVFg9p6A/A2P5oJLUqSqqxnve++vW6F1D9VuUU7YG2ySS1CiqwWOLTYkdCCNRfcKrJIoTIn1TEQa2TmVaGRVzItHSIoWALyyZFgmVIzL1r1O2V3y6JtVI2ZDhJqVIyRRslg5hFsytxzIWyRTtkQmTMYrsh+kqO9HKGp2SjTTX21RnDC/NrlA8SVl6qkEGaVVm4YhvG4HvDCw7XDh1YbfiClviBlql46CIfCGMJpgec1yQb6abWS1xR+uTeLP4TEXopILJ7ATN6mMBfzEGbspLknJYnR3XuPNBKx7dmXd1NjZOE9EwbAdUdwLhBj4+0m9Bh2FrFw6rSfUpUNzRb0Gc4EoSV4lgje3bK0eBA1CUa+o9PXl+aZeI8Pjpbuo3Otu6NxzNNtyOhSRU4qHm+QX8TZX043LuXsZGobkAx+8nXETInyNkOVsgbZx2BaTv43XScOqw9zi1wdYDYg7/lsuUeTuZw7aQxE2b6EmU5GEXzC+2Yj8l0XhLEHTNle6xcHNbfS5AF9Tz3Xn+rULlnx7R/SsfTAMlxafdLFXMjGNTWJSzUTImhqwoMcufaMSKR6rSyr2SRVZZFsKsy3fM1dNqonyKvPJrfktZpdN0cCKlpJJPZQuqFWfItGuUwZMtfpQW8Lidjp/eyoTR3BVh03ottyA06rsSAZfLWnmQeo5+IWoBHeOo3+CpsnVqOVdCBpZimBVuN/L4qk0g7hSMNnWGx/AqhEIphOKayKUFSAgLJgrtNKlbE3CO02kGOdJUAoLxMf8XL/9P4UasYZUKtxJ+ty/8f8ABjQumpstf4Er1Q5RT8ylwxh7ZS6Z7czWEBjdfSk399ldx6irZLu7Mkb2BF/gmDDKWKmYKeK7i25J0vc7knklviLiGaGT0gGg+rZwINu8JBLnuuJUfGfaMbAtYDHERZcTdnykWN7G/LXVAKiJvbkG4BI/E7pg4hhtVMk1ySWdr15paxGXNK895+A0XpahxMW04bmdP4ixnsw2nYPsmAMaBsABv7/5pg8n8l6ebl9p/wDgLlMfFriwNkYHloDQ65BIGgzaG66J5KMTMsdQCANY3ADpZwKxuo6cppj8/wBx+i4PYIWxdnaA29fmOveOqU6phGlkzYzFqUr1QP3nfFU0Q+kRzVSq4lVZ/FSuaOZJ96sYxhrI4YpGvDu0BzDT0XdBz071p5AIB8zNIJGYFdLbQqqH+kW/DwW877bfiqrn3sRuP7KNFjJnhROKshwKqSNs4tO/L+S7vIm8DwTlcdDsVjnEGwGm3gqkZOvcpe1PP3qcSs39IHUFXYc3IFU2zd6njmO11EkGX443cyAO7dW4ZLbf+UPikVpjlUiGUwlcOtfdT0+hQ+NyuwuQGEZrPMN0brWW3ER/xUnhH/BjUNA5S8Q/rMnhF/BjUaMYsaT1A/8AmvyYGl4i7N8pzWEgFn9ADdJuNY8ZCG5i4A3vra/cmDD8Hke2UODTGy1r6WJ5A8/BKGJ0ZifYttfbVGorrBOO8WvssIGe0I11ZeJhJvbUd2nL3pfJU01QSAFrDTl5s0XKcVdoihO4yMLonkexHLVPjJ9eMgeLTmCRJcMkbu0+I1CPcK4u2CaN7QBlc0k8yLi/4XS2sr9Whl9xC0HbYDOtY5Fuk6qC6BjEYc242IuD3WuEj18WqwenP9OD4m/qBuUGAqhVZRpqVfqQh1SFuKOJjPKkxHuTbw3w3Sup2vqC4OlJyZXWytGl9uZuk6YJp4PqHSxljstobZXHf0iTlsNxvqg6ndsyDiE0oVnwwgzHcHbTzmPNmaQHMdzsdr9+49yDVcN26+s02v3ck1eUOoYKiPKzKeyaXEHR3Sw5W1SjLKr0MWrBPeCvUK5AkLo9iDYnfx71jpj+0Ae8f0WudZ2iZ+YvJWkHYqaMWVXKDyUkLHA9fFRidCMTldjVCneCddCikEfTVDY4hl5k0atxFVS0g6/0KsxIJ5HEZTvC9DurPEH6y/wi/gxqHD26/BT8Qj/FSeEf8GNdpf3Gk6/9tfkyjT13pSAermaSLaXOhQfyi4MGQtkGoJu09L7qpTYpK/drte48kc4lDpsMvlPo35HkQhBWrtUjz3ly621EHxOVhqbsL8ntYWiQhkQIuBI8NcR4KnwTSn9MY50ZdkD3gFpsXNaSNx1smjE8Xk0BzE2udHbkp2+yzO1P5iVVdZXc5m2G8KStcTU3jY0A+iR9oeQYdl5Ng9LnLhCQP/kfv18VMzGHCjkzh1g5hbo69ySCAgE+MudcZHgdS1wv+CURbWJLH+O0bLVIPpj7gHEccjDTgm8Y9G5uSzkL2F7KpisOt7aJR4TwSZ73zNa9oGgJGVpO5Fzum6KoL7scCHjl1HUJVtOtNm5PzG6bvUrw0X6uIg2KGzsTDV0rvuu+BQqopXfdd8Cn62yIjcuDAk8alwvEJYMxYGua4WcCLjQ3B7iOvepp6V4/Zd8CqzIDm9Vze8NNr96KRkcxUEqciQYlXPnfne650FrWAA2ACpPRKWlfzYf3SqzqV33XfulSBiVYknJlIhYArBpX/cd+6V4KZ33XfulXlZGxWIgsZSu+474FTtpX/dd8CoM6Z2tgm/gyvEFK6Zv+Y97m5uYay2g6Xvc9Unvo3keo74FFsBe+JrmFjnRu1LbEEH7zTbQoFte9cRnTuFbJjhWYoKuB5ePtIwHNcN8twHA9xvdBINSpxKcpYyNzWm2YnUm2w0Gg7lPRURJ9U/ApVU9MHHaOj62EJ4XTaju1XvEn63L/AMf8GNEoYxFC57xysLg6k7C3PmhGNOJncXG7i2Ek7XJgiubd5VuntutcmD6ljaqiNnlPrZGVUYZJIwdkDZr3tF+0frYHdJ3nWf283zZPqWLFrzJ8zDi8/t5vmy/Us87T+3m+bJ9S9WKJwnnnaf283zZPqXvnef283zZfqWLFMmeedZ/bzfNk+pZ52n9vN82T6lixVHmcZnnWf283zZPqWedp/bzfNk+pYsUCcJnnaf283zZPqXvnef283zZfqWLFeRM87z+3m+bL9SzzvP7eb5sv1LFi6cJnnef283zZfqWed5/bzfNl+pYsXSZnnef283zZfqWed5/bzfNl+pYsXTjM87z+3m+bL9S887T+3m+bJ9S9WLpWeedp/bzfNk+pZ51m9vN82T6lixV8yZnnWb203zZPqVaWQuJLiSTqSSSSe8nUrFissp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0" name="Picture 8" descr="http://www.nanonewsnet.ru/files/thumbs/2011/nanoparticles_0_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Эпизоотологические данные.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Autofit/>
          </a:bodyPr>
          <a:lstStyle/>
          <a:p>
            <a:r>
              <a:rPr lang="ru-RU" sz="1600" dirty="0" smtClean="0"/>
              <a:t>Источником возбудителя являются больные или переболевшие свиньи вирусоносители, которые могут выделять вирус с испражнениями, мочой и носовыми истечениями в течение 2 – 3 месяцев после </a:t>
            </a:r>
            <a:r>
              <a:rPr lang="ru-RU" sz="1600" dirty="0" err="1" smtClean="0"/>
              <a:t>переболевания</a:t>
            </a:r>
            <a:r>
              <a:rPr lang="ru-RU" sz="1600" dirty="0" smtClean="0"/>
              <a:t>. Особенно высокая концентрация вируса отмечается в фекалиях в начале болезни, поэтому инфекция распространяется очень быстро. Вирус переносится с продуктами убоя больных и переболевших свиней, спецодеждой и обувью обслуживающего персонала, инфицированными кормами, водой, предметами ухода за животными и транспортными средствами, инфицированными вирусом. Заражение происходит через пищеварительный тракт и дыхательные пути. Если болезнь возникает в хозяйстве впервые, то она протекает в виде эпизоотии, которая в течение 2 – 4 дней охватывает все восприимчивое поголовье свиней. Если хозяйство продолжает оставаться неблагополучным по вирусному (трансмиссивному) гастроэнтериту, то болезнь протекает </a:t>
            </a:r>
            <a:r>
              <a:rPr lang="ru-RU" sz="1600" dirty="0" err="1" smtClean="0"/>
              <a:t>энзоотически</a:t>
            </a:r>
            <a:r>
              <a:rPr lang="ru-RU" sz="1600" dirty="0" smtClean="0"/>
              <a:t> и возникает при завозе новых восприимчивых свиней или при получении беспрерывных опоросов. В данном случае заболевают преимущественно поросята первых пяти дней жизни, смертность среди которых составляет не более 30%. При первичном заносе возбудителя смертность новорожденных поросят достигает до 100%. Болезнь возникает в любое время года, но наиболее часто регистрируется в холодное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vl-saratov.ru/wp-content/uploads/2011/09/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90600"/>
            <a:ext cx="6019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yaveterinar.ru/images/foto/541887706_20562677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5867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ru-RU" dirty="0" smtClean="0"/>
              <a:t>Течение и симптомы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Инкубационный период весьма короткий и исчисляется часами. Иногда он длится до 3 дней. Болезнь у поросят в начале проявляется рвотой, сразу после приема молозива или молока. Затем появляется диарея. Фекалии водянистые, зелено-желтого цвета, неприятного запаха.</a:t>
            </a:r>
          </a:p>
          <a:p>
            <a:r>
              <a:rPr lang="ru-RU" dirty="0" smtClean="0"/>
              <a:t>Поросята становятся малоподвижными, кожный покров у них влажный и они скучиваются под обогревательной лампой. По мере развития болезни диарея становится </a:t>
            </a:r>
            <a:r>
              <a:rPr lang="ru-RU" dirty="0" err="1" smtClean="0"/>
              <a:t>профузной</a:t>
            </a:r>
            <a:r>
              <a:rPr lang="ru-RU" dirty="0" smtClean="0"/>
              <a:t>, фекалии непроизвольно вытекают из анального отверстия. Температура тела обычно в пределах нормы. Гибнут поросята на 2 – 3 день с момента появления клинических признаков.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лактирующих</a:t>
            </a:r>
            <a:r>
              <a:rPr lang="ru-RU" dirty="0" smtClean="0"/>
              <a:t> свиноматок внешние симптомы болезни обычно отсутствуют. У некоторых из них наблюдаются диарея, угнетенное состояние, резкое уменьшение или полнее прекращение молока и истощение. Выздоравливают свиноматки быстро, однако секреция молока не восстанавливается, что резко отражается на состоянии здоровья подсосных поросят.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519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  </vt:lpstr>
      <vt:lpstr>Слайд 2</vt:lpstr>
      <vt:lpstr>         Этиология</vt:lpstr>
      <vt:lpstr>Слайд 4</vt:lpstr>
      <vt:lpstr>Слайд 5</vt:lpstr>
      <vt:lpstr>Эпизоотологические данные.</vt:lpstr>
      <vt:lpstr>Слайд 7</vt:lpstr>
      <vt:lpstr>Слайд 8</vt:lpstr>
      <vt:lpstr>Течение и симптомы</vt:lpstr>
      <vt:lpstr>Слайд 10</vt:lpstr>
      <vt:lpstr>Патологоанатомические    изменения</vt:lpstr>
      <vt:lpstr>Слайд 12</vt:lpstr>
      <vt:lpstr>             Диагноз</vt:lpstr>
      <vt:lpstr>Слайд 14</vt:lpstr>
      <vt:lpstr>                Лечение</vt:lpstr>
      <vt:lpstr>Профилактика и меры борьбы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Алена</dc:creator>
  <cp:lastModifiedBy>Алена</cp:lastModifiedBy>
  <cp:revision>7</cp:revision>
  <dcterms:created xsi:type="dcterms:W3CDTF">2012-10-08T16:50:07Z</dcterms:created>
  <dcterms:modified xsi:type="dcterms:W3CDTF">2012-10-08T17:54:17Z</dcterms:modified>
</cp:coreProperties>
</file>