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51F60-B96F-4236-BA13-852C8F460516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4BFF5-A734-41C4-AEC3-72552FD405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1CE54-904C-4CA0-B286-CF232B7B8991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AA35-B7D6-4191-B2AD-5EB2618E60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AA35-B7D6-4191-B2AD-5EB2618E60A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829DD00-8949-45F9-B5E6-48981D8E83A5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8AEC299-E76D-466B-99B7-C448A3F8D0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47664" y="0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Министерство образования и науки Республики Казахстан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Костанайский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 государственный университет им. А.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Байтурсынова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Кафедра ветеринарной санитарии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1268760"/>
            <a:ext cx="612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ПРЕЗЕНТАЦИЯ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492896"/>
            <a:ext cx="73228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Тема: </a:t>
            </a:r>
            <a:r>
              <a:rPr lang="ru-RU" sz="40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ВИРУСНАЯ ДИАРЕЯ КРС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3501008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Дисциплина: Диагностика вирусных инфекций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Специальность: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5В120100 – Ветеринарная медицина</a:t>
            </a: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Выполнила: </a:t>
            </a:r>
            <a:r>
              <a:rPr lang="ru-RU" b="1" i="1" dirty="0" smtClean="0"/>
              <a:t>Гуренко А</a:t>
            </a:r>
            <a:r>
              <a:rPr lang="ru-RU" i="1" dirty="0" smtClean="0"/>
              <a:t>., студентка 3 курса, очной формы обучения, гр. 10-701-12                             </a:t>
            </a:r>
            <a:endParaRPr lang="ru-RU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44008" y="6093296"/>
            <a:ext cx="3760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Руководитель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:</a:t>
            </a:r>
            <a:r>
              <a:rPr lang="ru-RU" dirty="0" smtClean="0"/>
              <a:t> </a:t>
            </a:r>
            <a:r>
              <a:rPr lang="ru-RU" b="1" dirty="0" err="1" smtClean="0"/>
              <a:t>Орынтаева</a:t>
            </a:r>
            <a:r>
              <a:rPr lang="ru-RU" b="1" dirty="0" smtClean="0"/>
              <a:t> М.Ж.</a:t>
            </a:r>
            <a:endParaRPr lang="ru-RU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453336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10.10.2012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88640"/>
            <a:ext cx="3717032" cy="15807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Выделение и идентификация </a:t>
            </a:r>
            <a:r>
              <a:rPr lang="ru-RU" sz="2800" dirty="0" smtClean="0"/>
              <a:t>вируса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148064" y="1988840"/>
            <a:ext cx="3995936" cy="486916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Для проведения вирусологических исследований берут </a:t>
            </a:r>
            <a:r>
              <a:rPr lang="ru-RU" sz="1800" b="1" dirty="0" smtClean="0">
                <a:solidFill>
                  <a:schemeClr val="tx2"/>
                </a:solidFill>
                <a:latin typeface="Gabriola" pitchFamily="82" charset="0"/>
              </a:rPr>
              <a:t>кровь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  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от </a:t>
            </a:r>
            <a:r>
              <a:rPr lang="ru-RU" sz="1800" b="1" dirty="0" smtClean="0">
                <a:solidFill>
                  <a:schemeClr val="tx2"/>
                </a:solidFill>
                <a:latin typeface="Gabriola" pitchFamily="82" charset="0"/>
              </a:rPr>
              <a:t>больных животных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, а от </a:t>
            </a:r>
            <a:r>
              <a:rPr lang="ru-RU" sz="1800" b="1" dirty="0" smtClean="0">
                <a:solidFill>
                  <a:schemeClr val="tx2"/>
                </a:solidFill>
                <a:latin typeface="Gabriola" pitchFamily="82" charset="0"/>
              </a:rPr>
              <a:t>трупов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- селезенку, </a:t>
            </a:r>
            <a:r>
              <a:rPr lang="ru-RU" sz="1800" dirty="0" err="1" smtClean="0">
                <a:solidFill>
                  <a:schemeClr val="tx2"/>
                </a:solidFill>
                <a:latin typeface="Gabriola" pitchFamily="82" charset="0"/>
              </a:rPr>
              <a:t>мезентериальные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 лимфатические 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узлы, пораженные участки слизистых, оболочек и другие органы и ткани. Вирус выделяют </a:t>
            </a:r>
            <a:r>
              <a:rPr lang="ru-RU" sz="1800" b="1" dirty="0" smtClean="0">
                <a:solidFill>
                  <a:schemeClr val="tx2"/>
                </a:solidFill>
                <a:latin typeface="Gabriola" pitchFamily="82" charset="0"/>
              </a:rPr>
              <a:t>на культурах клеток почек теленка или ягненка, в которых он вызывает характерные цитопатогенные </a:t>
            </a:r>
            <a:r>
              <a:rPr lang="ru-RU" sz="1800" b="1" dirty="0" smtClean="0">
                <a:solidFill>
                  <a:schemeClr val="tx2"/>
                </a:solidFill>
                <a:latin typeface="Gabriola" pitchFamily="82" charset="0"/>
              </a:rPr>
              <a:t>изменения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.  Можно 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использовать культуру клеток </a:t>
            </a:r>
            <a:r>
              <a:rPr lang="ru-RU" sz="1800" b="1" dirty="0" err="1" smtClean="0">
                <a:solidFill>
                  <a:schemeClr val="tx2"/>
                </a:solidFill>
                <a:latin typeface="Gabriola" pitchFamily="82" charset="0"/>
              </a:rPr>
              <a:t>тестикулов</a:t>
            </a:r>
            <a:r>
              <a:rPr lang="ru-RU" sz="1800" b="1" dirty="0" smtClean="0">
                <a:solidFill>
                  <a:schemeClr val="tx2"/>
                </a:solidFill>
                <a:latin typeface="Gabriola" pitchFamily="82" charset="0"/>
              </a:rPr>
              <a:t> крупного рогатого скота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. Идентификацию возбудителя проводят в реакции нейтрализации 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на </a:t>
            </a:r>
            <a:r>
              <a:rPr lang="ru-RU" sz="1800" dirty="0" smtClean="0">
                <a:solidFill>
                  <a:schemeClr val="tx2"/>
                </a:solidFill>
                <a:latin typeface="Gabriola" pitchFamily="82" charset="0"/>
              </a:rPr>
              <a:t>культурах клеток со специфическими сыворотками к эталонному или известному штамму вируса диареи. Диагностические сыворотки преимущественно получают па кроликах и реже на телятах.</a:t>
            </a:r>
            <a:endParaRPr lang="ru-RU" sz="1800" dirty="0">
              <a:solidFill>
                <a:schemeClr val="tx2"/>
              </a:solidFill>
              <a:latin typeface="Gabriola" pitchFamily="82" charset="0"/>
            </a:endParaRPr>
          </a:p>
        </p:txBody>
      </p:sp>
      <p:pic>
        <p:nvPicPr>
          <p:cNvPr id="5" name="Рисунок 4" descr="Virus-vydelyayut-na-kulturah-kletok-pochek-telenka-il-yagnenka-harakternye-citopatogennye-izmeneniya-12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10000" contrast="20000"/>
          </a:blip>
          <a:srcRect l="9971" r="9971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7516688" cy="612068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dirty="0" smtClean="0">
                <a:latin typeface="Gabriola" pitchFamily="82" charset="0"/>
              </a:rPr>
              <a:t>Размножение </a:t>
            </a:r>
            <a:r>
              <a:rPr lang="ru-RU" sz="2800" u="sng" dirty="0" smtClean="0">
                <a:latin typeface="Gabriola" pitchFamily="82" charset="0"/>
              </a:rPr>
              <a:t>слабовирулентных или </a:t>
            </a:r>
            <a:r>
              <a:rPr lang="ru-RU" sz="2800" u="sng" dirty="0" err="1" smtClean="0">
                <a:latin typeface="Gabriola" pitchFamily="82" charset="0"/>
              </a:rPr>
              <a:t>нецитопатогенных</a:t>
            </a:r>
            <a:r>
              <a:rPr lang="ru-RU" sz="2800" u="sng" dirty="0" smtClean="0">
                <a:latin typeface="Gabriola" pitchFamily="82" charset="0"/>
              </a:rPr>
              <a:t> </a:t>
            </a:r>
            <a:r>
              <a:rPr lang="ru-RU" sz="2800" dirty="0" smtClean="0">
                <a:latin typeface="Gabriola" pitchFamily="82" charset="0"/>
              </a:rPr>
              <a:t>штаммов обнаруживают при помощи метода </a:t>
            </a:r>
            <a:r>
              <a:rPr lang="ru-RU" sz="2800" b="1" dirty="0" err="1" smtClean="0">
                <a:latin typeface="Gabriola" pitchFamily="82" charset="0"/>
              </a:rPr>
              <a:t>иммунофлуоресценции</a:t>
            </a:r>
            <a:r>
              <a:rPr lang="ru-RU" sz="2800" dirty="0" smtClean="0">
                <a:latin typeface="Gabriola" pitchFamily="82" charset="0"/>
              </a:rPr>
              <a:t> или </a:t>
            </a:r>
            <a:r>
              <a:rPr lang="ru-RU" sz="2800" b="1" dirty="0" smtClean="0">
                <a:latin typeface="Gabriola" pitchFamily="82" charset="0"/>
              </a:rPr>
              <a:t>заражая исследуемым материалом телят</a:t>
            </a:r>
            <a:r>
              <a:rPr lang="ru-RU" sz="2800" dirty="0" smtClean="0">
                <a:latin typeface="Gabriola" pitchFamily="82" charset="0"/>
              </a:rPr>
              <a:t>, от которых в реакции нейтрализации на культуре клеток исследуют парные сыворотки с известным цитопатогенным штаммом. Сыворотки получают до заражения и примерно через 3 недели после заражения. Таким </a:t>
            </a:r>
            <a:r>
              <a:rPr lang="ru-RU" sz="2800" dirty="0" smtClean="0">
                <a:latin typeface="Gabriola" pitchFamily="82" charset="0"/>
              </a:rPr>
              <a:t>же образом </a:t>
            </a:r>
            <a:r>
              <a:rPr lang="ru-RU" sz="2800" dirty="0" smtClean="0">
                <a:latin typeface="Gabriola" pitchFamily="82" charset="0"/>
              </a:rPr>
              <a:t>испытывают сыворотки от животных в неблагополучном очаге. Диагностическим признаком </a:t>
            </a:r>
            <a:r>
              <a:rPr lang="ru-RU" sz="2800" b="1" dirty="0" smtClean="0">
                <a:latin typeface="Gabriola" pitchFamily="82" charset="0"/>
              </a:rPr>
              <a:t>положительной реакции </a:t>
            </a:r>
            <a:r>
              <a:rPr lang="ru-RU" sz="2800" dirty="0" smtClean="0">
                <a:latin typeface="Gabriola" pitchFamily="82" charset="0"/>
              </a:rPr>
              <a:t>является </a:t>
            </a:r>
            <a:r>
              <a:rPr lang="ru-RU" sz="2800" u="sng" dirty="0" smtClean="0">
                <a:latin typeface="Gabriola" pitchFamily="82" charset="0"/>
              </a:rPr>
              <a:t>наличие или повышение титра антител во второй пробе сыворотки</a:t>
            </a:r>
            <a:r>
              <a:rPr lang="ru-RU" sz="2800" dirty="0" smtClean="0">
                <a:latin typeface="Gabriola" pitchFamily="82" charset="0"/>
              </a:rPr>
              <a:t>. Этот метод облегчает постановку диагноза при легком течении болезни</a:t>
            </a:r>
            <a:r>
              <a:rPr lang="ru-RU" sz="2800" dirty="0" smtClean="0">
                <a:latin typeface="Gabriola" pitchFamily="82" charset="0"/>
              </a:rPr>
              <a:t>.</a:t>
            </a:r>
          </a:p>
          <a:p>
            <a:pPr algn="ctr"/>
            <a:r>
              <a:rPr lang="ru-RU" sz="2800" dirty="0" smtClean="0">
                <a:latin typeface="Gabriola" pitchFamily="82" charset="0"/>
              </a:rPr>
              <a:t>Одним из быстрых и простых методов лабораторной диагностики вирусной диареи является </a:t>
            </a:r>
            <a:r>
              <a:rPr lang="ru-RU" sz="2800" b="1" dirty="0" smtClean="0">
                <a:latin typeface="Gabriola" pitchFamily="82" charset="0"/>
              </a:rPr>
              <a:t>реакция диффузионной преципитации в агаровом геле (РДП)</a:t>
            </a:r>
            <a:r>
              <a:rPr lang="ru-RU" sz="2800" dirty="0" smtClean="0">
                <a:latin typeface="Gabriola" pitchFamily="82" charset="0"/>
              </a:rPr>
              <a:t>. Для исследования берут в первую очередь измененные участки слизистых оболочек пищеварительного тракта и </a:t>
            </a:r>
            <a:r>
              <a:rPr lang="ru-RU" sz="2800" dirty="0" smtClean="0">
                <a:latin typeface="Gabriola" pitchFamily="82" charset="0"/>
              </a:rPr>
              <a:t>мезентеральные </a:t>
            </a:r>
            <a:r>
              <a:rPr lang="ru-RU" sz="2800" dirty="0" smtClean="0">
                <a:latin typeface="Gabriola" pitchFamily="82" charset="0"/>
              </a:rPr>
              <a:t>лимфатические узлы.</a:t>
            </a:r>
            <a:endParaRPr lang="ru-RU" sz="2800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Дифференциальный </a:t>
            </a:r>
            <a:br>
              <a:rPr lang="ru-RU" dirty="0" smtClean="0"/>
            </a:br>
            <a:r>
              <a:rPr lang="ru-RU" dirty="0" smtClean="0"/>
              <a:t>диагноз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Gabriola" pitchFamily="82" charset="0"/>
              </a:rPr>
              <a:t>Вирусную диарею следует дифференцировать от некоторых других болезней крупного рогатого скота: </a:t>
            </a:r>
            <a:r>
              <a:rPr lang="ru-RU" sz="2800" dirty="0" smtClean="0">
                <a:latin typeface="Gabriola" pitchFamily="82" charset="0"/>
              </a:rPr>
              <a:t>чума</a:t>
            </a:r>
            <a:r>
              <a:rPr lang="ru-RU" sz="2800" dirty="0" smtClean="0">
                <a:latin typeface="Gabriola" pitchFamily="82" charset="0"/>
              </a:rPr>
              <a:t>, злокачественная катаральная горячка, ящур, инфекционный </a:t>
            </a:r>
            <a:r>
              <a:rPr lang="ru-RU" sz="2800" dirty="0" err="1" smtClean="0">
                <a:latin typeface="Gabriola" pitchFamily="82" charset="0"/>
              </a:rPr>
              <a:t>ринотрахеит</a:t>
            </a:r>
            <a:r>
              <a:rPr lang="ru-RU" sz="2800" dirty="0" smtClean="0">
                <a:latin typeface="Gabriola" pitchFamily="82" charset="0"/>
              </a:rPr>
              <a:t> крупного рогатого скота, </a:t>
            </a:r>
            <a:r>
              <a:rPr lang="ru-RU" sz="2800" dirty="0" err="1" smtClean="0">
                <a:latin typeface="Gabriola" pitchFamily="82" charset="0"/>
              </a:rPr>
              <a:t>парагрипп</a:t>
            </a:r>
            <a:r>
              <a:rPr lang="ru-RU" sz="2800" dirty="0" smtClean="0">
                <a:latin typeface="Gabriola" pitchFamily="82" charset="0"/>
              </a:rPr>
              <a:t>, </a:t>
            </a:r>
            <a:r>
              <a:rPr lang="ru-RU" sz="2800" dirty="0" err="1" smtClean="0">
                <a:latin typeface="Gabriola" pitchFamily="82" charset="0"/>
              </a:rPr>
              <a:t>паратуберкулез</a:t>
            </a:r>
            <a:endParaRPr lang="ru-RU" sz="2800" dirty="0">
              <a:latin typeface="Gabriola" pitchFamily="82" charset="0"/>
            </a:endParaRPr>
          </a:p>
        </p:txBody>
      </p:sp>
      <p:pic>
        <p:nvPicPr>
          <p:cNvPr id="4" name="Рисунок 3" descr="php8VlppYsm8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861048"/>
            <a:ext cx="4291508" cy="2851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842352"/>
          </a:xfrm>
        </p:spPr>
        <p:txBody>
          <a:bodyPr/>
          <a:lstStyle/>
          <a:p>
            <a:pPr algn="ctr"/>
            <a:r>
              <a:rPr lang="ru-RU" dirty="0" smtClean="0"/>
              <a:t>Лечение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4680520" cy="48463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Gabriola" pitchFamily="82" charset="0"/>
              </a:rPr>
              <a:t>Специфических средств лечения нет. Иногда целесообразно применение симптоматических средств. При диарее используют вяжущие средства, позволяющие уменьшить потерю воды и солей и таким образом значительно снизить потерю в весе. Применение антибиотиков и сульфаниламидных препаратов позволяет бороться с микроорганизмами, которые могут проникать в организм через поврежденный эпителий пищеварительного тракта.</a:t>
            </a:r>
            <a:endParaRPr lang="ru-RU" dirty="0">
              <a:latin typeface="Gabriola" pitchFamily="82" charset="0"/>
            </a:endParaRPr>
          </a:p>
        </p:txBody>
      </p:sp>
      <p:pic>
        <p:nvPicPr>
          <p:cNvPr id="4" name="Рисунок 3" descr="f2_4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628800"/>
            <a:ext cx="2411760" cy="3635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2120" y="530120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tx2"/>
                </a:solidFill>
                <a:latin typeface="Gabriola" pitchFamily="82" charset="0"/>
              </a:rPr>
              <a:t>Миксоферон</a:t>
            </a:r>
            <a:endParaRPr lang="ru-RU" sz="3600" b="1" dirty="0">
              <a:solidFill>
                <a:schemeClr val="tx2"/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770344"/>
          </a:xfrm>
        </p:spPr>
        <p:txBody>
          <a:bodyPr/>
          <a:lstStyle/>
          <a:p>
            <a:pPr algn="ctr"/>
            <a:r>
              <a:rPr lang="ru-RU" dirty="0" smtClean="0"/>
              <a:t>Иммунитет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571184" cy="54750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Gabriola" pitchFamily="82" charset="0"/>
              </a:rPr>
              <a:t>При вирусной диарее иммунитет мало изучен. Установлено наличие иммунологически различных штаммов ее возбудителя. Наблюдения отдельных исследователей показали, что </a:t>
            </a:r>
            <a:r>
              <a:rPr lang="ru-RU" dirty="0" err="1" smtClean="0">
                <a:latin typeface="Gabriola" pitchFamily="82" charset="0"/>
              </a:rPr>
              <a:t>переболевание</a:t>
            </a:r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создает длительный иммунитет и повторное заражение наступает </a:t>
            </a:r>
            <a:r>
              <a:rPr lang="ru-RU" dirty="0" smtClean="0">
                <a:latin typeface="Gabriola" pitchFamily="82" charset="0"/>
              </a:rPr>
              <a:t>редко. </a:t>
            </a:r>
          </a:p>
          <a:p>
            <a:pPr algn="ctr"/>
            <a:r>
              <a:rPr lang="ru-RU" dirty="0" err="1" smtClean="0">
                <a:latin typeface="Gabriola" pitchFamily="82" charset="0"/>
              </a:rPr>
              <a:t>Животные-реконвалесценты</a:t>
            </a:r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приобретают устойчивость к повторному заражению не менее чем на 1 год. Однако у них образуется нестерильный иммунитет — отмечается длительное </a:t>
            </a:r>
            <a:r>
              <a:rPr lang="ru-RU" dirty="0" err="1" smtClean="0">
                <a:latin typeface="Gabriola" pitchFamily="82" charset="0"/>
              </a:rPr>
              <a:t>вирусоносительство</a:t>
            </a:r>
            <a:r>
              <a:rPr lang="ru-RU" dirty="0" smtClean="0">
                <a:latin typeface="Gabriola" pitchFamily="82" charset="0"/>
              </a:rPr>
              <a:t>, которое связано с иммунодепрессивным действием вируса. Новорожденные телята, получавшие молозиво от иммунных коров, обладают </a:t>
            </a:r>
            <a:r>
              <a:rPr lang="ru-RU" dirty="0" err="1" smtClean="0">
                <a:latin typeface="Gabriola" pitchFamily="82" charset="0"/>
              </a:rPr>
              <a:t>колостральным</a:t>
            </a:r>
            <a:r>
              <a:rPr lang="ru-RU" dirty="0" smtClean="0">
                <a:latin typeface="Gabriola" pitchFamily="82" charset="0"/>
              </a:rPr>
              <a:t> иммунитетом до 4...5 </a:t>
            </a:r>
            <a:r>
              <a:rPr lang="ru-RU" dirty="0" err="1" smtClean="0">
                <a:latin typeface="Gabriola" pitchFamily="82" charset="0"/>
              </a:rPr>
              <a:t>нед</a:t>
            </a:r>
            <a:r>
              <a:rPr lang="ru-RU" dirty="0" smtClean="0">
                <a:latin typeface="Gabriola" pitchFamily="82" charset="0"/>
              </a:rPr>
              <a:t>.</a:t>
            </a:r>
            <a:endParaRPr lang="ru-RU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6537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Профилактика и меры </a:t>
            </a:r>
            <a:r>
              <a:rPr lang="ru-RU" dirty="0" smtClean="0"/>
              <a:t>борьбы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7776864" cy="56886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Gabriola" pitchFamily="82" charset="0"/>
              </a:rPr>
              <a:t>В неблагополучных хозяйствах и угрожаемых районах в некоторых странах с целью специфической профилактики рекомендуют использовать вакцину, изготовленную из вируса диареи, ослабленного на кроликах или </a:t>
            </a:r>
            <a:r>
              <a:rPr lang="ru-RU" dirty="0" err="1" smtClean="0">
                <a:latin typeface="Gabriola" pitchFamily="82" charset="0"/>
              </a:rPr>
              <a:t>аттенуированного</a:t>
            </a:r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в культуре клеток. При двукратном внутримышечном введении она создает надежный иммунитет до шести месяцев</a:t>
            </a:r>
            <a:r>
              <a:rPr lang="ru-RU" dirty="0" smtClean="0">
                <a:latin typeface="Gabriola" pitchFamily="82" charset="0"/>
              </a:rPr>
              <a:t>.</a:t>
            </a:r>
          </a:p>
          <a:p>
            <a:pPr algn="ctr"/>
            <a:r>
              <a:rPr lang="ru-RU" dirty="0" smtClean="0">
                <a:latin typeface="Gabriola" pitchFamily="82" charset="0"/>
              </a:rPr>
              <a:t>В отдельных случаях рекомендуют применять специфическую лечебную сыворотку или кровь переболевших животных</a:t>
            </a:r>
            <a:r>
              <a:rPr lang="ru-RU" dirty="0" smtClean="0">
                <a:latin typeface="Gabriola" pitchFamily="82" charset="0"/>
              </a:rPr>
              <a:t>.</a:t>
            </a:r>
          </a:p>
          <a:p>
            <a:pPr algn="ctr"/>
            <a:r>
              <a:rPr lang="ru-RU" dirty="0" smtClean="0">
                <a:latin typeface="Gabriola" pitchFamily="82" charset="0"/>
              </a:rPr>
              <a:t>Если диарея протекает остро, злокачественно, профилактика и меры борьбы основываются на </a:t>
            </a:r>
            <a:r>
              <a:rPr lang="ru-RU" dirty="0" smtClean="0">
                <a:latin typeface="Gabriola" pitchFamily="82" charset="0"/>
              </a:rPr>
              <a:t>изоляции </a:t>
            </a:r>
            <a:r>
              <a:rPr lang="ru-RU" dirty="0" smtClean="0">
                <a:latin typeface="Gabriola" pitchFamily="82" charset="0"/>
              </a:rPr>
              <a:t>и убое больных животных и дезинфекции мест их содержания и средств транспортировки щелочью или фенолом. В неблагополучных и угрожаемых районах ограничиваются движение скота и его перегруппировка. </a:t>
            </a:r>
            <a:endParaRPr lang="ru-RU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842352"/>
          </a:xfrm>
        </p:spPr>
        <p:txBody>
          <a:bodyPr/>
          <a:lstStyle/>
          <a:p>
            <a:pPr algn="ctr"/>
            <a:r>
              <a:rPr lang="ru-RU" dirty="0" smtClean="0"/>
              <a:t>Определение болезни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172400" cy="55892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Gabriola" pitchFamily="82" charset="0"/>
              </a:rPr>
              <a:t>Вирусная диарея крупного рогатого скота </a:t>
            </a:r>
            <a:r>
              <a:rPr lang="ru-RU" dirty="0" smtClean="0">
                <a:latin typeface="Gabriola" pitchFamily="82" charset="0"/>
              </a:rPr>
              <a:t>(болезнь слизистых оболочек, </a:t>
            </a:r>
            <a:r>
              <a:rPr lang="ru-RU" dirty="0" err="1" smtClean="0">
                <a:latin typeface="Gabriola" pitchFamily="82" charset="0"/>
              </a:rPr>
              <a:t>мукозальная</a:t>
            </a:r>
            <a:r>
              <a:rPr lang="ru-RU" dirty="0" smtClean="0">
                <a:latin typeface="Gabriola" pitchFamily="82" charset="0"/>
              </a:rPr>
              <a:t> болезнь, инфекционная диарея крупного рогатого скота, инфекционный энтерит крупного рогатого скота, диарея новорожденных телят) (</a:t>
            </a:r>
            <a:r>
              <a:rPr lang="ru-RU" b="1" dirty="0" err="1" smtClean="0">
                <a:latin typeface="Gabriola" pitchFamily="82" charset="0"/>
              </a:rPr>
              <a:t>diarrhea</a:t>
            </a:r>
            <a:r>
              <a:rPr lang="ru-RU" b="1" dirty="0" smtClean="0">
                <a:latin typeface="Gabriola" pitchFamily="82" charset="0"/>
              </a:rPr>
              <a:t> </a:t>
            </a:r>
            <a:r>
              <a:rPr lang="ru-RU" b="1" dirty="0" err="1" smtClean="0">
                <a:latin typeface="Gabriola" pitchFamily="82" charset="0"/>
              </a:rPr>
              <a:t>vizalis</a:t>
            </a:r>
            <a:r>
              <a:rPr lang="ru-RU" b="1" dirty="0" smtClean="0">
                <a:latin typeface="Gabriola" pitchFamily="82" charset="0"/>
              </a:rPr>
              <a:t> </a:t>
            </a:r>
            <a:r>
              <a:rPr lang="ru-RU" b="1" dirty="0" err="1" smtClean="0">
                <a:latin typeface="Gabriola" pitchFamily="82" charset="0"/>
              </a:rPr>
              <a:t>bovum</a:t>
            </a:r>
            <a:r>
              <a:rPr lang="ru-RU" dirty="0" smtClean="0">
                <a:latin typeface="Gabriola" pitchFamily="82" charset="0"/>
              </a:rPr>
              <a:t>) — контагиозная болезнь преимущественно молодых животных, характеризующаяся эрозивно-язвенным воспалением слизистых оболочек пищеварительного тракта</a:t>
            </a:r>
            <a:r>
              <a:rPr lang="ru-RU" dirty="0" smtClean="0">
                <a:latin typeface="Gabriola" pitchFamily="82" charset="0"/>
              </a:rPr>
              <a:t>.</a:t>
            </a:r>
          </a:p>
          <a:p>
            <a:pPr algn="ctr"/>
            <a:r>
              <a:rPr lang="ru-RU" dirty="0" smtClean="0">
                <a:latin typeface="Gabriola" pitchFamily="82" charset="0"/>
              </a:rPr>
              <a:t>Зачастую возникает синдром респираторного заболевания, эрозивно-язвенный стоматит с хромотой, а также латентная инфекция  коров, приводящая к острой инфекции плодов, вызывая  их мумификацию, аборты, врожденные дефекты и диарею новорожденных телят. </a:t>
            </a:r>
            <a:endParaRPr lang="ru-RU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188640"/>
            <a:ext cx="4283968" cy="1067544"/>
          </a:xfrm>
        </p:spPr>
        <p:txBody>
          <a:bodyPr/>
          <a:lstStyle/>
          <a:p>
            <a:pPr algn="ctr"/>
            <a:r>
              <a:rPr lang="ru-RU" dirty="0" smtClean="0"/>
              <a:t>Немного из истории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48064" y="1556792"/>
            <a:ext cx="3816424" cy="5040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Gabriola" pitchFamily="82" charset="0"/>
              </a:rPr>
              <a:t>Вирусная </a:t>
            </a:r>
            <a:r>
              <a:rPr lang="ru-RU" sz="2400" b="1" dirty="0" smtClean="0">
                <a:latin typeface="Gabriola" pitchFamily="82" charset="0"/>
              </a:rPr>
              <a:t>диарея</a:t>
            </a:r>
            <a:r>
              <a:rPr lang="ru-RU" sz="2400" dirty="0" smtClean="0">
                <a:latin typeface="Gabriola" pitchFamily="82" charset="0"/>
              </a:rPr>
              <a:t> </a:t>
            </a:r>
            <a:r>
              <a:rPr lang="ru-RU" sz="2400" b="1" dirty="0" smtClean="0">
                <a:latin typeface="Gabriola" pitchFamily="82" charset="0"/>
              </a:rPr>
              <a:t>крупного </a:t>
            </a:r>
            <a:r>
              <a:rPr lang="ru-RU" sz="2400" b="1" dirty="0" smtClean="0">
                <a:latin typeface="Gabriola" pitchFamily="82" charset="0"/>
              </a:rPr>
              <a:t>рогатого скота,</a:t>
            </a:r>
            <a:r>
              <a:rPr lang="ru-RU" sz="2400" dirty="0" smtClean="0">
                <a:latin typeface="Gabriola" pitchFamily="82" charset="0"/>
              </a:rPr>
              <a:t> впервые обнаружена в США П. </a:t>
            </a:r>
            <a:r>
              <a:rPr lang="ru-RU" sz="2400" dirty="0" err="1" smtClean="0">
                <a:latin typeface="Gabriola" pitchFamily="82" charset="0"/>
              </a:rPr>
              <a:t>Олофсоном</a:t>
            </a:r>
            <a:r>
              <a:rPr lang="ru-RU" sz="2400" dirty="0" smtClean="0">
                <a:latin typeface="Gabriola" pitchFamily="82" charset="0"/>
              </a:rPr>
              <a:t> и Фоксом в 1946 г. Болезнь получила широкое распространение во многих странах мира. В бывшем СССР впервые установлена </a:t>
            </a:r>
            <a:r>
              <a:rPr lang="ru-RU" sz="2400" dirty="0" smtClean="0">
                <a:latin typeface="Gabriola" pitchFamily="82" charset="0"/>
              </a:rPr>
              <a:t>Бучневым </a:t>
            </a:r>
            <a:r>
              <a:rPr lang="ru-RU" sz="2400" dirty="0" smtClean="0">
                <a:latin typeface="Gabriola" pitchFamily="82" charset="0"/>
              </a:rPr>
              <a:t>в 1965 г. </a:t>
            </a:r>
          </a:p>
          <a:p>
            <a:pPr algn="ctr"/>
            <a:r>
              <a:rPr lang="ru-RU" sz="2400" dirty="0" smtClean="0">
                <a:latin typeface="Gabriola" pitchFamily="82" charset="0"/>
              </a:rPr>
              <a:t>Вспышки </a:t>
            </a:r>
            <a:r>
              <a:rPr lang="ru-RU" sz="2400" dirty="0" smtClean="0">
                <a:latin typeface="Gabriola" pitchFamily="82" charset="0"/>
              </a:rPr>
              <a:t>ВД отмечены в ФРГ в земле </a:t>
            </a:r>
            <a:r>
              <a:rPr lang="ru-RU" sz="2400" dirty="0" err="1" smtClean="0">
                <a:latin typeface="Gabriola" pitchFamily="82" charset="0"/>
              </a:rPr>
              <a:t>Шлезвиг-Гольтшвейн</a:t>
            </a:r>
            <a:r>
              <a:rPr lang="ru-RU" sz="2400" dirty="0" smtClean="0">
                <a:latin typeface="Gabriola" pitchFamily="82" charset="0"/>
              </a:rPr>
              <a:t>, Ирландии, Великобритании, США, Молдове,   России, Беларуси, на Украине и т.д. </a:t>
            </a:r>
          </a:p>
          <a:p>
            <a:endParaRPr lang="ru-RU" dirty="0"/>
          </a:p>
        </p:txBody>
      </p:sp>
      <p:pic>
        <p:nvPicPr>
          <p:cNvPr id="7" name="Рисунок 6" descr="cow.jpe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10000" contrast="40000"/>
          </a:blip>
          <a:srcRect l="14612" r="14612"/>
          <a:stretch>
            <a:fillRect/>
          </a:stretch>
        </p:blipFill>
        <p:spPr>
          <a:xfrm>
            <a:off x="683568" y="1052736"/>
            <a:ext cx="4206240" cy="4206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239000" cy="842352"/>
          </a:xfrm>
        </p:spPr>
        <p:txBody>
          <a:bodyPr/>
          <a:lstStyle/>
          <a:p>
            <a:pPr algn="ctr"/>
            <a:r>
              <a:rPr lang="ru-RU" dirty="0" smtClean="0"/>
              <a:t>Возбудитель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7920880" cy="57332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Gabriola" pitchFamily="82" charset="0"/>
              </a:rPr>
              <a:t>Семейство: </a:t>
            </a:r>
            <a:r>
              <a:rPr lang="en-US" dirty="0" err="1" smtClean="0">
                <a:latin typeface="Gabriola" pitchFamily="82" charset="0"/>
              </a:rPr>
              <a:t>Togaviridae</a:t>
            </a:r>
            <a:endParaRPr lang="ru-RU" dirty="0" smtClean="0">
              <a:latin typeface="Gabriola" pitchFamily="82" charset="0"/>
            </a:endParaRPr>
          </a:p>
          <a:p>
            <a:pPr algn="ctr"/>
            <a:r>
              <a:rPr lang="en-US" dirty="0" smtClean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Род: </a:t>
            </a:r>
            <a:r>
              <a:rPr lang="en-US" dirty="0" err="1" smtClean="0">
                <a:latin typeface="Gabriola" pitchFamily="82" charset="0"/>
              </a:rPr>
              <a:t>Pestivirus</a:t>
            </a:r>
            <a:endParaRPr lang="ru-RU" dirty="0" smtClean="0">
              <a:latin typeface="Gabriola" pitchFamily="82" charset="0"/>
            </a:endParaRPr>
          </a:p>
          <a:p>
            <a:r>
              <a:rPr lang="ru-RU" dirty="0" smtClean="0">
                <a:latin typeface="Gabriola" pitchFamily="82" charset="0"/>
              </a:rPr>
              <a:t>М</a:t>
            </a:r>
            <a:r>
              <a:rPr lang="ru-RU" dirty="0" smtClean="0">
                <a:latin typeface="Gabriola" pitchFamily="82" charset="0"/>
              </a:rPr>
              <a:t>елкий </a:t>
            </a:r>
            <a:r>
              <a:rPr lang="ru-RU" dirty="0" smtClean="0">
                <a:latin typeface="Gabriola" pitchFamily="82" charset="0"/>
              </a:rPr>
              <a:t>(величиной 40 нм</a:t>
            </a:r>
            <a:r>
              <a:rPr lang="ru-RU" dirty="0" smtClean="0">
                <a:latin typeface="Gabriola" pitchFamily="82" charset="0"/>
              </a:rPr>
              <a:t>)</a:t>
            </a:r>
          </a:p>
          <a:p>
            <a:r>
              <a:rPr lang="ru-RU" dirty="0" err="1" smtClean="0">
                <a:latin typeface="Gabriola" pitchFamily="82" charset="0"/>
              </a:rPr>
              <a:t>М</a:t>
            </a:r>
            <a:r>
              <a:rPr lang="ru-RU" dirty="0" err="1" smtClean="0">
                <a:latin typeface="Gabriola" pitchFamily="82" charset="0"/>
              </a:rPr>
              <a:t>круглой</a:t>
            </a:r>
            <a:r>
              <a:rPr lang="ru-RU" dirty="0" smtClean="0">
                <a:latin typeface="Gabriola" pitchFamily="82" charset="0"/>
              </a:rPr>
              <a:t> формы</a:t>
            </a:r>
          </a:p>
          <a:p>
            <a:r>
              <a:rPr lang="ru-RU" dirty="0" smtClean="0">
                <a:latin typeface="Gabriola" pitchFamily="82" charset="0"/>
              </a:rPr>
              <a:t>РНК-содержащий</a:t>
            </a:r>
          </a:p>
          <a:p>
            <a:r>
              <a:rPr lang="ru-RU" dirty="0" smtClean="0">
                <a:latin typeface="Gabriola" pitchFamily="82" charset="0"/>
              </a:rPr>
              <a:t>И</a:t>
            </a:r>
            <a:r>
              <a:rPr lang="ru-RU" dirty="0" smtClean="0">
                <a:latin typeface="Gabriola" pitchFamily="82" charset="0"/>
              </a:rPr>
              <a:t>меет </a:t>
            </a:r>
            <a:r>
              <a:rPr lang="ru-RU" dirty="0" err="1" smtClean="0">
                <a:latin typeface="Gabriola" pitchFamily="82" charset="0"/>
              </a:rPr>
              <a:t>антигенное</a:t>
            </a:r>
            <a:r>
              <a:rPr lang="ru-RU" dirty="0" smtClean="0">
                <a:latin typeface="Gabriola" pitchFamily="82" charset="0"/>
              </a:rPr>
              <a:t> родство с   вирусом классической чумы свиней пограничной болезни овец. </a:t>
            </a:r>
            <a:endParaRPr lang="ru-RU" dirty="0" smtClean="0">
              <a:latin typeface="Gabriola" pitchFamily="82" charset="0"/>
            </a:endParaRPr>
          </a:p>
          <a:p>
            <a:r>
              <a:rPr lang="ru-RU" dirty="0" smtClean="0">
                <a:latin typeface="Gabriola" pitchFamily="82" charset="0"/>
              </a:rPr>
              <a:t>Не </a:t>
            </a:r>
            <a:r>
              <a:rPr lang="ru-RU" dirty="0" smtClean="0">
                <a:latin typeface="Gabriola" pitchFamily="82" charset="0"/>
              </a:rPr>
              <a:t>обладает строгим тропизмом к какой-либо </a:t>
            </a:r>
            <a:r>
              <a:rPr lang="ru-RU" dirty="0" smtClean="0">
                <a:latin typeface="Gabriola" pitchFamily="82" charset="0"/>
              </a:rPr>
              <a:t>ткани</a:t>
            </a:r>
          </a:p>
          <a:p>
            <a:r>
              <a:rPr lang="ru-RU" dirty="0" smtClean="0">
                <a:latin typeface="Gabriola" pitchFamily="82" charset="0"/>
              </a:rPr>
              <a:t>В высоких концентрациях вирус обнаруживают на слизистых оболочках верхних дыхательных путей, кишечника; в меньших — в среднем и нижнем отделах респираторного тракта; в низких — в печени, селезенке, почках.</a:t>
            </a:r>
            <a:br>
              <a:rPr lang="ru-RU" dirty="0" smtClean="0">
                <a:latin typeface="Gabriola" pitchFamily="82" charset="0"/>
              </a:rPr>
            </a:br>
            <a:endParaRPr lang="ru-RU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842352"/>
          </a:xfrm>
        </p:spPr>
        <p:txBody>
          <a:bodyPr/>
          <a:lstStyle/>
          <a:p>
            <a:pPr algn="ctr"/>
            <a:r>
              <a:rPr lang="ru-RU" dirty="0" smtClean="0"/>
              <a:t>Восприимчивость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316416" cy="29523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Gabriola" pitchFamily="82" charset="0"/>
              </a:rPr>
              <a:t>Наряду с крупным рогатым скотом в естественных условиях к вирусной диарее восприимчивы буйволы, олени, косули, козы, овцы. У свиней инфекция протекает </a:t>
            </a:r>
            <a:r>
              <a:rPr lang="ru-RU" dirty="0" smtClean="0">
                <a:latin typeface="Gabriola" pitchFamily="82" charset="0"/>
              </a:rPr>
              <a:t>бессимптомно. </a:t>
            </a:r>
            <a:r>
              <a:rPr lang="ru-RU" dirty="0" smtClean="0">
                <a:latin typeface="Gabriola" pitchFamily="82" charset="0"/>
              </a:rPr>
              <a:t>Имеются сообщения о возможности экспериментального заражения овец, коз, поросят и кроликов. Лабораторные животные — белые мыши, крысы, морские свинки, хомячки, собаки, кошки, цыплята, голуби устойчивы к заражению</a:t>
            </a:r>
            <a:r>
              <a:rPr lang="ru-RU" dirty="0" smtClean="0">
                <a:latin typeface="Gabriola" pitchFamily="82" charset="0"/>
              </a:rPr>
              <a:t>.</a:t>
            </a:r>
          </a:p>
        </p:txBody>
      </p:sp>
      <p:pic>
        <p:nvPicPr>
          <p:cNvPr id="4" name="Рисунок 3" descr="Коровы-250x1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933056"/>
            <a:ext cx="3714760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4365104"/>
            <a:ext cx="54726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Gabriola" pitchFamily="82" charset="0"/>
              </a:rPr>
              <a:t>К вирусной диарее наиболее восприимчивы животные в возрасте от шести месяцев до двух лет независимо от пола. Более молодые телята и животные старше двух лет болеют значительно реже.</a:t>
            </a:r>
            <a:endParaRPr lang="ru-RU" sz="2800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914360"/>
          </a:xfrm>
        </p:spPr>
        <p:txBody>
          <a:bodyPr/>
          <a:lstStyle/>
          <a:p>
            <a:pPr algn="ctr"/>
            <a:r>
              <a:rPr lang="ru-RU" dirty="0" smtClean="0"/>
              <a:t>Источник </a:t>
            </a:r>
            <a:r>
              <a:rPr lang="ru-RU" dirty="0" smtClean="0"/>
              <a:t>инфекции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7776864" cy="58772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Gabriola" pitchFamily="82" charset="0"/>
              </a:rPr>
              <a:t>Больные животные</a:t>
            </a:r>
          </a:p>
          <a:p>
            <a:r>
              <a:rPr lang="ru-RU" sz="2800" dirty="0" smtClean="0">
                <a:latin typeface="Gabriola" pitchFamily="82" charset="0"/>
              </a:rPr>
              <a:t>В зависимости от стадии болезни возбудитель из организма выделяется с калом, мочой, слюной, носовыми и глазными секретами, а также с экссудатом </a:t>
            </a:r>
            <a:r>
              <a:rPr lang="ru-RU" sz="2800" dirty="0" smtClean="0">
                <a:latin typeface="Gabriola" pitchFamily="82" charset="0"/>
              </a:rPr>
              <a:t>воспаленных </a:t>
            </a:r>
            <a:r>
              <a:rPr lang="ru-RU" sz="2800" dirty="0" smtClean="0">
                <a:latin typeface="Gabriola" pitchFamily="82" charset="0"/>
              </a:rPr>
              <a:t>очагов. </a:t>
            </a:r>
            <a:endParaRPr lang="ru-RU" sz="2800" dirty="0" smtClean="0">
              <a:latin typeface="Gabriola" pitchFamily="82" charset="0"/>
            </a:endParaRPr>
          </a:p>
          <a:p>
            <a:r>
              <a:rPr lang="ru-RU" sz="2800" dirty="0" smtClean="0">
                <a:latin typeface="Gabriola" pitchFamily="82" charset="0"/>
              </a:rPr>
              <a:t>Распространению </a:t>
            </a:r>
            <a:r>
              <a:rPr lang="ru-RU" sz="2800" dirty="0" smtClean="0">
                <a:latin typeface="Gabriola" pitchFamily="82" charset="0"/>
              </a:rPr>
              <a:t>инфекции может </a:t>
            </a:r>
            <a:r>
              <a:rPr lang="ru-RU" sz="2800" dirty="0" smtClean="0">
                <a:latin typeface="Gabriola" pitchFamily="82" charset="0"/>
              </a:rPr>
              <a:t>способствовать </a:t>
            </a:r>
            <a:r>
              <a:rPr lang="ru-RU" sz="2800" dirty="0" smtClean="0">
                <a:latin typeface="Gabriola" pitchFamily="82" charset="0"/>
              </a:rPr>
              <a:t>обслуживающий </a:t>
            </a:r>
            <a:r>
              <a:rPr lang="ru-RU" sz="2800" dirty="0" smtClean="0">
                <a:latin typeface="Gabriola" pitchFamily="82" charset="0"/>
              </a:rPr>
              <a:t>персонал</a:t>
            </a:r>
          </a:p>
          <a:p>
            <a:r>
              <a:rPr lang="ru-RU" sz="2800" dirty="0" err="1" smtClean="0">
                <a:latin typeface="Gabriola" pitchFamily="82" charset="0"/>
              </a:rPr>
              <a:t>Перезаражение</a:t>
            </a:r>
            <a:r>
              <a:rPr lang="ru-RU" sz="2800" dirty="0" smtClean="0">
                <a:latin typeface="Gabriola" pitchFamily="82" charset="0"/>
              </a:rPr>
              <a:t> происходит воздушно-капельным путем,  при прямом контакте здоровых животных с больными, а также при поедании инфицированного корма. </a:t>
            </a:r>
            <a:endParaRPr lang="ru-RU" sz="2800" dirty="0" smtClean="0">
              <a:latin typeface="Gabriola" pitchFamily="82" charset="0"/>
            </a:endParaRPr>
          </a:p>
          <a:p>
            <a:r>
              <a:rPr lang="ru-RU" sz="2800" dirty="0" smtClean="0">
                <a:latin typeface="Gabriola" pitchFamily="82" charset="0"/>
              </a:rPr>
              <a:t>Установлено внутриутробное заражение, а также через молоко больных матерей</a:t>
            </a:r>
            <a:endParaRPr lang="ru-RU" sz="2800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9416"/>
            <a:ext cx="7488832" cy="3691792"/>
          </a:xfrm>
          <a:ln w="762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001">
            <a:schemeClr val="dk2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Вирусная диарея регистрируется в любое время года, но более тяжело она протекает </a:t>
            </a:r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поздней осенью и зимой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. Возникновению болезни способствуют </a:t>
            </a:r>
            <a:r>
              <a:rPr lang="ru-RU" sz="3200" b="1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факторы, понижающие </a:t>
            </a:r>
            <a:r>
              <a:rPr lang="ru-RU" sz="3200" b="1" i="1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резистентность</a:t>
            </a:r>
            <a:r>
              <a:rPr lang="ru-RU" sz="3200" b="1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 </a:t>
            </a:r>
            <a:r>
              <a:rPr lang="ru-RU" sz="3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abriola" pitchFamily="82" charset="0"/>
              </a:rPr>
              <a:t>организма: переохлаждение, неполноценное и несбалансированное кормление, транспортировка и др.</a:t>
            </a:r>
            <a:endParaRPr lang="ru-RU" sz="3200" dirty="0">
              <a:solidFill>
                <a:schemeClr val="tx2">
                  <a:lumMod val="20000"/>
                  <a:lumOff val="80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842352"/>
          </a:xfrm>
        </p:spPr>
        <p:txBody>
          <a:bodyPr/>
          <a:lstStyle/>
          <a:p>
            <a:pPr algn="ctr"/>
            <a:r>
              <a:rPr lang="ru-RU" dirty="0" smtClean="0"/>
              <a:t>Патогенез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100392" cy="5949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Gabriola" pitchFamily="82" charset="0"/>
              </a:rPr>
              <a:t>Попав в организм, вирус поступает в </a:t>
            </a:r>
            <a:r>
              <a:rPr lang="ru-RU" b="1" dirty="0" smtClean="0">
                <a:latin typeface="Gabriola" pitchFamily="82" charset="0"/>
              </a:rPr>
              <a:t>кровеносную (лимфатическую) </a:t>
            </a:r>
            <a:r>
              <a:rPr lang="ru-RU" dirty="0" smtClean="0">
                <a:latin typeface="Gabriola" pitchFamily="82" charset="0"/>
              </a:rPr>
              <a:t>систему и, размножаясь, вызывает септицемию и изменения в стенках кровеносных сосудов. Иногда можно наблюдать дегенерацию мышечной оболочки </a:t>
            </a:r>
            <a:r>
              <a:rPr lang="ru-RU" dirty="0" err="1" smtClean="0">
                <a:latin typeface="Gabriola" pitchFamily="82" charset="0"/>
              </a:rPr>
              <a:t>артериол</a:t>
            </a:r>
            <a:r>
              <a:rPr lang="ru-RU" dirty="0" smtClean="0">
                <a:latin typeface="Gabriola" pitchFamily="82" charset="0"/>
              </a:rPr>
              <a:t> в </a:t>
            </a:r>
            <a:r>
              <a:rPr lang="ru-RU" dirty="0" err="1" smtClean="0">
                <a:latin typeface="Gabriola" pitchFamily="82" charset="0"/>
              </a:rPr>
              <a:t>подслизистой</a:t>
            </a:r>
            <a:r>
              <a:rPr lang="ru-RU" dirty="0" smtClean="0">
                <a:latin typeface="Gabriola" pitchFamily="82" charset="0"/>
              </a:rPr>
              <a:t> сычуга, тонкого и толстого отделов кишечника</a:t>
            </a:r>
            <a:r>
              <a:rPr lang="ru-RU" dirty="0" smtClean="0">
                <a:latin typeface="Gabriola" pitchFamily="82" charset="0"/>
              </a:rPr>
              <a:t>.</a:t>
            </a:r>
          </a:p>
          <a:p>
            <a:pPr algn="ctr"/>
            <a:r>
              <a:rPr lang="ru-RU" dirty="0" smtClean="0">
                <a:latin typeface="Gabriola" pitchFamily="82" charset="0"/>
              </a:rPr>
              <a:t>В связи с повреждением кровеносных сосудов происходит </a:t>
            </a:r>
            <a:r>
              <a:rPr lang="ru-RU" b="1" dirty="0" smtClean="0">
                <a:latin typeface="Gabriola" pitchFamily="82" charset="0"/>
              </a:rPr>
              <a:t>гиперемия</a:t>
            </a:r>
            <a:r>
              <a:rPr lang="ru-RU" dirty="0" smtClean="0">
                <a:latin typeface="Gabriola" pitchFamily="82" charset="0"/>
              </a:rPr>
              <a:t> и </a:t>
            </a:r>
            <a:r>
              <a:rPr lang="ru-RU" b="1" dirty="0" smtClean="0">
                <a:latin typeface="Gabriola" pitchFamily="82" charset="0"/>
              </a:rPr>
              <a:t>набухание слизистых оболочек</a:t>
            </a:r>
            <a:r>
              <a:rPr lang="ru-RU" dirty="0" smtClean="0">
                <a:latin typeface="Gabriola" pitchFamily="82" charset="0"/>
              </a:rPr>
              <a:t>, особенно пищеварительного тракта. Под действием вируса слизистые </a:t>
            </a:r>
            <a:r>
              <a:rPr lang="ru-RU" dirty="0" err="1" smtClean="0">
                <a:latin typeface="Gabriola" pitchFamily="82" charset="0"/>
              </a:rPr>
              <a:t>некротизируются</a:t>
            </a:r>
            <a:r>
              <a:rPr lang="ru-RU" dirty="0" smtClean="0">
                <a:latin typeface="Gabriola" pitchFamily="82" charset="0"/>
              </a:rPr>
              <a:t>, вследствие чего образуются мелкие эрозии. В дальнейшем процессе разрушения слизистых оболочек и в образовании эрозий и язв принимает участие различная микрофлора пищеварительного тракта (бактерии, грибы). Эти вторичные процессы на слизистых ведут к </a:t>
            </a:r>
            <a:r>
              <a:rPr lang="ru-RU" b="1" dirty="0" smtClean="0">
                <a:latin typeface="Gabriola" pitchFamily="82" charset="0"/>
              </a:rPr>
              <a:t>интоксикации </a:t>
            </a:r>
            <a:r>
              <a:rPr lang="ru-RU" dirty="0" smtClean="0">
                <a:latin typeface="Gabriola" pitchFamily="82" charset="0"/>
              </a:rPr>
              <a:t>организма и его </a:t>
            </a:r>
            <a:r>
              <a:rPr lang="ru-RU" b="1" dirty="0" smtClean="0">
                <a:latin typeface="Gabriola" pitchFamily="82" charset="0"/>
              </a:rPr>
              <a:t>истощению</a:t>
            </a:r>
            <a:r>
              <a:rPr lang="ru-RU" dirty="0" smtClean="0">
                <a:latin typeface="Gabriola" pitchFamily="82" charset="0"/>
              </a:rPr>
              <a:t>.</a:t>
            </a:r>
            <a:endParaRPr lang="ru-RU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Важнейшие клинические признаки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9416"/>
            <a:ext cx="8172400" cy="52485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Gabriola" pitchFamily="82" charset="0"/>
              </a:rPr>
              <a:t>Инкубационный период продолжается 6-9, а иногда 2-14 дней. Клиническая картина болезни очень разнообразна. Различают латентное, </a:t>
            </a:r>
            <a:r>
              <a:rPr lang="ru-RU" sz="3200" dirty="0" err="1" smtClean="0">
                <a:latin typeface="Gabriola" pitchFamily="82" charset="0"/>
              </a:rPr>
              <a:t>подострое</a:t>
            </a:r>
            <a:r>
              <a:rPr lang="ru-RU" sz="3200" dirty="0" smtClean="0">
                <a:latin typeface="Gabriola" pitchFamily="82" charset="0"/>
              </a:rPr>
              <a:t>, острое и хроническое течение болезни</a:t>
            </a:r>
            <a:r>
              <a:rPr lang="ru-RU" sz="3200" dirty="0" smtClean="0">
                <a:latin typeface="Gabriola" pitchFamily="82" charset="0"/>
              </a:rPr>
              <a:t>. </a:t>
            </a:r>
          </a:p>
          <a:p>
            <a:pPr algn="ctr"/>
            <a:r>
              <a:rPr lang="ru-RU" sz="3200" dirty="0" smtClean="0">
                <a:latin typeface="Gabriola" pitchFamily="82" charset="0"/>
              </a:rPr>
              <a:t>При </a:t>
            </a:r>
            <a:r>
              <a:rPr lang="ru-RU" sz="3200" b="1" dirty="0" smtClean="0">
                <a:latin typeface="Gabriola" pitchFamily="82" charset="0"/>
              </a:rPr>
              <a:t>остром течении</a:t>
            </a:r>
            <a:r>
              <a:rPr lang="ru-RU" sz="3200" dirty="0" smtClean="0">
                <a:latin typeface="Gabriola" pitchFamily="82" charset="0"/>
              </a:rPr>
              <a:t> — </a:t>
            </a:r>
            <a:r>
              <a:rPr lang="ru-RU" sz="3200" i="1" dirty="0" err="1" smtClean="0">
                <a:latin typeface="Gabriola" pitchFamily="82" charset="0"/>
              </a:rPr>
              <a:t>t</a:t>
            </a:r>
            <a:r>
              <a:rPr lang="ru-RU" sz="3200" i="1" dirty="0" smtClean="0">
                <a:latin typeface="Gabriola" pitchFamily="82" charset="0"/>
              </a:rPr>
              <a:t> </a:t>
            </a:r>
            <a:r>
              <a:rPr lang="ru-RU" sz="3200" dirty="0" smtClean="0">
                <a:latin typeface="Gabriola" pitchFamily="82" charset="0"/>
              </a:rPr>
              <a:t>40—42°C, депрессия, потеря аппетита, истечение из носа, эрозии и язвы на слизистой оболочке носовой полости, изъязвления кожи на венчике; кал зловонный, жидкой консистенции, с пеной и слизью; гибель на 2—3-и суток. У коров и молодняка старшего возраста — абортивная </a:t>
            </a:r>
            <a:r>
              <a:rPr lang="ru-RU" sz="3200" dirty="0" smtClean="0">
                <a:latin typeface="Gabriola" pitchFamily="82" charset="0"/>
              </a:rPr>
              <a:t>форма.</a:t>
            </a:r>
            <a:endParaRPr lang="ru-RU" sz="3200" dirty="0" smtClean="0">
              <a:latin typeface="Gabriola" pitchFamily="82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452</TotalTime>
  <Words>992</Words>
  <Application>Microsoft Office PowerPoint</Application>
  <PresentationFormat>Экран (4:3)</PresentationFormat>
  <Paragraphs>58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Определение болезни </vt:lpstr>
      <vt:lpstr>Немного из истории</vt:lpstr>
      <vt:lpstr>Возбудитель </vt:lpstr>
      <vt:lpstr>Восприимчивость </vt:lpstr>
      <vt:lpstr>Источник инфекции</vt:lpstr>
      <vt:lpstr>Слайд 7</vt:lpstr>
      <vt:lpstr>Патогенез </vt:lpstr>
      <vt:lpstr>Важнейшие клинические признаки</vt:lpstr>
      <vt:lpstr>Выделение и идентификация вируса </vt:lpstr>
      <vt:lpstr>Слайд 11</vt:lpstr>
      <vt:lpstr>Дифференциальный  диагноз</vt:lpstr>
      <vt:lpstr>Лечение</vt:lpstr>
      <vt:lpstr>Иммунитет</vt:lpstr>
      <vt:lpstr>Профилактика и меры борьбы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2</cp:lastModifiedBy>
  <cp:revision>46</cp:revision>
  <dcterms:created xsi:type="dcterms:W3CDTF">2012-10-09T14:01:22Z</dcterms:created>
  <dcterms:modified xsi:type="dcterms:W3CDTF">2012-10-09T21:33:25Z</dcterms:modified>
</cp:coreProperties>
</file>