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8" r:id="rId3"/>
    <p:sldId id="265" r:id="rId4"/>
    <p:sldId id="259" r:id="rId5"/>
    <p:sldId id="266" r:id="rId6"/>
    <p:sldId id="260" r:id="rId7"/>
    <p:sldId id="267" r:id="rId8"/>
    <p:sldId id="261" r:id="rId9"/>
    <p:sldId id="262" r:id="rId10"/>
    <p:sldId id="263" r:id="rId11"/>
    <p:sldId id="264" r:id="rId12"/>
    <p:sldId id="268" r:id="rId13"/>
    <p:sldId id="269" r:id="rId14"/>
    <p:sldId id="270" r:id="rId15"/>
    <p:sldId id="271" r:id="rId1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598" autoAdjust="0"/>
    <p:restoredTop sz="94681" autoAdjust="0"/>
  </p:normalViewPr>
  <p:slideViewPr>
    <p:cSldViewPr>
      <p:cViewPr varScale="1">
        <p:scale>
          <a:sx n="70" d="100"/>
          <a:sy n="70" d="100"/>
        </p:scale>
        <p:origin x="-864" y="-102"/>
      </p:cViewPr>
      <p:guideLst>
        <p:guide orient="horz" pos="2160"/>
        <p:guide pos="2880"/>
      </p:guideLst>
    </p:cSldViewPr>
  </p:slideViewPr>
  <p:outlineViewPr>
    <p:cViewPr>
      <p:scale>
        <a:sx n="33" d="100"/>
        <a:sy n="33" d="100"/>
      </p:scale>
      <p:origin x="0" y="13326"/>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14" name="Заголовок 13"/>
          <p:cNvSpPr>
            <a:spLocks noGrp="1"/>
          </p:cNvSpPr>
          <p:nvPr>
            <p:ph type="ctrTitle"/>
          </p:nvPr>
        </p:nvSpPr>
        <p:spPr>
          <a:xfrm>
            <a:off x="1432560" y="359898"/>
            <a:ext cx="7406640" cy="1472184"/>
          </a:xfrm>
        </p:spPr>
        <p:txBody>
          <a:bodyPr anchor="b"/>
          <a:lstStyle>
            <a:lvl1pPr algn="l">
              <a:defRPr/>
            </a:lvl1pPr>
            <a:extLst/>
          </a:lstStyle>
          <a:p>
            <a:r>
              <a:rPr kumimoji="0" lang="ru-RU" smtClean="0"/>
              <a:t>Образец заголовка</a:t>
            </a:r>
            <a:endParaRPr kumimoji="0" lang="en-US"/>
          </a:p>
        </p:txBody>
      </p:sp>
      <p:sp>
        <p:nvSpPr>
          <p:cNvPr id="22" name="Подзаголовок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7" name="Дата 6"/>
          <p:cNvSpPr>
            <a:spLocks noGrp="1"/>
          </p:cNvSpPr>
          <p:nvPr>
            <p:ph type="dt" sz="half" idx="10"/>
          </p:nvPr>
        </p:nvSpPr>
        <p:spPr/>
        <p:txBody>
          <a:bodyPr/>
          <a:lstStyle>
            <a:extLst/>
          </a:lstStyle>
          <a:p>
            <a:fld id="{5B106E36-FD25-4E2D-B0AA-010F637433A0}" type="datetimeFigureOut">
              <a:rPr lang="ru-RU" smtClean="0"/>
              <a:pPr/>
              <a:t>09.10.2012</a:t>
            </a:fld>
            <a:endParaRPr lang="ru-RU"/>
          </a:p>
        </p:txBody>
      </p:sp>
      <p:sp>
        <p:nvSpPr>
          <p:cNvPr id="20" name="Нижний колонтитул 19"/>
          <p:cNvSpPr>
            <a:spLocks noGrp="1"/>
          </p:cNvSpPr>
          <p:nvPr>
            <p:ph type="ftr" sz="quarter" idx="11"/>
          </p:nvPr>
        </p:nvSpPr>
        <p:spPr/>
        <p:txBody>
          <a:bodyPr/>
          <a:lstStyle>
            <a:extLst/>
          </a:lstStyle>
          <a:p>
            <a:endParaRPr lang="ru-RU"/>
          </a:p>
        </p:txBody>
      </p:sp>
      <p:sp>
        <p:nvSpPr>
          <p:cNvPr id="10" name="Номер слайда 9"/>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8" name="Овал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09.10.2012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274639"/>
            <a:ext cx="1828800" cy="5851525"/>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1143000" y="274640"/>
            <a:ext cx="55626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09.10.2012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09.10.2012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Прямоугольник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5B106E36-FD25-4E2D-B0AA-010F637433A0}" type="datetimeFigureOut">
              <a:rPr lang="ru-RU" smtClean="0"/>
              <a:pPr/>
              <a:t>09.10.2012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10" name="Прямоугольник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09.10.2012</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5B106E36-FD25-4E2D-B0AA-010F637433A0}" type="datetimeFigureOut">
              <a:rPr lang="ru-RU" smtClean="0"/>
              <a:pPr/>
              <a:t>09.10.2012</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nchor="ct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5B106E36-FD25-4E2D-B0AA-010F637433A0}" type="datetimeFigureOut">
              <a:rPr lang="ru-RU" smtClean="0"/>
              <a:pPr/>
              <a:t>09.10.2012</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5" name="Прямоугольник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Дата 1"/>
          <p:cNvSpPr>
            <a:spLocks noGrp="1"/>
          </p:cNvSpPr>
          <p:nvPr>
            <p:ph type="dt" sz="half" idx="10"/>
          </p:nvPr>
        </p:nvSpPr>
        <p:spPr/>
        <p:txBody>
          <a:bodyPr/>
          <a:lstStyle>
            <a:extLst/>
          </a:lstStyle>
          <a:p>
            <a:fld id="{5B106E36-FD25-4E2D-B0AA-010F637433A0}" type="datetimeFigureOut">
              <a:rPr lang="ru-RU" smtClean="0"/>
              <a:pPr/>
              <a:t>09.10.2012</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6" name="Прямоугольник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09.10.2012</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09.10.2012</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8" name="Прямоугольник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Рисунок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ru-RU" smtClean="0"/>
              <a:t>Вставка рисунка</a:t>
            </a:r>
            <a:endParaRPr kumimoji="0" lang="en-US" dirty="0"/>
          </a:p>
        </p:txBody>
      </p:sp>
      <p:sp>
        <p:nvSpPr>
          <p:cNvPr id="9" name="Блок-схема: процесс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Блок-схема: процесс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Текст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ирог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Кольцо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Прямоугольник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Заголовок 4"/>
          <p:cNvSpPr>
            <a:spLocks noGrp="1"/>
          </p:cNvSpPr>
          <p:nvPr>
            <p:ph type="title"/>
          </p:nvPr>
        </p:nvSpPr>
        <p:spPr>
          <a:xfrm>
            <a:off x="1435608" y="274638"/>
            <a:ext cx="7498080" cy="1143000"/>
          </a:xfrm>
          <a:prstGeom prst="rect">
            <a:avLst/>
          </a:prstGeom>
        </p:spPr>
        <p:txBody>
          <a:bodyPr anchor="ctr">
            <a:normAutofit/>
          </a:bodyPr>
          <a:lstStyle>
            <a:extLst/>
          </a:lstStyle>
          <a:p>
            <a:r>
              <a:rPr kumimoji="0" lang="ru-RU" smtClean="0"/>
              <a:t>Образец заголовка</a:t>
            </a:r>
            <a:endParaRPr kumimoji="0" lang="en-US"/>
          </a:p>
        </p:txBody>
      </p:sp>
      <p:sp>
        <p:nvSpPr>
          <p:cNvPr id="9" name="Текст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5B106E36-FD25-4E2D-B0AA-010F637433A0}" type="datetimeFigureOut">
              <a:rPr lang="ru-RU" smtClean="0"/>
              <a:pPr/>
              <a:t>09.10.2012</a:t>
            </a:fld>
            <a:endParaRPr lang="ru-RU"/>
          </a:p>
        </p:txBody>
      </p:sp>
      <p:sp>
        <p:nvSpPr>
          <p:cNvPr id="10" name="Нижний колонтитул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ru-RU"/>
          </a:p>
        </p:txBody>
      </p:sp>
      <p:sp>
        <p:nvSpPr>
          <p:cNvPr id="22" name="Номер слайда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725C68B6-61C2-468F-89AB-4B9F7531AA68}" type="slidenum">
              <a:rPr lang="ru-RU" smtClean="0"/>
              <a:pPr/>
              <a:t>‹#›</a:t>
            </a:fld>
            <a:endParaRPr lang="ru-RU"/>
          </a:p>
        </p:txBody>
      </p:sp>
      <p:sp>
        <p:nvSpPr>
          <p:cNvPr id="15" name="Прямоугольник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hyperlink" Target="http://ru.wikipedia.org/wiki/%D0%A1%D0%B5%D0%BB%D0%B5%D0%B7%D1%91%D0%BD%D0%BA%D0%B0" TargetMode="External"/><Relationship Id="rId3" Type="http://schemas.openxmlformats.org/officeDocument/2006/relationships/hyperlink" Target="http://ru.wikipedia.org/wiki/%D0%93%D0%B5%D0%BC%D0%BE%D1%80%D1%80%D0%B0%D0%B3%D0%B8%D1%8F" TargetMode="External"/><Relationship Id="rId7" Type="http://schemas.openxmlformats.org/officeDocument/2006/relationships/hyperlink" Target="http://ru.wikipedia.org/wiki/%D0%9A%D0%B8%D1%88%D0%B5%D1%87%D0%BD%D0%B8%D0%BA" TargetMode="External"/><Relationship Id="rId12" Type="http://schemas.openxmlformats.org/officeDocument/2006/relationships/image" Target="../media/image8.jpeg"/><Relationship Id="rId2" Type="http://schemas.openxmlformats.org/officeDocument/2006/relationships/hyperlink" Target="http://ru.wikipedia.org/wiki/%D0%9A%D0%B0%D1%82%D0%B0%D1%80" TargetMode="External"/><Relationship Id="rId1" Type="http://schemas.openxmlformats.org/officeDocument/2006/relationships/slideLayout" Target="../slideLayouts/slideLayout9.xml"/><Relationship Id="rId6" Type="http://schemas.openxmlformats.org/officeDocument/2006/relationships/hyperlink" Target="http://ru.wikipedia.org/wiki/%D0%96%D0%B5%D0%BB%D1%83%D0%B4%D0%BE%D0%BA" TargetMode="External"/><Relationship Id="rId11" Type="http://schemas.openxmlformats.org/officeDocument/2006/relationships/hyperlink" Target="http://ru.wikipedia.org/wiki/%D0%A1%D0%B5%D1%80%D0%B4%D1%86%D0%B5" TargetMode="External"/><Relationship Id="rId5" Type="http://schemas.openxmlformats.org/officeDocument/2006/relationships/hyperlink" Target="http://ru.wikipedia.org/wiki/%D0%9F%D0%B8%D1%89%D0%B5%D0%B2%D0%B0%D1%80%D0%B8%D1%82%D0%B5%D0%BB%D1%8C%D0%BD%D1%8B%D0%B9_%D1%82%D1%80%D0%B0%D0%BA%D1%82" TargetMode="External"/><Relationship Id="rId10" Type="http://schemas.openxmlformats.org/officeDocument/2006/relationships/hyperlink" Target="http://ru.wikipedia.org/wiki/%D0%9F%D0%BE%D1%87%D0%BA%D0%B0_(%D0%B0%D0%BD%D0%B0%D1%82%D0%BE%D0%BC%D0%B8%D1%8F)" TargetMode="External"/><Relationship Id="rId4" Type="http://schemas.openxmlformats.org/officeDocument/2006/relationships/hyperlink" Target="http://ru.wikipedia.org/wiki/%D0%A1%D0%BB%D0%B8%D0%B7%D0%B8%D1%81%D1%82%D0%B0%D1%8F_%D0%BE%D0%B1%D0%BE%D0%BB%D0%BE%D1%87%D0%BA%D0%B0" TargetMode="External"/><Relationship Id="rId9" Type="http://schemas.openxmlformats.org/officeDocument/2006/relationships/hyperlink" Target="http://ru.wikipedia.org/wiki/%D0%9F%D0%B5%D1%87%D0%B5%D0%BD%D1%8C" TargetMode="External"/></Relationships>
</file>

<file path=ppt/slides/_rels/slide1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8.xml"/><Relationship Id="rId5" Type="http://schemas.openxmlformats.org/officeDocument/2006/relationships/image" Target="../media/image13.jpeg"/><Relationship Id="rId4" Type="http://schemas.openxmlformats.org/officeDocument/2006/relationships/image" Target="../media/image12.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hyperlink" Target="http://ru.wikipedia.org/wiki/%D0%93%D0%B5%D0%BD%D0%BE%D0%BC" TargetMode="External"/><Relationship Id="rId13" Type="http://schemas.openxmlformats.org/officeDocument/2006/relationships/hyperlink" Target="http://ru.wikipedia.org/w/index.php?title=%D0%93%D0%B5%D0%BC%D0%B0%D0%B4%D1%81%D0%BE%D1%80%D0%B1%D1%86%D0%B8%D1%8F&amp;action=edit&amp;redlink=1" TargetMode="External"/><Relationship Id="rId18" Type="http://schemas.openxmlformats.org/officeDocument/2006/relationships/hyperlink" Target="http://ru.wikipedia.org/wiki/%D0%A4%D0%BE%D1%80%D0%BC%D0%B0%D0%BB%D1%8C%D0%B4%D0%B5%D0%B3%D0%B8%D0%B4" TargetMode="External"/><Relationship Id="rId3" Type="http://schemas.openxmlformats.org/officeDocument/2006/relationships/hyperlink" Target="http://ru.wikipedia.org/w/index.php?title=%D0%A0%D0%B8%D0%B1%D0%BE%D0%BD%D1%83%D0%BA%D0%BB%D0%B5%D0%BE%D0%BF%D1%80%D0%BE%D1%82%D0%B5%D0%B8%D0%B4&amp;action=edit&amp;redlink=1" TargetMode="External"/><Relationship Id="rId7" Type="http://schemas.openxmlformats.org/officeDocument/2006/relationships/hyperlink" Target="http://ru.wikipedia.org/wiki/%D0%9B%D0%B8%D0%BF%D0%BE%D0%BF%D1%80%D0%BE%D1%82%D0%B5%D0%B8%D0%B4" TargetMode="External"/><Relationship Id="rId12" Type="http://schemas.openxmlformats.org/officeDocument/2006/relationships/hyperlink" Target="http://ru.wikipedia.org/wiki/%D0%AD%D1%80%D0%B8%D1%82%D1%80%D0%BE%D1%86%D0%B8%D1%82" TargetMode="External"/><Relationship Id="rId17" Type="http://schemas.openxmlformats.org/officeDocument/2006/relationships/hyperlink" Target="http://ru.wikipedia.org/wiki/%D0%A4%D0%B5%D0%BD%D0%BE%D0%BB" TargetMode="External"/><Relationship Id="rId2" Type="http://schemas.openxmlformats.org/officeDocument/2006/relationships/hyperlink" Target="http://ru.wikipedia.org/wiki/%D0%A0%D0%9D%D0%9A" TargetMode="External"/><Relationship Id="rId16" Type="http://schemas.openxmlformats.org/officeDocument/2006/relationships/hyperlink" Target="http://ru.wikipedia.org/wiki/%D0%93%D0%B8%D0%B4%D1%80%D0%BE%D0%BA%D1%81%D0%B8%D0%B4_%D0%BD%D0%B0%D1%82%D1%80%D0%B8%D1%8F" TargetMode="External"/><Relationship Id="rId1" Type="http://schemas.openxmlformats.org/officeDocument/2006/relationships/slideLayout" Target="../slideLayouts/slideLayout1.xml"/><Relationship Id="rId6" Type="http://schemas.openxmlformats.org/officeDocument/2006/relationships/hyperlink" Target="http://ru.wikipedia.org/wiki/%D0%9D%D0%B0%D0%BD%D0%BE%D0%BC%D0%B5%D1%82%D1%80" TargetMode="External"/><Relationship Id="rId11" Type="http://schemas.openxmlformats.org/officeDocument/2006/relationships/hyperlink" Target="http://ru.wikipedia.org/wiki/%D0%90%D0%BB%D0%BB%D0%B0%D0%BD%D1%82%D0%BE%D0%B8%D1%81" TargetMode="External"/><Relationship Id="rId5" Type="http://schemas.openxmlformats.org/officeDocument/2006/relationships/hyperlink" Target="http://ru.wikipedia.org/wiki/%D0%92%D0%B8%D1%80%D0%B8%D0%BE%D0%BD" TargetMode="External"/><Relationship Id="rId15" Type="http://schemas.openxmlformats.org/officeDocument/2006/relationships/hyperlink" Target="http://ru.wikipedia.org/wiki/%D0%A0%D0%B0%D1%81%D1%82%D0%B2%D0%BE%D1%80" TargetMode="External"/><Relationship Id="rId10" Type="http://schemas.openxmlformats.org/officeDocument/2006/relationships/hyperlink" Target="http://ru.wikipedia.org/wiki/%D0%AD%D0%BC%D0%B1%D1%80%D0%B8%D0%BE%D0%BD" TargetMode="External"/><Relationship Id="rId19" Type="http://schemas.openxmlformats.org/officeDocument/2006/relationships/hyperlink" Target="http://ru.wikipedia.org/wiki/%D0%9F%D1%82%D0%B8%D1%86%D1%8B" TargetMode="External"/><Relationship Id="rId4" Type="http://schemas.openxmlformats.org/officeDocument/2006/relationships/hyperlink" Target="http://ru.wikipedia.org/wiki/%D0%92%D0%B8%D1%80%D1%83%D1%81_%D0%B3%D1%80%D0%B8%D0%BF%D0%BF%D0%B0" TargetMode="External"/><Relationship Id="rId9" Type="http://schemas.openxmlformats.org/officeDocument/2006/relationships/hyperlink" Target="http://ru.wikipedia.org/w/index.php?title=%D0%93%D0%B5%D0%BC%D0%B0%D0%B3%D0%B3%D0%BB%D1%8E%D1%82%D0%B8%D0%BD%D0%B0%D1%86%D0%B8%D1%8F&amp;action=edit&amp;redlink=1" TargetMode="External"/><Relationship Id="rId14" Type="http://schemas.openxmlformats.org/officeDocument/2006/relationships/hyperlink" Target="http://ru.wikipedia.org/wiki/%D0%92%D0%B8%D1%80%D1%83%D0%BB%D0%B5%D0%BD%D1%82%D0%BD%D0%BE%D1%81%D1%82%D1%8C"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hyperlink" Target="http://ru.wikipedia.org/wiki/%D0%A1%D0%B5%D0%BA%D1%80%D0%B5%D1%86%D0%B8%D1%8F_(%D1%84%D0%B8%D0%B7%D0%B8%D0%BE%D0%BB%D0%BE%D0%B3%D0%B8%D1%8F)" TargetMode="External"/><Relationship Id="rId13" Type="http://schemas.openxmlformats.org/officeDocument/2006/relationships/hyperlink" Target="http://ru.wikipedia.org/wiki/%D0%93%D0%B0%D0%BB%D0%BA%D0%B0" TargetMode="External"/><Relationship Id="rId18" Type="http://schemas.openxmlformats.org/officeDocument/2006/relationships/hyperlink" Target="http://ru.wikipedia.org/wiki/%D0%AD%D0%BF%D0%B8%D0%B7%D0%BE%D0%BE%D1%82%D0%B8%D1%8F" TargetMode="External"/><Relationship Id="rId3" Type="http://schemas.openxmlformats.org/officeDocument/2006/relationships/hyperlink" Target="http://ru.wikipedia.org/wiki/%D0%A4%D0%B0%D0%B7%D0%B0%D0%BD" TargetMode="External"/><Relationship Id="rId7" Type="http://schemas.openxmlformats.org/officeDocument/2006/relationships/hyperlink" Target="http://ru.wikipedia.org/wiki/%D0%AD%D0%BA%D1%81%D0%BA%D1%80%D0%B5%D1%82" TargetMode="External"/><Relationship Id="rId12" Type="http://schemas.openxmlformats.org/officeDocument/2006/relationships/hyperlink" Target="http://ru.wikipedia.org/wiki/%D0%92%D0%BE%D1%80%D0%BE%D0%B1%D0%B5%D0%B9" TargetMode="External"/><Relationship Id="rId17" Type="http://schemas.openxmlformats.org/officeDocument/2006/relationships/hyperlink" Target="http://ru.wikipedia.org/wiki/%D0%AD%D0%BD%D0%B7%D0%BE%D0%BE%D1%82%D0%B8%D1%8F" TargetMode="External"/><Relationship Id="rId2" Type="http://schemas.openxmlformats.org/officeDocument/2006/relationships/hyperlink" Target="http://ru.wikipedia.org/wiki/%D0%9F%D0%B5%D1%80%D0%B5%D0%BF%D0%B5%D0%BB" TargetMode="External"/><Relationship Id="rId16" Type="http://schemas.openxmlformats.org/officeDocument/2006/relationships/hyperlink" Target="http://ru.wikipedia.org/wiki/%D0%9A%D0%BE%D1%88%D0%BA%D0%B0" TargetMode="External"/><Relationship Id="rId1" Type="http://schemas.openxmlformats.org/officeDocument/2006/relationships/slideLayout" Target="../slideLayouts/slideLayout1.xml"/><Relationship Id="rId6" Type="http://schemas.openxmlformats.org/officeDocument/2006/relationships/hyperlink" Target="http://ru.wikipedia.org/w/index.php?title=%D0%9C%D0%B8%D0%BA%D0%BE%D0%BF%D0%BB%D0%B0%D0%B7%D0%BC%D0%BE%D0%B7&amp;action=edit&amp;redlink=1" TargetMode="External"/><Relationship Id="rId11" Type="http://schemas.openxmlformats.org/officeDocument/2006/relationships/hyperlink" Target="http://ru.wikipedia.org/wiki/%D0%93%D0%BE%D0%BB%D1%83%D0%B1%D1%8C" TargetMode="External"/><Relationship Id="rId5" Type="http://schemas.openxmlformats.org/officeDocument/2006/relationships/hyperlink" Target="http://ru.wikipedia.org/wiki/%D0%91%D1%83%D1%80%D0%B5%D0%B2%D0%B5%D1%81%D1%82%D0%BD%D0%B8%D0%BA" TargetMode="External"/><Relationship Id="rId15" Type="http://schemas.openxmlformats.org/officeDocument/2006/relationships/hyperlink" Target="http://ru.wikipedia.org/wiki/%D0%93%D1%80%D1%8B%D0%B7%D1%83%D0%BD%D1%8B" TargetMode="External"/><Relationship Id="rId10" Type="http://schemas.openxmlformats.org/officeDocument/2006/relationships/hyperlink" Target="http://ru.wikipedia.org/wiki/%D0%9F%D0%B5%D1%80%D0%BE" TargetMode="External"/><Relationship Id="rId4" Type="http://schemas.openxmlformats.org/officeDocument/2006/relationships/hyperlink" Target="http://ru.wikipedia.org/wiki/%D0%9A%D1%80%D0%B0%D1%87%D0%BA%D0%B0" TargetMode="External"/><Relationship Id="rId9" Type="http://schemas.openxmlformats.org/officeDocument/2006/relationships/hyperlink" Target="http://ru.wikipedia.org/wiki/%D0%AF%D0%B9%D1%86%D0%BE_(%D0%B5%D0%B4%D0%B0)" TargetMode="External"/><Relationship Id="rId14" Type="http://schemas.openxmlformats.org/officeDocument/2006/relationships/hyperlink" Target="http://ru.wikipedia.org/wiki/%D0%92%D0%BE%D1%80%D0%BE%D0%BD%D1%8B"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8" Type="http://schemas.openxmlformats.org/officeDocument/2006/relationships/hyperlink" Target="http://ru.wikipedia.org/w/index.php?title=%D0%9C%D0%B0%D0%BD%D0%B5%D0%B6%D0%BD%D1%8B%D0%B5_%D0%B4%D0%B2%D0%B8%D0%B6%D0%B5%D0%BD%D0%B8%D1%8F&amp;action=edit&amp;redlink=1" TargetMode="External"/><Relationship Id="rId3" Type="http://schemas.openxmlformats.org/officeDocument/2006/relationships/hyperlink" Target="http://ru.wikipedia.org/wiki/%D0%AD%D0%BA%D1%81%D1%81%D1%83%D0%B4%D0%B0%D1%82" TargetMode="External"/><Relationship Id="rId7" Type="http://schemas.openxmlformats.org/officeDocument/2006/relationships/hyperlink" Target="http://ru.wikipedia.org/wiki/%D0%A1%D1%83%D0%B4%D0%BE%D1%80%D0%BE%D0%B3%D0%B8" TargetMode="External"/><Relationship Id="rId2" Type="http://schemas.openxmlformats.org/officeDocument/2006/relationships/hyperlink" Target="http://ru.wikipedia.org/wiki/%D0%A6%D0%B8%D0%B0%D0%BD%D0%BE%D0%B7" TargetMode="External"/><Relationship Id="rId1" Type="http://schemas.openxmlformats.org/officeDocument/2006/relationships/slideLayout" Target="../slideLayouts/slideLayout1.xml"/><Relationship Id="rId6" Type="http://schemas.openxmlformats.org/officeDocument/2006/relationships/hyperlink" Target="http://ru.wikipedia.org/wiki/%D0%9D%D0%B5%D0%B2%D1%80%D0%BE%D0%B7" TargetMode="External"/><Relationship Id="rId5" Type="http://schemas.openxmlformats.org/officeDocument/2006/relationships/hyperlink" Target="http://ru.wikipedia.org/wiki/%D0%9A%D0%B0%D0%BB" TargetMode="External"/><Relationship Id="rId4" Type="http://schemas.openxmlformats.org/officeDocument/2006/relationships/hyperlink" Target="http://ru.wikipedia.org/wiki/%D0%94%D0%B8%D0%B0%D1%80%D0%B5%D1%8F" TargetMode="Externa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4" name="Рисунок 3" descr="http://ladynice.ru/files/2012/06/img4fbee587a9c02.jpg"/>
          <p:cNvPicPr/>
          <p:nvPr/>
        </p:nvPicPr>
        <p:blipFill>
          <a:blip r:embed="rId2"/>
          <a:srcRect/>
          <a:stretch>
            <a:fillRect/>
          </a:stretch>
        </p:blipFill>
        <p:spPr bwMode="auto">
          <a:xfrm>
            <a:off x="0" y="142852"/>
            <a:ext cx="9144000" cy="4929222"/>
          </a:xfrm>
          <a:prstGeom prst="rect">
            <a:avLst/>
          </a:prstGeom>
          <a:ln w="228600" cap="sq" cmpd="thickThin">
            <a:solidFill>
              <a:srgbClr val="000000"/>
            </a:solidFill>
            <a:prstDash val="solid"/>
            <a:miter lim="800000"/>
          </a:ln>
          <a:effectLst>
            <a:innerShdw blurRad="76200">
              <a:srgbClr val="000000"/>
            </a:innerShdw>
          </a:effec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714356"/>
            <a:ext cx="7498080" cy="703282"/>
          </a:xfrm>
        </p:spPr>
        <p:txBody>
          <a:bodyPr>
            <a:normAutofit fontScale="90000"/>
          </a:bodyPr>
          <a:lstStyle/>
          <a:p>
            <a:pPr algn="ctr"/>
            <a:r>
              <a:rPr lang="ru-RU" dirty="0" smtClean="0"/>
              <a:t>Вирус гриппа птиц</a:t>
            </a:r>
            <a:br>
              <a:rPr lang="ru-RU" dirty="0" smtClean="0"/>
            </a:br>
            <a:endParaRPr lang="ru-RU" dirty="0"/>
          </a:p>
        </p:txBody>
      </p:sp>
      <p:pic>
        <p:nvPicPr>
          <p:cNvPr id="4" name="Содержимое 3" descr="Influenza A - late passage.jpg"/>
          <p:cNvPicPr>
            <a:picLocks noGrp="1"/>
          </p:cNvPicPr>
          <p:nvPr>
            <p:ph idx="1"/>
          </p:nvPr>
        </p:nvPicPr>
        <p:blipFill>
          <a:blip r:embed="rId2"/>
          <a:srcRect/>
          <a:stretch>
            <a:fillRect/>
          </a:stretch>
        </p:blipFill>
        <p:spPr bwMode="auto">
          <a:xfrm>
            <a:off x="1000100" y="1500174"/>
            <a:ext cx="7786742" cy="4929222"/>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5886896" y="571480"/>
            <a:ext cx="2743200" cy="4000528"/>
          </a:xfrm>
        </p:spPr>
        <p:txBody>
          <a:bodyPr/>
          <a:lstStyle/>
          <a:p>
            <a:r>
              <a:rPr lang="ru-RU" sz="2000" u="sng" dirty="0" smtClean="0"/>
              <a:t>Патологоанатомические изменения</a:t>
            </a:r>
            <a:r>
              <a:rPr lang="ru-RU" sz="1200" dirty="0" smtClean="0"/>
              <a:t/>
            </a:r>
            <a:br>
              <a:rPr lang="ru-RU" sz="1200" dirty="0" smtClean="0"/>
            </a:br>
            <a:r>
              <a:rPr lang="en-US" sz="1400" dirty="0" smtClean="0"/>
              <a:t> </a:t>
            </a:r>
            <a:br>
              <a:rPr lang="en-US" sz="1400" dirty="0" smtClean="0"/>
            </a:br>
            <a:r>
              <a:rPr lang="ru-RU" sz="1400" dirty="0" smtClean="0"/>
              <a:t>При </a:t>
            </a:r>
            <a:r>
              <a:rPr lang="ru-RU" sz="1400" dirty="0" smtClean="0"/>
              <a:t>вскрытии обнаруживают </a:t>
            </a:r>
            <a:r>
              <a:rPr lang="ru-RU" sz="1400" dirty="0" smtClean="0">
                <a:hlinkClick r:id="rId2" tooltip="Катар"/>
              </a:rPr>
              <a:t>катаральные</a:t>
            </a:r>
            <a:r>
              <a:rPr lang="ru-RU" sz="1400" dirty="0" smtClean="0"/>
              <a:t> и катарально-</a:t>
            </a:r>
            <a:r>
              <a:rPr lang="ru-RU" sz="1400" dirty="0" smtClean="0">
                <a:hlinkClick r:id="rId3" tooltip="Геморрагия"/>
              </a:rPr>
              <a:t>геморрагические</a:t>
            </a:r>
            <a:r>
              <a:rPr lang="ru-RU" sz="1400" dirty="0" smtClean="0"/>
              <a:t> поражения </a:t>
            </a:r>
            <a:r>
              <a:rPr lang="en-US" sz="1400" dirty="0" smtClean="0"/>
              <a:t>   </a:t>
            </a:r>
            <a:r>
              <a:rPr lang="ru-RU" sz="1400" dirty="0" smtClean="0">
                <a:hlinkClick r:id="rId4" tooltip="Слизистая оболочка"/>
              </a:rPr>
              <a:t>с</a:t>
            </a:r>
            <a:r>
              <a:rPr lang="en-US" sz="1400" dirty="0" smtClean="0">
                <a:hlinkClick r:id="rId4" tooltip="Слизистая оболочка"/>
              </a:rPr>
              <a:t> </a:t>
            </a:r>
            <a:r>
              <a:rPr lang="ru-RU" sz="1400" dirty="0" err="1" smtClean="0">
                <a:hlinkClick r:id="rId4" tooltip="Слизистая оболочка"/>
              </a:rPr>
              <a:t>лизистых</a:t>
            </a:r>
            <a:r>
              <a:rPr lang="ru-RU" sz="1400" dirty="0" smtClean="0">
                <a:hlinkClick r:id="rId4" tooltip="Слизистая оболочка"/>
              </a:rPr>
              <a:t> </a:t>
            </a:r>
            <a:r>
              <a:rPr lang="ru-RU" sz="1400" dirty="0" smtClean="0">
                <a:hlinkClick r:id="rId4" tooltip="Слизистая оболочка"/>
              </a:rPr>
              <a:t>оболочек</a:t>
            </a:r>
            <a:r>
              <a:rPr lang="ru-RU" sz="1400" dirty="0" smtClean="0"/>
              <a:t> </a:t>
            </a:r>
            <a:r>
              <a:rPr lang="ru-RU" sz="1400" dirty="0" smtClean="0">
                <a:hlinkClick r:id="rId5" tooltip="Пищеварительный тракт"/>
              </a:rPr>
              <a:t>пищеварительного тракта</a:t>
            </a:r>
            <a:r>
              <a:rPr lang="ru-RU" sz="1400" dirty="0" smtClean="0"/>
              <a:t> и дыхательных путей, подкожные отёки в области глотки, гортани, шеи, груди, ног, множественные точечные кровоизлияния в </a:t>
            </a:r>
            <a:r>
              <a:rPr lang="ru-RU" sz="1400" dirty="0" smtClean="0">
                <a:hlinkClick r:id="rId6" tooltip="Желудок"/>
              </a:rPr>
              <a:t>желудке</a:t>
            </a:r>
            <a:r>
              <a:rPr lang="ru-RU" sz="1400" dirty="0" smtClean="0"/>
              <a:t>, </a:t>
            </a:r>
            <a:r>
              <a:rPr lang="ru-RU" sz="1400" dirty="0" smtClean="0">
                <a:hlinkClick r:id="rId7" tooltip="Кишечник"/>
              </a:rPr>
              <a:t>кишечнике</a:t>
            </a:r>
            <a:r>
              <a:rPr lang="ru-RU" sz="1400" dirty="0" smtClean="0"/>
              <a:t>, </a:t>
            </a:r>
            <a:r>
              <a:rPr lang="ru-RU" sz="1400" dirty="0" smtClean="0">
                <a:hlinkClick r:id="rId8" tooltip="Селезёнка"/>
              </a:rPr>
              <a:t>селезёнке</a:t>
            </a:r>
            <a:r>
              <a:rPr lang="ru-RU" sz="1400" dirty="0" smtClean="0"/>
              <a:t>, </a:t>
            </a:r>
            <a:r>
              <a:rPr lang="ru-RU" sz="1400" dirty="0" smtClean="0">
                <a:hlinkClick r:id="rId9" tooltip="Печень"/>
              </a:rPr>
              <a:t>печени</a:t>
            </a:r>
            <a:r>
              <a:rPr lang="ru-RU" sz="1400" dirty="0" smtClean="0"/>
              <a:t>, </a:t>
            </a:r>
            <a:r>
              <a:rPr lang="ru-RU" sz="1400" dirty="0" smtClean="0">
                <a:hlinkClick r:id="rId10" tooltip="Почка (анатомия)"/>
              </a:rPr>
              <a:t>почках</a:t>
            </a:r>
            <a:r>
              <a:rPr lang="ru-RU" sz="1400" dirty="0" smtClean="0"/>
              <a:t> и </a:t>
            </a:r>
            <a:r>
              <a:rPr lang="ru-RU" sz="1400" dirty="0" smtClean="0">
                <a:hlinkClick r:id="rId11" tooltip="Сердце"/>
              </a:rPr>
              <a:t>сердце</a:t>
            </a:r>
            <a:r>
              <a:rPr lang="ru-RU" sz="1400" dirty="0" smtClean="0"/>
              <a:t>.</a:t>
            </a:r>
            <a:r>
              <a:rPr lang="ru-RU" sz="1200" dirty="0" smtClean="0"/>
              <a:t/>
            </a:r>
            <a:br>
              <a:rPr lang="ru-RU" sz="1200" dirty="0" smtClean="0"/>
            </a:br>
            <a:endParaRPr lang="ru-RU" sz="1200" dirty="0"/>
          </a:p>
        </p:txBody>
      </p:sp>
      <p:sp>
        <p:nvSpPr>
          <p:cNvPr id="6" name="Текст 5"/>
          <p:cNvSpPr>
            <a:spLocks noGrp="1"/>
          </p:cNvSpPr>
          <p:nvPr>
            <p:ph type="body" sz="half" idx="2"/>
          </p:nvPr>
        </p:nvSpPr>
        <p:spPr/>
        <p:txBody>
          <a:bodyPr/>
          <a:lstStyle/>
          <a:p>
            <a:endParaRPr lang="ru-RU"/>
          </a:p>
        </p:txBody>
      </p:sp>
      <p:pic>
        <p:nvPicPr>
          <p:cNvPr id="2052" name="Picture 4" descr="http://im4-tub-kz.yandex.net/i?id=299265568-11-72&amp;n=21"/>
          <p:cNvPicPr>
            <a:picLocks noGrp="1" noChangeAspect="1" noChangeArrowheads="1"/>
          </p:cNvPicPr>
          <p:nvPr>
            <p:ph type="pic" idx="1"/>
          </p:nvPr>
        </p:nvPicPr>
        <p:blipFill>
          <a:blip r:embed="rId12"/>
          <a:srcRect t="1417" b="1417"/>
          <a:stretch>
            <a:fillRect/>
          </a:stretch>
        </p:blipFill>
        <p:spPr bwMode="auto">
          <a:xfrm>
            <a:off x="857250" y="1142984"/>
            <a:ext cx="4419600" cy="4357704"/>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5886896" y="1066800"/>
            <a:ext cx="2743200" cy="2719390"/>
          </a:xfrm>
        </p:spPr>
        <p:txBody>
          <a:bodyPr/>
          <a:lstStyle/>
          <a:p>
            <a:r>
              <a:rPr lang="ru-RU" u="sng" dirty="0" smtClean="0"/>
              <a:t>Лечение </a:t>
            </a:r>
            <a:r>
              <a:rPr lang="en-US" dirty="0" smtClean="0"/>
              <a:t/>
            </a:r>
            <a:br>
              <a:rPr lang="en-US" dirty="0" smtClean="0"/>
            </a:br>
            <a:r>
              <a:rPr lang="ru-RU" dirty="0" smtClean="0"/>
              <a:t/>
            </a:r>
            <a:br>
              <a:rPr lang="ru-RU" dirty="0" smtClean="0"/>
            </a:br>
            <a:r>
              <a:rPr lang="ru-RU" sz="1800" b="0" dirty="0" smtClean="0"/>
              <a:t>Лечение больной птицы не разработано и нецелесообразно ввиду опасности разноса вируса. </a:t>
            </a:r>
            <a:r>
              <a:rPr lang="ru-RU" sz="1800" dirty="0" smtClean="0"/>
              <a:t/>
            </a:r>
            <a:br>
              <a:rPr lang="ru-RU" sz="1800" dirty="0" smtClean="0"/>
            </a:br>
            <a:endParaRPr lang="ru-RU" sz="1800" dirty="0"/>
          </a:p>
        </p:txBody>
      </p:sp>
      <p:pic>
        <p:nvPicPr>
          <p:cNvPr id="8" name="Рисунок 7" descr="OBSCHESTVO-gripp-9hi.jpg"/>
          <p:cNvPicPr>
            <a:picLocks noGrp="1" noChangeAspect="1"/>
          </p:cNvPicPr>
          <p:nvPr>
            <p:ph type="pic" idx="1"/>
          </p:nvPr>
        </p:nvPicPr>
        <p:blipFill>
          <a:blip r:embed="rId2"/>
          <a:srcRect l="10705" r="10705"/>
          <a:stretch>
            <a:fillRect/>
          </a:stretch>
        </p:blipFill>
        <p:spPr/>
      </p:pic>
      <p:sp>
        <p:nvSpPr>
          <p:cNvPr id="7" name="Текст 6"/>
          <p:cNvSpPr>
            <a:spLocks noGrp="1"/>
          </p:cNvSpPr>
          <p:nvPr>
            <p:ph type="body" sz="half" idx="2"/>
          </p:nvPr>
        </p:nvSpPr>
        <p:spPr/>
        <p:txBody>
          <a:bodyPr/>
          <a:lstStyle/>
          <a:p>
            <a:endParaRPr lang="ru-RU"/>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2500298" y="1214422"/>
            <a:ext cx="6478894" cy="4786346"/>
          </a:xfrm>
        </p:spPr>
        <p:txBody>
          <a:bodyPr>
            <a:noAutofit/>
          </a:bodyPr>
          <a:lstStyle/>
          <a:p>
            <a:pPr>
              <a:lnSpc>
                <a:spcPct val="100000"/>
              </a:lnSpc>
            </a:pPr>
            <a:r>
              <a:rPr lang="ru-RU" sz="1200" dirty="0" smtClean="0"/>
              <a:t/>
            </a:r>
            <a:br>
              <a:rPr lang="ru-RU" sz="1200" dirty="0" smtClean="0"/>
            </a:br>
            <a:r>
              <a:rPr lang="en-US" sz="1200" dirty="0" smtClean="0"/>
              <a:t>     </a:t>
            </a:r>
            <a:r>
              <a:rPr lang="ru-RU" sz="1200" dirty="0" smtClean="0"/>
              <a:t>При </a:t>
            </a:r>
            <a:r>
              <a:rPr lang="ru-RU" sz="1200" dirty="0" smtClean="0"/>
              <a:t>определении диагноза в хозяйстве устанавливают карантин. В неблагополучном птичнике больную и подозрительную в заболевании птицу выбраковывают, убивают бескровным способом и утилизируют. Условно здоровое поголовье убивают на мясо. Проводят тщательную дезинфекцию помещения. </a:t>
            </a:r>
            <a:br>
              <a:rPr lang="ru-RU" sz="1200" dirty="0" smtClean="0"/>
            </a:br>
            <a:r>
              <a:rPr lang="en-US" sz="1200" dirty="0" smtClean="0"/>
              <a:t>         </a:t>
            </a:r>
            <a:r>
              <a:rPr lang="ru-RU" sz="1200" dirty="0" smtClean="0"/>
              <a:t>В </a:t>
            </a:r>
            <a:r>
              <a:rPr lang="ru-RU" sz="1200" dirty="0" smtClean="0"/>
              <a:t>случае появления в птицеводческих хозяйствах (на фермах) заболевания птиц гриппом, вызванным </a:t>
            </a:r>
            <a:r>
              <a:rPr lang="ru-RU" sz="1200" dirty="0" err="1" smtClean="0"/>
              <a:t>высокопатогенными</a:t>
            </a:r>
            <a:r>
              <a:rPr lang="ru-RU" sz="1200" dirty="0" smtClean="0"/>
              <a:t> вирусами, утверждают специальную комиссию по борьбе с гриппом, которая вводит жесткий санитарный режим работы хозяйства; разрабатывает комплекс мер, направленных на ликвидацию и недопущение распространения болезни, включая уничтожение переносчиков (главным образом перелетных </a:t>
            </a:r>
            <a:r>
              <a:rPr lang="ru-RU" sz="1200" dirty="0" err="1" smtClean="0"/>
              <a:t>иводоплавающих</a:t>
            </a:r>
            <a:r>
              <a:rPr lang="ru-RU" sz="1200" dirty="0" smtClean="0"/>
              <a:t> птиц); решает вопрос о проведении вакцинации в угрожаемых пунктах и зонах; устанавливает сроки санации и комплектования таких хозяйств птицей, исходя из конкретных условий; решает вопросы возможной защиты людей от заражения и их вакцинации против гриппа человека. </a:t>
            </a:r>
            <a:br>
              <a:rPr lang="ru-RU" sz="1200" dirty="0" smtClean="0"/>
            </a:br>
            <a:r>
              <a:rPr lang="ru-RU" sz="1200" dirty="0" smtClean="0"/>
              <a:t>Карантин с хозяйства, неблагополучного по гриппу птиц, вызванному </a:t>
            </a:r>
            <a:r>
              <a:rPr lang="ru-RU" sz="1200" dirty="0" err="1" smtClean="0"/>
              <a:t>высокопатогенными</a:t>
            </a:r>
            <a:r>
              <a:rPr lang="ru-RU" sz="1200" dirty="0" smtClean="0"/>
              <a:t> вариантами вируса (в том числе не встречающимися в РФ), снимают после убоя всей птицы и проведения заключительной дезинфекции. </a:t>
            </a:r>
            <a:br>
              <a:rPr lang="ru-RU" sz="1200" dirty="0" smtClean="0"/>
            </a:br>
            <a:r>
              <a:rPr lang="en-US" sz="1200" dirty="0" smtClean="0"/>
              <a:t>          </a:t>
            </a:r>
            <a:r>
              <a:rPr lang="ru-RU" sz="1200" dirty="0" smtClean="0"/>
              <a:t>При </a:t>
            </a:r>
            <a:r>
              <a:rPr lang="ru-RU" sz="1200" dirty="0" smtClean="0"/>
              <a:t>проведении мероприятий по локализации болезни необходимо соблюдать меры предосторожности (использовать защитную маску, очки, комбинезон и др. </a:t>
            </a:r>
            <a:br>
              <a:rPr lang="ru-RU" sz="1200" dirty="0" smtClean="0"/>
            </a:br>
            <a:endParaRPr lang="ru-RU" sz="1200" dirty="0"/>
          </a:p>
        </p:txBody>
      </p:sp>
      <p:sp>
        <p:nvSpPr>
          <p:cNvPr id="6" name="Текст 5"/>
          <p:cNvSpPr>
            <a:spLocks noGrp="1"/>
          </p:cNvSpPr>
          <p:nvPr>
            <p:ph type="body" idx="1"/>
          </p:nvPr>
        </p:nvSpPr>
        <p:spPr>
          <a:xfrm>
            <a:off x="2578392" y="214290"/>
            <a:ext cx="6400800" cy="642942"/>
          </a:xfrm>
        </p:spPr>
        <p:txBody>
          <a:bodyPr>
            <a:normAutofit/>
          </a:bodyPr>
          <a:lstStyle/>
          <a:p>
            <a:r>
              <a:rPr lang="ru-RU" sz="3200" b="1" u="sng" dirty="0" smtClean="0">
                <a:solidFill>
                  <a:schemeClr val="tx1"/>
                </a:solidFill>
              </a:rPr>
              <a:t>Меры борьбы </a:t>
            </a:r>
            <a:endParaRPr lang="ru-RU" sz="3200" b="1" u="sng" dirty="0">
              <a:solidFill>
                <a:schemeClr val="tx1"/>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endParaRPr lang="ru-RU"/>
          </a:p>
        </p:txBody>
      </p:sp>
      <p:sp>
        <p:nvSpPr>
          <p:cNvPr id="6" name="Текст 5"/>
          <p:cNvSpPr>
            <a:spLocks noGrp="1"/>
          </p:cNvSpPr>
          <p:nvPr>
            <p:ph type="body" idx="2"/>
          </p:nvPr>
        </p:nvSpPr>
        <p:spPr/>
        <p:txBody>
          <a:bodyPr/>
          <a:lstStyle/>
          <a:p>
            <a:endParaRPr lang="ru-RU"/>
          </a:p>
        </p:txBody>
      </p:sp>
      <p:pic>
        <p:nvPicPr>
          <p:cNvPr id="7" name="Содержимое 6" descr="13785-1u.jpg"/>
          <p:cNvPicPr>
            <a:picLocks noGrp="1" noChangeAspect="1"/>
          </p:cNvPicPr>
          <p:nvPr>
            <p:ph sz="half" idx="1"/>
          </p:nvPr>
        </p:nvPicPr>
        <p:blipFill>
          <a:blip r:embed="rId2"/>
          <a:stretch>
            <a:fillRect/>
          </a:stretch>
        </p:blipFill>
        <p:spPr>
          <a:xfrm>
            <a:off x="214282" y="214290"/>
            <a:ext cx="4286280" cy="3357586"/>
          </a:xfrm>
        </p:spPr>
      </p:pic>
      <p:pic>
        <p:nvPicPr>
          <p:cNvPr id="22530" name="Picture 2" descr="http://im5-tub-kz.yandex.net/i?id=660976657-21-72&amp;n=21"/>
          <p:cNvPicPr>
            <a:picLocks noChangeAspect="1" noChangeArrowheads="1"/>
          </p:cNvPicPr>
          <p:nvPr/>
        </p:nvPicPr>
        <p:blipFill>
          <a:blip r:embed="rId3"/>
          <a:srcRect/>
          <a:stretch>
            <a:fillRect/>
          </a:stretch>
        </p:blipFill>
        <p:spPr bwMode="auto">
          <a:xfrm>
            <a:off x="4357686" y="428604"/>
            <a:ext cx="4286280" cy="3357586"/>
          </a:xfrm>
          <a:prstGeom prst="rect">
            <a:avLst/>
          </a:prstGeom>
          <a:noFill/>
        </p:spPr>
      </p:pic>
      <p:pic>
        <p:nvPicPr>
          <p:cNvPr id="22532" name="Picture 4" descr="http://www.medzapros.ru/uploads/bolesni/flu-burung.jpg"/>
          <p:cNvPicPr>
            <a:picLocks noChangeAspect="1" noChangeArrowheads="1"/>
          </p:cNvPicPr>
          <p:nvPr/>
        </p:nvPicPr>
        <p:blipFill>
          <a:blip r:embed="rId4"/>
          <a:srcRect/>
          <a:stretch>
            <a:fillRect/>
          </a:stretch>
        </p:blipFill>
        <p:spPr bwMode="auto">
          <a:xfrm>
            <a:off x="428596" y="3214686"/>
            <a:ext cx="4286280" cy="2928926"/>
          </a:xfrm>
          <a:prstGeom prst="rect">
            <a:avLst/>
          </a:prstGeom>
          <a:noFill/>
        </p:spPr>
      </p:pic>
      <p:pic>
        <p:nvPicPr>
          <p:cNvPr id="22534" name="Picture 6" descr="http://im6-tub-kz.yandex.net/i?id=272151270-42-72&amp;n=21"/>
          <p:cNvPicPr>
            <a:picLocks noChangeAspect="1" noChangeArrowheads="1"/>
          </p:cNvPicPr>
          <p:nvPr/>
        </p:nvPicPr>
        <p:blipFill>
          <a:blip r:embed="rId5"/>
          <a:srcRect/>
          <a:stretch>
            <a:fillRect/>
          </a:stretch>
        </p:blipFill>
        <p:spPr bwMode="auto">
          <a:xfrm>
            <a:off x="4500562" y="3643314"/>
            <a:ext cx="4429156" cy="2912748"/>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одзаголовок 5"/>
          <p:cNvSpPr>
            <a:spLocks noGrp="1"/>
          </p:cNvSpPr>
          <p:nvPr>
            <p:ph type="subTitle" idx="1"/>
          </p:nvPr>
        </p:nvSpPr>
        <p:spPr>
          <a:xfrm>
            <a:off x="1432560" y="1850064"/>
            <a:ext cx="7406640" cy="2579068"/>
          </a:xfrm>
        </p:spPr>
        <p:txBody>
          <a:bodyPr>
            <a:normAutofit/>
          </a:bodyPr>
          <a:lstStyle/>
          <a:p>
            <a:r>
              <a:rPr lang="ru-RU" dirty="0" smtClean="0"/>
              <a:t>Подготовила: </a:t>
            </a:r>
          </a:p>
          <a:p>
            <a:pPr algn="r"/>
            <a:r>
              <a:rPr lang="ru-RU" dirty="0" err="1" smtClean="0"/>
              <a:t>Узембаева</a:t>
            </a:r>
            <a:r>
              <a:rPr lang="ru-RU" dirty="0" smtClean="0"/>
              <a:t> </a:t>
            </a:r>
            <a:r>
              <a:rPr lang="ru-RU" dirty="0" err="1" smtClean="0"/>
              <a:t>Айжан</a:t>
            </a:r>
            <a:endParaRPr lang="ru-RU" dirty="0" smtClean="0"/>
          </a:p>
          <a:p>
            <a:pPr algn="r"/>
            <a:r>
              <a:rPr lang="ru-RU" dirty="0" smtClean="0"/>
              <a:t>Ветеринарная Медицина </a:t>
            </a:r>
          </a:p>
          <a:p>
            <a:pPr algn="r"/>
            <a:r>
              <a:rPr lang="ru-RU" dirty="0" smtClean="0"/>
              <a:t>13 группа</a:t>
            </a:r>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ctrTitle"/>
          </p:nvPr>
        </p:nvSpPr>
        <p:spPr>
          <a:xfrm>
            <a:off x="1071538" y="642918"/>
            <a:ext cx="7386662" cy="5357849"/>
          </a:xfrm>
        </p:spPr>
        <p:txBody>
          <a:bodyPr>
            <a:noAutofit/>
          </a:bodyPr>
          <a:lstStyle/>
          <a:p>
            <a:pPr algn="just"/>
            <a:r>
              <a:rPr lang="ru-RU" sz="3200" u="sng" dirty="0" smtClean="0">
                <a:solidFill>
                  <a:srgbClr val="FF0000"/>
                </a:solidFill>
                <a:latin typeface="Times New Roman" pitchFamily="18" charset="0"/>
                <a:cs typeface="Times New Roman" pitchFamily="18" charset="0"/>
              </a:rPr>
              <a:t>Этиология</a:t>
            </a:r>
            <a:r>
              <a:rPr lang="en-US" sz="2000" dirty="0" smtClean="0">
                <a:solidFill>
                  <a:srgbClr val="FF0000"/>
                </a:solidFill>
                <a:latin typeface="Times New Roman" pitchFamily="18" charset="0"/>
                <a:cs typeface="Times New Roman" pitchFamily="18" charset="0"/>
              </a:rPr>
              <a:t/>
            </a:r>
            <a:br>
              <a:rPr lang="en-US" sz="2000" dirty="0" smtClean="0">
                <a:solidFill>
                  <a:srgbClr val="FF0000"/>
                </a:solidFill>
                <a:latin typeface="Times New Roman" pitchFamily="18" charset="0"/>
                <a:cs typeface="Times New Roman" pitchFamily="18" charset="0"/>
              </a:rPr>
            </a:br>
            <a:r>
              <a:rPr lang="ru-RU" sz="1400" dirty="0" smtClean="0">
                <a:latin typeface="Times New Roman" pitchFamily="18" charset="0"/>
                <a:cs typeface="Times New Roman" pitchFamily="18" charset="0"/>
              </a:rPr>
              <a:t/>
            </a:r>
            <a:br>
              <a:rPr lang="ru-RU" sz="1400" dirty="0" smtClean="0">
                <a:latin typeface="Times New Roman" pitchFamily="18" charset="0"/>
                <a:cs typeface="Times New Roman" pitchFamily="18" charset="0"/>
              </a:rPr>
            </a:br>
            <a:r>
              <a:rPr lang="ru-RU" sz="1400" dirty="0" smtClean="0">
                <a:solidFill>
                  <a:schemeClr val="tx1"/>
                </a:solidFill>
                <a:latin typeface="Times New Roman" pitchFamily="18" charset="0"/>
                <a:cs typeface="Times New Roman" pitchFamily="18" charset="0"/>
              </a:rPr>
              <a:t>Возбудитель гриппа птиц — </a:t>
            </a:r>
            <a:r>
              <a:rPr lang="ru-RU" sz="1400" dirty="0" smtClean="0">
                <a:solidFill>
                  <a:schemeClr val="tx1"/>
                </a:solidFill>
                <a:latin typeface="Times New Roman" pitchFamily="18" charset="0"/>
                <a:cs typeface="Times New Roman" pitchFamily="18" charset="0"/>
                <a:hlinkClick r:id="rId2" tooltip="РНК"/>
              </a:rPr>
              <a:t>РНК</a:t>
            </a:r>
            <a:r>
              <a:rPr lang="ru-RU" sz="1400" dirty="0" smtClean="0">
                <a:solidFill>
                  <a:schemeClr val="tx1"/>
                </a:solidFill>
                <a:latin typeface="Times New Roman" pitchFamily="18" charset="0"/>
                <a:cs typeface="Times New Roman" pitchFamily="18" charset="0"/>
              </a:rPr>
              <a:t>-содержащий вирус </a:t>
            </a:r>
            <a:r>
              <a:rPr lang="ru-RU" sz="1400" i="1" dirty="0" err="1" smtClean="0">
                <a:solidFill>
                  <a:schemeClr val="tx1"/>
                </a:solidFill>
                <a:latin typeface="Times New Roman" pitchFamily="18" charset="0"/>
                <a:cs typeface="Times New Roman" pitchFamily="18" charset="0"/>
              </a:rPr>
              <a:t>Influenza</a:t>
            </a:r>
            <a:r>
              <a:rPr lang="ru-RU" sz="1400" i="1" dirty="0" smtClean="0">
                <a:solidFill>
                  <a:schemeClr val="tx1"/>
                </a:solidFill>
                <a:latin typeface="Times New Roman" pitchFamily="18" charset="0"/>
                <a:cs typeface="Times New Roman" pitchFamily="18" charset="0"/>
              </a:rPr>
              <a:t> </a:t>
            </a:r>
            <a:r>
              <a:rPr lang="ru-RU" sz="1400" i="1" dirty="0" err="1" smtClean="0">
                <a:solidFill>
                  <a:schemeClr val="tx1"/>
                </a:solidFill>
                <a:latin typeface="Times New Roman" pitchFamily="18" charset="0"/>
                <a:cs typeface="Times New Roman" pitchFamily="18" charset="0"/>
              </a:rPr>
              <a:t>virus</a:t>
            </a:r>
            <a:r>
              <a:rPr lang="ru-RU" sz="1400" i="1" dirty="0" smtClean="0">
                <a:solidFill>
                  <a:schemeClr val="tx1"/>
                </a:solidFill>
                <a:latin typeface="Times New Roman" pitchFamily="18" charset="0"/>
                <a:cs typeface="Times New Roman" pitchFamily="18" charset="0"/>
              </a:rPr>
              <a:t> A</a:t>
            </a:r>
            <a:r>
              <a:rPr lang="ru-RU" sz="1400" dirty="0" smtClean="0">
                <a:solidFill>
                  <a:schemeClr val="tx1"/>
                </a:solidFill>
                <a:latin typeface="Times New Roman" pitchFamily="18" charset="0"/>
                <a:cs typeface="Times New Roman" pitchFamily="18" charset="0"/>
              </a:rPr>
              <a:t>, относящийся к семейству </a:t>
            </a:r>
            <a:r>
              <a:rPr lang="ru-RU" sz="1400" i="1" dirty="0" err="1" smtClean="0">
                <a:solidFill>
                  <a:schemeClr val="tx1"/>
                </a:solidFill>
                <a:latin typeface="Times New Roman" pitchFamily="18" charset="0"/>
                <a:cs typeface="Times New Roman" pitchFamily="18" charset="0"/>
              </a:rPr>
              <a:t>Orthomyxoviridae</a:t>
            </a:r>
            <a:r>
              <a:rPr lang="ru-RU" sz="1400" dirty="0" smtClean="0">
                <a:solidFill>
                  <a:schemeClr val="tx1"/>
                </a:solidFill>
                <a:latin typeface="Times New Roman" pitchFamily="18" charset="0"/>
                <a:cs typeface="Times New Roman" pitchFamily="18" charset="0"/>
              </a:rPr>
              <a:t>, по </a:t>
            </a:r>
            <a:r>
              <a:rPr lang="ru-RU" sz="1400" dirty="0" err="1" smtClean="0">
                <a:solidFill>
                  <a:schemeClr val="tx1"/>
                </a:solidFill>
                <a:latin typeface="Times New Roman" pitchFamily="18" charset="0"/>
                <a:cs typeface="Times New Roman" pitchFamily="18" charset="0"/>
              </a:rPr>
              <a:t>комплемент-связывающему</a:t>
            </a:r>
            <a:r>
              <a:rPr lang="ru-RU" sz="1400" dirty="0" smtClean="0">
                <a:solidFill>
                  <a:schemeClr val="tx1"/>
                </a:solidFill>
                <a:latin typeface="Times New Roman" pitchFamily="18" charset="0"/>
                <a:cs typeface="Times New Roman" pitchFamily="18" charset="0"/>
              </a:rPr>
              <a:t> антигену (</a:t>
            </a:r>
            <a:r>
              <a:rPr lang="ru-RU" sz="1400" dirty="0" smtClean="0">
                <a:solidFill>
                  <a:schemeClr val="tx1"/>
                </a:solidFill>
                <a:latin typeface="Times New Roman" pitchFamily="18" charset="0"/>
                <a:cs typeface="Times New Roman" pitchFamily="18" charset="0"/>
                <a:hlinkClick r:id="rId3" tooltip="Рибонуклеопротеид (страница отсутствует)"/>
              </a:rPr>
              <a:t>РНП</a:t>
            </a:r>
            <a:r>
              <a:rPr lang="ru-RU" sz="1400" dirty="0" smtClean="0">
                <a:solidFill>
                  <a:schemeClr val="tx1"/>
                </a:solidFill>
                <a:latin typeface="Times New Roman" pitchFamily="18" charset="0"/>
                <a:cs typeface="Times New Roman" pitchFamily="18" charset="0"/>
              </a:rPr>
              <a:t>) родственен </a:t>
            </a:r>
            <a:r>
              <a:rPr lang="ru-RU" sz="1400" dirty="0" smtClean="0">
                <a:solidFill>
                  <a:schemeClr val="tx1"/>
                </a:solidFill>
                <a:latin typeface="Times New Roman" pitchFamily="18" charset="0"/>
                <a:cs typeface="Times New Roman" pitchFamily="18" charset="0"/>
                <a:hlinkClick r:id="rId4" tooltip="Вирус гриппа"/>
              </a:rPr>
              <a:t>вирусу гриппа</a:t>
            </a:r>
            <a:r>
              <a:rPr lang="ru-RU" sz="1400" dirty="0" smtClean="0">
                <a:solidFill>
                  <a:schemeClr val="tx1"/>
                </a:solidFill>
                <a:latin typeface="Times New Roman" pitchFamily="18" charset="0"/>
                <a:cs typeface="Times New Roman" pitchFamily="18" charset="0"/>
              </a:rPr>
              <a:t> A человека и животных. Для </a:t>
            </a:r>
            <a:r>
              <a:rPr lang="ru-RU" sz="1400" dirty="0" smtClean="0">
                <a:solidFill>
                  <a:schemeClr val="tx1"/>
                </a:solidFill>
                <a:latin typeface="Times New Roman" pitchFamily="18" charset="0"/>
                <a:cs typeface="Times New Roman" pitchFamily="18" charset="0"/>
                <a:hlinkClick r:id="rId5" tooltip="Вирион"/>
              </a:rPr>
              <a:t>вириона</a:t>
            </a:r>
            <a:r>
              <a:rPr lang="ru-RU" sz="1400" dirty="0" smtClean="0">
                <a:solidFill>
                  <a:schemeClr val="tx1"/>
                </a:solidFill>
                <a:latin typeface="Times New Roman" pitchFamily="18" charset="0"/>
                <a:cs typeface="Times New Roman" pitchFamily="18" charset="0"/>
              </a:rPr>
              <a:t> характерны </a:t>
            </a:r>
            <a:r>
              <a:rPr lang="ru-RU" sz="1400" dirty="0" err="1" smtClean="0">
                <a:solidFill>
                  <a:schemeClr val="tx1"/>
                </a:solidFill>
                <a:latin typeface="Times New Roman" pitchFamily="18" charset="0"/>
                <a:cs typeface="Times New Roman" pitchFamily="18" charset="0"/>
              </a:rPr>
              <a:t>полиморфность</a:t>
            </a:r>
            <a:r>
              <a:rPr lang="ru-RU" sz="1400" dirty="0" smtClean="0">
                <a:solidFill>
                  <a:schemeClr val="tx1"/>
                </a:solidFill>
                <a:latin typeface="Times New Roman" pitchFamily="18" charset="0"/>
                <a:cs typeface="Times New Roman" pitchFamily="18" charset="0"/>
              </a:rPr>
              <a:t>, преобладающая сферическая форма, размер 60—180 </a:t>
            </a:r>
            <a:r>
              <a:rPr lang="ru-RU" sz="1400" dirty="0" smtClean="0">
                <a:solidFill>
                  <a:schemeClr val="tx1"/>
                </a:solidFill>
                <a:latin typeface="Times New Roman" pitchFamily="18" charset="0"/>
                <a:cs typeface="Times New Roman" pitchFamily="18" charset="0"/>
                <a:hlinkClick r:id="rId6" tooltip="Нанометр"/>
              </a:rPr>
              <a:t>нм</a:t>
            </a:r>
            <a:r>
              <a:rPr lang="ru-RU" sz="1400" dirty="0" smtClean="0">
                <a:solidFill>
                  <a:schemeClr val="tx1"/>
                </a:solidFill>
                <a:latin typeface="Times New Roman" pitchFamily="18" charset="0"/>
                <a:cs typeface="Times New Roman" pitchFamily="18" charset="0"/>
              </a:rPr>
              <a:t>. Вирион имеет </a:t>
            </a:r>
            <a:r>
              <a:rPr lang="ru-RU" sz="1400" dirty="0" smtClean="0">
                <a:solidFill>
                  <a:schemeClr val="tx1"/>
                </a:solidFill>
                <a:latin typeface="Times New Roman" pitchFamily="18" charset="0"/>
                <a:cs typeface="Times New Roman" pitchFamily="18" charset="0"/>
                <a:hlinkClick r:id="rId7" tooltip="Липопротеид"/>
              </a:rPr>
              <a:t>липопротеидную</a:t>
            </a:r>
            <a:r>
              <a:rPr lang="ru-RU" sz="1400" dirty="0" smtClean="0">
                <a:solidFill>
                  <a:schemeClr val="tx1"/>
                </a:solidFill>
                <a:latin typeface="Times New Roman" pitchFamily="18" charset="0"/>
                <a:cs typeface="Times New Roman" pitchFamily="18" charset="0"/>
              </a:rPr>
              <a:t> оболочку с радиально расположенными на ней </a:t>
            </a:r>
            <a:r>
              <a:rPr lang="ru-RU" sz="1400" dirty="0" err="1" smtClean="0">
                <a:solidFill>
                  <a:schemeClr val="tx1"/>
                </a:solidFill>
                <a:latin typeface="Times New Roman" pitchFamily="18" charset="0"/>
                <a:cs typeface="Times New Roman" pitchFamily="18" charset="0"/>
              </a:rPr>
              <a:t>шипиками</a:t>
            </a:r>
            <a:r>
              <a:rPr lang="ru-RU" sz="1400" dirty="0" smtClean="0">
                <a:solidFill>
                  <a:schemeClr val="tx1"/>
                </a:solidFill>
                <a:latin typeface="Times New Roman" pitchFamily="18" charset="0"/>
                <a:cs typeface="Times New Roman" pitchFamily="18" charset="0"/>
              </a:rPr>
              <a:t>, которая заключает в себе свёрнутое кольцо РНП. </a:t>
            </a:r>
            <a:r>
              <a:rPr lang="ru-RU" sz="1400" dirty="0" smtClean="0">
                <a:solidFill>
                  <a:schemeClr val="tx1"/>
                </a:solidFill>
                <a:latin typeface="Times New Roman" pitchFamily="18" charset="0"/>
                <a:cs typeface="Times New Roman" pitchFamily="18" charset="0"/>
                <a:hlinkClick r:id="rId8" tooltip="Геном"/>
              </a:rPr>
              <a:t>Геном</a:t>
            </a:r>
            <a:r>
              <a:rPr lang="ru-RU" sz="1400" dirty="0" smtClean="0">
                <a:solidFill>
                  <a:schemeClr val="tx1"/>
                </a:solidFill>
                <a:latin typeface="Times New Roman" pitchFamily="18" charset="0"/>
                <a:cs typeface="Times New Roman" pitchFamily="18" charset="0"/>
              </a:rPr>
              <a:t> вириона состоит из 6 или более типов РНК. Вирус обладает </a:t>
            </a:r>
            <a:r>
              <a:rPr lang="ru-RU" sz="1400" dirty="0" err="1" smtClean="0">
                <a:solidFill>
                  <a:schemeClr val="tx1"/>
                </a:solidFill>
                <a:latin typeface="Times New Roman" pitchFamily="18" charset="0"/>
                <a:cs typeface="Times New Roman" pitchFamily="18" charset="0"/>
              </a:rPr>
              <a:t>инфекционной,</a:t>
            </a:r>
            <a:r>
              <a:rPr lang="ru-RU" sz="1400" dirty="0" err="1" smtClean="0">
                <a:solidFill>
                  <a:schemeClr val="tx1"/>
                </a:solidFill>
                <a:latin typeface="Times New Roman" pitchFamily="18" charset="0"/>
                <a:cs typeface="Times New Roman" pitchFamily="18" charset="0"/>
                <a:hlinkClick r:id="rId9" tooltip="Гемагглютинация (страница отсутствует)"/>
              </a:rPr>
              <a:t>гемагглютинирующей</a:t>
            </a:r>
            <a:r>
              <a:rPr lang="ru-RU" sz="1400" dirty="0" smtClean="0">
                <a:solidFill>
                  <a:schemeClr val="tx1"/>
                </a:solidFill>
                <a:latin typeface="Times New Roman" pitchFamily="18" charset="0"/>
                <a:cs typeface="Times New Roman" pitchFamily="18" charset="0"/>
              </a:rPr>
              <a:t> и </a:t>
            </a:r>
            <a:r>
              <a:rPr lang="ru-RU" sz="1400" dirty="0" err="1" smtClean="0">
                <a:solidFill>
                  <a:schemeClr val="tx1"/>
                </a:solidFill>
                <a:latin typeface="Times New Roman" pitchFamily="18" charset="0"/>
                <a:cs typeface="Times New Roman" pitchFamily="18" charset="0"/>
              </a:rPr>
              <a:t>нейраминидазной</a:t>
            </a:r>
            <a:r>
              <a:rPr lang="ru-RU" sz="1400" dirty="0" smtClean="0">
                <a:solidFill>
                  <a:schemeClr val="tx1"/>
                </a:solidFill>
                <a:latin typeface="Times New Roman" pitchFamily="18" charset="0"/>
                <a:cs typeface="Times New Roman" pitchFamily="18" charset="0"/>
              </a:rPr>
              <a:t> активностью. Хорошо размножается в развивающихся 10—11-суточных </a:t>
            </a:r>
            <a:r>
              <a:rPr lang="ru-RU" sz="1400" dirty="0" smtClean="0">
                <a:solidFill>
                  <a:schemeClr val="tx1"/>
                </a:solidFill>
                <a:latin typeface="Times New Roman" pitchFamily="18" charset="0"/>
                <a:cs typeface="Times New Roman" pitchFamily="18" charset="0"/>
                <a:hlinkClick r:id="rId10" tooltip="Эмбрион"/>
              </a:rPr>
              <a:t>эмбрионах</a:t>
            </a:r>
            <a:r>
              <a:rPr lang="ru-RU" sz="1400" dirty="0" smtClean="0">
                <a:solidFill>
                  <a:schemeClr val="tx1"/>
                </a:solidFill>
                <a:latin typeface="Times New Roman" pitchFamily="18" charset="0"/>
                <a:cs typeface="Times New Roman" pitchFamily="18" charset="0"/>
              </a:rPr>
              <a:t> кур. Вируссодержащая </a:t>
            </a:r>
            <a:r>
              <a:rPr lang="ru-RU" sz="1400" dirty="0" smtClean="0">
                <a:solidFill>
                  <a:schemeClr val="tx1"/>
                </a:solidFill>
                <a:latin typeface="Times New Roman" pitchFamily="18" charset="0"/>
                <a:cs typeface="Times New Roman" pitchFamily="18" charset="0"/>
                <a:hlinkClick r:id="rId11" tooltip="Аллантоис"/>
              </a:rPr>
              <a:t>аллантоисная</a:t>
            </a:r>
            <a:r>
              <a:rPr lang="ru-RU" sz="1400" dirty="0" smtClean="0">
                <a:solidFill>
                  <a:schemeClr val="tx1"/>
                </a:solidFill>
                <a:latin typeface="Times New Roman" pitchFamily="18" charset="0"/>
                <a:cs typeface="Times New Roman" pitchFamily="18" charset="0"/>
              </a:rPr>
              <a:t> жидкость обладает способностью </a:t>
            </a:r>
            <a:r>
              <a:rPr lang="ru-RU" sz="1400" dirty="0" err="1" smtClean="0">
                <a:solidFill>
                  <a:schemeClr val="tx1"/>
                </a:solidFill>
                <a:latin typeface="Times New Roman" pitchFamily="18" charset="0"/>
                <a:cs typeface="Times New Roman" pitchFamily="18" charset="0"/>
              </a:rPr>
              <a:t>агглютинировать</a:t>
            </a:r>
            <a:r>
              <a:rPr lang="ru-RU" sz="1400" dirty="0" smtClean="0">
                <a:solidFill>
                  <a:schemeClr val="tx1"/>
                </a:solidFill>
                <a:latin typeface="Times New Roman" pitchFamily="18" charset="0"/>
                <a:cs typeface="Times New Roman" pitchFamily="18" charset="0"/>
              </a:rPr>
              <a:t> </a:t>
            </a:r>
            <a:r>
              <a:rPr lang="ru-RU" sz="1400" dirty="0" smtClean="0">
                <a:solidFill>
                  <a:schemeClr val="tx1"/>
                </a:solidFill>
                <a:latin typeface="Times New Roman" pitchFamily="18" charset="0"/>
                <a:cs typeface="Times New Roman" pitchFamily="18" charset="0"/>
                <a:hlinkClick r:id="rId12" tooltip="Эритроцит"/>
              </a:rPr>
              <a:t>эритроциты</a:t>
            </a:r>
            <a:r>
              <a:rPr lang="ru-RU" sz="1400" dirty="0" smtClean="0">
                <a:solidFill>
                  <a:schemeClr val="tx1"/>
                </a:solidFill>
                <a:latin typeface="Times New Roman" pitchFamily="18" charset="0"/>
                <a:cs typeface="Times New Roman" pitchFamily="18" charset="0"/>
              </a:rPr>
              <a:t> многих видов животных. При культивировании вируса в культуре тканей многие штаммы обладают </a:t>
            </a:r>
            <a:r>
              <a:rPr lang="ru-RU" sz="1400" dirty="0" err="1" smtClean="0">
                <a:solidFill>
                  <a:schemeClr val="tx1"/>
                </a:solidFill>
                <a:latin typeface="Times New Roman" pitchFamily="18" charset="0"/>
                <a:cs typeface="Times New Roman" pitchFamily="18" charset="0"/>
              </a:rPr>
              <a:t>цитопатическим</a:t>
            </a:r>
            <a:r>
              <a:rPr lang="ru-RU" sz="1400" dirty="0" smtClean="0">
                <a:solidFill>
                  <a:schemeClr val="tx1"/>
                </a:solidFill>
                <a:latin typeface="Times New Roman" pitchFamily="18" charset="0"/>
                <a:cs typeface="Times New Roman" pitchFamily="18" charset="0"/>
              </a:rPr>
              <a:t> действием </a:t>
            </a:r>
            <a:r>
              <a:rPr lang="ru-RU" sz="1400" dirty="0" err="1" smtClean="0">
                <a:solidFill>
                  <a:schemeClr val="tx1"/>
                </a:solidFill>
                <a:latin typeface="Times New Roman" pitchFamily="18" charset="0"/>
                <a:cs typeface="Times New Roman" pitchFamily="18" charset="0"/>
              </a:rPr>
              <a:t>и</a:t>
            </a:r>
            <a:r>
              <a:rPr lang="ru-RU" sz="1400" dirty="0" err="1" smtClean="0">
                <a:solidFill>
                  <a:schemeClr val="tx1"/>
                </a:solidFill>
                <a:latin typeface="Times New Roman" pitchFamily="18" charset="0"/>
                <a:cs typeface="Times New Roman" pitchFamily="18" charset="0"/>
                <a:hlinkClick r:id="rId13" tooltip="Гемадсорбция (страница отсутствует)"/>
              </a:rPr>
              <a:t>гемадсорбирующими</a:t>
            </a:r>
            <a:r>
              <a:rPr lang="ru-RU" sz="1400" dirty="0" smtClean="0">
                <a:solidFill>
                  <a:schemeClr val="tx1"/>
                </a:solidFill>
                <a:latin typeface="Times New Roman" pitchFamily="18" charset="0"/>
                <a:cs typeface="Times New Roman" pitchFamily="18" charset="0"/>
              </a:rPr>
              <a:t> свойствами. Штаммы вируса гриппа птиц, выделенные от различных видов птиц, могут отличаться по </a:t>
            </a:r>
            <a:r>
              <a:rPr lang="ru-RU" sz="1400" dirty="0" smtClean="0">
                <a:solidFill>
                  <a:schemeClr val="tx1"/>
                </a:solidFill>
                <a:latin typeface="Times New Roman" pitchFamily="18" charset="0"/>
                <a:cs typeface="Times New Roman" pitchFamily="18" charset="0"/>
                <a:hlinkClick r:id="rId14" tooltip="Вирулентность"/>
              </a:rPr>
              <a:t>вирулентности</a:t>
            </a:r>
            <a:r>
              <a:rPr lang="ru-RU" sz="1400" dirty="0" smtClean="0">
                <a:solidFill>
                  <a:schemeClr val="tx1"/>
                </a:solidFill>
                <a:latin typeface="Times New Roman" pitchFamily="18" charset="0"/>
                <a:cs typeface="Times New Roman" pitchFamily="18" charset="0"/>
              </a:rPr>
              <a:t>, спектру патогенности и структуре поверхностных антигенов (гемагглютинина и нейраминидазы). Вирус быстро инактивируется под действием 3%-ного </a:t>
            </a:r>
            <a:r>
              <a:rPr lang="ru-RU" sz="1400" dirty="0" smtClean="0">
                <a:solidFill>
                  <a:schemeClr val="tx1"/>
                </a:solidFill>
                <a:latin typeface="Times New Roman" pitchFamily="18" charset="0"/>
                <a:cs typeface="Times New Roman" pitchFamily="18" charset="0"/>
                <a:hlinkClick r:id="rId15" tooltip="Раствор"/>
              </a:rPr>
              <a:t>раствора</a:t>
            </a:r>
            <a:r>
              <a:rPr lang="ru-RU" sz="1400" dirty="0" smtClean="0">
                <a:solidFill>
                  <a:schemeClr val="tx1"/>
                </a:solidFill>
                <a:latin typeface="Times New Roman" pitchFamily="18" charset="0"/>
                <a:cs typeface="Times New Roman" pitchFamily="18" charset="0"/>
              </a:rPr>
              <a:t> </a:t>
            </a:r>
            <a:r>
              <a:rPr lang="ru-RU" sz="1400" dirty="0" smtClean="0">
                <a:solidFill>
                  <a:schemeClr val="tx1"/>
                </a:solidFill>
                <a:latin typeface="Times New Roman" pitchFamily="18" charset="0"/>
                <a:cs typeface="Times New Roman" pitchFamily="18" charset="0"/>
                <a:hlinkClick r:id="rId16" tooltip="Гидроксид натрия"/>
              </a:rPr>
              <a:t>едкого натра</a:t>
            </a:r>
            <a:r>
              <a:rPr lang="ru-RU" sz="1400" dirty="0" smtClean="0">
                <a:solidFill>
                  <a:schemeClr val="tx1"/>
                </a:solidFill>
                <a:latin typeface="Times New Roman" pitchFamily="18" charset="0"/>
                <a:cs typeface="Times New Roman" pitchFamily="18" charset="0"/>
              </a:rPr>
              <a:t> и </a:t>
            </a:r>
            <a:r>
              <a:rPr lang="ru-RU" sz="1400" dirty="0" smtClean="0">
                <a:solidFill>
                  <a:schemeClr val="tx1"/>
                </a:solidFill>
                <a:latin typeface="Times New Roman" pitchFamily="18" charset="0"/>
                <a:cs typeface="Times New Roman" pitchFamily="18" charset="0"/>
                <a:hlinkClick r:id="rId17" tooltip="Фенол"/>
              </a:rPr>
              <a:t>фенола</a:t>
            </a:r>
            <a:r>
              <a:rPr lang="ru-RU" sz="1400" dirty="0" smtClean="0">
                <a:solidFill>
                  <a:schemeClr val="tx1"/>
                </a:solidFill>
                <a:latin typeface="Times New Roman" pitchFamily="18" charset="0"/>
                <a:cs typeface="Times New Roman" pitchFamily="18" charset="0"/>
              </a:rPr>
              <a:t>, 0,1%-ного </a:t>
            </a:r>
            <a:r>
              <a:rPr lang="ru-RU" sz="1400" dirty="0" err="1" smtClean="0">
                <a:solidFill>
                  <a:schemeClr val="tx1"/>
                </a:solidFill>
                <a:latin typeface="Times New Roman" pitchFamily="18" charset="0"/>
                <a:cs typeface="Times New Roman" pitchFamily="18" charset="0"/>
              </a:rPr>
              <a:t>раствора</a:t>
            </a:r>
            <a:r>
              <a:rPr lang="ru-RU" sz="1400" dirty="0" err="1" smtClean="0">
                <a:solidFill>
                  <a:schemeClr val="tx1"/>
                </a:solidFill>
                <a:latin typeface="Times New Roman" pitchFamily="18" charset="0"/>
                <a:cs typeface="Times New Roman" pitchFamily="18" charset="0"/>
                <a:hlinkClick r:id="rId18" tooltip="Формальдегид"/>
              </a:rPr>
              <a:t>формальдегида</a:t>
            </a:r>
            <a:r>
              <a:rPr lang="ru-RU" sz="1400" dirty="0" smtClean="0">
                <a:solidFill>
                  <a:schemeClr val="tx1"/>
                </a:solidFill>
                <a:latin typeface="Times New Roman" pitchFamily="18" charset="0"/>
                <a:cs typeface="Times New Roman" pitchFamily="18" charset="0"/>
              </a:rPr>
              <a:t>. Длительно сохраняется при низких температурах и высушивании</a:t>
            </a:r>
            <a:br>
              <a:rPr lang="ru-RU" sz="1400" dirty="0" smtClean="0">
                <a:solidFill>
                  <a:schemeClr val="tx1"/>
                </a:solidFill>
                <a:latin typeface="Times New Roman" pitchFamily="18" charset="0"/>
                <a:cs typeface="Times New Roman" pitchFamily="18" charset="0"/>
              </a:rPr>
            </a:br>
            <a:r>
              <a:rPr lang="ru-RU" sz="1400" dirty="0" smtClean="0">
                <a:solidFill>
                  <a:schemeClr val="tx1"/>
                </a:solidFill>
                <a:latin typeface="Times New Roman" pitchFamily="18" charset="0"/>
                <a:cs typeface="Times New Roman" pitchFamily="18" charset="0"/>
              </a:rPr>
              <a:t>У вируса гриппа типа A известно шестнадцать вариантов структуры гемагглютинина (HA1-16) и девять нейраминидазы (NA1-9). Именно комбинации этих двух гликопротеинов и определяют подтип вируса. Теоретически возможны 144 таких комбинации, 86 из которых реально обнаружены в природе. Для </a:t>
            </a:r>
            <a:r>
              <a:rPr lang="ru-RU" sz="1400" dirty="0" smtClean="0">
                <a:solidFill>
                  <a:schemeClr val="tx1"/>
                </a:solidFill>
                <a:latin typeface="Times New Roman" pitchFamily="18" charset="0"/>
                <a:cs typeface="Times New Roman" pitchFamily="18" charset="0"/>
                <a:hlinkClick r:id="rId19" tooltip="Птицы"/>
              </a:rPr>
              <a:t>птиц</a:t>
            </a:r>
            <a:r>
              <a:rPr lang="ru-RU" sz="1400" dirty="0" smtClean="0">
                <a:solidFill>
                  <a:schemeClr val="tx1"/>
                </a:solidFill>
                <a:latin typeface="Times New Roman" pitchFamily="18" charset="0"/>
                <a:cs typeface="Times New Roman" pitchFamily="18" charset="0"/>
              </a:rPr>
              <a:t> наиболее патогенны варианты H5 и H7.</a:t>
            </a:r>
            <a:br>
              <a:rPr lang="ru-RU" sz="1400" dirty="0" smtClean="0">
                <a:solidFill>
                  <a:schemeClr val="tx1"/>
                </a:solidFill>
                <a:latin typeface="Times New Roman" pitchFamily="18" charset="0"/>
                <a:cs typeface="Times New Roman" pitchFamily="18" charset="0"/>
              </a:rPr>
            </a:br>
            <a:endParaRPr lang="ru-RU" sz="1400" dirty="0">
              <a:solidFill>
                <a:schemeClr val="tx1"/>
              </a:solidFill>
              <a:latin typeface="Times New Roman" pitchFamily="18" charset="0"/>
              <a:cs typeface="Times New Roman"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pic>
        <p:nvPicPr>
          <p:cNvPr id="4" name="Содержимое 3" descr="http://tengrinews.kz/userdata/fb26d9d9f78555b295d3d8a258460ad9.jpg"/>
          <p:cNvPicPr>
            <a:picLocks noGrp="1"/>
          </p:cNvPicPr>
          <p:nvPr>
            <p:ph idx="1"/>
          </p:nvPr>
        </p:nvPicPr>
        <p:blipFill>
          <a:blip r:embed="rId2"/>
          <a:srcRect/>
          <a:stretch>
            <a:fillRect/>
          </a:stretch>
        </p:blipFill>
        <p:spPr bwMode="auto">
          <a:xfrm>
            <a:off x="1000101" y="428604"/>
            <a:ext cx="7678782" cy="5819796"/>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6"/>
          <p:cNvSpPr>
            <a:spLocks noGrp="1"/>
          </p:cNvSpPr>
          <p:nvPr>
            <p:ph type="ctrTitle"/>
          </p:nvPr>
        </p:nvSpPr>
        <p:spPr>
          <a:xfrm>
            <a:off x="1432560" y="359898"/>
            <a:ext cx="7406640" cy="1283152"/>
          </a:xfrm>
        </p:spPr>
        <p:txBody>
          <a:bodyPr>
            <a:normAutofit fontScale="90000"/>
          </a:bodyPr>
          <a:lstStyle/>
          <a:p>
            <a:r>
              <a:rPr lang="ru-RU" b="1" u="sng" dirty="0" smtClean="0"/>
              <a:t>Эпизоотология</a:t>
            </a:r>
            <a:r>
              <a:rPr lang="ru-RU" b="1" dirty="0" smtClean="0"/>
              <a:t/>
            </a:r>
            <a:br>
              <a:rPr lang="ru-RU" b="1" dirty="0" smtClean="0"/>
            </a:br>
            <a:endParaRPr lang="ru-RU" dirty="0"/>
          </a:p>
        </p:txBody>
      </p:sp>
      <p:sp>
        <p:nvSpPr>
          <p:cNvPr id="10" name="Подзаголовок 7"/>
          <p:cNvSpPr>
            <a:spLocks noGrp="1"/>
          </p:cNvSpPr>
          <p:nvPr>
            <p:ph type="subTitle" idx="1"/>
          </p:nvPr>
        </p:nvSpPr>
        <p:spPr>
          <a:xfrm>
            <a:off x="1432560" y="1643050"/>
            <a:ext cx="7406640" cy="4214842"/>
          </a:xfrm>
        </p:spPr>
        <p:txBody>
          <a:bodyPr>
            <a:normAutofit fontScale="32500" lnSpcReduction="20000"/>
          </a:bodyPr>
          <a:lstStyle/>
          <a:p>
            <a:r>
              <a:rPr lang="ru-RU" sz="4500" dirty="0" smtClean="0"/>
              <a:t>Вирус </a:t>
            </a:r>
            <a:r>
              <a:rPr lang="ru-RU" sz="4500" dirty="0" smtClean="0"/>
              <a:t>гриппа птиц выделен от всех видов домашних птиц, а также от </a:t>
            </a:r>
            <a:r>
              <a:rPr lang="ru-RU" sz="4500" dirty="0" smtClean="0">
                <a:hlinkClick r:id="rId2" tooltip="Перепел"/>
              </a:rPr>
              <a:t>перепелов</a:t>
            </a:r>
            <a:r>
              <a:rPr lang="ru-RU" sz="4500" dirty="0" smtClean="0"/>
              <a:t>, </a:t>
            </a:r>
            <a:r>
              <a:rPr lang="ru-RU" sz="4500" dirty="0" smtClean="0">
                <a:hlinkClick r:id="rId3" tooltip="Фазан"/>
              </a:rPr>
              <a:t>фазанов</a:t>
            </a:r>
            <a:r>
              <a:rPr lang="ru-RU" sz="4500" dirty="0" smtClean="0"/>
              <a:t>, </a:t>
            </a:r>
            <a:r>
              <a:rPr lang="ru-RU" sz="4500" dirty="0" smtClean="0">
                <a:hlinkClick r:id="rId4" tooltip="Крачка"/>
              </a:rPr>
              <a:t>крачек</a:t>
            </a:r>
            <a:r>
              <a:rPr lang="ru-RU" sz="4500" dirty="0" smtClean="0"/>
              <a:t> и </a:t>
            </a:r>
            <a:r>
              <a:rPr lang="ru-RU" sz="4500" dirty="0" smtClean="0">
                <a:hlinkClick r:id="rId5" tooltip="Буревестник"/>
              </a:rPr>
              <a:t>буревестника</a:t>
            </a:r>
            <a:r>
              <a:rPr lang="ru-RU" sz="4500" dirty="0" smtClean="0"/>
              <a:t>. Все штаммы вируса, независимо от поражаемых ими видов животных, в процессе репродукции в одной системе, способны к рекомбинации, в результате чего формируются новые </a:t>
            </a:r>
            <a:r>
              <a:rPr lang="ru-RU" sz="4500" dirty="0" err="1" smtClean="0"/>
              <a:t>антигенно</a:t>
            </a:r>
            <a:r>
              <a:rPr lang="ru-RU" sz="4500" dirty="0" smtClean="0"/>
              <a:t> изменённые подтипы вируса. В ряде случаев штаммы, выделенные в птицеводческих хозяйствах при массовой гибели кур, в лабораторных условиях оказывались </a:t>
            </a:r>
            <a:r>
              <a:rPr lang="ru-RU" sz="4500" dirty="0" err="1" smtClean="0"/>
              <a:t>невирулентными</a:t>
            </a:r>
            <a:r>
              <a:rPr lang="ru-RU" sz="4500" dirty="0" smtClean="0"/>
              <a:t>. Последнее свидетельствует о роли в заболевании гриппа птиц дополнительных стрессов: условий содержания, наличия </a:t>
            </a:r>
            <a:r>
              <a:rPr lang="ru-RU" sz="4500" dirty="0" err="1" smtClean="0"/>
              <a:t>секундарных</a:t>
            </a:r>
            <a:r>
              <a:rPr lang="ru-RU" sz="4500" dirty="0" smtClean="0"/>
              <a:t> инфекций, например </a:t>
            </a:r>
            <a:r>
              <a:rPr lang="ru-RU" sz="4500" dirty="0" err="1" smtClean="0">
                <a:hlinkClick r:id="rId6" tooltip="Микоплазмоз (страница отсутствует)"/>
              </a:rPr>
              <a:t>микоплазмоза</a:t>
            </a:r>
            <a:r>
              <a:rPr lang="ru-RU" sz="4500" dirty="0" smtClean="0"/>
              <a:t> и т. д. </a:t>
            </a:r>
            <a:endParaRPr lang="en-US" sz="4500" dirty="0" smtClean="0"/>
          </a:p>
          <a:p>
            <a:r>
              <a:rPr lang="ru-RU" sz="4500" dirty="0" smtClean="0"/>
              <a:t>Источник </a:t>
            </a:r>
            <a:r>
              <a:rPr lang="ru-RU" sz="4500" dirty="0" smtClean="0"/>
              <a:t>возбудителя инфекции — больные и переболевшие птицы, с </a:t>
            </a:r>
            <a:r>
              <a:rPr lang="ru-RU" sz="4500" dirty="0" smtClean="0">
                <a:hlinkClick r:id="rId7" tooltip="Экскрет"/>
              </a:rPr>
              <a:t>экскретами</a:t>
            </a:r>
            <a:r>
              <a:rPr lang="ru-RU" sz="4500" dirty="0" smtClean="0"/>
              <a:t> и </a:t>
            </a:r>
            <a:r>
              <a:rPr lang="ru-RU" sz="4500" dirty="0" smtClean="0">
                <a:hlinkClick r:id="rId8" tooltip="Секреция (физиология)"/>
              </a:rPr>
              <a:t>секретами</a:t>
            </a:r>
            <a:r>
              <a:rPr lang="ru-RU" sz="4500" dirty="0" smtClean="0"/>
              <a:t> которых выделяется большое количество активного вируса. </a:t>
            </a:r>
            <a:endParaRPr lang="en-US" sz="4500" dirty="0" smtClean="0"/>
          </a:p>
          <a:p>
            <a:r>
              <a:rPr lang="ru-RU" sz="4500" dirty="0" smtClean="0"/>
              <a:t>Путь </a:t>
            </a:r>
            <a:r>
              <a:rPr lang="ru-RU" sz="4500" dirty="0" smtClean="0"/>
              <a:t>заражения — воздушно-капельный</a:t>
            </a:r>
            <a:r>
              <a:rPr lang="ru-RU" sz="4500" dirty="0" smtClean="0"/>
              <a:t>.</a:t>
            </a:r>
            <a:endParaRPr lang="en-US" sz="4500" dirty="0" smtClean="0"/>
          </a:p>
          <a:p>
            <a:r>
              <a:rPr lang="ru-RU" sz="4500" dirty="0" smtClean="0"/>
              <a:t> </a:t>
            </a:r>
            <a:r>
              <a:rPr lang="ru-RU" sz="4500" dirty="0" smtClean="0"/>
              <a:t>Факторы передачи вируса — инфицированная обменная тара (лотки для тушек и яиц), корма, товарная продукция (тушки птиц, </a:t>
            </a:r>
            <a:r>
              <a:rPr lang="ru-RU" sz="4500" dirty="0" smtClean="0">
                <a:hlinkClick r:id="rId9" tooltip="Яйцо (еда)"/>
              </a:rPr>
              <a:t>яйца</a:t>
            </a:r>
            <a:r>
              <a:rPr lang="ru-RU" sz="4500" dirty="0" smtClean="0"/>
              <a:t>, </a:t>
            </a:r>
            <a:r>
              <a:rPr lang="ru-RU" sz="4500" dirty="0" smtClean="0">
                <a:hlinkClick r:id="rId10" tooltip="Перо"/>
              </a:rPr>
              <a:t>перо</a:t>
            </a:r>
            <a:r>
              <a:rPr lang="ru-RU" sz="4500" dirty="0" smtClean="0"/>
              <a:t>), полученная в инкубационный период или от клинически больной птицы. Определённую роль в распространении болезни могут играть и дикие птицы (</a:t>
            </a:r>
            <a:r>
              <a:rPr lang="ru-RU" sz="4500" dirty="0" smtClean="0">
                <a:hlinkClick r:id="rId11" tooltip="Голубь"/>
              </a:rPr>
              <a:t>голуби</a:t>
            </a:r>
            <a:r>
              <a:rPr lang="ru-RU" sz="4500" dirty="0" smtClean="0"/>
              <a:t>, </a:t>
            </a:r>
            <a:r>
              <a:rPr lang="ru-RU" sz="4500" dirty="0" smtClean="0">
                <a:hlinkClick r:id="rId12" tooltip="Воробей"/>
              </a:rPr>
              <a:t>воробьи</a:t>
            </a:r>
            <a:r>
              <a:rPr lang="ru-RU" sz="4500" dirty="0" smtClean="0"/>
              <a:t>, </a:t>
            </a:r>
            <a:r>
              <a:rPr lang="ru-RU" sz="4500" dirty="0" smtClean="0">
                <a:hlinkClick r:id="rId13" tooltip="Галка"/>
              </a:rPr>
              <a:t>галки</a:t>
            </a:r>
            <a:r>
              <a:rPr lang="ru-RU" sz="4500" dirty="0" smtClean="0"/>
              <a:t> и </a:t>
            </a:r>
            <a:r>
              <a:rPr lang="ru-RU" sz="4500" dirty="0" smtClean="0">
                <a:hlinkClick r:id="rId14" tooltip="Вороны"/>
              </a:rPr>
              <a:t>вороны</a:t>
            </a:r>
            <a:r>
              <a:rPr lang="ru-RU" sz="4500" dirty="0" smtClean="0"/>
              <a:t>), а также </a:t>
            </a:r>
            <a:r>
              <a:rPr lang="ru-RU" sz="4500" dirty="0" smtClean="0">
                <a:hlinkClick r:id="rId15" tooltip="Грызуны"/>
              </a:rPr>
              <a:t>грызуны</a:t>
            </a:r>
            <a:r>
              <a:rPr lang="ru-RU" sz="4500" dirty="0" smtClean="0"/>
              <a:t> и </a:t>
            </a:r>
            <a:r>
              <a:rPr lang="ru-RU" sz="4500" dirty="0" smtClean="0">
                <a:hlinkClick r:id="rId16" tooltip="Кошка"/>
              </a:rPr>
              <a:t>кошки</a:t>
            </a:r>
            <a:r>
              <a:rPr lang="ru-RU" sz="4500" dirty="0" smtClean="0"/>
              <a:t>. Грипп птиц протекает в виде </a:t>
            </a:r>
            <a:r>
              <a:rPr lang="ru-RU" sz="4500" dirty="0" smtClean="0">
                <a:hlinkClick r:id="rId17" tooltip="Энзоотия"/>
              </a:rPr>
              <a:t>энзоотий</a:t>
            </a:r>
            <a:r>
              <a:rPr lang="ru-RU" sz="4500" dirty="0" smtClean="0"/>
              <a:t> и </a:t>
            </a:r>
            <a:r>
              <a:rPr lang="ru-RU" sz="4500" dirty="0" smtClean="0">
                <a:hlinkClick r:id="rId18" tooltip="Эпизоотия"/>
              </a:rPr>
              <a:t>эпизоотий</a:t>
            </a:r>
            <a:r>
              <a:rPr lang="ru-RU" sz="4500" dirty="0" smtClean="0"/>
              <a:t>.</a:t>
            </a:r>
          </a:p>
          <a:p>
            <a:r>
              <a:rPr lang="ru-RU" sz="4500" b="1" dirty="0" smtClean="0"/>
              <a:t> </a:t>
            </a:r>
          </a:p>
          <a:p>
            <a:endParaRPr lang="ru-R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endParaRPr lang="ru-RU" dirty="0"/>
          </a:p>
        </p:txBody>
      </p:sp>
      <p:pic>
        <p:nvPicPr>
          <p:cNvPr id="7" name="Содержимое 6" descr="482х351_avia_-flu_virus.jpg"/>
          <p:cNvPicPr>
            <a:picLocks noGrp="1" noChangeAspect="1"/>
          </p:cNvPicPr>
          <p:nvPr>
            <p:ph sz="half" idx="1"/>
          </p:nvPr>
        </p:nvPicPr>
        <p:blipFill>
          <a:blip r:embed="rId2"/>
          <a:stretch>
            <a:fillRect/>
          </a:stretch>
        </p:blipFill>
        <p:spPr>
          <a:xfrm>
            <a:off x="1071538" y="1500174"/>
            <a:ext cx="3786214" cy="4643470"/>
          </a:xfrm>
        </p:spPr>
      </p:pic>
      <p:pic>
        <p:nvPicPr>
          <p:cNvPr id="8" name="Содержимое 7" descr="http://im2-tub-kz.yandex.net/i?id=372492923-44-72&amp;n=21"/>
          <p:cNvPicPr>
            <a:picLocks noGrp="1"/>
          </p:cNvPicPr>
          <p:nvPr>
            <p:ph sz="half" idx="2"/>
          </p:nvPr>
        </p:nvPicPr>
        <p:blipFill>
          <a:blip r:embed="rId3"/>
          <a:srcRect/>
          <a:stretch>
            <a:fillRect/>
          </a:stretch>
        </p:blipFill>
        <p:spPr bwMode="auto">
          <a:xfrm>
            <a:off x="5000628" y="1500174"/>
            <a:ext cx="4000528" cy="4643470"/>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ctrTitle"/>
          </p:nvPr>
        </p:nvSpPr>
        <p:spPr>
          <a:xfrm>
            <a:off x="1432560" y="1285860"/>
            <a:ext cx="7406640" cy="3571900"/>
          </a:xfrm>
        </p:spPr>
        <p:txBody>
          <a:bodyPr>
            <a:noAutofit/>
          </a:bodyPr>
          <a:lstStyle/>
          <a:p>
            <a:pPr>
              <a:lnSpc>
                <a:spcPct val="100000"/>
              </a:lnSpc>
            </a:pPr>
            <a:r>
              <a:rPr lang="ru-RU" sz="1800" b="0" dirty="0" smtClean="0">
                <a:latin typeface="Times New Roman" pitchFamily="18" charset="0"/>
                <a:cs typeface="Times New Roman" pitchFamily="18" charset="0"/>
              </a:rPr>
              <a:t/>
            </a:r>
            <a:br>
              <a:rPr lang="ru-RU" sz="1800" b="0" dirty="0" smtClean="0">
                <a:latin typeface="Times New Roman" pitchFamily="18" charset="0"/>
                <a:cs typeface="Times New Roman" pitchFamily="18" charset="0"/>
              </a:rPr>
            </a:br>
            <a:r>
              <a:rPr lang="ru-RU" sz="1800" b="0" dirty="0" smtClean="0">
                <a:effectLst/>
                <a:latin typeface="Times New Roman" pitchFamily="18" charset="0"/>
                <a:cs typeface="Times New Roman" pitchFamily="18" charset="0"/>
              </a:rPr>
              <a:t>Инкубационный период от 20—30 часов до 2 суток. Болезнь проявляется резким снижением яйценоскости, поедания корма, жаждой, угнетением. У больной птицы перья взъерошены, незадолго перед гибелью — </a:t>
            </a:r>
            <a:r>
              <a:rPr lang="ru-RU" sz="1800" b="0" dirty="0" smtClean="0">
                <a:effectLst/>
                <a:latin typeface="Times New Roman" pitchFamily="18" charset="0"/>
                <a:cs typeface="Times New Roman" pitchFamily="18" charset="0"/>
                <a:hlinkClick r:id="rId2" tooltip="Цианоз"/>
              </a:rPr>
              <a:t>цианоз</a:t>
            </a:r>
            <a:r>
              <a:rPr lang="ru-RU" sz="1800" b="0" dirty="0" smtClean="0">
                <a:effectLst/>
                <a:latin typeface="Times New Roman" pitchFamily="18" charset="0"/>
                <a:cs typeface="Times New Roman" pitchFamily="18" charset="0"/>
              </a:rPr>
              <a:t> гребня и серёжек. Куры стоят с опущенной головой и закрытыми глазами; слизистые оболочки у них </a:t>
            </a:r>
            <a:r>
              <a:rPr lang="ru-RU" sz="1800" b="0" dirty="0" err="1" smtClean="0">
                <a:effectLst/>
                <a:latin typeface="Times New Roman" pitchFamily="18" charset="0"/>
                <a:cs typeface="Times New Roman" pitchFamily="18" charset="0"/>
              </a:rPr>
              <a:t>гиперемированы</a:t>
            </a:r>
            <a:r>
              <a:rPr lang="ru-RU" sz="1800" b="0" dirty="0" smtClean="0">
                <a:effectLst/>
                <a:latin typeface="Times New Roman" pitchFamily="18" charset="0"/>
                <a:cs typeface="Times New Roman" pitchFamily="18" charset="0"/>
              </a:rPr>
              <a:t>; носовые отверстия </a:t>
            </a:r>
            <a:r>
              <a:rPr lang="ru-RU" sz="1800" b="0" dirty="0" err="1" smtClean="0">
                <a:effectLst/>
                <a:latin typeface="Times New Roman" pitchFamily="18" charset="0"/>
                <a:cs typeface="Times New Roman" pitchFamily="18" charset="0"/>
              </a:rPr>
              <a:t>заклеены</a:t>
            </a:r>
            <a:r>
              <a:rPr lang="ru-RU" sz="1800" b="0" dirty="0" err="1" smtClean="0">
                <a:effectLst/>
                <a:latin typeface="Times New Roman" pitchFamily="18" charset="0"/>
                <a:cs typeface="Times New Roman" pitchFamily="18" charset="0"/>
                <a:hlinkClick r:id="rId3" tooltip="Экссудат"/>
              </a:rPr>
              <a:t>экссудатом</a:t>
            </a:r>
            <a:r>
              <a:rPr lang="ru-RU" sz="1800" b="0" dirty="0" smtClean="0">
                <a:effectLst/>
                <a:latin typeface="Times New Roman" pitchFamily="18" charset="0"/>
                <a:cs typeface="Times New Roman" pitchFamily="18" charset="0"/>
              </a:rPr>
              <a:t>. Дыхание хриплое, учащённое, температура тела 43—44 °C. Наблюдают также </a:t>
            </a:r>
            <a:r>
              <a:rPr lang="ru-RU" sz="1800" b="0" dirty="0" smtClean="0">
                <a:effectLst/>
                <a:latin typeface="Times New Roman" pitchFamily="18" charset="0"/>
                <a:cs typeface="Times New Roman" pitchFamily="18" charset="0"/>
                <a:hlinkClick r:id="rId4" tooltip="Диарея"/>
              </a:rPr>
              <a:t>диарею</a:t>
            </a:r>
            <a:r>
              <a:rPr lang="ru-RU" sz="1800" b="0" dirty="0" smtClean="0">
                <a:effectLst/>
                <a:latin typeface="Times New Roman" pitchFamily="18" charset="0"/>
                <a:cs typeface="Times New Roman" pitchFamily="18" charset="0"/>
              </a:rPr>
              <a:t>, </a:t>
            </a:r>
            <a:r>
              <a:rPr lang="ru-RU" sz="1800" b="0" dirty="0" smtClean="0">
                <a:effectLst/>
                <a:latin typeface="Times New Roman" pitchFamily="18" charset="0"/>
                <a:cs typeface="Times New Roman" pitchFamily="18" charset="0"/>
                <a:hlinkClick r:id="rId5" tooltip="Кал"/>
              </a:rPr>
              <a:t>помёт</a:t>
            </a:r>
            <a:r>
              <a:rPr lang="ru-RU" sz="1800" b="0" dirty="0" smtClean="0">
                <a:effectLst/>
                <a:latin typeface="Times New Roman" pitchFamily="18" charset="0"/>
                <a:cs typeface="Times New Roman" pitchFamily="18" charset="0"/>
              </a:rPr>
              <a:t> окрашен в коричнево-зелёный цвет, </a:t>
            </a:r>
            <a:r>
              <a:rPr lang="ru-RU" sz="1800" b="0" dirty="0" smtClean="0">
                <a:effectLst/>
                <a:latin typeface="Times New Roman" pitchFamily="18" charset="0"/>
                <a:cs typeface="Times New Roman" pitchFamily="18" charset="0"/>
                <a:hlinkClick r:id="rId6" tooltip="Невроз"/>
              </a:rPr>
              <a:t>неврозы</a:t>
            </a:r>
            <a:r>
              <a:rPr lang="ru-RU" sz="1800" b="0" dirty="0" smtClean="0">
                <a:effectLst/>
                <a:latin typeface="Times New Roman" pitchFamily="18" charset="0"/>
                <a:cs typeface="Times New Roman" pitchFamily="18" charset="0"/>
              </a:rPr>
              <a:t>, </a:t>
            </a:r>
            <a:r>
              <a:rPr lang="ru-RU" sz="1800" b="0" dirty="0" smtClean="0">
                <a:effectLst/>
                <a:latin typeface="Times New Roman" pitchFamily="18" charset="0"/>
                <a:cs typeface="Times New Roman" pitchFamily="18" charset="0"/>
                <a:hlinkClick r:id="rId7" tooltip="Судороги"/>
              </a:rPr>
              <a:t>судороги</a:t>
            </a:r>
            <a:r>
              <a:rPr lang="ru-RU" sz="1800" b="0" dirty="0" smtClean="0">
                <a:effectLst/>
                <a:latin typeface="Times New Roman" pitchFamily="18" charset="0"/>
                <a:cs typeface="Times New Roman" pitchFamily="18" charset="0"/>
              </a:rPr>
              <a:t>, </a:t>
            </a:r>
            <a:r>
              <a:rPr lang="ru-RU" sz="1800" b="0" dirty="0" smtClean="0">
                <a:effectLst/>
                <a:latin typeface="Times New Roman" pitchFamily="18" charset="0"/>
                <a:cs typeface="Times New Roman" pitchFamily="18" charset="0"/>
                <a:hlinkClick r:id="rId8" tooltip="Манежные движения (страница отсутствует)"/>
              </a:rPr>
              <a:t>манежные </a:t>
            </a:r>
            <a:r>
              <a:rPr lang="ru-RU" sz="1800" b="0" dirty="0" smtClean="0">
                <a:latin typeface="Times New Roman" pitchFamily="18" charset="0"/>
                <a:cs typeface="Times New Roman" pitchFamily="18" charset="0"/>
                <a:hlinkClick r:id="rId8" tooltip="Манежные движения (страница отсутствует)"/>
              </a:rPr>
              <a:t>движения</a:t>
            </a:r>
            <a:r>
              <a:rPr lang="ru-RU" sz="1800" b="0" dirty="0" smtClean="0">
                <a:latin typeface="Times New Roman" pitchFamily="18" charset="0"/>
                <a:cs typeface="Times New Roman" pitchFamily="18" charset="0"/>
              </a:rPr>
              <a:t>.</a:t>
            </a:r>
            <a:r>
              <a:rPr lang="ru-RU" sz="1100" dirty="0" smtClean="0">
                <a:latin typeface="Times New Roman" pitchFamily="18" charset="0"/>
                <a:cs typeface="Times New Roman" pitchFamily="18" charset="0"/>
              </a:rPr>
              <a:t/>
            </a:r>
            <a:br>
              <a:rPr lang="ru-RU" sz="1100" dirty="0" smtClean="0">
                <a:latin typeface="Times New Roman" pitchFamily="18" charset="0"/>
                <a:cs typeface="Times New Roman" pitchFamily="18" charset="0"/>
              </a:rPr>
            </a:br>
            <a:endParaRPr lang="ru-RU" sz="1100" dirty="0">
              <a:latin typeface="Times New Roman" pitchFamily="18" charset="0"/>
              <a:cs typeface="Times New Roman" pitchFamily="18" charset="0"/>
            </a:endParaRPr>
          </a:p>
        </p:txBody>
      </p:sp>
      <p:sp>
        <p:nvSpPr>
          <p:cNvPr id="5" name="Текст 4"/>
          <p:cNvSpPr>
            <a:spLocks noGrp="1"/>
          </p:cNvSpPr>
          <p:nvPr>
            <p:ph type="subTitle" idx="1"/>
          </p:nvPr>
        </p:nvSpPr>
        <p:spPr>
          <a:xfrm>
            <a:off x="1432560" y="714356"/>
            <a:ext cx="7406640" cy="1000132"/>
          </a:xfrm>
        </p:spPr>
        <p:txBody>
          <a:bodyPr>
            <a:normAutofit/>
          </a:bodyPr>
          <a:lstStyle/>
          <a:p>
            <a:r>
              <a:rPr lang="ru-RU" sz="3200" b="1" u="sng" dirty="0" smtClean="0">
                <a:latin typeface="Times New Roman" pitchFamily="18" charset="0"/>
                <a:cs typeface="Times New Roman" pitchFamily="18" charset="0"/>
              </a:rPr>
              <a:t>Симптомы и течение</a:t>
            </a:r>
            <a:endParaRPr lang="ru-RU" sz="3200" b="1" u="sng"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endParaRPr lang="ru-RU" dirty="0"/>
          </a:p>
        </p:txBody>
      </p:sp>
      <p:pic>
        <p:nvPicPr>
          <p:cNvPr id="7" name="Рисунок 6" descr="042-bacterii2.jpg"/>
          <p:cNvPicPr>
            <a:picLocks noGrp="1" noChangeAspect="1"/>
          </p:cNvPicPr>
          <p:nvPr>
            <p:ph type="pic" idx="1"/>
          </p:nvPr>
        </p:nvPicPr>
        <p:blipFill>
          <a:blip r:embed="rId2"/>
          <a:srcRect l="3099" r="3099"/>
          <a:stretch>
            <a:fillRect/>
          </a:stretch>
        </p:blipFill>
        <p:spPr/>
      </p:pic>
      <p:sp>
        <p:nvSpPr>
          <p:cNvPr id="6" name="Текст 5"/>
          <p:cNvSpPr>
            <a:spLocks noGrp="1"/>
          </p:cNvSpPr>
          <p:nvPr>
            <p:ph type="body" sz="half" idx="2"/>
          </p:nvPr>
        </p:nvSpPr>
        <p:spPr/>
        <p:txBody>
          <a:bodyPr/>
          <a:lstStyle/>
          <a:p>
            <a:r>
              <a:rPr lang="ru-RU" sz="1600" b="1" dirty="0" smtClean="0">
                <a:solidFill>
                  <a:schemeClr val="tx1"/>
                </a:solidFill>
              </a:rPr>
              <a:t>обнаружили </a:t>
            </a:r>
            <a:r>
              <a:rPr lang="ru-RU" sz="1600" b="1" dirty="0" err="1" smtClean="0">
                <a:solidFill>
                  <a:schemeClr val="tx1"/>
                </a:solidFill>
              </a:rPr>
              <a:t>сверхзаразный</a:t>
            </a:r>
            <a:r>
              <a:rPr lang="ru-RU" sz="1600" b="1" dirty="0" smtClean="0">
                <a:solidFill>
                  <a:schemeClr val="tx1"/>
                </a:solidFill>
              </a:rPr>
              <a:t> вирус гриппа </a:t>
            </a:r>
          </a:p>
          <a:p>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432560" y="1285860"/>
            <a:ext cx="7406640" cy="5000660"/>
          </a:xfrm>
        </p:spPr>
        <p:txBody>
          <a:bodyPr>
            <a:noAutofit/>
          </a:bodyPr>
          <a:lstStyle/>
          <a:p>
            <a:r>
              <a:rPr lang="ru-RU" sz="1400" dirty="0" smtClean="0">
                <a:latin typeface="Times New Roman" pitchFamily="18" charset="0"/>
                <a:cs typeface="Times New Roman" pitchFamily="18" charset="0"/>
              </a:rPr>
              <a:t/>
            </a:r>
            <a:br>
              <a:rPr lang="ru-RU" sz="1400" dirty="0" smtClean="0">
                <a:latin typeface="Times New Roman" pitchFamily="18" charset="0"/>
                <a:cs typeface="Times New Roman" pitchFamily="18" charset="0"/>
              </a:rPr>
            </a:br>
            <a:r>
              <a:rPr lang="en-US" sz="1400" dirty="0" smtClean="0">
                <a:latin typeface="Times New Roman" pitchFamily="18" charset="0"/>
                <a:cs typeface="Times New Roman" pitchFamily="18" charset="0"/>
              </a:rPr>
              <a:t>      </a:t>
            </a:r>
            <a:r>
              <a:rPr lang="ru-RU" sz="1400" dirty="0" smtClean="0">
                <a:latin typeface="Times New Roman" pitchFamily="18" charset="0"/>
                <a:cs typeface="Times New Roman" pitchFamily="18" charset="0"/>
              </a:rPr>
              <a:t>Необходимо </a:t>
            </a:r>
            <a:r>
              <a:rPr lang="ru-RU" sz="1400" dirty="0" smtClean="0">
                <a:latin typeface="Times New Roman" pitchFamily="18" charset="0"/>
                <a:cs typeface="Times New Roman" pitchFamily="18" charset="0"/>
              </a:rPr>
              <a:t>учитывать эпизоотологические особенности, респираторные признаки болезни и патологоанатомические изменения, на которых основывается предварительная диагностика. </a:t>
            </a:r>
            <a:r>
              <a:rPr lang="en-US" sz="1400" dirty="0" smtClean="0">
                <a:latin typeface="Times New Roman" pitchFamily="18" charset="0"/>
                <a:cs typeface="Times New Roman" pitchFamily="18" charset="0"/>
              </a:rPr>
              <a:t> </a:t>
            </a:r>
            <a:r>
              <a:rPr lang="ru-RU" sz="1400" dirty="0" smtClean="0">
                <a:latin typeface="Times New Roman" pitchFamily="18" charset="0"/>
                <a:cs typeface="Times New Roman" pitchFamily="18" charset="0"/>
              </a:rPr>
              <a:t>Для </a:t>
            </a:r>
            <a:r>
              <a:rPr lang="ru-RU" sz="1400" dirty="0" smtClean="0">
                <a:latin typeface="Times New Roman" pitchFamily="18" charset="0"/>
                <a:cs typeface="Times New Roman" pitchFamily="18" charset="0"/>
              </a:rPr>
              <a:t>постановки окончательного диагноза необходим комплекс лабораторных вирусологических исследований. </a:t>
            </a:r>
            <a:br>
              <a:rPr lang="ru-RU" sz="1400" dirty="0" smtClean="0">
                <a:latin typeface="Times New Roman" pitchFamily="18" charset="0"/>
                <a:cs typeface="Times New Roman" pitchFamily="18" charset="0"/>
              </a:rPr>
            </a:br>
            <a:r>
              <a:rPr lang="en-US" sz="1400" dirty="0" smtClean="0">
                <a:latin typeface="Times New Roman" pitchFamily="18" charset="0"/>
                <a:cs typeface="Times New Roman" pitchFamily="18" charset="0"/>
              </a:rPr>
              <a:t>        </a:t>
            </a:r>
            <a:r>
              <a:rPr lang="ru-RU" sz="1400" dirty="0" smtClean="0">
                <a:latin typeface="Times New Roman" pitchFamily="18" charset="0"/>
                <a:cs typeface="Times New Roman" pitchFamily="18" charset="0"/>
              </a:rPr>
              <a:t>В </a:t>
            </a:r>
            <a:r>
              <a:rPr lang="ru-RU" sz="1400" dirty="0" smtClean="0">
                <a:latin typeface="Times New Roman" pitchFamily="18" charset="0"/>
                <a:cs typeface="Times New Roman" pitchFamily="18" charset="0"/>
              </a:rPr>
              <a:t>лабораторию направляют патологический материал (легкие, печень, головной мозг и др.) от павших в острую стадию болезни птиц. Трупный материал должен быть свежим, допускается его замораживание до -60 °С с целью консервации вируса или сохранение в 50%-ном растворе глицерина. Для серологических исследований от кур берут парные сыворотки крови в различные периоды развития болезни. </a:t>
            </a:r>
            <a:br>
              <a:rPr lang="ru-RU" sz="1400" dirty="0" smtClean="0">
                <a:latin typeface="Times New Roman" pitchFamily="18" charset="0"/>
                <a:cs typeface="Times New Roman" pitchFamily="18" charset="0"/>
              </a:rPr>
            </a:br>
            <a:r>
              <a:rPr lang="en-US" sz="1400" dirty="0" smtClean="0">
                <a:latin typeface="Times New Roman" pitchFamily="18" charset="0"/>
                <a:cs typeface="Times New Roman" pitchFamily="18" charset="0"/>
              </a:rPr>
              <a:t>       </a:t>
            </a:r>
            <a:r>
              <a:rPr lang="ru-RU" sz="1400" dirty="0" smtClean="0">
                <a:latin typeface="Times New Roman" pitchFamily="18" charset="0"/>
                <a:cs typeface="Times New Roman" pitchFamily="18" charset="0"/>
              </a:rPr>
              <a:t>Для </a:t>
            </a:r>
            <a:r>
              <a:rPr lang="ru-RU" sz="1400" dirty="0" smtClean="0">
                <a:latin typeface="Times New Roman" pitchFamily="18" charset="0"/>
                <a:cs typeface="Times New Roman" pitchFamily="18" charset="0"/>
              </a:rPr>
              <a:t>выделения вируса применяют методы заражения куриных эмбрионов, для идентификации выделенного вируса – РГА, РТГА и РСК. Биологическую пробу ставят на цыплятах 60…120-дневного возраста. </a:t>
            </a:r>
            <a:br>
              <a:rPr lang="ru-RU" sz="1400" dirty="0" smtClean="0">
                <a:latin typeface="Times New Roman" pitchFamily="18" charset="0"/>
                <a:cs typeface="Times New Roman" pitchFamily="18" charset="0"/>
              </a:rPr>
            </a:br>
            <a:r>
              <a:rPr lang="en-US" sz="1400" dirty="0" smtClean="0">
                <a:latin typeface="Times New Roman" pitchFamily="18" charset="0"/>
                <a:cs typeface="Times New Roman" pitchFamily="18" charset="0"/>
              </a:rPr>
              <a:t>       </a:t>
            </a:r>
            <a:r>
              <a:rPr lang="ru-RU" sz="1400" dirty="0" smtClean="0">
                <a:latin typeface="Times New Roman" pitchFamily="18" charset="0"/>
                <a:cs typeface="Times New Roman" pitchFamily="18" charset="0"/>
              </a:rPr>
              <a:t>В </a:t>
            </a:r>
            <a:r>
              <a:rPr lang="ru-RU" sz="1400" dirty="0" smtClean="0">
                <a:latin typeface="Times New Roman" pitchFamily="18" charset="0"/>
                <a:cs typeface="Times New Roman" pitchFamily="18" charset="0"/>
              </a:rPr>
              <a:t>целях ретроспективной диагностики используют РТГА, РДП, ИФА и ПЦР, для которых биологическая промышленность России выпускает соответствующие диагностические наборы. Антитела появляются у зараженных птиц с 4…10-ГО дня, двукратное исследование показывает нарастание антител. Для выявления антител к вирусу гриппа птиц наиболее эффективным в настоящее время считается набор для иммуноферментного анализа (производства АПП «</a:t>
            </a:r>
            <a:r>
              <a:rPr lang="ru-RU" sz="1400" dirty="0" err="1" smtClean="0">
                <a:latin typeface="Times New Roman" pitchFamily="18" charset="0"/>
                <a:cs typeface="Times New Roman" pitchFamily="18" charset="0"/>
              </a:rPr>
              <a:t>Авивак</a:t>
            </a:r>
            <a:r>
              <a:rPr lang="ru-RU" sz="1400" dirty="0" smtClean="0">
                <a:latin typeface="Times New Roman" pitchFamily="18" charset="0"/>
                <a:cs typeface="Times New Roman" pitchFamily="18" charset="0"/>
              </a:rPr>
              <a:t>»). </a:t>
            </a:r>
            <a:br>
              <a:rPr lang="ru-RU" sz="1400" dirty="0" smtClean="0">
                <a:latin typeface="Times New Roman" pitchFamily="18" charset="0"/>
                <a:cs typeface="Times New Roman" pitchFamily="18" charset="0"/>
              </a:rPr>
            </a:br>
            <a:r>
              <a:rPr lang="en-US"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Генерализованную</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септицемическую</a:t>
            </a:r>
            <a:r>
              <a:rPr lang="ru-RU" sz="1400" dirty="0" smtClean="0">
                <a:latin typeface="Times New Roman" pitchFamily="18" charset="0"/>
                <a:cs typeface="Times New Roman" pitchFamily="18" charset="0"/>
              </a:rPr>
              <a:t> форму гриппа необходимо дифференцировать от болезни Ньюкасла, респираторную форму – от инфекционного бронхита, </a:t>
            </a:r>
            <a:r>
              <a:rPr lang="ru-RU" sz="1400" dirty="0" err="1" smtClean="0">
                <a:latin typeface="Times New Roman" pitchFamily="18" charset="0"/>
                <a:cs typeface="Times New Roman" pitchFamily="18" charset="0"/>
              </a:rPr>
              <a:t>микоплазмоза</a:t>
            </a:r>
            <a:r>
              <a:rPr lang="ru-RU" sz="1400" dirty="0" smtClean="0">
                <a:latin typeface="Times New Roman" pitchFamily="18" charset="0"/>
                <a:cs typeface="Times New Roman" pitchFamily="18" charset="0"/>
              </a:rPr>
              <a:t>, ларинготрахеита и других респираторных заболеваний птиц. </a:t>
            </a:r>
            <a:br>
              <a:rPr lang="ru-RU" sz="1400" dirty="0" smtClean="0">
                <a:latin typeface="Times New Roman" pitchFamily="18" charset="0"/>
                <a:cs typeface="Times New Roman" pitchFamily="18" charset="0"/>
              </a:rPr>
            </a:br>
            <a:r>
              <a:rPr lang="ru-RU" sz="1100" dirty="0" smtClean="0">
                <a:latin typeface="Times New Roman" pitchFamily="18" charset="0"/>
                <a:cs typeface="Times New Roman" pitchFamily="18" charset="0"/>
              </a:rPr>
              <a:t/>
            </a:r>
            <a:br>
              <a:rPr lang="ru-RU" sz="1100" dirty="0" smtClean="0">
                <a:latin typeface="Times New Roman" pitchFamily="18" charset="0"/>
                <a:cs typeface="Times New Roman" pitchFamily="18" charset="0"/>
              </a:rPr>
            </a:br>
            <a:endParaRPr lang="ru-RU" sz="1100" dirty="0">
              <a:latin typeface="Times New Roman" pitchFamily="18" charset="0"/>
              <a:cs typeface="Times New Roman" pitchFamily="18" charset="0"/>
            </a:endParaRPr>
          </a:p>
        </p:txBody>
      </p:sp>
      <p:sp>
        <p:nvSpPr>
          <p:cNvPr id="4" name="Подзаголовок 3"/>
          <p:cNvSpPr>
            <a:spLocks noGrp="1"/>
          </p:cNvSpPr>
          <p:nvPr>
            <p:ph type="subTitle" idx="1"/>
          </p:nvPr>
        </p:nvSpPr>
        <p:spPr>
          <a:xfrm>
            <a:off x="1000100" y="571480"/>
            <a:ext cx="8143900" cy="714380"/>
          </a:xfrm>
        </p:spPr>
        <p:txBody>
          <a:bodyPr>
            <a:normAutofit/>
          </a:bodyPr>
          <a:lstStyle/>
          <a:p>
            <a:pPr algn="just"/>
            <a:r>
              <a:rPr lang="ru-RU" sz="2400" b="1" u="sng" dirty="0" smtClean="0">
                <a:latin typeface="Times New Roman" pitchFamily="18" charset="0"/>
                <a:cs typeface="Times New Roman" pitchFamily="18" charset="0"/>
              </a:rPr>
              <a:t>Диагностика и дифференциальная </a:t>
            </a:r>
            <a:r>
              <a:rPr lang="en-US" sz="2400" b="1" u="sng" dirty="0" smtClean="0">
                <a:latin typeface="Times New Roman" pitchFamily="18" charset="0"/>
                <a:cs typeface="Times New Roman" pitchFamily="18" charset="0"/>
              </a:rPr>
              <a:t>             </a:t>
            </a:r>
            <a:r>
              <a:rPr lang="ru-RU" sz="2400" b="1" u="sng" dirty="0" smtClean="0">
                <a:latin typeface="Times New Roman" pitchFamily="18" charset="0"/>
                <a:cs typeface="Times New Roman" pitchFamily="18" charset="0"/>
              </a:rPr>
              <a:t>диагностика</a:t>
            </a:r>
            <a:r>
              <a:rPr lang="ru-RU" sz="2400" b="1" u="sng" dirty="0" smtClean="0">
                <a:latin typeface="Times New Roman" pitchFamily="18" charset="0"/>
                <a:cs typeface="Times New Roman" pitchFamily="18" charset="0"/>
              </a:rPr>
              <a:t> </a:t>
            </a:r>
            <a:endParaRPr lang="ru-RU" sz="2400" u="sng"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432560" y="1571612"/>
            <a:ext cx="7406640" cy="3357586"/>
          </a:xfrm>
        </p:spPr>
        <p:txBody>
          <a:bodyPr>
            <a:noAutofit/>
          </a:bodyPr>
          <a:lstStyle/>
          <a:p>
            <a:r>
              <a:rPr lang="ru-RU" sz="1100" b="1" dirty="0" smtClean="0">
                <a:latin typeface="Times New Roman" pitchFamily="18" charset="0"/>
                <a:cs typeface="Times New Roman" pitchFamily="18" charset="0"/>
              </a:rPr>
              <a:t> </a:t>
            </a:r>
            <a:r>
              <a:rPr lang="ru-RU" sz="1600" dirty="0" smtClean="0">
                <a:latin typeface="Times New Roman" pitchFamily="18" charset="0"/>
                <a:cs typeface="Times New Roman" pitchFamily="18" charset="0"/>
              </a:rPr>
              <a:t/>
            </a:r>
            <a:br>
              <a:rPr lang="ru-RU"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       </a:t>
            </a:r>
            <a:r>
              <a:rPr lang="ru-RU" sz="1600" dirty="0" smtClean="0">
                <a:latin typeface="Times New Roman" pitchFamily="18" charset="0"/>
                <a:cs typeface="Times New Roman" pitchFamily="18" charset="0"/>
              </a:rPr>
              <a:t>Для </a:t>
            </a:r>
            <a:r>
              <a:rPr lang="ru-RU" sz="1600" dirty="0" smtClean="0">
                <a:latin typeface="Times New Roman" pitchFamily="18" charset="0"/>
                <a:cs typeface="Times New Roman" pitchFamily="18" charset="0"/>
              </a:rPr>
              <a:t>профилактики гриппа птиц необходимо обособленно размещать птицу различных возрастных групп на территории, соблюдая при этом требуемые зооветеринарные разрывы. Комплектование птичников и зон следует проводить одновозрастной птицей. </a:t>
            </a:r>
            <a:br>
              <a:rPr lang="ru-RU"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     </a:t>
            </a:r>
            <a:r>
              <a:rPr lang="ru-RU" sz="1600" dirty="0" smtClean="0">
                <a:latin typeface="Times New Roman" pitchFamily="18" charset="0"/>
                <a:cs typeface="Times New Roman" pitchFamily="18" charset="0"/>
              </a:rPr>
              <a:t>В </a:t>
            </a:r>
            <a:r>
              <a:rPr lang="ru-RU" sz="1600" dirty="0" smtClean="0">
                <a:latin typeface="Times New Roman" pitchFamily="18" charset="0"/>
                <a:cs typeface="Times New Roman" pitchFamily="18" charset="0"/>
              </a:rPr>
              <a:t>период предусмотренного </a:t>
            </a:r>
            <a:r>
              <a:rPr lang="ru-RU" sz="1600" dirty="0" err="1" smtClean="0">
                <a:latin typeface="Times New Roman" pitchFamily="18" charset="0"/>
                <a:cs typeface="Times New Roman" pitchFamily="18" charset="0"/>
              </a:rPr>
              <a:t>ветсанправилами</a:t>
            </a:r>
            <a:r>
              <a:rPr lang="ru-RU" sz="1600" dirty="0" smtClean="0">
                <a:latin typeface="Times New Roman" pitchFamily="18" charset="0"/>
                <a:cs typeface="Times New Roman" pitchFamily="18" charset="0"/>
              </a:rPr>
              <a:t> </a:t>
            </a:r>
            <a:r>
              <a:rPr lang="ru-RU" sz="1600" dirty="0" err="1" smtClean="0">
                <a:latin typeface="Times New Roman" pitchFamily="18" charset="0"/>
                <a:cs typeface="Times New Roman" pitchFamily="18" charset="0"/>
              </a:rPr>
              <a:t>межциклового</a:t>
            </a:r>
            <a:r>
              <a:rPr lang="ru-RU" sz="1600" dirty="0" smtClean="0">
                <a:latin typeface="Times New Roman" pitchFamily="18" charset="0"/>
                <a:cs typeface="Times New Roman" pitchFamily="18" charset="0"/>
              </a:rPr>
              <a:t> профилактического перерыва проводят тщательную очистку и трехкратную дезинфекцию помещений. </a:t>
            </a:r>
            <a:br>
              <a:rPr lang="ru-RU"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      </a:t>
            </a:r>
            <a:r>
              <a:rPr lang="ru-RU" sz="1600" dirty="0" smtClean="0">
                <a:latin typeface="Times New Roman" pitchFamily="18" charset="0"/>
                <a:cs typeface="Times New Roman" pitchFamily="18" charset="0"/>
              </a:rPr>
              <a:t>При </a:t>
            </a:r>
            <a:r>
              <a:rPr lang="ru-RU" sz="1600" dirty="0" smtClean="0">
                <a:latin typeface="Times New Roman" pitchFamily="18" charset="0"/>
                <a:cs typeface="Times New Roman" pitchFamily="18" charset="0"/>
              </a:rPr>
              <a:t>соблюдении мероприятий по предупреждению заноса возбудителя инфекции обращают внимание на благополучие по гриппу хозяйств, из которых завозят инкубационные яйца, проводят дезинфекцию транспорта, оборотной тары, выполняют все мероприятия, предусмотренные Ветеринарно-санитарными правилами для птицеводческих хозяйств. </a:t>
            </a:r>
            <a:r>
              <a:rPr lang="ru-RU" sz="1100" dirty="0" smtClean="0">
                <a:latin typeface="Times New Roman" pitchFamily="18" charset="0"/>
                <a:cs typeface="Times New Roman" pitchFamily="18" charset="0"/>
              </a:rPr>
              <a:t/>
            </a:r>
            <a:br>
              <a:rPr lang="ru-RU" sz="1100" dirty="0" smtClean="0">
                <a:latin typeface="Times New Roman" pitchFamily="18" charset="0"/>
                <a:cs typeface="Times New Roman" pitchFamily="18" charset="0"/>
              </a:rPr>
            </a:br>
            <a:r>
              <a:rPr lang="ru-RU" sz="1100" b="1" dirty="0" smtClean="0">
                <a:latin typeface="Times New Roman" pitchFamily="18" charset="0"/>
                <a:cs typeface="Times New Roman" pitchFamily="18" charset="0"/>
              </a:rPr>
              <a:t/>
            </a:r>
            <a:br>
              <a:rPr lang="ru-RU" sz="1100" b="1" dirty="0" smtClean="0">
                <a:latin typeface="Times New Roman" pitchFamily="18" charset="0"/>
                <a:cs typeface="Times New Roman" pitchFamily="18" charset="0"/>
              </a:rPr>
            </a:br>
            <a:endParaRPr lang="ru-RU" sz="1100" dirty="0">
              <a:latin typeface="Times New Roman" pitchFamily="18" charset="0"/>
              <a:cs typeface="Times New Roman" pitchFamily="18" charset="0"/>
            </a:endParaRPr>
          </a:p>
        </p:txBody>
      </p:sp>
      <p:sp>
        <p:nvSpPr>
          <p:cNvPr id="4" name="Подзаголовок 3"/>
          <p:cNvSpPr>
            <a:spLocks noGrp="1"/>
          </p:cNvSpPr>
          <p:nvPr>
            <p:ph type="subTitle" idx="1"/>
          </p:nvPr>
        </p:nvSpPr>
        <p:spPr>
          <a:xfrm>
            <a:off x="1432560" y="214290"/>
            <a:ext cx="7406640" cy="1214446"/>
          </a:xfrm>
        </p:spPr>
        <p:txBody>
          <a:bodyPr/>
          <a:lstStyle/>
          <a:p>
            <a:r>
              <a:rPr lang="ru-RU" sz="2800" b="1" u="sng" dirty="0" smtClean="0">
                <a:latin typeface="Times New Roman" pitchFamily="18" charset="0"/>
                <a:cs typeface="Times New Roman" pitchFamily="18" charset="0"/>
              </a:rPr>
              <a:t>Профилактика</a:t>
            </a:r>
            <a:endParaRPr lang="ru-RU" u="sng"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олнцестояние">
  <a:themeElements>
    <a:clrScheme name="Солнцестояние">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Солнцестояние">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Солнцестояние">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333</TotalTime>
  <Words>43</Words>
  <PresentationFormat>Экран (4:3)</PresentationFormat>
  <Paragraphs>23</Paragraphs>
  <Slides>15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15</vt:i4>
      </vt:variant>
    </vt:vector>
  </HeadingPairs>
  <TitlesOfParts>
    <vt:vector size="16" baseType="lpstr">
      <vt:lpstr>Солнцестояние</vt:lpstr>
      <vt:lpstr>Слайд 1</vt:lpstr>
      <vt:lpstr>Этиология  Возбудитель гриппа птиц — РНК-содержащий вирус Influenza virus A, относящийся к семейству Orthomyxoviridae, по комплемент-связывающему антигену (РНП) родственен вирусу гриппа A человека и животных. Для вириона характерны полиморфность, преобладающая сферическая форма, размер 60—180 нм. Вирион имеет липопротеидную оболочку с радиально расположенными на ней шипиками, которая заключает в себе свёрнутое кольцо РНП. Геном вириона состоит из 6 или более типов РНК. Вирус обладает инфекционной,гемагглютинирующей и нейраминидазной активностью. Хорошо размножается в развивающихся 10—11-суточных эмбрионах кур. Вируссодержащая аллантоисная жидкость обладает способностью агглютинировать эритроциты многих видов животных. При культивировании вируса в культуре тканей многие штаммы обладают цитопатическим действием игемадсорбирующими свойствами. Штаммы вируса гриппа птиц, выделенные от различных видов птиц, могут отличаться по вирулентности, спектру патогенности и структуре поверхностных антигенов (гемагглютинина и нейраминидазы). Вирус быстро инактивируется под действием 3%-ного раствора едкого натра и фенола, 0,1%-ного раствораформальдегида. Длительно сохраняется при низких температурах и высушивании У вируса гриппа типа A известно шестнадцать вариантов структуры гемагглютинина (HA1-16) и девять нейраминидазы (NA1-9). Именно комбинации этих двух гликопротеинов и определяют подтип вируса. Теоретически возможны 144 таких комбинации, 86 из которых реально обнаружены в природе. Для птиц наиболее патогенны варианты H5 и H7. </vt:lpstr>
      <vt:lpstr>Слайд 3</vt:lpstr>
      <vt:lpstr>Эпизоотология </vt:lpstr>
      <vt:lpstr>Слайд 5</vt:lpstr>
      <vt:lpstr> Инкубационный период от 20—30 часов до 2 суток. Болезнь проявляется резким снижением яйценоскости, поедания корма, жаждой, угнетением. У больной птицы перья взъерошены, незадолго перед гибелью — цианоз гребня и серёжек. Куры стоят с опущенной головой и закрытыми глазами; слизистые оболочки у них гиперемированы; носовые отверстия заклееныэкссудатом. Дыхание хриплое, учащённое, температура тела 43—44 °C. Наблюдают также диарею, помёт окрашен в коричнево-зелёный цвет, неврозы, судороги, манежные движения. </vt:lpstr>
      <vt:lpstr>Слайд 7</vt:lpstr>
      <vt:lpstr>       Необходимо учитывать эпизоотологические особенности, респираторные признаки болезни и патологоанатомические изменения, на которых основывается предварительная диагностика.  Для постановки окончательного диагноза необходим комплекс лабораторных вирусологических исследований.          В лабораторию направляют патологический материал (легкие, печень, головной мозг и др.) от павших в острую стадию болезни птиц. Трупный материал должен быть свежим, допускается его замораживание до -60 °С с целью консервации вируса или сохранение в 50%-ном растворе глицерина. Для серологических исследований от кур берут парные сыворотки крови в различные периоды развития болезни.         Для выделения вируса применяют методы заражения куриных эмбрионов, для идентификации выделенного вируса – РГА, РТГА и РСК. Биологическую пробу ставят на цыплятах 60…120-дневного возраста.         В целях ретроспективной диагностики используют РТГА, РДП, ИФА и ПЦР, для которых биологическая промышленность России выпускает соответствующие диагностические наборы. Антитела появляются у зараженных птиц с 4…10-ГО дня, двукратное исследование показывает нарастание антител. Для выявления антител к вирусу гриппа птиц наиболее эффективным в настоящее время считается набор для иммуноферментного анализа (производства АПП «Авивак»).         Генерализованную септицемическую форму гриппа необходимо дифференцировать от болезни Ньюкасла, респираторную форму – от инфекционного бронхита, микоплазмоза, ларинготрахеита и других респираторных заболеваний птиц.   </vt:lpstr>
      <vt:lpstr>         Для профилактики гриппа птиц необходимо обособленно размещать птицу различных возрастных групп на территории, соблюдая при этом требуемые зооветеринарные разрывы. Комплектование птичников и зон следует проводить одновозрастной птицей.       В период предусмотренного ветсанправилами межциклового профилактического перерыва проводят тщательную очистку и трехкратную дезинфекцию помещений.        При соблюдении мероприятий по предупреждению заноса возбудителя инфекции обращают внимание на благополучие по гриппу хозяйств, из которых завозят инкубационные яйца, проводят дезинфекцию транспорта, оборотной тары, выполняют все мероприятия, предусмотренные Ветеринарно-санитарными правилами для птицеводческих хозяйств.   </vt:lpstr>
      <vt:lpstr>Вирус гриппа птиц </vt:lpstr>
      <vt:lpstr>Патологоанатомические изменения   При вскрытии обнаруживают катаральные и катарально-геморрагические поражения    с лизистых оболочек пищеварительного тракта и дыхательных путей, подкожные отёки в области глотки, гортани, шеи, груди, ног, множественные точечные кровоизлияния в желудке, кишечнике, селезёнке, печени, почках и сердце. </vt:lpstr>
      <vt:lpstr>Лечение   Лечение больной птицы не разработано и нецелесообразно ввиду опасности разноса вируса.  </vt:lpstr>
      <vt:lpstr>      При определении диагноза в хозяйстве устанавливают карантин. В неблагополучном птичнике больную и подозрительную в заболевании птицу выбраковывают, убивают бескровным способом и утилизируют. Условно здоровое поголовье убивают на мясо. Проводят тщательную дезинфекцию помещения.           В случае появления в птицеводческих хозяйствах (на фермах) заболевания птиц гриппом, вызванным высокопатогенными вирусами, утверждают специальную комиссию по борьбе с гриппом, которая вводит жесткий санитарный режим работы хозяйства; разрабатывает комплекс мер, направленных на ликвидацию и недопущение распространения болезни, включая уничтожение переносчиков (главным образом перелетных иводоплавающих птиц); решает вопрос о проведении вакцинации в угрожаемых пунктах и зонах; устанавливает сроки санации и комплектования таких хозяйств птицей, исходя из конкретных условий; решает вопросы возможной защиты людей от заражения и их вакцинации против гриппа человека.  Карантин с хозяйства, неблагополучного по гриппу птиц, вызванному высокопатогенными вариантами вируса (в том числе не встречающимися в РФ), снимают после убоя всей птицы и проведения заключительной дезинфекции.            При проведении мероприятий по локализации болезни необходимо соблюдать меры предосторожности (использовать защитную маску, очки, комбинезон и др.  </vt:lpstr>
      <vt:lpstr>Слайд 14</vt:lpstr>
      <vt:lpstr>Слайд 15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cp:lastModifiedBy>Admin</cp:lastModifiedBy>
  <cp:revision>35</cp:revision>
  <dcterms:modified xsi:type="dcterms:W3CDTF">2012-10-09T21:46:37Z</dcterms:modified>
</cp:coreProperties>
</file>