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86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33519-C24A-4288-A055-8952214661EB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927A0-0E1F-4EA2-B232-97ACFE5AB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33519-C24A-4288-A055-8952214661EB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927A0-0E1F-4EA2-B232-97ACFE5AB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33519-C24A-4288-A055-8952214661EB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927A0-0E1F-4EA2-B232-97ACFE5AB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33519-C24A-4288-A055-8952214661EB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927A0-0E1F-4EA2-B232-97ACFE5AB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33519-C24A-4288-A055-8952214661EB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927A0-0E1F-4EA2-B232-97ACFE5AB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33519-C24A-4288-A055-8952214661EB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927A0-0E1F-4EA2-B232-97ACFE5AB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33519-C24A-4288-A055-8952214661EB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927A0-0E1F-4EA2-B232-97ACFE5AB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33519-C24A-4288-A055-8952214661EB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927A0-0E1F-4EA2-B232-97ACFE5AB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33519-C24A-4288-A055-8952214661EB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927A0-0E1F-4EA2-B232-97ACFE5AB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33519-C24A-4288-A055-8952214661EB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927A0-0E1F-4EA2-B232-97ACFE5AB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33519-C24A-4288-A055-8952214661EB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927A0-0E1F-4EA2-B232-97ACFE5AB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33519-C24A-4288-A055-8952214661EB}" type="datetimeFigureOut">
              <a:rPr lang="ru-RU" smtClean="0"/>
              <a:pPr/>
              <a:t>29.09.2012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927A0-0E1F-4EA2-B232-97ACFE5AB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vetwiki.com.ua/index.php?title=%D0%9F%D0%B0%D1%80%D0%B5%D0%B7&amp;action=edit&amp;redlink=1" TargetMode="External"/><Relationship Id="rId2" Type="http://schemas.openxmlformats.org/officeDocument/2006/relationships/hyperlink" Target="http://vetwiki.com.ua/%D0%9A%D0%BE%D0%BD%D1%8A%D1%8E%D0%BD%D0%BA%D1%82%D0%B8%D0%B2%D0%B8%D1%8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vetwiki.com.ua/index.php?title=%D0%9F%D0%B0%D1%80%D0%B0%D0%BB%D0%B8%D1%87&amp;action=edit&amp;redlink=1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jpeg"/><Relationship Id="rId7" Type="http://schemas.openxmlformats.org/officeDocument/2006/relationships/hyperlink" Target="http://images.yandex.kz/yandsearch?tld=kz&amp;p=3&amp;text=%D0%BF%D0%BE%D0%BF%D1%83%D0%B3%D0%B0%D0%B8%20%D0%BD%D1%8C%D1%8E%D0%BA%D0%B0%D1%81%D0%BB%D1%81%D0%BA%D0%BE%D0%B9%20%D0%B1%D0%BE%D0%BB%D0%B5%D0%B7%D0%BD%D1%8C%D1%8E&amp;img_url=kostroma.rfn.ru/p/m_24067.jpg&amp;pos=110&amp;rpt=simage" TargetMode="External"/><Relationship Id="rId2" Type="http://schemas.openxmlformats.org/officeDocument/2006/relationships/hyperlink" Target="http://images.yandex.kz/yandsearch?tld=kz&amp;p=4&amp;text=%D0%BD%D1%8C%D1%8E%D0%BA%D0%B0%D1%81%D0%BB%D1%81%D0%BA%D0%B0%D1%8F%20%D0%B1%D0%BE%D0%BB%D0%B5%D0%B7%D0%BD%D1%8C%20%D0%B1%D0%BE%D0%BB%D1%8C%D0%BD%D1%8B%D0%B5%20%D0%BF%D1%82%D0%B8%D1%86%D1%8B&amp;img_url=www.kremenostrich.com.ua/images/stories/5.0_farming/zabolevania/30_copy.jpg&amp;pos=129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hyperlink" Target="http://images.yandex.kz/yandsearch?text=%D0%BB%D1%8E%D0%B4%D0%B8%20%D1%81%20%D0%BD%D1%8C%D1%8E%D0%BA%D0%B0%D1%81%D0%BB%D1%81%D0%BA%D0%BE%D0%B9%20%D0%B1%D0%BE%D0%BB%D0%B5%D0%B7%D0%BD%D1%8C%D1%8E&amp;img_url=zoologu.ru/images/stories/01/image016.jpg&amp;pos=2&amp;rpt=simag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animal.comyr.com/image/virus/paramiksovirus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remenostrich.com.ua/images/stories/5.0_farming/zabolevania/29_copy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92D050"/>
                </a:solidFill>
              </a:rPr>
              <a:t>Болезнь Ньюкасла</a:t>
            </a:r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54274" name="Picture 2" descr="http://yaveterinar.ru/images/foto/130690690_186752553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1" y="1340768"/>
            <a:ext cx="6816757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</a:t>
            </a:r>
            <a:r>
              <a:rPr lang="ru-RU" dirty="0" smtClean="0">
                <a:solidFill>
                  <a:srgbClr val="FFFF00"/>
                </a:solidFill>
              </a:rPr>
              <a:t>атогенез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После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проникновения в организм возбудитель болезни быстро размножается в крови, вызывая септицемию, интоксикацию, кровоизлияния, отеки. Через 24 - 36 ч после заражения вирус обнаруживается в сердце, печени, селезенке, почках, головном мозге, кишечнике, желудке, вызывая дистрофические и застойные процессы в различных органах и тканях.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48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Течение и симптомы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	</a:t>
            </a:r>
            <a:r>
              <a:rPr lang="ru-RU" sz="3400" dirty="0" smtClean="0">
                <a:solidFill>
                  <a:schemeClr val="accent2">
                    <a:lumMod val="75000"/>
                  </a:schemeClr>
                </a:solidFill>
              </a:rPr>
              <a:t>Инкубационный </a:t>
            </a:r>
            <a:r>
              <a:rPr lang="ru-RU" sz="3400" dirty="0" smtClean="0">
                <a:solidFill>
                  <a:schemeClr val="accent2">
                    <a:lumMod val="75000"/>
                  </a:schemeClr>
                </a:solidFill>
              </a:rPr>
              <a:t>период 2—7 суток, реже 9—12. Течение болезни молниеносное, острое, </a:t>
            </a:r>
            <a:r>
              <a:rPr lang="ru-RU" sz="3400" dirty="0" err="1" smtClean="0">
                <a:solidFill>
                  <a:schemeClr val="accent2">
                    <a:lumMod val="75000"/>
                  </a:schemeClr>
                </a:solidFill>
              </a:rPr>
              <a:t>подострое</a:t>
            </a:r>
            <a:r>
              <a:rPr lang="ru-RU" sz="3400" dirty="0" smtClean="0">
                <a:solidFill>
                  <a:schemeClr val="accent2">
                    <a:lumMod val="75000"/>
                  </a:schemeClr>
                </a:solidFill>
              </a:rPr>
              <a:t> и хроническое. При </a:t>
            </a:r>
            <a:r>
              <a:rPr lang="ru-RU" sz="3400" b="1" dirty="0" smtClean="0">
                <a:solidFill>
                  <a:schemeClr val="accent2">
                    <a:lumMod val="75000"/>
                  </a:schemeClr>
                </a:solidFill>
              </a:rPr>
              <a:t>молниеносном течении</a:t>
            </a:r>
            <a:r>
              <a:rPr lang="ru-RU" sz="3400" dirty="0" smtClean="0">
                <a:solidFill>
                  <a:schemeClr val="accent2">
                    <a:lumMod val="75000"/>
                  </a:schemeClr>
                </a:solidFill>
              </a:rPr>
              <a:t> птица погибает внезапно без выраженных клинических признаков. При </a:t>
            </a:r>
            <a:r>
              <a:rPr lang="ru-RU" sz="3400" b="1" dirty="0" smtClean="0">
                <a:solidFill>
                  <a:schemeClr val="accent2">
                    <a:lumMod val="75000"/>
                  </a:schemeClr>
                </a:solidFill>
              </a:rPr>
              <a:t>остром течении</a:t>
            </a:r>
            <a:r>
              <a:rPr lang="ru-RU" sz="3400" dirty="0" smtClean="0">
                <a:solidFill>
                  <a:schemeClr val="accent2">
                    <a:lumMod val="75000"/>
                  </a:schemeClr>
                </a:solidFill>
              </a:rPr>
              <a:t> аппетит у птиц резко падает, температура повышается до 44 °C. Появляются угнетение, малоподвижность, симптомы поражения дыхательной и нервной систем, развивается </a:t>
            </a:r>
            <a:r>
              <a:rPr lang="ru-RU" sz="3400" dirty="0" smtClean="0">
                <a:solidFill>
                  <a:schemeClr val="accent2">
                    <a:lumMod val="75000"/>
                  </a:schemeClr>
                </a:solidFill>
                <a:hlinkClick r:id="rId2" tooltip="Конъюнктивит"/>
              </a:rPr>
              <a:t>конъюнктивит</a:t>
            </a:r>
            <a:r>
              <a:rPr lang="ru-RU" sz="3400" dirty="0" smtClean="0">
                <a:solidFill>
                  <a:schemeClr val="accent2">
                    <a:lumMod val="75000"/>
                  </a:schemeClr>
                </a:solidFill>
              </a:rPr>
              <a:t> (роговица мутнеет). В ротовой и носовой полостях скапливается много слизи. Птицы кашляют, чихают, издают каркающие звуки и дышат с открытым клювом. Частый признак — понос, иногда с примесью крови. При поражении центральной нервной системы походка становится шаткой, птицы совершают круговые движения, появляются параличи шеи, крыльев, ног, </a:t>
            </a:r>
            <a:r>
              <a:rPr lang="ru-RU" sz="3400" dirty="0" err="1" smtClean="0">
                <a:solidFill>
                  <a:schemeClr val="accent2">
                    <a:lumMod val="75000"/>
                  </a:schemeClr>
                </a:solidFill>
              </a:rPr>
              <a:t>эпистотонус</a:t>
            </a:r>
            <a:r>
              <a:rPr lang="ru-RU" sz="3400" dirty="0" smtClean="0">
                <a:solidFill>
                  <a:schemeClr val="accent2">
                    <a:lumMod val="75000"/>
                  </a:schemeClr>
                </a:solidFill>
              </a:rPr>
              <a:t>, смерть наступает через 3—12 суток после начала болезни. </a:t>
            </a:r>
            <a:r>
              <a:rPr lang="ru-RU" sz="3400" dirty="0" smtClean="0">
                <a:solidFill>
                  <a:srgbClr val="FF0000"/>
                </a:solidFill>
              </a:rPr>
              <a:t>При </a:t>
            </a:r>
            <a:r>
              <a:rPr lang="ru-RU" sz="3400" b="1" dirty="0" err="1" smtClean="0">
                <a:solidFill>
                  <a:srgbClr val="FF0000"/>
                </a:solidFill>
              </a:rPr>
              <a:t>подостром</a:t>
            </a:r>
            <a:r>
              <a:rPr lang="ru-RU" sz="3400" dirty="0" smtClean="0">
                <a:solidFill>
                  <a:srgbClr val="FF0000"/>
                </a:solidFill>
              </a:rPr>
              <a:t> и </a:t>
            </a:r>
            <a:r>
              <a:rPr lang="ru-RU" sz="3400" b="1" dirty="0" smtClean="0">
                <a:solidFill>
                  <a:srgbClr val="FF0000"/>
                </a:solidFill>
              </a:rPr>
              <a:t>хроническом</a:t>
            </a:r>
            <a:r>
              <a:rPr lang="ru-RU" sz="3400" dirty="0" smtClean="0">
                <a:solidFill>
                  <a:srgbClr val="FF0000"/>
                </a:solidFill>
              </a:rPr>
              <a:t> течении наблюдают повышенную возбудимость птиц, судороги, </a:t>
            </a:r>
            <a:r>
              <a:rPr lang="ru-RU" sz="3400" dirty="0" smtClean="0">
                <a:solidFill>
                  <a:srgbClr val="FF0000"/>
                </a:solidFill>
                <a:hlinkClick r:id="rId3" tooltip="Парез (такой страницы не существует)"/>
              </a:rPr>
              <a:t>парезы</a:t>
            </a:r>
            <a:r>
              <a:rPr lang="ru-RU" sz="3400" dirty="0" smtClean="0">
                <a:solidFill>
                  <a:srgbClr val="FF0000"/>
                </a:solidFill>
              </a:rPr>
              <a:t> и </a:t>
            </a:r>
            <a:r>
              <a:rPr lang="ru-RU" sz="3400" dirty="0" smtClean="0">
                <a:solidFill>
                  <a:srgbClr val="FF0000"/>
                </a:solidFill>
                <a:hlinkClick r:id="rId4" tooltip="Паралич (такой страницы не существует)"/>
              </a:rPr>
              <a:t>параличи</a:t>
            </a:r>
            <a:r>
              <a:rPr lang="ru-RU" sz="3400" dirty="0" smtClean="0">
                <a:solidFill>
                  <a:srgbClr val="FF0000"/>
                </a:solidFill>
              </a:rPr>
              <a:t> конечностей, дрожание головы, перекручивание шеи, сильное истощение. </a:t>
            </a:r>
            <a:r>
              <a:rPr lang="ru-RU" sz="3400" b="1" dirty="0" err="1" smtClean="0">
                <a:solidFill>
                  <a:srgbClr val="FF0000"/>
                </a:solidFill>
              </a:rPr>
              <a:t>Атипичная</a:t>
            </a:r>
            <a:r>
              <a:rPr lang="ru-RU" sz="3400" b="1" dirty="0" smtClean="0">
                <a:solidFill>
                  <a:srgbClr val="FF0000"/>
                </a:solidFill>
              </a:rPr>
              <a:t> форма</a:t>
            </a:r>
            <a:r>
              <a:rPr lang="ru-RU" sz="3400" dirty="0" smtClean="0">
                <a:solidFill>
                  <a:srgbClr val="FF0000"/>
                </a:solidFill>
              </a:rPr>
              <a:t> болезни Ньюкасла характеризуется отсутствием симптомов или нехарактерными симптомами и невысоким процентом гибели (до 15—30%).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Лабораторная диагностика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solidFill>
                  <a:srgbClr val="00B0F0"/>
                </a:solidFill>
              </a:rPr>
              <a:t>Диагноз </a:t>
            </a:r>
            <a:r>
              <a:rPr lang="ru-RU" dirty="0" smtClean="0">
                <a:solidFill>
                  <a:srgbClr val="00B0F0"/>
                </a:solidFill>
              </a:rPr>
              <a:t>ставят на основании эпизоотологических, клинических и патологоанатомических данных и результатов лабораторных исследований, обязательное условие которых — выделение вируса и его идентификация в реакции торможения гемагглютинации с эталонными сыворотками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59735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solidFill>
                  <a:srgbClr val="00B050"/>
                </a:solidFill>
              </a:rPr>
              <a:t>Предусматривает </a:t>
            </a:r>
            <a:r>
              <a:rPr lang="ru-RU" dirty="0" smtClean="0">
                <a:solidFill>
                  <a:srgbClr val="00B050"/>
                </a:solidFill>
              </a:rPr>
              <a:t>выделение вируса в куриных эмбрионах, его индикацию и идентификацию по РГА, РЗГА, </a:t>
            </a:r>
            <a:r>
              <a:rPr lang="ru-RU" dirty="0" err="1" smtClean="0">
                <a:solidFill>
                  <a:srgbClr val="00B050"/>
                </a:solidFill>
              </a:rPr>
              <a:t>РЗГАд</a:t>
            </a:r>
            <a:r>
              <a:rPr lang="ru-RU" dirty="0" smtClean="0">
                <a:solidFill>
                  <a:srgbClr val="00B050"/>
                </a:solidFill>
              </a:rPr>
              <a:t>, РИФ, РН (на куриных эмбрионах и в культуре клеток) и ИФА, определения вирулентности вируса на цыплятах, а также выявление специфических антител в сыворотках крови переболевших и вакцинированных кур за РЗГА, РН, РНГА, РДП и ELISA-методом. </a:t>
            </a:r>
            <a:r>
              <a:rPr lang="ru-RU" dirty="0" smtClean="0">
                <a:solidFill>
                  <a:srgbClr val="0070C0"/>
                </a:solidFill>
              </a:rPr>
              <a:t>В лабораторию для исследования направляют в термосе со льдом трупики птиц, погибшей в первые 3 - 5 суток энзоотии, или головы и внутренние органы (легкие, трахею, селезенку, печень, почку), взятые от забитого с диагностической целью птицы в первые дни болезни.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78098"/>
          </a:xfrm>
        </p:spPr>
        <p:txBody>
          <a:bodyPr/>
          <a:lstStyle/>
          <a:p>
            <a:r>
              <a:rPr lang="ru-RU" dirty="0" smtClean="0"/>
              <a:t>Дифференциальная диагностика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52292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/>
              <a:t>Включает необходимость отличать </a:t>
            </a:r>
            <a:r>
              <a:rPr lang="ru-RU" dirty="0" err="1" smtClean="0"/>
              <a:t>ньюкаслской</a:t>
            </a:r>
            <a:r>
              <a:rPr lang="ru-RU" dirty="0" smtClean="0"/>
              <a:t> болезни от гриппа, инфекционного ларинготрахеита, инфекционного бронхита и </a:t>
            </a:r>
            <a:r>
              <a:rPr lang="ru-RU" dirty="0" err="1" smtClean="0"/>
              <a:t>пастереллеза</a:t>
            </a:r>
            <a:r>
              <a:rPr lang="ru-RU" dirty="0" smtClean="0"/>
              <a:t>. Срок исследования до 12суток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850106"/>
          </a:xfrm>
        </p:spPr>
        <p:txBody>
          <a:bodyPr/>
          <a:lstStyle/>
          <a:p>
            <a:r>
              <a:rPr lang="ru-RU" dirty="0" smtClean="0"/>
              <a:t>Иммунитет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Переболевшие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животные приобретают длительный и напряжённый иммунитет. В сыворотке крови этих животных обнаруживают комплементсвязывающие, нейтрализующие антитела и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антигенагглютинины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 Иммунные птицы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трансовариально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передают потомству пассивный иммунитет.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Чаще всего используют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сухие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вирус вакцины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лентогенных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штаммов В,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Ла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Сота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и Бор 74, которые применяют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интра-назально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аэрозольно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, а также выпаивания с водой.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В стационарно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неблагополучных зонах для ревакцинации птицы, ранее привитой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лентогеннымы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штаммами, применяют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вирус вакцину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мезогенного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штамма Н.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Лечение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Больную и подозреваемую по заболеванию птицу забивают бескровным методом и сжигают, чтобы предотвратить распространение возбудителя инфекции.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Профилактика и меры борьбы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		Для </a:t>
            </a:r>
            <a:r>
              <a:rPr lang="ru-RU" dirty="0" smtClean="0"/>
              <a:t>предупреждения болезни Ньюкасла выполняют общий комплекс ветеринарно-санитарных мероприятий, а также проводят специфическую профилактику. Вакцинация обеспечивает невосприимчивость птицы к заболеванию через 48—96 ч после прививки. Вакцину. применяют </a:t>
            </a:r>
            <a:r>
              <a:rPr lang="ru-RU" dirty="0" err="1" smtClean="0"/>
              <a:t>аэрозольно</a:t>
            </a:r>
            <a:r>
              <a:rPr lang="ru-RU" dirty="0" smtClean="0"/>
              <a:t>, закапыванием на конъюнктиву глаза или в нос, выпаиванием и внутримышечно. При возникновении болезни Ньюкасла хозяйство </a:t>
            </a:r>
            <a:r>
              <a:rPr lang="ru-RU" dirty="0" err="1" smtClean="0"/>
              <a:t>карантинируют</a:t>
            </a:r>
            <a:r>
              <a:rPr lang="ru-RU" dirty="0" smtClean="0"/>
              <a:t>. Больных и подозрительных по заболеванию птиц убивают, остальных вакцинируют. Если убивают большое количество птиц, проваренные тушки с разрешения </a:t>
            </a:r>
            <a:r>
              <a:rPr lang="ru-RU" dirty="0" err="1" smtClean="0"/>
              <a:t>вет</a:t>
            </a:r>
            <a:r>
              <a:rPr lang="ru-RU" dirty="0" smtClean="0"/>
              <a:t>. инспекции вывозят из хозяйства для переработки. Карантин с неблагополучного хозяйства снимают через 4 </a:t>
            </a:r>
            <a:r>
              <a:rPr lang="ru-RU" dirty="0" err="1" smtClean="0"/>
              <a:t>нед</a:t>
            </a:r>
            <a:r>
              <a:rPr lang="ru-RU" dirty="0" smtClean="0"/>
              <a:t> после последнего случая убоя или падежа птиц и заключительной дезинфекции.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6264696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Ньюкаслская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болезнь </a:t>
            </a:r>
            <a:r>
              <a:rPr lang="en-US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Pseudopestis</a:t>
            </a:r>
            <a:r>
              <a:rPr lang="en-US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avium</a:t>
            </a:r>
            <a:r>
              <a:rPr lang="en-US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Newcastle</a:t>
            </a:r>
            <a:r>
              <a:rPr lang="ru-RU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ru-RU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(англ.), </a:t>
            </a:r>
            <a:r>
              <a:rPr lang="ru-RU" i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Newcastle-Kra</a:t>
            </a:r>
            <a:r>
              <a:rPr lang="en-US" i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nk</a:t>
            </a:r>
            <a:r>
              <a:rPr lang="ru-RU" i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heit</a:t>
            </a:r>
            <a:r>
              <a:rPr lang="ru-RU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Psevdovogelpest</a:t>
            </a:r>
            <a:r>
              <a:rPr lang="ru-RU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(нем</a:t>
            </a:r>
            <a:r>
              <a:rPr lang="ru-RU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.)),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псевдо чума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птиц - это  высоко контагиозная вирусная инфекция, главным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образом отряда куриных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характеризующаяся пневмонией, энцефалитом,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множественными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точечными кровоизлияниями и поражением внутренних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органов. При остром течении болезни Ньюкасла летальность среди молодняка достигает 100% . Переболевшие цыплята плохо растут. Болезнь Ньюкасла описана и у человека.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0-tub-kz.yandex.net/i?id=409121846-62-72&amp;n=21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5454804" cy="3573016"/>
          </a:xfrm>
          <a:prstGeom prst="rect">
            <a:avLst/>
          </a:prstGeom>
          <a:noFill/>
        </p:spPr>
      </p:pic>
      <p:pic>
        <p:nvPicPr>
          <p:cNvPr id="51202" name="Picture 2" descr="http://im8-tub-kz.yandex.net/i?id=528836474-59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3933056"/>
            <a:ext cx="3573969" cy="2664296"/>
          </a:xfrm>
          <a:prstGeom prst="rect">
            <a:avLst/>
          </a:prstGeom>
          <a:noFill/>
        </p:spPr>
      </p:pic>
      <p:pic>
        <p:nvPicPr>
          <p:cNvPr id="51204" name="Picture 4" descr="http://www.refcenter57.ru/image/news/IFA/IFA_031201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0"/>
            <a:ext cx="3275856" cy="3501008"/>
          </a:xfrm>
          <a:prstGeom prst="rect">
            <a:avLst/>
          </a:prstGeom>
          <a:noFill/>
        </p:spPr>
      </p:pic>
      <p:pic>
        <p:nvPicPr>
          <p:cNvPr id="51206" name="Picture 6" descr="http://im6-tub-kz.yandex.net/i?id=542206801-69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60031" y="3717032"/>
            <a:ext cx="4187957" cy="3140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78098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Возбудитель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836712"/>
            <a:ext cx="5724128" cy="602128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  <a:cs typeface="Times New Roman" pitchFamily="18" charset="0"/>
              </a:rPr>
              <a:t>		</a:t>
            </a:r>
            <a:r>
              <a:rPr lang="ru-RU" sz="33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Возбудитель болезни Ньюкасла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  <a:cs typeface="Times New Roman" pitchFamily="18" charset="0"/>
              </a:rPr>
              <a:t>—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" pitchFamily="18" charset="0"/>
                <a:cs typeface="Times New Roman" pitchFamily="18" charset="0"/>
              </a:rPr>
              <a:t>РНК содержащий вирус, относящийся к роду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" pitchFamily="18" charset="0"/>
                <a:cs typeface="Times New Roman" pitchFamily="18" charset="0"/>
              </a:rPr>
              <a:t>парамиксовирусов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" pitchFamily="18" charset="0"/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" pitchFamily="18" charset="0"/>
                <a:cs typeface="Times New Roman" pitchFamily="18" charset="0"/>
              </a:rPr>
              <a:t>семейства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" pitchFamily="18" charset="0"/>
                <a:cs typeface="Times New Roman" pitchFamily="18" charset="0"/>
              </a:rPr>
              <a:t>Paramyxoviridae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" pitchFamily="18" charset="0"/>
                <a:cs typeface="Times New Roman" pitchFamily="18" charset="0"/>
              </a:rPr>
              <a:t>. Вирион чаще сферической формы (диаметр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" pitchFamily="18" charset="0"/>
                <a:cs typeface="Times New Roman" pitchFamily="18" charset="0"/>
              </a:rPr>
              <a:t>120—180 …300нм), реже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" pitchFamily="18" charset="0"/>
                <a:cs typeface="Times New Roman" pitchFamily="18" charset="0"/>
              </a:rPr>
              <a:t>палочковидной,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" pitchFamily="18" charset="0"/>
                <a:cs typeface="Times New Roman" pitchFamily="18" charset="0"/>
              </a:rPr>
              <a:t>головастикообразной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" pitchFamily="18" charset="0"/>
                <a:cs typeface="Times New Roman" pitchFamily="18" charset="0"/>
              </a:rPr>
              <a:t> и овальной формы. Вирионы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" pitchFamily="18" charset="0"/>
                <a:cs typeface="Times New Roman" pitchFamily="18" charset="0"/>
              </a:rPr>
              <a:t>авирулентных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" pitchFamily="18" charset="0"/>
                <a:cs typeface="Times New Roman" pitchFamily="18" charset="0"/>
              </a:rPr>
              <a:t> штаммов более крупных размеров, чем вирулентных (90—200 нм). 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Century" pitchFamily="18" charset="0"/>
              <a:cs typeface="Times New Roman" pitchFamily="18" charset="0"/>
            </a:endParaRPr>
          </a:p>
        </p:txBody>
      </p:sp>
      <p:pic>
        <p:nvPicPr>
          <p:cNvPr id="26626" name="Picture 2" descr="Парамиксовирусы">
            <a:hlinkClick r:id="rId2" tooltip="Парамиксовирусы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1916832"/>
            <a:ext cx="3715609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6804248" cy="443711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состав вирусной частицы входят рибонуклеопротеид (РНП), гемагглютинин (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антиген), ферменты (нейраминидаза, полимераза), а также гемолизин, липиды и углеводы. 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Вирус локализуется в паренхиматозных органах, головном и костном мозге, мышцах, трахеальном слизи, тонком и толстом отделах кишечника, откуда его можно выделить только в начале болезни. 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130" name="AutoShape 2" descr="http://s46.radikal.ru/i114/1012/70/7d0eb979d72a.jpg"/>
          <p:cNvSpPr>
            <a:spLocks noChangeAspect="1" noChangeArrowheads="1"/>
          </p:cNvSpPr>
          <p:nvPr/>
        </p:nvSpPr>
        <p:spPr bwMode="auto">
          <a:xfrm>
            <a:off x="155575" y="-1485900"/>
            <a:ext cx="4762500" cy="31051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32" name="AutoShape 4" descr="http://s46.radikal.ru/i114/1012/70/7d0eb979d72a.jpg"/>
          <p:cNvSpPr>
            <a:spLocks noChangeAspect="1" noChangeArrowheads="1"/>
          </p:cNvSpPr>
          <p:nvPr/>
        </p:nvSpPr>
        <p:spPr bwMode="auto">
          <a:xfrm>
            <a:off x="63500" y="-136525"/>
            <a:ext cx="4762500" cy="31051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34" name="AutoShape 6" descr="http://s46.radikal.ru/i114/1012/70/7d0eb979d72a.jpg"/>
          <p:cNvSpPr>
            <a:spLocks noChangeAspect="1" noChangeArrowheads="1"/>
          </p:cNvSpPr>
          <p:nvPr/>
        </p:nvSpPr>
        <p:spPr bwMode="auto">
          <a:xfrm>
            <a:off x="63500" y="-136525"/>
            <a:ext cx="4762500" cy="31051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2" name="Picture 2" descr="http://www.apakin.net/books/epizoo/images/image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822107"/>
            <a:ext cx="3799680" cy="3035893"/>
          </a:xfrm>
          <a:prstGeom prst="rect">
            <a:avLst/>
          </a:prstGeom>
          <a:noFill/>
        </p:spPr>
      </p:pic>
      <p:pic>
        <p:nvPicPr>
          <p:cNvPr id="25604" name="Picture 4" descr="Болезнь Ньюкасла:неконтролируемые движения головой">
            <a:hlinkClick r:id="rId3" tooltip="Болезнь Ньюкасла:неконтролируемые движения головой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73691"/>
            <a:ext cx="4176464" cy="27843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Антигенные</a:t>
            </a:r>
            <a:r>
              <a:rPr lang="ru-RU" dirty="0" smtClean="0"/>
              <a:t> свойства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165304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smtClean="0">
                <a:solidFill>
                  <a:srgbClr val="FF0000"/>
                </a:solidFill>
                <a:latin typeface="Corbel" pitchFamily="34" charset="0"/>
              </a:rPr>
              <a:t>По степени вирулентности различают </a:t>
            </a:r>
            <a:r>
              <a:rPr lang="ru-RU" dirty="0" err="1" smtClean="0">
                <a:solidFill>
                  <a:srgbClr val="FF0000"/>
                </a:solidFill>
                <a:latin typeface="Corbel" pitchFamily="34" charset="0"/>
              </a:rPr>
              <a:t>велогенни</a:t>
            </a:r>
            <a:r>
              <a:rPr lang="ru-RU" dirty="0" smtClean="0">
                <a:solidFill>
                  <a:srgbClr val="FF0000"/>
                </a:solidFill>
                <a:latin typeface="Corbel" pitchFamily="34" charset="0"/>
              </a:rPr>
              <a:t>, высоко-патогенные азиатские штаммы вируса, которые в случае экспериментального заражения вызывают гибель всей птицы, </a:t>
            </a:r>
            <a:r>
              <a:rPr lang="ru-RU" dirty="0" err="1" smtClean="0">
                <a:solidFill>
                  <a:srgbClr val="FF0000"/>
                </a:solidFill>
                <a:latin typeface="Corbel" pitchFamily="34" charset="0"/>
              </a:rPr>
              <a:t>мезогенни</a:t>
            </a:r>
            <a:r>
              <a:rPr lang="ru-RU" dirty="0" smtClean="0">
                <a:solidFill>
                  <a:srgbClr val="FF0000"/>
                </a:solidFill>
                <a:latin typeface="Corbel" pitchFamily="34" charset="0"/>
              </a:rPr>
              <a:t> штаммы, подобные вакцинного штамма Н, приводят к летальному исходу только у цыплят до 45 - 60-дневного возраста и у 25 - ЗО% взрослой птицы, а также </a:t>
            </a:r>
            <a:r>
              <a:rPr lang="ru-RU" dirty="0" err="1" smtClean="0">
                <a:solidFill>
                  <a:srgbClr val="FF0000"/>
                </a:solidFill>
                <a:latin typeface="Corbel" pitchFamily="34" charset="0"/>
              </a:rPr>
              <a:t>лентогенни</a:t>
            </a:r>
            <a:r>
              <a:rPr lang="ru-RU" dirty="0" smtClean="0">
                <a:solidFill>
                  <a:srgbClr val="FF0000"/>
                </a:solidFill>
                <a:latin typeface="Corbel" pitchFamily="34" charset="0"/>
              </a:rPr>
              <a:t> штаммы (В, F, </a:t>
            </a:r>
            <a:r>
              <a:rPr lang="ru-RU" dirty="0" err="1" smtClean="0">
                <a:solidFill>
                  <a:srgbClr val="FF0000"/>
                </a:solidFill>
                <a:latin typeface="Corbel" pitchFamily="34" charset="0"/>
              </a:rPr>
              <a:t>La-Sota</a:t>
            </a:r>
            <a:r>
              <a:rPr lang="ru-RU" dirty="0" smtClean="0">
                <a:solidFill>
                  <a:srgbClr val="FF0000"/>
                </a:solidFill>
                <a:latin typeface="Corbel" pitchFamily="34" charset="0"/>
              </a:rPr>
              <a:t>, Бор 74/ВДНКИ), которые обусловливают легкую, или </a:t>
            </a:r>
            <a:r>
              <a:rPr lang="ru-RU" dirty="0" err="1" smtClean="0">
                <a:solidFill>
                  <a:srgbClr val="FF0000"/>
                </a:solidFill>
                <a:latin typeface="Corbel" pitchFamily="34" charset="0"/>
              </a:rPr>
              <a:t>инапарантну</a:t>
            </a:r>
            <a:r>
              <a:rPr lang="ru-RU" dirty="0" smtClean="0">
                <a:solidFill>
                  <a:srgbClr val="FF0000"/>
                </a:solidFill>
                <a:latin typeface="Corbel" pitchFamily="34" charset="0"/>
              </a:rPr>
              <a:t>, форму болезни, не приводят к гибели цыплят и куриных эмбрионов, их используют в качестве вакцины. </a:t>
            </a:r>
          </a:p>
          <a:p>
            <a:pPr algn="just"/>
            <a:endParaRPr lang="ru-RU" dirty="0">
              <a:solidFill>
                <a:srgbClr val="FF0000"/>
              </a:solidFill>
              <a:latin typeface="Corbe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dirty="0" smtClean="0"/>
              <a:t>Культивирование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424936" cy="5373216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33CC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ru-RU" sz="3600" dirty="0" smtClean="0">
                <a:solidFill>
                  <a:srgbClr val="33CC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Вирус </a:t>
            </a:r>
            <a:r>
              <a:rPr lang="ru-RU" sz="3600" dirty="0" err="1" smtClean="0">
                <a:solidFill>
                  <a:srgbClr val="33CC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ньюкаслской</a:t>
            </a:r>
            <a:r>
              <a:rPr lang="ru-RU" sz="3600" dirty="0" smtClean="0">
                <a:solidFill>
                  <a:srgbClr val="33CC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болезни культивируют в куриных </a:t>
            </a:r>
            <a:r>
              <a:rPr lang="ru-RU" sz="3600" dirty="0" smtClean="0">
                <a:solidFill>
                  <a:srgbClr val="33CC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эмбрионах; гибель наступает через 30 …120ч после их заражения. В высоких концентрациях накапливается вирус в аллантоисной и амниотической жидкостях куриных эмбрионов. Также культивируют в </a:t>
            </a:r>
            <a:r>
              <a:rPr lang="ru-RU" sz="3600" dirty="0" smtClean="0">
                <a:solidFill>
                  <a:srgbClr val="33CC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первичной культуре фибробластов куриного эмбриона, в некоторых перевиваемых линиях клеток. Вирус </a:t>
            </a:r>
            <a:r>
              <a:rPr lang="ru-RU" sz="3600" dirty="0" err="1" smtClean="0">
                <a:solidFill>
                  <a:srgbClr val="33CC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аглютинирует</a:t>
            </a:r>
            <a:r>
              <a:rPr lang="ru-RU" sz="3600" dirty="0" smtClean="0">
                <a:solidFill>
                  <a:srgbClr val="33CC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3600" dirty="0" smtClean="0">
                <a:solidFill>
                  <a:srgbClr val="33CC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эритроциты птицы, человека, мыши, морской свинки</a:t>
            </a:r>
            <a:endParaRPr lang="ru-RU" sz="3600" dirty="0">
              <a:solidFill>
                <a:srgbClr val="33CC33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Устойчивость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309320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Вирус болезни Ньюкасла чувствителен к действию ультрафиолетовых лучей. Температура 100 °C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обезврПри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минусовых температурах вирус сохраняет активность годами, в замороженных тушках птиц, хранящихся при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20 °C, — до 3 лет. Вирус обладает широким диапазоном устойчивости к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(от 2,0 до 10,0). Сохраняет активность в гниющих трупах, зарытых в землю, при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20—22 °C и влажности 100% в течение 30 суток, при влажности 15% — 8—15 суток. В птичниках при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5—19 °C вирус сохраняется до 156 суток. Из химических средств сильным инактивирующим действием обладают едкий натр, формальдегид, фенол,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бетапропиолактон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алкоголь,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этиленимин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его производные. К экспериментальному заражению восприимчивы многие виды домашних и диких птиц.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еживает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его в течение 1 мин,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75 °C — через 30 мин.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Эпизоотология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16530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		К болезни Ньюкасла более </a:t>
            </a:r>
            <a:r>
              <a:rPr lang="ru-RU" b="1" dirty="0" smtClean="0"/>
              <a:t>восприимчивы</a:t>
            </a:r>
            <a:r>
              <a:rPr lang="ru-RU" dirty="0" smtClean="0"/>
              <a:t> куры, менее — индейки, куропатки, фазаны, цесарки</a:t>
            </a:r>
            <a:r>
              <a:rPr lang="ru-RU" b="1" dirty="0" smtClean="0"/>
              <a:t>. Болеют </a:t>
            </a:r>
            <a:r>
              <a:rPr lang="ru-RU" dirty="0" smtClean="0"/>
              <a:t>куры всех пород и возрастов, особенно 20—30 суточные цыплята. Утки и гуси могут переносить инфекцию латентно и быть вирусоносителями. Болезнь Ньюкасла поражает также многие виды диких птиц, в том числе голубей и воробьев. </a:t>
            </a:r>
            <a:r>
              <a:rPr lang="ru-RU" b="1" dirty="0" smtClean="0"/>
              <a:t>Источник возбудителя инфекции</a:t>
            </a:r>
            <a:r>
              <a:rPr lang="ru-RU" dirty="0" smtClean="0"/>
              <a:t> — больные птицы, а также дикие птицы и человек; </a:t>
            </a:r>
            <a:r>
              <a:rPr lang="ru-RU" b="1" dirty="0" smtClean="0"/>
              <a:t>факторы передачи</a:t>
            </a:r>
            <a:r>
              <a:rPr lang="ru-RU" dirty="0" smtClean="0"/>
              <a:t> — инвентарь, корма, вода, перья, скорлупа яиц, загрязнённые экскретами больной птицы. Гуси и утки, находившиеся совместно с больной птицей, способны передавать вирус в течение 2—4 недель. Болезнь Ньюкасла </a:t>
            </a:r>
            <a:r>
              <a:rPr lang="ru-RU" b="1" dirty="0" smtClean="0"/>
              <a:t>распространяется</a:t>
            </a:r>
            <a:r>
              <a:rPr lang="ru-RU" dirty="0" smtClean="0"/>
              <a:t> аэрогенно, </a:t>
            </a:r>
            <a:r>
              <a:rPr lang="ru-RU" b="1" dirty="0" smtClean="0"/>
              <a:t>заражение</a:t>
            </a:r>
            <a:r>
              <a:rPr lang="ru-RU" dirty="0" smtClean="0"/>
              <a:t> происходит через дыхательную систему, слизистые оболочки глаз, гортани и желудочно-кишечного тракта. Возможно и </a:t>
            </a:r>
            <a:r>
              <a:rPr lang="ru-RU" dirty="0" err="1" smtClean="0"/>
              <a:t>пероральное</a:t>
            </a:r>
            <a:r>
              <a:rPr lang="ru-RU" dirty="0" smtClean="0"/>
              <a:t> заражение. Болезнь Ньюкасла обычно проявляется </a:t>
            </a:r>
            <a:r>
              <a:rPr lang="ru-RU" dirty="0" err="1" smtClean="0"/>
              <a:t>эпизоотически</a:t>
            </a:r>
            <a:r>
              <a:rPr lang="ru-RU" dirty="0" smtClean="0"/>
              <a:t>, при плановой вакцинации — спорадически.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46</Words>
  <Application>Microsoft Office PowerPoint</Application>
  <PresentationFormat>Экран (4:3)</PresentationFormat>
  <Paragraphs>28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Болезнь Ньюкасла</vt:lpstr>
      <vt:lpstr>Слайд 2</vt:lpstr>
      <vt:lpstr>Слайд 3</vt:lpstr>
      <vt:lpstr>Возбудитель</vt:lpstr>
      <vt:lpstr>Слайд 5</vt:lpstr>
      <vt:lpstr>Антигенные свойства</vt:lpstr>
      <vt:lpstr>Культивирование</vt:lpstr>
      <vt:lpstr>Устойчивость </vt:lpstr>
      <vt:lpstr>Эпизоотология</vt:lpstr>
      <vt:lpstr>Патогенез </vt:lpstr>
      <vt:lpstr>Течение и симптомы</vt:lpstr>
      <vt:lpstr>Лабораторная диагностика</vt:lpstr>
      <vt:lpstr>Слайд 13</vt:lpstr>
      <vt:lpstr>Дифференциальная диагностика </vt:lpstr>
      <vt:lpstr>Иммунитет </vt:lpstr>
      <vt:lpstr>Лечение </vt:lpstr>
      <vt:lpstr>Профилактика и меры борьбы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Болезнь Ньюкасла</dc:title>
  <dc:creator>1</dc:creator>
  <cp:lastModifiedBy>1</cp:lastModifiedBy>
  <cp:revision>43</cp:revision>
  <dcterms:created xsi:type="dcterms:W3CDTF">2012-09-18T22:02:43Z</dcterms:created>
  <dcterms:modified xsi:type="dcterms:W3CDTF">2012-09-29T01:40:50Z</dcterms:modified>
</cp:coreProperties>
</file>