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88" r:id="rId4"/>
    <p:sldId id="258" r:id="rId5"/>
    <p:sldId id="259" r:id="rId6"/>
    <p:sldId id="289" r:id="rId7"/>
    <p:sldId id="287" r:id="rId8"/>
    <p:sldId id="268" r:id="rId9"/>
    <p:sldId id="261" r:id="rId10"/>
    <p:sldId id="271" r:id="rId11"/>
    <p:sldId id="262" r:id="rId12"/>
    <p:sldId id="263" r:id="rId13"/>
    <p:sldId id="264" r:id="rId14"/>
    <p:sldId id="265" r:id="rId15"/>
    <p:sldId id="286" r:id="rId16"/>
    <p:sldId id="266" r:id="rId17"/>
    <p:sldId id="267" r:id="rId18"/>
    <p:sldId id="290" r:id="rId19"/>
    <p:sldId id="269" r:id="rId20"/>
    <p:sldId id="291" r:id="rId21"/>
    <p:sldId id="293" r:id="rId22"/>
    <p:sldId id="270" r:id="rId23"/>
    <p:sldId id="272" r:id="rId24"/>
    <p:sldId id="274" r:id="rId25"/>
    <p:sldId id="273" r:id="rId26"/>
    <p:sldId id="29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585" autoAdjust="0"/>
  </p:normalViewPr>
  <p:slideViewPr>
    <p:cSldViewPr>
      <p:cViewPr varScale="1">
        <p:scale>
          <a:sx n="41" d="100"/>
          <a:sy n="41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5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9548805-E307-4A1F-AABF-84E46E9F79A8}" type="datetimeFigureOut">
              <a:rPr lang="ru-RU" smtClean="0"/>
              <a:pPr/>
              <a:t>10.10.2012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7362CDD-A5DA-4E56-B063-F8F81153B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ebmvc.com/bolezn/catdog1/infgepat.php" TargetMode="External"/><Relationship Id="rId2" Type="http://schemas.openxmlformats.org/officeDocument/2006/relationships/hyperlink" Target="http://webmvc.com/bolezn/catdog1/parvoent.php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ebmvc.com/bolezn/catdog4/konuktiv.php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vetwiki.com.ua/index.php?title=%D0%9F%D0%B8%D1%80%D0%BE%D0%BF%D0%BB%D0%B0%D0%B7%D0%BC%D0%BE%D0%B7&amp;action=edit&amp;redlink=1" TargetMode="External"/><Relationship Id="rId3" Type="http://schemas.openxmlformats.org/officeDocument/2006/relationships/hyperlink" Target="http://vetwiki.com.ua/%D0%9B%D0%B5%D0%BF%D1%82%D0%BE%D1%81%D0%BF%D0%B8%D1%80%D0%BE%D0%B7" TargetMode="External"/><Relationship Id="rId7" Type="http://schemas.openxmlformats.org/officeDocument/2006/relationships/hyperlink" Target="http://vetwiki.com.ua/index.php?title=%D0%A1%D0%B0%D0%BB%D1%8C%D0%BC%D0%BE%D0%BD%D0%B5%D0%BB%D0%BB%D0%B5%D0%B7&amp;action=edit&amp;redlink=1" TargetMode="External"/><Relationship Id="rId2" Type="http://schemas.openxmlformats.org/officeDocument/2006/relationships/hyperlink" Target="http://vetwiki.com.ua/%D0%A0%D0%B5%D0%B0%D0%BA%D1%86%D0%B8%D1%8F_%D1%81%D0%B2%D1%8F%D0%B7%D1%8B%D0%B2%D0%B0%D0%BD%D0%B8%D1%8F_%D0%BA%D0%BE%D0%BC%D0%BF%D0%BB%D0%B5%D0%BC%D0%B5%D0%BD%D1%8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etwiki.com.ua/%D0%91%D0%BE%D0%BB%D0%B5%D0%B7%D0%BD%D1%8C_%D0%90%D1%83%D0%B5%D1%81%D0%BA%D0%B8" TargetMode="External"/><Relationship Id="rId5" Type="http://schemas.openxmlformats.org/officeDocument/2006/relationships/hyperlink" Target="http://vetwiki.com.ua/%D0%91%D0%B5%D1%88%D0%B5%D0%BD%D1%81%D1%82%D0%B2%D0%BE" TargetMode="External"/><Relationship Id="rId4" Type="http://schemas.openxmlformats.org/officeDocument/2006/relationships/hyperlink" Target="http://vetwiki.com.ua/index.php?title=%D0%98%D0%BD%D1%84%D0%B5%D0%BA%D1%86%D0%B8%D0%BE%D0%BD%D0%BD%D1%8B%D0%B9_%D0%B3%D0%B5%D0%BF%D0%B0%D1%82%D0%B8%D1%82&amp;action=edit&amp;redlink=1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vetwiki.com.ua/index.php?title=%D0%9B%D0%B5%D0%B2%D0%B0%D0%BC%D0%B8%D0%B7%D0%BE%D0%BB&amp;action=edit&amp;redlink=1" TargetMode="External"/><Relationship Id="rId13" Type="http://schemas.openxmlformats.org/officeDocument/2006/relationships/hyperlink" Target="http://vetwiki.com.ua/index.php?title=%D0%A6%D0%B5%D1%84%D0%B0%D0%BB%D0%BE%D1%81%D0%BF%D0%BE%D1%80%D0%B8%D0%BD%D1%8B&amp;action=edit&amp;redlink=1" TargetMode="External"/><Relationship Id="rId18" Type="http://schemas.openxmlformats.org/officeDocument/2006/relationships/hyperlink" Target="http://vetwiki.com.ua/index.php?title=%D0%9A%D0%BE%D0%BD%D1%82%D1%80%D0%B8%D0%BA%D0%B0%D0%BD&amp;action=edit&amp;redlink=1" TargetMode="External"/><Relationship Id="rId3" Type="http://schemas.openxmlformats.org/officeDocument/2006/relationships/hyperlink" Target="http://vetwiki.com.ua/index.php?title=%D0%9A%D0%B0%D0%BD%D0%B8%D0%B2%D0%B8%D1%80%D0%B5%D0%BA%D1%81&amp;action=edit&amp;redlink=1" TargetMode="External"/><Relationship Id="rId21" Type="http://schemas.openxmlformats.org/officeDocument/2006/relationships/hyperlink" Target="http://vetwiki.com.ua/index.php?title=%D0%A0%D0%B0%D0%B4%D0%B5%D0%B4%D0%BE%D1%80%D0%BC&amp;action=edit&amp;redlink=1" TargetMode="External"/><Relationship Id="rId7" Type="http://schemas.openxmlformats.org/officeDocument/2006/relationships/hyperlink" Target="http://vetwiki.com.ua/index.php?title=%D0%94%D0%BE%D1%81%D1%82%D0%B8%D0%BC&amp;action=edit&amp;redlink=1" TargetMode="External"/><Relationship Id="rId12" Type="http://schemas.openxmlformats.org/officeDocument/2006/relationships/hyperlink" Target="http://vetwiki.com.ua/index.php?title=%D0%A6%D0%B8%D0%BA%D0%BB%D0%BE%D1%84%D0%BB%D0%BE%D0%BA%D1%81%D0%B0%D1%86%D0%B8%D0%BD&amp;action=edit&amp;redlink=1" TargetMode="External"/><Relationship Id="rId17" Type="http://schemas.openxmlformats.org/officeDocument/2006/relationships/hyperlink" Target="http://vetwiki.com.ua/index.php?title=%D0%9F%D0%B5%D0%BD%D1%81%D1%82%D0%B0%D1%82%D0%B8%D0%BD&amp;action=edit&amp;redlink=1" TargetMode="External"/><Relationship Id="rId2" Type="http://schemas.openxmlformats.org/officeDocument/2006/relationships/hyperlink" Target="http://vetwiki.com.ua/index.php?title=%D0%98%D0%BD%D1%82%D0%B5%D1%80%D1%84%D0%B5%D1%80%D0%BE%D0%BD&amp;action=edit&amp;redlink=1" TargetMode="External"/><Relationship Id="rId16" Type="http://schemas.openxmlformats.org/officeDocument/2006/relationships/hyperlink" Target="http://vetwiki.com.ua/index.php?title=%D0%93%D0%B8%D0%B4%D1%80%D0%BE%D0%BA%D0%BE%D1%80%D1%82%D0%B8%D0%B7%D0%BE%D0%BD&amp;action=edit&amp;redlink=1" TargetMode="External"/><Relationship Id="rId20" Type="http://schemas.openxmlformats.org/officeDocument/2006/relationships/hyperlink" Target="http://vetwiki.com.ua/index.php?title=%D0%A1%D0%B8%D0%B1%D0%B0%D0%B7%D0%BE%D0%BD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etwiki.com.ua/index.php?title=%D0%9A%D0%B8%D0%BD%D0%BE%D1%80%D0%BE%D0%BD&amp;action=edit&amp;redlink=1" TargetMode="External"/><Relationship Id="rId11" Type="http://schemas.openxmlformats.org/officeDocument/2006/relationships/hyperlink" Target="http://vetwiki.com.ua/index.php?title=%D0%91%D0%B8%D1%84%D0%B8%D0%B4%D1%83%D0%BC-%D0%B1%D0%B0%D0%BA%D1%82%D0%B5%D1%80%D0%B8%D0%BD&amp;action=edit&amp;redlink=1" TargetMode="External"/><Relationship Id="rId5" Type="http://schemas.openxmlformats.org/officeDocument/2006/relationships/hyperlink" Target="http://vetwiki.com.ua/index.php?title=%D0%9C%D0%B8%D0%BA%D1%81%D0%BE%D1%84%D0%B5%D1%80%D0%BE%D0%BD&amp;action=edit&amp;redlink=1" TargetMode="External"/><Relationship Id="rId15" Type="http://schemas.openxmlformats.org/officeDocument/2006/relationships/hyperlink" Target="http://vetwiki.com.ua/index.php?title=%D0%94%D0%B5%D0%BA%D1%81%D0%B0%D0%BC%D0%B5%D1%82%D0%B0%D0%B7%D0%BE%D0%BD&amp;action=edit&amp;redlink=1" TargetMode="External"/><Relationship Id="rId23" Type="http://schemas.openxmlformats.org/officeDocument/2006/relationships/hyperlink" Target="http://vetwiki.com.ua/index.php?title=%D0%9F%D1%80%D0%BE%D0%B7%D0%B5%D1%80%D0%B8%D0%BD&amp;action=edit&amp;redlink=1" TargetMode="External"/><Relationship Id="rId10" Type="http://schemas.openxmlformats.org/officeDocument/2006/relationships/hyperlink" Target="http://vetwiki.com.ua/index.php?title=%D0%9B%D0%B0%D0%BA%D1%82%D0%BE%D0%B1%D0%B0%D0%BA%D1%82%D0%B5%D1%80%D0%B8%D0%BD&amp;action=edit&amp;redlink=1" TargetMode="External"/><Relationship Id="rId19" Type="http://schemas.openxmlformats.org/officeDocument/2006/relationships/hyperlink" Target="http://vetwiki.com.ua/index.php?title=%D0%A4%D0%B5%D0%BD%D0%BB%D0%B5%D0%BF%D1%81%D0%B8%D0%BD&amp;action=edit&amp;redlink=1" TargetMode="External"/><Relationship Id="rId4" Type="http://schemas.openxmlformats.org/officeDocument/2006/relationships/hyperlink" Target="http://vetwiki.com.ua/index.php?title=%D0%A0%D0%B5%D0%BE%D1%84%D0%B5%D1%80%D0%BE%D0%BD&amp;action=edit&amp;redlink=1" TargetMode="External"/><Relationship Id="rId9" Type="http://schemas.openxmlformats.org/officeDocument/2006/relationships/hyperlink" Target="http://vetwiki.com.ua/index.php?title=%D0%93%D0%BB%D0%B8%D0%BA%D0%BE%D0%BF%D0%B8%D0%BD&amp;action=edit&amp;redlink=1" TargetMode="External"/><Relationship Id="rId14" Type="http://schemas.openxmlformats.org/officeDocument/2006/relationships/hyperlink" Target="http://vetwiki.com.ua/index.php?title=%D0%9E%D1%82%D1%85%D0%B0%D1%80%D0%BA%D0%B8%D0%B2%D0%B0%D1%8E%D1%89%D0%B8%D0%B5_%D1%81%D1%80%D0%B5%D0%B4%D1%81%D1%82%D0%B2%D0%B0&amp;action=edit&amp;redlink=1" TargetMode="External"/><Relationship Id="rId22" Type="http://schemas.openxmlformats.org/officeDocument/2006/relationships/hyperlink" Target="http://vetwiki.com.ua/index.php?title=%D0%A1%D1%82%D1%80%D0%B8%D1%85%D0%BD%D0%B8%D0%BD&amp;action=edit&amp;redlink=1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25144"/>
            <a:ext cx="8532440" cy="2132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ВИРУС ЧУМЫ</a:t>
            </a:r>
            <a:r>
              <a:rPr lang="ru-RU" sz="72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ПЛОТОЯДНЫХ</a:t>
            </a:r>
            <a:endParaRPr lang="ru-RU" sz="7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Самат\Desktop\1346259309_kriminalnaya_rossia_chum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Факторы передачи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азличные предметы, инфицированные выделениями больных. Переносить вирус могут человек, грызуны, а также птицы и насекомые. Возможны передача возбудителя чумы через различные предметы, </a:t>
            </a:r>
            <a:r>
              <a:rPr lang="ru-RU" dirty="0" err="1" smtClean="0"/>
              <a:t>контаминированные</a:t>
            </a:r>
            <a:r>
              <a:rPr lang="ru-RU" dirty="0" smtClean="0"/>
              <a:t> вирусом, и даже разнос его по воздуху на расстояние до 12 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Заражение.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чумы плотоядных характерны в основном 2 способа заражения (проникновения возбудителя инфекции в организм): оральный и аэрогенный (респираторный). Заражение собак происходит при прямом или непрямом контакте с больными или переболевшими животными, через инфицированные объекты внешней среды (корма, вода, воздух, выделения больных животных и различные предметы ухода за 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764704"/>
            <a:ext cx="7344816" cy="5721499"/>
          </a:xfrm>
        </p:spPr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Инкубационный период болезни составляет 3-7 дней, хотя в отдельных случаях может достигать 2-3 месяцев.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Патогенез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4641379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Первоначальное внедрение вируса происходит обычно через слизистые оболочки и лимфатические узлы (подчелюстные, бронхиальные и др.,), где он размножается, а затем с кровью и лимфой разносится по всему организму, вызывая многочисленные патологические изменения в различных органах и тканях. При этом наблюдается общее, всеохватывающее поражение наиболее важных систем организма: дыхательной, иммунной, кровеносной, лимфатической, нервной, пищеварительной, эндокринной и др. Таким образом, чуму плотоядных, по нашему мнению, необходимо рассматривать как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полисистемную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болезнь всего организма, а не отдельных его систем и органов.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9268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 чуме плотоядных, учитывая специфические свойства возбудителя, у больных животных наблюдают значительные поражения лимфатической ткани и соответственно истощение иммунной системы. Поэтому у переболевших чумой животных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собак-реконвалесцентов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формируются стойкие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иммунодефицитные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состояния (вторичные иммунодефициты).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Чума плотоядных нередко проявляется в ассоциации с другими возбудителями болезней: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аденовирозом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корона- и 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  <a:hlinkClick r:id="rId2"/>
              </a:rPr>
              <a:t>парвовирусным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 энтеритом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3"/>
              </a:rPr>
              <a:t>инфекционным гепатитом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др. При тяжелых формах чумы наблюдаются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секундарные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бактериальные инфекции (кокки, сальмонеллы и др.).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Иммунитет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518457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собак-реконвалесцентов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наступает продолжительный, практически пожизненный иммунитет, однако устойчивость переболевших животных к реинфекции неабсолютная.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Специфическую иммунопрофилактику чумы плотоядных осуществляют с использованием живых и инактивированных моно- и ассоциированных вакцин.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Многочисленные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ассоциированные вакцины отечественного и зарубежного производства включают антигены вирусов чумы, аденовирусных инфекций,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парво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коронавирусных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энтеритов, бешенства и бактериального компонента (как правило, двух серологических вариантов лептоспир (L.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canicola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L.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icterohaemorrhagiae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в различных сочетаниях.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активного иммунитета не менее 1 года.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серопрофилактики чумы животных и серотерапии больных собак используют специфический иммуноглобулин и поливалентную сыворотку против чумы,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парвовирусных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инфекций и вирусного гепатита плотоядных. Пассивный иммунитет сохраняется до 14 дней.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Симптомы и течения болезни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Для чумы плотоядных характерна весьма разнообразная клиническая картина болезни, обусловленная многими факторами: вирулентностью (степенью патогенности) данного штамма возбудителя, наличием или отсутствием ассоциированных и вторичных инфекций, а также физиологическими особенностями зараженных животных (состоянием иммунной системы, наличием в организме других патологических факторов, в том числе незаразных болезней и т.п.). В первую очередь при чуме поражаются слизистые оболочки верхних дыхательных путей, пищеварительной системы, глаз, что вызывает острые катаральные воспаления и лихорадку.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19268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Чума может протекать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сверхостро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(молниеносно), остро,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подостро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хронически, а также типично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атипично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Сверхострое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течение болезни характеризуется внезапным подъемом температуры тела до 40-41°С, значительным угнетением животного, отказом от корма, острым ринитом и 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2"/>
              </a:rPr>
              <a:t>конъюнктивитом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Затем резко наступает коматозное состояние, и животное погибает на 2-3-й день.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Острое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подострое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течение болезни продолжается 2-4 недели и характеризуется большим разнообразием симптомов. У взрослых собак с сильной иммунной системой чума может проявиться только лихорадкой и угнетением общего состояния, в таких случаях болезнь продолжается 3-5 дней и заканчивается выздоровлением.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Чума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плотоядных характеризуется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полисистемным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поражением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организма.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амат\Desktop\180px-Чума_экзантем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7992888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Патологоанатомические изменения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184576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Труп собаки, павшей от чумы, как правило, истощен. Вокруг глаз и носа корочки засохшего экссудата. Глаза впавшие, зрачок расширен, на роговице возможны эрозии. На губах и вокруг ноздрей мелкие эрозии и язвочки. Слизистая оболочка верхних дыхательных путей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гиперемирована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Легкие переполнены кровью, с очагами красной и серой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гепатизации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Возможны отек легких и пневмония. На плевре отмечают точечные и полосчатые кровоизлияния, в плевральной полости — серозно-фибринозный экссудат.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Миокард дряблый, бледный. В сердечной мышце видны сероватые и желтые очаги, точечные и полосчатые кровоизлияния на эпикарде и перикарде. В полости перикарда серозный или серозно-фибринозный экссудат. Печень рыхлая, полнокровная, с желтым оттенком, в состоянии жирового перерождения. При молниеносном течении чумы селезенка по краям имеет инфаркты. Почки полнокровные, на разрезе отмечают сглаженность рисунка, в корковом слое — точечные кровоизлияния. На слизистой оболочке желудка и двенадцатиперстной кишки эрозии, язвы, признаки катарального воспаления. Изменения в мочевом пузыре характерны для чумы плотоядных: слизистая оболочка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гиперемирована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на ней видны точечные и полосчатые кровоизлияния. Брыжеечные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мезентериальные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лимфатические узлы на разрезе сочные, с кровоизлияниями. Сосуды головного мозга инъецированы.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целом патологоанатомические изменения при чуме плотоядных весьма неспецифичны и варьируются в зависимости от интенсивности и длительности болезни.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496944" cy="633670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Чума плотоядных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Febris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catarrhalis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infectiosa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canis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высококонтагиозная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вирусная болезнь плотоядных животных (болезнь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Карре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 характеризуется лихорадкой, острым катаральным воспалением слизистых оболочек, кожной экзантемой, пневмонией и тяжелым поражением нервной системы.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Самат\Desktop\_4_20110622_1472451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43063"/>
            <a:ext cx="6984776" cy="459424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476672"/>
            <a:ext cx="61886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Отек легких у собаки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t1.gstatic.com/images?q=tbn:ANd9GcSX3ph85vqoIE1So9_LGMKcNHNLCAVSyoK2khseXiKLAvX32NNyY6oy7PUCl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8748464" cy="47791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Труп собаки павший от чумы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4" algn="ctr" rtl="0">
              <a:spcBef>
                <a:spcPct val="0"/>
              </a:spcBef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Диагностика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184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постановке диагноза по клинической картине учитывают наличие следующих признаков: поражения респираторного тракта, диареи, катара слизистых оболочек глаз и носа,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двухволнового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подъема температуры тела, гиперкератоза подушечек лап, поражения центральной нервной системы, продолжительности болезни не менее 3 недель. Если у собаки отмечены любые четыре из перечисленных признаков, то есть основания предполагать у нее чуму плотоядных.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ранней стадии болезни чаще встречаются следующие пять признаков: кашель, фотофобия, повышение температуры тела до 39 °С и более при потере аппетита, нормальная температура при чрезмерном аппетите, симптомы поражения нервной системы. По любым двум из пяти перечисленных признаков можно подозревать чуму, а по трем ставить клинический диагноз.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Наиболее характерные для чумы патологоанатомические изменения — точечные и полосчатые кровоизлияния на слизистых оболочках двенадцатиперстной и прямой кишки и мочевого пузыря.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70000" lnSpcReduction="2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Лабораторная диагностика чумы плотоядных заключается главным образом в обнаружении возбудителя болезни путем выявления в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патматери-але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вирусных антигенов и генома, реже активного вируса, проведении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биопробы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а также установлении нарастания титра специфических антител в парных сыворотках.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лабораторной практике диагностики чумы плотоядных нашли применение следующие методы: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биопроба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на восприимчивых животных, 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  <a:hlinkClick r:id="rId2" tooltip="Реакция связывания комплемента"/>
              </a:rPr>
              <a:t>РСК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обнаружение телец-включений, РДП, реакция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иммуноосмофореза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РПГА, РЗГА, РИФ, ИФА, выделение вируса чумы в культуре клеток. Серологическая диагностика применяется лишь в экспериментальных целях.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При 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дифференциальной диагностике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следует учитывать, что на отдельных стадиях развития болезни чума сходна с 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  <a:hlinkClick r:id="rId3" tooltip="Лептоспироз"/>
              </a:rPr>
              <a:t>лептоспирозом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  <a:hlinkClick r:id="rId4" tooltip="Инфекционный гепатит (такой страницы не существует)"/>
              </a:rPr>
              <a:t>инфекционным гепатитом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  <a:hlinkClick r:id="rId5" tooltip="Бешенство"/>
              </a:rPr>
              <a:t>бешенством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  <a:hlinkClick r:id="rId6" tooltip="Болезнь Ауески"/>
              </a:rPr>
              <a:t>болезнью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  <a:hlinkClick r:id="rId6" tooltip="Болезнь Ауески"/>
              </a:rPr>
              <a:t>Ауески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парвовирусной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инфекцией собак, 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  <a:hlinkClick r:id="rId7" tooltip="Сальмонеллез (такой страницы не существует)"/>
              </a:rPr>
              <a:t>сальмонеллезом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  <a:hlinkClick r:id="rId8" tooltip="Пироплазмоз (такой страницы не существует)"/>
              </a:rPr>
              <a:t>пироплазмозом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и некоторыми гельминтозами.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Прогноз.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 </a:t>
            </a:r>
            <a:r>
              <a:rPr lang="ru-RU" dirty="0"/>
              <a:t>При </a:t>
            </a:r>
            <a:r>
              <a:rPr lang="ru-RU" dirty="0" err="1"/>
              <a:t>сверхостром</a:t>
            </a:r>
            <a:r>
              <a:rPr lang="ru-RU" dirty="0"/>
              <a:t> течении болезни прогноз летальный (смертельный), при тяжелых формах чумы, осложненных смешанными инфекциями, - неблагоприятный, в остальных случаях - благоприятный или сомнительный (неопределенный).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872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Лечение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18457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специфической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этиотропной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терапии больных чумой животных используют гипериммунные сыворотки и глобулины. Для защиты клеток организма от инфицирования вирусом можно применять различные 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2" tooltip="Интерферон (такой страницы не существует)"/>
              </a:rPr>
              <a:t>интерфероны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3" tooltip="Канивирекс (такой страницы не существует)"/>
              </a:rPr>
              <a:t>канивирекс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4" tooltip="Реоферон (такой страницы не существует)"/>
              </a:rPr>
              <a:t>реоферон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5" tooltip="Миксоферон (такой страницы не существует)"/>
              </a:rPr>
              <a:t>миксоферон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6" tooltip="Кинорон (такой страницы не существует)"/>
              </a:rPr>
              <a:t>кинорон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иммуностимуляторы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(Т-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В-активин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7" tooltip="Достим (такой страницы не существует)"/>
              </a:rPr>
              <a:t>достим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8" tooltip="Левамизол (такой страницы не существует)"/>
              </a:rPr>
              <a:t>левамизол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9" tooltip="Гликопин (такой страницы не существует)"/>
              </a:rPr>
              <a:t>гликопин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др.).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регуляции восстановительных процессов в желудочно-кишечном тракте рекомендуется применять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пробиотики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10" tooltip="Лактобактерин (такой страницы не существует)"/>
              </a:rPr>
              <a:t>лактобактерин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11" tooltip="Бифидум-бактерин (такой страницы не существует)"/>
              </a:rPr>
              <a:t>бифидум-бактерин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При легочной форме — антибиотики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12" tooltip="Циклофлоксацин (такой страницы не существует)"/>
              </a:rPr>
              <a:t>циклофлоксацин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13" tooltip="Цефалоспорины (такой страницы не существует)"/>
              </a:rPr>
              <a:t>цефалоспорины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), 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14" tooltip="Отхаркивающие средства (такой страницы не существует)"/>
              </a:rPr>
              <a:t>отхаркивающие средства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Расстройства ЦНС корригируют кортикостероидами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15" tooltip="Дексаметазон (такой страницы не существует)"/>
              </a:rPr>
              <a:t>дексаметазон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16" tooltip="Гидрокортизон (такой страницы не существует)"/>
              </a:rPr>
              <a:t>гидрокортизон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), барбитуратами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17" tooltip="Пенстатин (такой страницы не существует)"/>
              </a:rPr>
              <a:t>пенстатин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18" tooltip="Контрикан (такой страницы не существует)"/>
              </a:rPr>
              <a:t>контрикан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 др.).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Эпилептиформные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припадки и судороги подавляют седативными и противосудорожными препаратами —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19" tooltip="Фенлепсин (такой страницы не существует)"/>
              </a:rPr>
              <a:t>фенлепсином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20" tooltip="Сибазон (такой страницы не существует)"/>
              </a:rPr>
              <a:t>сибазоном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21" tooltip="Радедорм (такой страницы не существует)"/>
              </a:rPr>
              <a:t>радедормом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 новокаиновыми блокадами. При параличах и парезах назначают 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22" tooltip="Стрихнин (такой страницы не существует)"/>
              </a:rPr>
              <a:t>стрихнин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  <a:hlinkClick r:id="rId23" tooltip="Прозерин (такой страницы не существует)"/>
              </a:rPr>
              <a:t>прозерин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высокочастотную и магнитную терапию.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/>
          <a:lstStyle/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3600" dirty="0" smtClean="0"/>
              <a:t>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Шакирова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Алия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тудентка 3 курса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группа 10-701-13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амат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3744416" cy="45365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40466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Воспаление слизистых оболочек</a:t>
            </a:r>
            <a:endParaRPr lang="ru-RU" sz="3600" dirty="0"/>
          </a:p>
        </p:txBody>
      </p:sp>
      <p:pic>
        <p:nvPicPr>
          <p:cNvPr id="2052" name="Picture 4" descr="C:\Users\Самат\Desktop\distem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9" y="1844824"/>
            <a:ext cx="364840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78112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Чума известна со времени одомашнивания собак. В трудах Аристотеля она описана как ангина. Распространена повсеместно. В России чума появилась в 1762 г. в Крыму и получила название «крымская болезнь». Вирусную природу чумы собак в 1905 г. впервые доказал французский ученый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22114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 Возбудитель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5400600" cy="532859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РНК-содержащий вирус из семейства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парамиксовирусов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имеет близкое родство с вирусом кори человека и вирусом чумы крупного и мелкого рогатого скота. Возбудитель устойчив к действию внешних факторов: на солнечном свете сохраняет активность до 10-14 ч, при температуре минус 20° С сохраняется в органах павших животных до 6 месяцев, в крови - до 3. В выделениях больных животных (кал, слизь) во внешней среде при температуре 4° С вирус сохраняется 7-11 дней,, при 100° С погибает мгновенно.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Устойчивость 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дезсредствам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По устойчивости вирус относится ко 2-й группе возбудителей инфекционных болезней.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амат\Desktop\chuma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412776"/>
            <a:ext cx="302433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амат\Desktop\Image51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77686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Устойчивость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Устойчивость </a:t>
            </a:r>
            <a:r>
              <a:rPr lang="ru-RU" dirty="0"/>
              <a:t>вируса во внешней среде обычно невысокая. В носовых истечениях и в фекалиях больных животных он теряет активность уже через 7—11 </a:t>
            </a:r>
            <a:r>
              <a:rPr lang="ru-RU" dirty="0" err="1"/>
              <a:t>сут</a:t>
            </a:r>
            <a:r>
              <a:rPr lang="ru-RU" dirty="0"/>
              <a:t>. Однако высушенный или замороженный вирус сохраняется несколько месяцев, а </a:t>
            </a:r>
            <a:r>
              <a:rPr lang="ru-RU" dirty="0" err="1"/>
              <a:t>влио-филизированном</a:t>
            </a:r>
            <a:r>
              <a:rPr lang="ru-RU" dirty="0"/>
              <a:t> состоянии — не менее года. </a:t>
            </a:r>
            <a:r>
              <a:rPr lang="ru-RU" dirty="0" smtClean="0"/>
              <a:t>Нагревание </a:t>
            </a:r>
            <a:r>
              <a:rPr lang="ru-RU" dirty="0"/>
              <a:t>до 60'С разрушает его за 30 мин, до 100 °С — моментально. Дезинфицирующие вещества и  физические факторы инактивируют вирус довольно быстро: 1 %-</a:t>
            </a:r>
            <a:r>
              <a:rPr lang="ru-RU" dirty="0" err="1"/>
              <a:t>ный</a:t>
            </a:r>
            <a:r>
              <a:rPr lang="ru-RU" dirty="0"/>
              <a:t> </a:t>
            </a:r>
            <a:r>
              <a:rPr lang="ru-RU" dirty="0" err="1"/>
              <a:t>р-р</a:t>
            </a:r>
            <a:r>
              <a:rPr lang="ru-RU" dirty="0"/>
              <a:t> лизола и ультрафиолетовые лучи — в течение 30 мин, 2 %-</a:t>
            </a:r>
            <a:r>
              <a:rPr lang="ru-RU" dirty="0" err="1"/>
              <a:t>ный</a:t>
            </a:r>
            <a:r>
              <a:rPr lang="ru-RU" dirty="0"/>
              <a:t> </a:t>
            </a:r>
            <a:r>
              <a:rPr lang="ru-RU" dirty="0" err="1"/>
              <a:t>р-р</a:t>
            </a:r>
            <a:r>
              <a:rPr lang="ru-RU" dirty="0"/>
              <a:t> едкого натра — 60 </a:t>
            </a:r>
            <a:r>
              <a:rPr lang="ru-RU" dirty="0" err="1"/>
              <a:t>мин,солнечный</a:t>
            </a:r>
            <a:r>
              <a:rPr lang="ru-RU" dirty="0"/>
              <a:t> свет и 0,1— 0,5 %-</a:t>
            </a:r>
            <a:r>
              <a:rPr lang="ru-RU" dirty="0" err="1"/>
              <a:t>ные</a:t>
            </a:r>
            <a:r>
              <a:rPr lang="ru-RU" dirty="0"/>
              <a:t> </a:t>
            </a:r>
            <a:r>
              <a:rPr lang="ru-RU" dirty="0" err="1"/>
              <a:t>р-ры</a:t>
            </a:r>
            <a:r>
              <a:rPr lang="ru-RU" dirty="0"/>
              <a:t> формалина и фенола — через несколько часов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Эпизоотология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184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чуме плотоядных восприимчивы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собаки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песцы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лисицы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хорьки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норки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соболи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куницы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 др. Чаще болеют молодые животные в возрасте от 2 месяцев до 1 года. Животные разных видов и пород имеют различную восприимчивость к возбудителю чумы плотоядных. В условиях звероводческих хозяйств чума обычно начинается у животных одного вида, а через 1...2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могут заболеть звери другого вида. Такая закономерность объясняется тем, что при заражении от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гетерологичного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вида животных чума вначале протекает скрытно. Только после адаптации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пассирования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вируса на наиболее слабых особях болезнь приобретает острое течение с охватом значительного числа зверей. Поэтому клинические проявления болезни часто отмечают тогда, когда большая часть стада бывает заражена. Наиболее устойчивы собаки, менее хорьки. Среди собак наиболее устойчивы боксёры, чау-чау,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фоксы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наименее — пудели, овчарки, сеттеры.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Источник возбудителя инфекции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968552"/>
          </a:xfrm>
        </p:spPr>
        <p:txBody>
          <a:bodyPr>
            <a:no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Источником возбудителя инфекции являются больные и переболевшие животные, выделяющие вирус во внешнюю среду с истечениями из носа, глаз, со слюной, мочой и калом. Собаки, переболевшие чумой и не имеющие клинических признаков, выделяют вирус во внешнюю среду до 3 месяцев. Резервуаром вируса в природе являются в основном дикие плотоядные, но в отдельных случаях могут быть и другие виды животных. Чума плотоядных регистрируется в любое время года, но наиболее часто весной и осенью.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Летальность может составлять 80-90%.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313</TotalTime>
  <Words>697</Words>
  <Application>Microsoft Office PowerPoint</Application>
  <PresentationFormat>Экран (4:3)</PresentationFormat>
  <Paragraphs>51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Техническая</vt:lpstr>
      <vt:lpstr>ВИРУС ЧУМЫ ПЛОТОЯДНЫХ</vt:lpstr>
      <vt:lpstr>Слайд 2</vt:lpstr>
      <vt:lpstr>Слайд 3</vt:lpstr>
      <vt:lpstr>Историческая справка</vt:lpstr>
      <vt:lpstr>  Возбудитель</vt:lpstr>
      <vt:lpstr>Слайд 6</vt:lpstr>
      <vt:lpstr>Устойчивость</vt:lpstr>
      <vt:lpstr>Эпизоотология</vt:lpstr>
      <vt:lpstr>Источник возбудителя инфекции</vt:lpstr>
      <vt:lpstr>Факторы передачи</vt:lpstr>
      <vt:lpstr>Заражение. </vt:lpstr>
      <vt:lpstr>Слайд 12</vt:lpstr>
      <vt:lpstr>Патогенез.</vt:lpstr>
      <vt:lpstr>Слайд 14</vt:lpstr>
      <vt:lpstr>Иммунитет</vt:lpstr>
      <vt:lpstr>Симптомы и течения болезни</vt:lpstr>
      <vt:lpstr>Слайд 17</vt:lpstr>
      <vt:lpstr>Слайд 18</vt:lpstr>
      <vt:lpstr>Патологоанатомические изменения </vt:lpstr>
      <vt:lpstr>Слайд 20</vt:lpstr>
      <vt:lpstr>Слайд 21</vt:lpstr>
      <vt:lpstr>Диагностика </vt:lpstr>
      <vt:lpstr>Слайд 23</vt:lpstr>
      <vt:lpstr>Прогноз.</vt:lpstr>
      <vt:lpstr>Лечение</vt:lpstr>
      <vt:lpstr>Слайд 26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ВИРУС ЧУМЫ ПЛОТОЯДНЫХ</dc:title>
  <dc:creator>Самат</dc:creator>
  <cp:lastModifiedBy>aleks</cp:lastModifiedBy>
  <cp:revision>27</cp:revision>
  <dcterms:created xsi:type="dcterms:W3CDTF">2012-10-06T20:35:44Z</dcterms:created>
  <dcterms:modified xsi:type="dcterms:W3CDTF">2012-10-10T10:00:02Z</dcterms:modified>
</cp:coreProperties>
</file>