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0" autoAdjust="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32FB-6FBF-4240-A322-64451851CD60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4289-E0D9-4C1F-8F96-9FAE227E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32FB-6FBF-4240-A322-64451851CD60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4289-E0D9-4C1F-8F96-9FAE227E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32FB-6FBF-4240-A322-64451851CD60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4289-E0D9-4C1F-8F96-9FAE227E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32FB-6FBF-4240-A322-64451851CD60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4289-E0D9-4C1F-8F96-9FAE227E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32FB-6FBF-4240-A322-64451851CD60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4289-E0D9-4C1F-8F96-9FAE227E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32FB-6FBF-4240-A322-64451851CD60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4289-E0D9-4C1F-8F96-9FAE227E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32FB-6FBF-4240-A322-64451851CD60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4289-E0D9-4C1F-8F96-9FAE227E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32FB-6FBF-4240-A322-64451851CD60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4289-E0D9-4C1F-8F96-9FAE227E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32FB-6FBF-4240-A322-64451851CD60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4289-E0D9-4C1F-8F96-9FAE227E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32FB-6FBF-4240-A322-64451851CD60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4289-E0D9-4C1F-8F96-9FAE227E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32FB-6FBF-4240-A322-64451851CD60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F4289-E0D9-4C1F-8F96-9FAE227E99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232FB-6FBF-4240-A322-64451851CD60}" type="datetimeFigureOut">
              <a:rPr lang="ru-RU" smtClean="0"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F4289-E0D9-4C1F-8F96-9FAE227E99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latin typeface="Book Antiqua" pitchFamily="18" charset="0"/>
              </a:rPr>
              <a:t>Возбудитель </a:t>
            </a:r>
            <a:r>
              <a:rPr lang="ru-RU" sz="9600" dirty="0" err="1" smtClean="0">
                <a:latin typeface="Book Antiqua" pitchFamily="18" charset="0"/>
              </a:rPr>
              <a:t>парвовируса</a:t>
            </a:r>
            <a:r>
              <a:rPr lang="ru-RU" sz="9600" dirty="0" smtClean="0">
                <a:latin typeface="Book Antiqua" pitchFamily="18" charset="0"/>
              </a:rPr>
              <a:t> у свиней</a:t>
            </a:r>
            <a:endParaRPr lang="ru-RU" sz="9600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Патогенез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В первую неделю после заражения вирус накапливается в крови и тканях паренхиматозных органов с резко выраженной пролиферативной активностью. В период </a:t>
            </a:r>
            <a:r>
              <a:rPr lang="ru-RU" dirty="0" err="1" smtClean="0"/>
              <a:t>вирусемии</a:t>
            </a:r>
            <a:r>
              <a:rPr lang="ru-RU" dirty="0" smtClean="0"/>
              <a:t> он проходит через плаценту и инфицирует эмбрионы или плоды. Инфицирование развивающихся эмбрионов происходит через 9...12дней после оплодотворения, когда они имплантируются в слизистую оболочку матки, что приводит к их гибели и полному рассасыванию. Полное рассасывание эмбрионов происходит в том случае, если они погибли в первые 30...36 дней беременности (в эмбриональную стадию развития) и свиноматки повторно приходят в охоту (</a:t>
            </a:r>
            <a:r>
              <a:rPr lang="ru-RU" dirty="0" err="1" smtClean="0"/>
              <a:t>прохолосты</a:t>
            </a:r>
            <a:r>
              <a:rPr lang="ru-RU" dirty="0" smtClean="0"/>
              <a:t>). Следующая беременность проходит физиологически нормально. При заражении и гибели части эмбрионов беременность протекает без осложнений, но число поросят в помете уменьшается. 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При заражении в плодную фазу происходит </a:t>
            </a:r>
            <a:r>
              <a:rPr lang="ru-RU" dirty="0" err="1" smtClean="0"/>
              <a:t>капьцификация</a:t>
            </a:r>
            <a:r>
              <a:rPr lang="ru-RU" dirty="0" smtClean="0"/>
              <a:t> и рассасывание плода становится невозможным. Заражение и гибель всех плодов в этот период приводят к их мумификации и, как следствие, к ранним абортам (плоды длиной до 15 см) или к отсутствию родов у свиноматки. Проникновение </a:t>
            </a:r>
            <a:r>
              <a:rPr lang="ru-RU" dirty="0" err="1" smtClean="0"/>
              <a:t>парвовируса</a:t>
            </a:r>
            <a:r>
              <a:rPr lang="ru-RU" dirty="0" smtClean="0"/>
              <a:t> через плаценту в более поздние сроки супоросности (70...101-й день) не приводит к гибели плодов, поскольку в этот период их организм уже </a:t>
            </a:r>
            <a:r>
              <a:rPr lang="ru-RU" dirty="0" err="1" smtClean="0"/>
              <a:t>иммунокомпетентен</a:t>
            </a:r>
            <a:r>
              <a:rPr lang="ru-RU" dirty="0" smtClean="0"/>
              <a:t> и вырабатывает защитные антитела. Однако такие серо-положительные поросята, как и переболевшие, длительное время остаются вирусоносителями. Обычно не все плоды поражаются вирусом, поэтому в стаде, неблагополучном по ПВИС, в гнезде инфицированных свиноматок могут быть как живые, так и нежизнеспособные и мертвые поросята, а также мумифицированные плоды</a:t>
            </a:r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r>
              <a:rPr lang="ru-RU" b="1" dirty="0" smtClean="0"/>
              <a:t>Течение и клиническое проявление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ПВИС у свиноматок протекает бессимптомно. В первую неделю после заражения иногда наблюдают кратковременное повышение температуры тела. Клинически заболевание проявляется только у супоросных свиноматок и характеризуется гибелью эмбрионов, повторным приходом свиноматок в охоту после осеменения, рождением мертвых и слабых поросят в помете. 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326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Аборты у зараженных свиноматок наблюдаются редко и не служат характерным признаком ПВИС. В стационарно неблагополучных хозяйствах нарушение воспроизводительной функции наблюдается в основном у ремонтных свинок. Основные свиноматки в результате неоднократного естественного инфицирования </a:t>
            </a:r>
            <a:r>
              <a:rPr lang="ru-RU" dirty="0" err="1" smtClean="0"/>
              <a:t>парвовирусом</a:t>
            </a:r>
            <a:r>
              <a:rPr lang="ru-RU" dirty="0" smtClean="0"/>
              <a:t> становятся иммунными, и беременность у них протекает нормально. В первично инфицированных хозяйствах нарушение воспроизводительной функции происходит у ремонтных и основных свиноматок. У хряков-производителей болезнь протекает бессимптомно</a:t>
            </a: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r>
              <a:rPr lang="ru-RU" b="1" dirty="0" smtClean="0"/>
              <a:t>Патологоанатомические признаки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 осмотре плодов, инфицированных до формирования </a:t>
            </a:r>
            <a:r>
              <a:rPr lang="ru-RU" dirty="0" err="1" smtClean="0"/>
              <a:t>иммунокомпетентности</a:t>
            </a:r>
            <a:r>
              <a:rPr lang="ru-RU" dirty="0" smtClean="0"/>
              <a:t>, обнаруживают различный уровень задержки роста, рельефность сосудов из-за переполнения кровью, отеки, геморрагии, скопление серозно-кровянистой жидкости в естественных полостях и мумификацию, отечность плаценты, кровенаполнение сосудов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Микроскопически отмечают обширные зоны некроза во многих тканях и органах плодов с образованием внутриклеточных телец-включений. У супоросных свиноматок, зараженных в различные сроки беременности, отмечают фокальные скопления </a:t>
            </a:r>
            <a:r>
              <a:rPr lang="ru-RU" dirty="0" err="1" smtClean="0"/>
              <a:t>мононуклеарных</a:t>
            </a:r>
            <a:r>
              <a:rPr lang="ru-RU" dirty="0" smtClean="0"/>
              <a:t> клеток в эндо- и </a:t>
            </a:r>
            <a:r>
              <a:rPr lang="ru-RU" dirty="0" err="1" smtClean="0"/>
              <a:t>миометрии</a:t>
            </a:r>
            <a:r>
              <a:rPr lang="ru-RU" dirty="0" smtClean="0"/>
              <a:t> </a:t>
            </a:r>
            <a:r>
              <a:rPr lang="ru-RU" dirty="0" err="1" smtClean="0"/>
              <a:t>и</a:t>
            </a:r>
            <a:r>
              <a:rPr lang="ru-RU" dirty="0" smtClean="0"/>
              <a:t> </a:t>
            </a:r>
            <a:r>
              <a:rPr lang="ru-RU" dirty="0" err="1" smtClean="0"/>
              <a:t>периваскулярные</a:t>
            </a:r>
            <a:r>
              <a:rPr lang="ru-RU" dirty="0" smtClean="0"/>
              <a:t> муфты из лимфоидных и плазматических клеток в головном и спинном мозге. У мертворожденных поросят и живых плодов, инфицированных вирусом на поздних стадиях супоросности, возможны </a:t>
            </a:r>
            <a:r>
              <a:rPr lang="ru-RU" dirty="0" err="1" smtClean="0"/>
              <a:t>менингоэнцефалиты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Диагностика и дифференциальная диагностика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Диагностику заболевания осуществляют комплексным методом на основании </a:t>
            </a:r>
            <a:r>
              <a:rPr lang="ru-RU" dirty="0" err="1" smtClean="0"/>
              <a:t>эпизоотологичес-ких</a:t>
            </a:r>
            <a:r>
              <a:rPr lang="ru-RU" dirty="0" smtClean="0"/>
              <a:t> данных, </a:t>
            </a:r>
            <a:r>
              <a:rPr lang="ru-RU" dirty="0" err="1" smtClean="0"/>
              <a:t>симптомокомплекса</a:t>
            </a:r>
            <a:r>
              <a:rPr lang="ru-RU" dirty="0" smtClean="0"/>
              <a:t> болезни с признаками нарушения воспроизводительной способности свиноматок. Окончательный диагноз ставят по результатам лабораторного исследования. </a:t>
            </a:r>
            <a:br>
              <a:rPr lang="ru-RU" dirty="0" smtClean="0"/>
            </a:br>
            <a:r>
              <a:rPr lang="ru-RU" dirty="0" smtClean="0"/>
              <a:t>Для лабораторного исследования необходимо направлять сыворотку крови от новорожденных поросят до приема ими молозива, жидкость из грудной и брюшной полостей мертворожденных поросят, а также сыворотку крови от свиноматок с нарушенной репродукцией через 1 </a:t>
            </a:r>
            <a:r>
              <a:rPr lang="ru-RU" dirty="0" err="1" smtClean="0"/>
              <a:t>мес</a:t>
            </a:r>
            <a:r>
              <a:rPr lang="ru-RU" dirty="0" smtClean="0"/>
              <a:t> после опороса (не менее 5... 10 проб каждого материала).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Для вирусологических (обнаружение вируса в РГА, МФА) и молекулярно-генетических (определение генома вируса при помощи ПЦР) исследований абортированные плоды или их легкие необходимо доставлять свежими или в замороженном виде. </a:t>
            </a:r>
            <a:endParaRPr lang="ru-RU" sz="4000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43346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Диагноз на ПВИС считается установленным: 1) если в транссудате мертворожденных или в сыворотке крови поросят, не принимавших молозиво, обнаруживают специфические антитела в диагностических титрах в РДП, ELISA, РН, а также в РТГА, или 2) в </a:t>
            </a:r>
            <a:r>
              <a:rPr lang="ru-RU" dirty="0" err="1" smtClean="0">
                <a:solidFill>
                  <a:srgbClr val="FFFF00"/>
                </a:solidFill>
              </a:rPr>
              <a:t>патматериале</a:t>
            </a:r>
            <a:r>
              <a:rPr lang="ru-RU" dirty="0" smtClean="0">
                <a:solidFill>
                  <a:srgbClr val="FFFF00"/>
                </a:solidFill>
              </a:rPr>
              <a:t> выявлен вирус (геном</a:t>
            </a:r>
            <a:r>
              <a:rPr lang="ru-RU" dirty="0" smtClean="0"/>
              <a:t>) ПВИС. </a:t>
            </a:r>
            <a:endParaRPr lang="ru-RU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Наличие антител в сыворотке крови свиноматок и хряков, ранее не вакцинированных против ПВИС, свидетельствует о их раннем </a:t>
            </a:r>
            <a:r>
              <a:rPr lang="ru-RU" dirty="0" err="1" smtClean="0">
                <a:solidFill>
                  <a:schemeClr val="bg1"/>
                </a:solidFill>
              </a:rPr>
              <a:t>переболевании</a:t>
            </a:r>
            <a:r>
              <a:rPr lang="ru-RU" dirty="0" smtClean="0">
                <a:solidFill>
                  <a:schemeClr val="bg1"/>
                </a:solidFill>
              </a:rPr>
              <a:t> и, следовательно, о циркуляции </a:t>
            </a:r>
            <a:r>
              <a:rPr lang="ru-RU" dirty="0" err="1" smtClean="0">
                <a:solidFill>
                  <a:schemeClr val="bg1"/>
                </a:solidFill>
              </a:rPr>
              <a:t>парвовируса</a:t>
            </a:r>
            <a:r>
              <a:rPr lang="ru-RU" dirty="0" smtClean="0">
                <a:solidFill>
                  <a:schemeClr val="bg1"/>
                </a:solidFill>
              </a:rPr>
              <a:t> среди восприимчивых животных.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err="1" smtClean="0">
                <a:solidFill>
                  <a:schemeClr val="bg1"/>
                </a:solidFill>
              </a:rPr>
              <a:t>Парвовирусную</a:t>
            </a:r>
            <a:r>
              <a:rPr lang="ru-RU" dirty="0" smtClean="0">
                <a:solidFill>
                  <a:schemeClr val="bg1"/>
                </a:solidFill>
              </a:rPr>
              <a:t> инфекцию свиней следует дифференцировать от ряда заболеваний, сопровождающихся </a:t>
            </a:r>
            <a:r>
              <a:rPr lang="ru-RU" dirty="0" err="1" smtClean="0">
                <a:solidFill>
                  <a:schemeClr val="bg1"/>
                </a:solidFill>
              </a:rPr>
              <a:t>нарушениям</a:t>
            </a:r>
            <a:r>
              <a:rPr lang="ru-RU" dirty="0" err="1" smtClean="0">
                <a:solidFill>
                  <a:schemeClr val="bg1"/>
                </a:solidFill>
              </a:rPr>
              <a:t>.</a:t>
            </a:r>
            <a:r>
              <a:rPr lang="ru-RU" dirty="0" err="1" smtClean="0">
                <a:solidFill>
                  <a:schemeClr val="bg1"/>
                </a:solidFill>
              </a:rPr>
              <a:t>и</a:t>
            </a:r>
            <a:r>
              <a:rPr lang="ru-RU" dirty="0" smtClean="0">
                <a:solidFill>
                  <a:schemeClr val="bg1"/>
                </a:solidFill>
              </a:rPr>
              <a:t> воспроизводительной функции свиноматок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6264696"/>
          </a:xfrm>
        </p:spPr>
        <p:txBody>
          <a:bodyPr/>
          <a:lstStyle/>
          <a:p>
            <a:r>
              <a:rPr lang="ru-RU" b="1" i="1" dirty="0" err="1" smtClean="0"/>
              <a:t>Парвовирусная</a:t>
            </a:r>
            <a:r>
              <a:rPr lang="ru-RU" b="1" i="1" dirty="0" smtClean="0"/>
              <a:t> болезнь (инфекция) свиней </a:t>
            </a:r>
            <a:r>
              <a:rPr lang="ru-RU" dirty="0" smtClean="0"/>
              <a:t>(англ. — </a:t>
            </a:r>
            <a:r>
              <a:rPr lang="ru-RU" dirty="0" err="1" smtClean="0"/>
              <a:t>Porcine</a:t>
            </a:r>
            <a:r>
              <a:rPr lang="ru-RU" dirty="0" smtClean="0"/>
              <a:t> </a:t>
            </a:r>
            <a:r>
              <a:rPr lang="ru-RU" dirty="0" err="1" smtClean="0"/>
              <a:t>parvovirus</a:t>
            </a:r>
            <a:r>
              <a:rPr lang="ru-RU" dirty="0" smtClean="0"/>
              <a:t> </a:t>
            </a:r>
            <a:r>
              <a:rPr lang="ru-RU" dirty="0" err="1" smtClean="0"/>
              <a:t>infection</a:t>
            </a:r>
            <a:r>
              <a:rPr lang="ru-RU" dirty="0" smtClean="0"/>
              <a:t>; ПВИС) — контагиозная болезнь, клинически проявляющаяся только у супоросных свиноматок и характеризующаяся </a:t>
            </a:r>
            <a:r>
              <a:rPr lang="ru-RU" dirty="0" err="1" smtClean="0"/>
              <a:t>прохолостами</a:t>
            </a:r>
            <a:r>
              <a:rPr lang="ru-RU" dirty="0" smtClean="0"/>
              <a:t>, рождением малоплодных пометов, мумифицированных плодов, мертвых и слабых поросят и реже — абортами. 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3813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/>
              <a:t>Болезни, от которых дифференцируют ПВИС</a:t>
            </a:r>
            <a:r>
              <a:rPr lang="ru-RU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/>
              <a:t>Вирусные болезни </a:t>
            </a:r>
            <a:br>
              <a:rPr lang="ru-RU" sz="2000" dirty="0" smtClean="0"/>
            </a:br>
            <a:r>
              <a:rPr lang="ru-RU" sz="2000" dirty="0" smtClean="0"/>
              <a:t>-Респираторно-репродуктивный синдром свиней; болезнь </a:t>
            </a:r>
            <a:r>
              <a:rPr lang="ru-RU" sz="2000" dirty="0" err="1" smtClean="0"/>
              <a:t>Ауески</a:t>
            </a:r>
            <a:r>
              <a:rPr lang="ru-RU" sz="2000" dirty="0" smtClean="0"/>
              <a:t> классическая чума свиней; грипп; энтеровирусная, </a:t>
            </a:r>
            <a:r>
              <a:rPr lang="ru-RU" sz="2000" dirty="0" err="1" smtClean="0"/>
              <a:t>ротавирусная</a:t>
            </a:r>
            <a:r>
              <a:rPr lang="ru-RU" sz="2000" dirty="0" smtClean="0"/>
              <a:t>, аденовирусная и </a:t>
            </a:r>
            <a:r>
              <a:rPr lang="ru-RU" sz="2000" dirty="0" err="1" smtClean="0"/>
              <a:t>коронавирусная</a:t>
            </a:r>
            <a:r>
              <a:rPr lang="ru-RU" sz="2000" dirty="0" smtClean="0"/>
              <a:t> инфекции </a:t>
            </a:r>
            <a:br>
              <a:rPr lang="ru-RU" sz="2000" dirty="0" smtClean="0"/>
            </a:br>
            <a:r>
              <a:rPr lang="ru-RU" sz="2000" dirty="0" smtClean="0"/>
              <a:t>Бактериальные болезни </a:t>
            </a:r>
            <a:br>
              <a:rPr lang="ru-RU" sz="2000" dirty="0" smtClean="0"/>
            </a:br>
            <a:r>
              <a:rPr lang="ru-RU" sz="2000" dirty="0" smtClean="0"/>
              <a:t>-Бруцеллез; лептоспироз; </a:t>
            </a:r>
            <a:r>
              <a:rPr lang="ru-RU" sz="2000" dirty="0" err="1" smtClean="0"/>
              <a:t>стрептококкоз</a:t>
            </a:r>
            <a:r>
              <a:rPr lang="ru-RU" sz="2000" dirty="0" smtClean="0"/>
              <a:t>; </a:t>
            </a:r>
            <a:r>
              <a:rPr lang="ru-RU" sz="2000" dirty="0" err="1" smtClean="0"/>
              <a:t>эшерихиоз</a:t>
            </a:r>
            <a:r>
              <a:rPr lang="ru-RU" sz="2000" dirty="0" smtClean="0"/>
              <a:t>; </a:t>
            </a:r>
            <a:r>
              <a:rPr lang="ru-RU" sz="2000" dirty="0" err="1" smtClean="0"/>
              <a:t>стафилококкоз</a:t>
            </a:r>
            <a:r>
              <a:rPr lang="ru-RU" sz="2000" dirty="0" smtClean="0"/>
              <a:t>; </a:t>
            </a:r>
            <a:r>
              <a:rPr lang="ru-RU" sz="2000" dirty="0" err="1" smtClean="0"/>
              <a:t>пастереллез</a:t>
            </a:r>
            <a:r>
              <a:rPr lang="ru-RU" sz="2000" dirty="0" smtClean="0"/>
              <a:t>; </a:t>
            </a:r>
            <a:r>
              <a:rPr lang="ru-RU" sz="2000" dirty="0" err="1" smtClean="0"/>
              <a:t>псевдомоноз</a:t>
            </a:r>
            <a:r>
              <a:rPr lang="ru-RU" sz="2000" dirty="0" smtClean="0"/>
              <a:t>; сальмонеллез; </a:t>
            </a:r>
            <a:r>
              <a:rPr lang="ru-RU" sz="2000" dirty="0" err="1" smtClean="0"/>
              <a:t>коринебактериоз</a:t>
            </a:r>
            <a:r>
              <a:rPr lang="ru-RU" sz="2000" dirty="0" smtClean="0"/>
              <a:t>; </a:t>
            </a:r>
            <a:r>
              <a:rPr lang="ru-RU" sz="2000" dirty="0" err="1" smtClean="0"/>
              <a:t>гемофилез</a:t>
            </a:r>
            <a:r>
              <a:rPr lang="ru-RU" sz="2000" dirty="0" smtClean="0"/>
              <a:t>; </a:t>
            </a:r>
            <a:r>
              <a:rPr lang="ru-RU" sz="2000" dirty="0" err="1" smtClean="0"/>
              <a:t>кампилобактериоз</a:t>
            </a:r>
            <a:r>
              <a:rPr lang="ru-RU" sz="2000" dirty="0" smtClean="0"/>
              <a:t>; </a:t>
            </a:r>
            <a:r>
              <a:rPr lang="ru-RU" sz="2000" dirty="0" err="1" smtClean="0"/>
              <a:t>клебсиеллез</a:t>
            </a:r>
            <a:r>
              <a:rPr lang="ru-RU" sz="2000" dirty="0" smtClean="0"/>
              <a:t>; </a:t>
            </a:r>
            <a:r>
              <a:rPr lang="ru-RU" sz="2000" dirty="0" err="1" smtClean="0"/>
              <a:t>микоплазмоз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>Болезни, вызываемые </a:t>
            </a:r>
            <a:br>
              <a:rPr lang="ru-RU" sz="2000" dirty="0" smtClean="0"/>
            </a:br>
            <a:r>
              <a:rPr lang="ru-RU" sz="2000" dirty="0" smtClean="0"/>
              <a:t>простейшими и грибами </a:t>
            </a:r>
          </a:p>
          <a:p>
            <a:pPr>
              <a:buNone/>
            </a:pPr>
            <a:r>
              <a:rPr lang="ru-RU" sz="2000" dirty="0" smtClean="0"/>
              <a:t>        -Токсоплазмоз, аспергиллез, </a:t>
            </a:r>
            <a:r>
              <a:rPr lang="ru-RU" sz="2000" dirty="0" err="1" smtClean="0"/>
              <a:t>микотоксикоз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>Внутренние незаразные болезни </a:t>
            </a:r>
            <a:br>
              <a:rPr lang="ru-RU" sz="2000" dirty="0" smtClean="0"/>
            </a:br>
            <a:r>
              <a:rPr lang="ru-RU" sz="2000" dirty="0" smtClean="0"/>
              <a:t> -Дефицитные состояния, связанные с неполноценным питанием по белку, витаминам А, В, Е, К, холину, йоду, кальцию, железу, магнию </a:t>
            </a:r>
            <a:endParaRPr lang="ru-RU" sz="2000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Иммунитет, специфическая профилактика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Парвовирус</a:t>
            </a:r>
            <a:r>
              <a:rPr lang="ru-RU" dirty="0" smtClean="0"/>
              <a:t> индуцирует у инфицированных свиноматок высокий уровень антител, концентрирующихся в молозиве. За счет этого поросята приобретают пассивный иммунитет длительностью до 6 </a:t>
            </a:r>
            <a:r>
              <a:rPr lang="ru-RU" dirty="0" err="1" smtClean="0"/>
              <a:t>мес</a:t>
            </a:r>
            <a:r>
              <a:rPr lang="ru-RU" dirty="0" smtClean="0"/>
              <a:t>, что препятствует формированию собственного активного иммунитета. После выздоровления у животных развивается пожизненный иммунитет. Супоросность у большинства основных свиноматок, имеющих антитела к </a:t>
            </a:r>
            <a:r>
              <a:rPr lang="ru-RU" dirty="0" err="1" smtClean="0"/>
              <a:t>парвовирусному</a:t>
            </a:r>
            <a:r>
              <a:rPr lang="ru-RU" dirty="0" smtClean="0"/>
              <a:t> антигену, протекает нормально. </a:t>
            </a:r>
            <a:br>
              <a:rPr lang="ru-RU" dirty="0" smtClean="0"/>
            </a:br>
            <a:r>
              <a:rPr lang="ru-RU" dirty="0" smtClean="0"/>
              <a:t>В настоящее время для специфической профилактики болезни эффективны эмульсионная инактивированная вакцина против ПВИС (производства </a:t>
            </a:r>
            <a:r>
              <a:rPr lang="ru-RU" b="1" dirty="0" smtClean="0"/>
              <a:t>ВНИИЗЖ) </a:t>
            </a:r>
            <a:r>
              <a:rPr lang="ru-RU" dirty="0" smtClean="0"/>
              <a:t>и ассоциированные вакцины против </a:t>
            </a:r>
            <a:r>
              <a:rPr lang="ru-RU" b="1" dirty="0" smtClean="0"/>
              <a:t>ПВИС </a:t>
            </a:r>
            <a:r>
              <a:rPr lang="ru-RU" dirty="0" smtClean="0"/>
              <a:t>и других инфекций, которые применяют в соответствии с наставлениями фирм-производителей. </a:t>
            </a: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7666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Профилактика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Профилактика болезни в хозяйствах, свободных от </a:t>
            </a:r>
            <a:r>
              <a:rPr lang="ru-RU" b="1" dirty="0" smtClean="0"/>
              <a:t>ПВИС, </a:t>
            </a:r>
            <a:r>
              <a:rPr lang="ru-RU" dirty="0" smtClean="0"/>
              <a:t>основывается на предотвращении заноса возбудителя. В обязательном порядке необходимо проводить исследования на </a:t>
            </a:r>
            <a:r>
              <a:rPr lang="ru-RU" b="1" dirty="0" smtClean="0"/>
              <a:t>ПВИС </a:t>
            </a:r>
            <a:r>
              <a:rPr lang="ru-RU" dirty="0" smtClean="0"/>
              <a:t>свиней, закупаемых из других хозяйств, в течение 30-дневного профилактического </a:t>
            </a:r>
            <a:r>
              <a:rPr lang="ru-RU" dirty="0" err="1" smtClean="0"/>
              <a:t>карантинирования</a:t>
            </a:r>
            <a:r>
              <a:rPr lang="ru-RU" dirty="0" smtClean="0"/>
              <a:t>, организовать раздельные опоросы основных и ремонтных свиноматок, осуществлять профилактическую дезинфекцию с предварительной тщательной механической очисткой помещения, инвентаря и оборудования. После каждого цикла опоросов помещение полностью освобождают от животных и в течение профилактического перерыва (5...7 дней) проводят его санитарную обработку. В благополучных по ПВИС хозяйствах рекомендуется систематически (1 раз в год) выборочно исследовать сыворотку крови поросят, не принимавших молозива, и свиноматок на наличие специфических антител к </a:t>
            </a:r>
            <a:r>
              <a:rPr lang="ru-RU" dirty="0" err="1" smtClean="0"/>
              <a:t>парвовирусу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Комплектование животными проводят в зависимости от эпизоотической обстановки в хозяйствах-покупателях и поставщиках. В хозяйствах, имеющих положительно реагирующих при серологическом исследовании животных, иммунизируют все маточное поголовье и хряков-производителей. В случае появления на ферме мумифицированных плодов, мертвых и слабых поросят, малоплодных пометов, </a:t>
            </a:r>
            <a:r>
              <a:rPr lang="ru-RU" dirty="0" err="1" smtClean="0"/>
              <a:t>прохолостов</a:t>
            </a:r>
            <a:r>
              <a:rPr lang="ru-RU" dirty="0" smtClean="0"/>
              <a:t> и абортов направляют материал в ветеринарную лабораторию для диагностики болезни. </a:t>
            </a:r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602128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Меры борьбы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В </a:t>
            </a:r>
            <a:r>
              <a:rPr lang="ru-RU" dirty="0" smtClean="0">
                <a:solidFill>
                  <a:schemeClr val="bg1"/>
                </a:solidFill>
              </a:rPr>
              <a:t>хозяйстве, где была выявлена ПВИС, мероприятия по его оздоровлению проводят согласно действующим правилам: ограничивают доступ на неблагополучные фермы посторонних лиц; запрещают вывоз свиней из неблагополучных групп в благополучные по ПВИС хозяйства; организуют раздельный опорос основных и проверяемых свиноматок; проводят тщательную механическую очистку станков для опороса, предметов ухода, оборудования, транспортных средств с последующей дезинфекцией растворами гипохлорита натрия или </a:t>
            </a:r>
            <a:r>
              <a:rPr lang="ru-RU" dirty="0" err="1" smtClean="0">
                <a:solidFill>
                  <a:schemeClr val="bg1"/>
                </a:solidFill>
              </a:rPr>
              <a:t>гидроксида</a:t>
            </a:r>
            <a:r>
              <a:rPr lang="ru-RU" dirty="0" smtClean="0">
                <a:solidFill>
                  <a:schemeClr val="bg1"/>
                </a:solidFill>
              </a:rPr>
              <a:t> натрия; сжигают плаценты, мертвые, мумифицированные и абортированные плоды; соблюдают правила асептики и антисептики при проведении массовых обработок животных и прочие меры, направленные на предотвращение распространения инфекции среди восприимчивых ЖИВОТНЫХ.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Специальные мероприятия по борьбе с </a:t>
            </a:r>
            <a:r>
              <a:rPr lang="ru-RU" b="1" dirty="0" smtClean="0"/>
              <a:t>ПВИС </a:t>
            </a:r>
            <a:r>
              <a:rPr lang="ru-RU" dirty="0" smtClean="0"/>
              <a:t>в неблагополучных хозяйствах предусматривают иммунизацию ремонтных свинок, которых прививают в возрасте 6...7 </a:t>
            </a:r>
            <a:r>
              <a:rPr lang="ru-RU" dirty="0" err="1" smtClean="0"/>
              <a:t>мес</a:t>
            </a:r>
            <a:r>
              <a:rPr lang="ru-RU" dirty="0" smtClean="0"/>
              <a:t> с ревакцинацией за 3...4 </a:t>
            </a:r>
            <a:r>
              <a:rPr lang="ru-RU" dirty="0" err="1" smtClean="0"/>
              <a:t>нед</a:t>
            </a:r>
            <a:r>
              <a:rPr lang="ru-RU" dirty="0" smtClean="0"/>
              <a:t> до осеменения; основных свиноматок первый раз за 2 </a:t>
            </a:r>
            <a:r>
              <a:rPr lang="ru-RU" dirty="0" err="1" smtClean="0"/>
              <a:t>нед</a:t>
            </a:r>
            <a:r>
              <a:rPr lang="ru-RU" dirty="0" smtClean="0"/>
              <a:t> до отъема, а в последующем — после каждого отъема поросят; поросят с 2...2,5-месячного возраста; хряков-производителей — каждые 6 </a:t>
            </a:r>
            <a:r>
              <a:rPr lang="ru-RU" dirty="0" err="1" smtClean="0"/>
              <a:t>мес</a:t>
            </a:r>
            <a:r>
              <a:rPr lang="ru-RU" dirty="0" smtClean="0"/>
              <a:t> (лучше за 2 </a:t>
            </a:r>
            <a:r>
              <a:rPr lang="ru-RU" dirty="0" err="1" smtClean="0"/>
              <a:t>нед</a:t>
            </a:r>
            <a:r>
              <a:rPr lang="ru-RU" dirty="0" smtClean="0"/>
              <a:t> до случки). Вакцинируют поросят также на </a:t>
            </a:r>
            <a:r>
              <a:rPr lang="ru-RU" dirty="0" err="1" smtClean="0"/>
              <a:t>доращивании</a:t>
            </a:r>
            <a:r>
              <a:rPr lang="ru-RU" dirty="0" smtClean="0"/>
              <a:t> и откорме согласно наставлению по применению вакцины. Вакцинируют свиней в период </a:t>
            </a:r>
            <a:r>
              <a:rPr lang="ru-RU" dirty="0" err="1" smtClean="0"/>
              <a:t>карантинирования</a:t>
            </a:r>
            <a:r>
              <a:rPr lang="ru-RU" dirty="0" smtClean="0"/>
              <a:t>. Такая схема обеспечивает восстановление функций воспроизводства у свиноматок и напряженный иммунитет на весь период жизни. 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Вакцинацию всех свиней, за исключением ремонтных свинок и хряков (прививают 2 года), прекращают через 1 год после последнего случая появления у свиноматок признаков </a:t>
            </a:r>
            <a:r>
              <a:rPr lang="ru-RU" b="1" dirty="0" smtClean="0"/>
              <a:t>ПВИС </a:t>
            </a:r>
            <a:r>
              <a:rPr lang="ru-RU" dirty="0" smtClean="0"/>
              <a:t>и при отсутствии антител к вирусу у новорожденных поросят до приема молозива. Хозяйство объявляют благополучным через 30 дней после последнего случая заболевания свиноматок с признаками </a:t>
            </a:r>
            <a:r>
              <a:rPr lang="ru-RU" dirty="0" err="1" smtClean="0"/>
              <a:t>парвовирусной</a:t>
            </a:r>
            <a:r>
              <a:rPr lang="ru-RU" dirty="0" smtClean="0"/>
              <a:t> инфекции и выполнения всего комплекса ветеринарно-санитарных мероприятий. 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chs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69681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597666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Ис</a:t>
            </a:r>
            <a:r>
              <a:rPr lang="ru-RU" dirty="0" smtClean="0">
                <a:solidFill>
                  <a:srgbClr val="FFFF00"/>
                </a:solidFill>
              </a:rPr>
              <a:t>т</a:t>
            </a:r>
            <a:r>
              <a:rPr lang="ru-RU" b="1" dirty="0" smtClean="0">
                <a:solidFill>
                  <a:srgbClr val="FFFF00"/>
                </a:solidFill>
              </a:rPr>
              <a:t>орическая справка, распрос</a:t>
            </a:r>
            <a:r>
              <a:rPr lang="ru-RU" dirty="0" smtClean="0">
                <a:solidFill>
                  <a:srgbClr val="FFFF00"/>
                </a:solidFill>
              </a:rPr>
              <a:t>т</a:t>
            </a:r>
            <a:r>
              <a:rPr lang="ru-RU" b="1" dirty="0" smtClean="0">
                <a:solidFill>
                  <a:srgbClr val="FFFF00"/>
                </a:solidFill>
              </a:rPr>
              <a:t>ранение, с</a:t>
            </a:r>
            <a:r>
              <a:rPr lang="ru-RU" dirty="0" smtClean="0">
                <a:solidFill>
                  <a:srgbClr val="FFFF00"/>
                </a:solidFill>
              </a:rPr>
              <a:t>т</a:t>
            </a:r>
            <a:r>
              <a:rPr lang="ru-RU" b="1" dirty="0" smtClean="0">
                <a:solidFill>
                  <a:srgbClr val="FFFF00"/>
                </a:solidFill>
              </a:rPr>
              <a:t>епень опасности и ущерб 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Возбудитель впервые выделили в 1966 г. Майер и </a:t>
            </a:r>
            <a:r>
              <a:rPr lang="ru-RU" dirty="0" err="1" smtClean="0">
                <a:solidFill>
                  <a:srgbClr val="FFFF00"/>
                </a:solidFill>
              </a:rPr>
              <a:t>соавт</a:t>
            </a:r>
            <a:r>
              <a:rPr lang="ru-RU" dirty="0" smtClean="0">
                <a:solidFill>
                  <a:srgbClr val="FFFF00"/>
                </a:solidFill>
              </a:rPr>
              <a:t>., связь между вирусом и заболеванием свиней была обнаружена в Англии в 1967 г. В нашей стране наличие инфекции установлено в 1982 г. при исследовании абортированных плодов. В настоящее время </a:t>
            </a:r>
            <a:r>
              <a:rPr lang="ru-RU" dirty="0" err="1" smtClean="0">
                <a:solidFill>
                  <a:srgbClr val="FFFF00"/>
                </a:solidFill>
              </a:rPr>
              <a:t>парвовирусная</a:t>
            </a:r>
            <a:r>
              <a:rPr lang="ru-RU" dirty="0" smtClean="0">
                <a:solidFill>
                  <a:srgbClr val="FFFF00"/>
                </a:solidFill>
              </a:rPr>
              <a:t> инфекция зарегистрирована в 32 странах мира.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Экономический ущерб связан с потерями от выбраковки свиней из-за тяжелых длительных (до 3 </a:t>
            </a:r>
            <a:r>
              <a:rPr lang="ru-RU" dirty="0" err="1" smtClean="0">
                <a:solidFill>
                  <a:srgbClr val="FFFF00"/>
                </a:solidFill>
              </a:rPr>
              <a:t>сут</a:t>
            </a:r>
            <a:r>
              <a:rPr lang="ru-RU" dirty="0" smtClean="0">
                <a:solidFill>
                  <a:srgbClr val="FFFF00"/>
                </a:solidFill>
              </a:rPr>
              <a:t>) патологических родов, после которых возникают заболевания родовых путей (метриты) и молочной железы (маститы, </a:t>
            </a:r>
            <a:r>
              <a:rPr lang="ru-RU" dirty="0" err="1" smtClean="0">
                <a:solidFill>
                  <a:srgbClr val="FFFF00"/>
                </a:solidFill>
              </a:rPr>
              <a:t>агалактия</a:t>
            </a:r>
            <a:r>
              <a:rPr lang="ru-RU" dirty="0" smtClean="0">
                <a:solidFill>
                  <a:srgbClr val="FFFF00"/>
                </a:solidFill>
              </a:rPr>
              <a:t>).. При возникновении ПВИС в ранее благополучных хозяйствах рождение живых поросят на одну свиноматку в год может снижаться на 50...60%, в стационарно неблагополучных — на 10...20%. 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Возбудитель болезни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ПВИС </a:t>
            </a:r>
            <a:r>
              <a:rPr lang="ru-RU" dirty="0" smtClean="0"/>
              <a:t>вызывает самый мелкий из ДНК-содержащих вирусов (28,4 нм), принадлежащий к роду </a:t>
            </a:r>
            <a:r>
              <a:rPr lang="ru-RU" dirty="0" err="1" smtClean="0"/>
              <a:t>Parvovirus</a:t>
            </a:r>
            <a:r>
              <a:rPr lang="ru-RU" dirty="0" smtClean="0"/>
              <a:t>, семейству </a:t>
            </a:r>
            <a:r>
              <a:rPr lang="ru-RU" dirty="0" err="1" smtClean="0"/>
              <a:t>Parvoviridae</a:t>
            </a:r>
            <a:r>
              <a:rPr lang="ru-RU" dirty="0" smtClean="0"/>
              <a:t>, подсемейству </a:t>
            </a:r>
            <a:r>
              <a:rPr lang="ru-RU" dirty="0" err="1" smtClean="0"/>
              <a:t>Parvovirinae</a:t>
            </a:r>
            <a:r>
              <a:rPr lang="ru-RU" dirty="0" smtClean="0"/>
              <a:t>. </a:t>
            </a:r>
            <a:r>
              <a:rPr lang="ru-RU" dirty="0" err="1" smtClean="0"/>
              <a:t>Антигенное</a:t>
            </a:r>
            <a:r>
              <a:rPr lang="ru-RU" dirty="0" smtClean="0"/>
              <a:t> родство установлено только с </a:t>
            </a:r>
            <a:r>
              <a:rPr lang="ru-RU" dirty="0" err="1" smtClean="0"/>
              <a:t>парвовирусом</a:t>
            </a:r>
            <a:r>
              <a:rPr lang="ru-RU" dirty="0" smtClean="0"/>
              <a:t> собак — единственным представителем из всего семейства. Биологической особенностью этого возбудителя является избирательная репликация в активно делящихся клетках. Наибольшее его количество находят в плаценте, цитоплазме клеток эмбриона свиньи и в лимфоидной ткани. В лабораторных условиях он хорошо размножается в первичных культурах клеток поросят и перевиваемых линиях. 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ru-RU" dirty="0" smtClean="0"/>
              <a:t>Возбудитель весьма устойчив к действию различных физико-химических факторов среды. Сохраняет </a:t>
            </a:r>
            <a:r>
              <a:rPr lang="ru-RU" dirty="0" err="1" smtClean="0"/>
              <a:t>инфекционность</a:t>
            </a:r>
            <a:r>
              <a:rPr lang="ru-RU" dirty="0" smtClean="0"/>
              <a:t> при </a:t>
            </a:r>
            <a:r>
              <a:rPr lang="ru-RU" dirty="0" err="1" smtClean="0"/>
              <a:t>рН</a:t>
            </a:r>
            <a:r>
              <a:rPr lang="ru-RU" dirty="0" smtClean="0"/>
              <a:t> 3,0...9,0 и температуре 37 "С в течение 1,5 ч. Инактивируется при 80 °С за 5 мин формалином, УФЛ, </a:t>
            </a:r>
            <a:r>
              <a:rPr lang="ru-RU" dirty="0" err="1" smtClean="0"/>
              <a:t>глутаровым</a:t>
            </a:r>
            <a:r>
              <a:rPr lang="ru-RU" dirty="0" smtClean="0"/>
              <a:t> альдегидом, (3-пропиолактоном. В животноводческих помещениях </a:t>
            </a:r>
            <a:r>
              <a:rPr lang="ru-RU" dirty="0" err="1" smtClean="0"/>
              <a:t>парвовирус</a:t>
            </a:r>
            <a:r>
              <a:rPr lang="ru-RU" dirty="0" smtClean="0"/>
              <a:t> может сохраняться до 6 мес.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Эпизоотология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Болезнь широко распространена в свиноводческих хозяйствах. На благополучные фермы </a:t>
            </a:r>
            <a:r>
              <a:rPr lang="ru-RU" dirty="0" err="1" smtClean="0"/>
              <a:t>парвовирус</a:t>
            </a:r>
            <a:r>
              <a:rPr lang="ru-RU" dirty="0" smtClean="0"/>
              <a:t> заносится главным образом с ремонтными свинками и хряками, которые служат носителями возбудителя. Вирус, проникший в благополучные хозяйства, в течение 2...3 </a:t>
            </a:r>
            <a:r>
              <a:rPr lang="ru-RU" dirty="0" err="1" smtClean="0"/>
              <a:t>мес</a:t>
            </a:r>
            <a:r>
              <a:rPr lang="ru-RU" dirty="0" smtClean="0"/>
              <a:t> поражает практически всех животных. </a:t>
            </a:r>
            <a:br>
              <a:rPr lang="ru-RU" dirty="0" smtClean="0"/>
            </a:br>
            <a:r>
              <a:rPr lang="ru-RU" dirty="0" smtClean="0"/>
              <a:t>Источниками возбудителя ПВИС являются больные животные, выделяющие вирус во внешнюю среду с фекалиями (до 2 </a:t>
            </a:r>
            <a:r>
              <a:rPr lang="ru-RU" dirty="0" err="1" smtClean="0"/>
              <a:t>нед</a:t>
            </a:r>
            <a:r>
              <a:rPr lang="ru-RU" dirty="0" smtClean="0"/>
              <a:t>), мочой, носовыми и вагинальными секретами, абортированными и мертворожденными плодами, плацентой. Половой путь заражения — один из основных при ПВИС, поскольку вирус находится в сперме хряков в течение 2...3нед после заражения. Не исключена возможность его механического заноса. </a:t>
            </a:r>
            <a:br>
              <a:rPr lang="ru-RU" dirty="0" smtClean="0"/>
            </a:br>
            <a:r>
              <a:rPr lang="ru-RU" dirty="0" smtClean="0"/>
              <a:t>Заражение происходит алиментарным и воздушно-капельным путями, а также через кровь при массовых обработках животных, проводимых с нарушением асептики и антисептики, в родильном отделении при </a:t>
            </a:r>
            <a:r>
              <a:rPr lang="ru-RU" dirty="0" err="1" smtClean="0"/>
              <a:t>травмировании</a:t>
            </a:r>
            <a:r>
              <a:rPr lang="ru-RU" dirty="0" smtClean="0"/>
              <a:t> родовых путей, при кастрации поросят и др. 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32648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/>
              <a:t>Трансплацентарное</a:t>
            </a:r>
            <a:r>
              <a:rPr lang="ru-RU" dirty="0" smtClean="0"/>
              <a:t> заражение плодов приводит к их </a:t>
            </a:r>
            <a:r>
              <a:rPr lang="ru-RU" dirty="0" err="1" smtClean="0"/>
              <a:t>иммунотолерантности</a:t>
            </a:r>
            <a:r>
              <a:rPr lang="ru-RU" dirty="0" smtClean="0"/>
              <a:t>, и родившиеся от больных маток животные выделяют вирус в окружающую среду до 8 </a:t>
            </a:r>
            <a:r>
              <a:rPr lang="ru-RU" dirty="0" err="1" smtClean="0"/>
              <a:t>мес</a:t>
            </a:r>
            <a:r>
              <a:rPr lang="ru-RU" dirty="0" smtClean="0"/>
              <a:t>, некоторые из них могут быть пожизненными носителями возбудителя. Восприимчивы к </a:t>
            </a:r>
            <a:r>
              <a:rPr lang="ru-RU" dirty="0" err="1" smtClean="0"/>
              <a:t>парвовирусу</a:t>
            </a:r>
            <a:r>
              <a:rPr lang="ru-RU" dirty="0" smtClean="0"/>
              <a:t> поросята раннего возраста, заболевание у них протекает бессимптомно, но они выделяют вирус во внешнюю среду и при совместном содержании инфицируют здоровых животных. В стационарно неблагополучных хозяйствах нарушение воспроизводительной функции чаще наблюдается у ремонтных свинок, осеменение которых, как правило, заканчивается безрезультатно. Поросята, родившиеся живыми от таких свиноматок, отличаются малой массой тела (500...700 г), анемичностью, не принимают молозиво и погибают на 2...3-й день жизни.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Основные свиноматки в результате неоднократного естественного инфицирования </a:t>
            </a:r>
            <a:r>
              <a:rPr lang="ru-RU" dirty="0" err="1" smtClean="0"/>
              <a:t>парвовирусом</a:t>
            </a:r>
            <a:r>
              <a:rPr lang="ru-RU" dirty="0" smtClean="0"/>
              <a:t> становятся иммунными. Беременность у них протекает без патологии, и от них в большинстве случаев можно получить нормально развитых поросят. Однако рождение живых поросят снижается на 10...20 </a:t>
            </a:r>
            <a:r>
              <a:rPr lang="ru-RU" i="1" dirty="0" smtClean="0"/>
              <a:t>%, </a:t>
            </a:r>
            <a:r>
              <a:rPr lang="ru-RU" dirty="0" smtClean="0"/>
              <a:t>часто встречаются различные уродства. В некоторых свиноводческих хозяйствах, чаще в мелких и средних (фермерских и подсобных), ПВИС представляет собой стационарную инфекцию и протекает в бессимптомной форме, а ее клинические проявления (</a:t>
            </a:r>
            <a:r>
              <a:rPr lang="ru-RU" dirty="0" err="1" smtClean="0"/>
              <a:t>прохолосты</a:t>
            </a:r>
            <a:r>
              <a:rPr lang="ru-RU" dirty="0" smtClean="0"/>
              <a:t>, редкие ранние аборты и малочисленные гнезда) не служат поводом для проведения мероприятий по борьбе с инфекцией. Вследствие ряда причин, обусловливающих снижение </a:t>
            </a:r>
            <a:r>
              <a:rPr lang="ru-RU" dirty="0" err="1" smtClean="0"/>
              <a:t>резистентности</a:t>
            </a:r>
            <a:r>
              <a:rPr lang="ru-RU" dirty="0" smtClean="0"/>
              <a:t> организма (ухудшение условий содержания и кормления, возникновение в стаде заболевания, вызывающего состояние иммунодефицита, РРСС), а также при завозе </a:t>
            </a:r>
            <a:r>
              <a:rPr lang="ru-RU" dirty="0" err="1" smtClean="0"/>
              <a:t>неиммунных</a:t>
            </a:r>
            <a:r>
              <a:rPr lang="ru-RU" dirty="0" smtClean="0"/>
              <a:t> племенных животных эта болезнь протекает остро. </a:t>
            </a:r>
            <a:r>
              <a:rPr lang="ru-RU" dirty="0" err="1" smtClean="0"/>
              <a:t>Оплодотворяемость</a:t>
            </a:r>
            <a:r>
              <a:rPr lang="ru-RU" dirty="0" smtClean="0"/>
              <a:t> маток снижается и составляет 25...37 %, а мертворождаемость возрастает до 100 %. 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1008</Words>
  <Application>Microsoft Office PowerPoint</Application>
  <PresentationFormat>Экран (4:3)</PresentationFormat>
  <Paragraphs>26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Возбудитель парвовируса у свиней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Возбудитель парвовируса у свиней</dc:title>
  <dc:creator>Пользователь Windows</dc:creator>
  <cp:lastModifiedBy>Пользователь Windows</cp:lastModifiedBy>
  <cp:revision>4</cp:revision>
  <dcterms:created xsi:type="dcterms:W3CDTF">2012-10-08T16:40:56Z</dcterms:created>
  <dcterms:modified xsi:type="dcterms:W3CDTF">2012-10-08T17:14:46Z</dcterms:modified>
</cp:coreProperties>
</file>